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93" r:id="rId7"/>
    <p:sldId id="310" r:id="rId8"/>
    <p:sldId id="294" r:id="rId9"/>
    <p:sldId id="311" r:id="rId10"/>
    <p:sldId id="305" r:id="rId11"/>
    <p:sldId id="312" r:id="rId12"/>
    <p:sldId id="313" r:id="rId13"/>
    <p:sldId id="262" r:id="rId14"/>
    <p:sldId id="314" r:id="rId15"/>
    <p:sldId id="316" r:id="rId16"/>
    <p:sldId id="317" r:id="rId17"/>
    <p:sldId id="318" r:id="rId18"/>
    <p:sldId id="319" r:id="rId19"/>
    <p:sldId id="320" r:id="rId20"/>
    <p:sldId id="321" r:id="rId21"/>
    <p:sldId id="322" r:id="rId22"/>
    <p:sldId id="323" r:id="rId23"/>
    <p:sldId id="324" r:id="rId24"/>
    <p:sldId id="325" r:id="rId25"/>
    <p:sldId id="326" r:id="rId26"/>
    <p:sldId id="30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263" r:id="rId44"/>
    <p:sldId id="264" r:id="rId45"/>
    <p:sldId id="343" r:id="rId46"/>
    <p:sldId id="265" r:id="rId47"/>
    <p:sldId id="345" r:id="rId48"/>
    <p:sldId id="346" r:id="rId49"/>
    <p:sldId id="344" r:id="rId50"/>
    <p:sldId id="347" r:id="rId51"/>
    <p:sldId id="348" r:id="rId52"/>
    <p:sldId id="349" r:id="rId53"/>
    <p:sldId id="350" r:id="rId54"/>
    <p:sldId id="351" r:id="rId55"/>
    <p:sldId id="308" r:id="rId56"/>
    <p:sldId id="352" r:id="rId57"/>
    <p:sldId id="353" r:id="rId58"/>
    <p:sldId id="354" r:id="rId59"/>
    <p:sldId id="355" r:id="rId60"/>
    <p:sldId id="356" r:id="rId61"/>
    <p:sldId id="300" r:id="rId62"/>
    <p:sldId id="271" r:id="rId63"/>
    <p:sldId id="272" r:id="rId64"/>
    <p:sldId id="357" r:id="rId65"/>
    <p:sldId id="279" r:id="rId66"/>
    <p:sldId id="358" r:id="rId67"/>
    <p:sldId id="304"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77" r:id="rId87"/>
    <p:sldId id="378" r:id="rId88"/>
    <p:sldId id="286" r:id="rId89"/>
    <p:sldId id="274"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44566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96926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00814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118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153601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69307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54473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93673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250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275013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5513AA-8199-4004-9AC0-7FD933396CD1}" type="datetimeFigureOut">
              <a:rPr lang="zh-CN" altLang="en-US" smtClean="0"/>
              <a:t>2024-01-03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73614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513AA-8199-4004-9AC0-7FD933396CD1}" type="datetimeFigureOut">
              <a:rPr lang="zh-CN" altLang="en-US" smtClean="0"/>
              <a:t>2024-01-03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38B04-7060-45E1-B15C-B980B95B0C16}" type="slidenum">
              <a:rPr lang="zh-CN" altLang="en-US" smtClean="0"/>
              <a:t>‹#›</a:t>
            </a:fld>
            <a:endParaRPr lang="zh-CN" altLang="en-US"/>
          </a:p>
        </p:txBody>
      </p:sp>
    </p:spTree>
    <p:extLst>
      <p:ext uri="{BB962C8B-B14F-4D97-AF65-F5344CB8AC3E}">
        <p14:creationId xmlns:p14="http://schemas.microsoft.com/office/powerpoint/2010/main" val="332268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4</a:t>
            </a:r>
            <a:r>
              <a:rPr lang="zh-CN" altLang="en-US" dirty="0" smtClean="0"/>
              <a:t>章  </a:t>
            </a:r>
            <a:r>
              <a:rPr lang="en-US" altLang="zh-CN" dirty="0" smtClean="0"/>
              <a:t>UI</a:t>
            </a:r>
            <a:r>
              <a:rPr lang="zh-CN" altLang="en-US" dirty="0" smtClean="0"/>
              <a:t>开发（下）</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66601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71976" y="1249250"/>
            <a:ext cx="7315200" cy="4339650"/>
          </a:xfrm>
          <a:prstGeom prst="rect">
            <a:avLst/>
          </a:prstGeom>
          <a:noFill/>
        </p:spPr>
        <p:txBody>
          <a:bodyPr wrap="square" rtlCol="0">
            <a:spAutoFit/>
          </a:bodyPr>
          <a:lstStyle/>
          <a:p>
            <a:r>
              <a:rPr lang="en-US" altLang="zh-CN" sz="1200" dirty="0"/>
              <a:t>//</a:t>
            </a:r>
            <a:r>
              <a:rPr lang="zh-CN" altLang="en-US" sz="1200" dirty="0"/>
              <a:t>主轴方向为</a:t>
            </a:r>
            <a:r>
              <a:rPr lang="en-US" altLang="zh-CN" sz="1200" dirty="0" err="1"/>
              <a:t>FlexDirection.Row</a:t>
            </a:r>
            <a:endParaRPr lang="en-US" altLang="zh-CN" sz="1200" dirty="0"/>
          </a:p>
          <a:p>
            <a:r>
              <a:rPr lang="en-US" altLang="zh-CN" sz="1200" dirty="0"/>
              <a:t>Flex({ direction: </a:t>
            </a:r>
            <a:r>
              <a:rPr lang="en-US" altLang="zh-CN" sz="1200" dirty="0" err="1"/>
              <a:t>FlexDirection.Row</a:t>
            </a:r>
            <a:r>
              <a:rPr lang="en-US" altLang="zh-CN" sz="1200" dirty="0"/>
              <a:t> }) {</a:t>
            </a:r>
          </a:p>
          <a:p>
            <a:r>
              <a:rPr lang="en-US" altLang="zh-CN" sz="1200" dirty="0"/>
              <a:t>  Text('1').width('20%').height(50).</a:t>
            </a:r>
            <a:r>
              <a:rPr lang="en-US" altLang="zh-CN" sz="1200" dirty="0" err="1"/>
              <a:t>backgroundColor</a:t>
            </a:r>
            <a:r>
              <a:rPr lang="en-US" altLang="zh-CN" sz="1200" dirty="0"/>
              <a:t>(0xF5DEB3)</a:t>
            </a:r>
          </a:p>
          <a:p>
            <a:r>
              <a:rPr lang="en-US" altLang="zh-CN" sz="1200" dirty="0"/>
              <a:t>  Text('2').width('20%').height(50).</a:t>
            </a:r>
            <a:r>
              <a:rPr lang="en-US" altLang="zh-CN" sz="1200" dirty="0" err="1"/>
              <a:t>backgroundColor</a:t>
            </a:r>
            <a:r>
              <a:rPr lang="en-US" altLang="zh-CN" sz="1200" dirty="0"/>
              <a:t>(0xD2B48C)</a:t>
            </a:r>
          </a:p>
          <a:p>
            <a:r>
              <a:rPr lang="en-US" altLang="zh-CN" sz="1200" dirty="0"/>
              <a:t>  Text('3').width('20%').height(50).</a:t>
            </a:r>
            <a:r>
              <a:rPr lang="en-US" altLang="zh-CN" sz="1200" dirty="0" err="1"/>
              <a:t>backgroundColor</a:t>
            </a:r>
            <a:r>
              <a:rPr lang="en-US" altLang="zh-CN" sz="1200" dirty="0"/>
              <a:t>(0xF5DEB3)</a:t>
            </a:r>
          </a:p>
          <a:p>
            <a:r>
              <a:rPr lang="en-US" altLang="zh-CN" sz="1200" dirty="0"/>
              <a:t>  Text('4').width('20%').height(50).</a:t>
            </a:r>
            <a:r>
              <a:rPr lang="en-US" altLang="zh-CN" sz="1200" dirty="0" err="1"/>
              <a:t>backgroundColor</a:t>
            </a:r>
            <a:r>
              <a:rPr lang="en-US" altLang="zh-CN" sz="1200" dirty="0"/>
              <a:t>(0xD2B48C)</a:t>
            </a:r>
          </a:p>
          <a:p>
            <a:r>
              <a:rPr lang="en-US" altLang="zh-CN" sz="1200" dirty="0"/>
              <a:t>}</a:t>
            </a:r>
          </a:p>
          <a:p>
            <a:r>
              <a:rPr lang="en-US" altLang="zh-CN" sz="1200" dirty="0"/>
              <a:t>.height('40%')</a:t>
            </a:r>
          </a:p>
          <a:p>
            <a:r>
              <a:rPr lang="en-US" altLang="zh-CN" sz="1200" dirty="0"/>
              <a:t>.width('90%')</a:t>
            </a:r>
          </a:p>
          <a:p>
            <a:r>
              <a:rPr lang="en-US" altLang="zh-CN" sz="1200" dirty="0"/>
              <a:t>.padding(10)</a:t>
            </a:r>
          </a:p>
          <a:p>
            <a:r>
              <a:rPr lang="en-US" altLang="zh-CN" sz="1200" dirty="0"/>
              <a:t>.</a:t>
            </a:r>
            <a:r>
              <a:rPr lang="en-US" altLang="zh-CN" sz="1200" dirty="0" err="1"/>
              <a:t>backgroundColor</a:t>
            </a:r>
            <a:r>
              <a:rPr lang="en-US" altLang="zh-CN" sz="1200" dirty="0"/>
              <a:t>(0xAFEEEE)</a:t>
            </a:r>
          </a:p>
          <a:p>
            <a:endParaRPr lang="en-US" altLang="zh-CN" sz="1200" dirty="0"/>
          </a:p>
          <a:p>
            <a:r>
              <a:rPr lang="en-US" altLang="zh-CN" sz="1200" dirty="0"/>
              <a:t>//</a:t>
            </a:r>
            <a:r>
              <a:rPr lang="zh-CN" altLang="en-US" sz="1200" dirty="0"/>
              <a:t>主轴方向为</a:t>
            </a:r>
            <a:r>
              <a:rPr lang="en-US" altLang="zh-CN" sz="1200" dirty="0" err="1"/>
              <a:t>FlexDirection.Column</a:t>
            </a:r>
            <a:endParaRPr lang="en-US" altLang="zh-CN" sz="1200" dirty="0"/>
          </a:p>
          <a:p>
            <a:r>
              <a:rPr lang="en-US" altLang="zh-CN" sz="1200" dirty="0"/>
              <a:t>Flex({ direction: </a:t>
            </a:r>
            <a:r>
              <a:rPr lang="en-US" altLang="zh-CN" sz="1200" dirty="0" err="1"/>
              <a:t>FlexDirection.Column</a:t>
            </a:r>
            <a:r>
              <a:rPr lang="en-US" altLang="zh-CN" sz="1200" dirty="0"/>
              <a:t> }) {</a:t>
            </a:r>
          </a:p>
          <a:p>
            <a:r>
              <a:rPr lang="en-US" altLang="zh-CN" sz="1200" dirty="0"/>
              <a:t>  Text('1').width('20%').height(50).</a:t>
            </a:r>
            <a:r>
              <a:rPr lang="en-US" altLang="zh-CN" sz="1200" dirty="0" err="1"/>
              <a:t>backgroundColor</a:t>
            </a:r>
            <a:r>
              <a:rPr lang="en-US" altLang="zh-CN" sz="1200" dirty="0"/>
              <a:t>(0xF5DEB3)</a:t>
            </a:r>
          </a:p>
          <a:p>
            <a:r>
              <a:rPr lang="en-US" altLang="zh-CN" sz="1200" dirty="0"/>
              <a:t>  Text('2').width('20%').height(50).</a:t>
            </a:r>
            <a:r>
              <a:rPr lang="en-US" altLang="zh-CN" sz="1200" dirty="0" err="1"/>
              <a:t>backgroundColor</a:t>
            </a:r>
            <a:r>
              <a:rPr lang="en-US" altLang="zh-CN" sz="1200" dirty="0"/>
              <a:t>(0xD2B48C)</a:t>
            </a:r>
          </a:p>
          <a:p>
            <a:r>
              <a:rPr lang="en-US" altLang="zh-CN" sz="1200" dirty="0"/>
              <a:t>  Text('3').width('20%').height(50).</a:t>
            </a:r>
            <a:r>
              <a:rPr lang="en-US" altLang="zh-CN" sz="1200" dirty="0" err="1"/>
              <a:t>backgroundColor</a:t>
            </a:r>
            <a:r>
              <a:rPr lang="en-US" altLang="zh-CN" sz="1200" dirty="0"/>
              <a:t>(0xF5DEB3)</a:t>
            </a:r>
          </a:p>
          <a:p>
            <a:r>
              <a:rPr lang="en-US" altLang="zh-CN" sz="1200" dirty="0"/>
              <a:t>  Text('4').width('20%').height(50).</a:t>
            </a:r>
            <a:r>
              <a:rPr lang="en-US" altLang="zh-CN" sz="1200" dirty="0" err="1"/>
              <a:t>backgroundColor</a:t>
            </a:r>
            <a:r>
              <a:rPr lang="en-US" altLang="zh-CN" sz="1200" dirty="0"/>
              <a:t>(0xD2B48C)</a:t>
            </a:r>
          </a:p>
          <a:p>
            <a:r>
              <a:rPr lang="en-US" altLang="zh-CN" sz="1200" dirty="0"/>
              <a:t>}</a:t>
            </a:r>
          </a:p>
          <a:p>
            <a:r>
              <a:rPr lang="en-US" altLang="zh-CN" sz="1200" dirty="0"/>
              <a:t>.height('40%')</a:t>
            </a:r>
          </a:p>
          <a:p>
            <a:r>
              <a:rPr lang="en-US" altLang="zh-CN" sz="1200" dirty="0"/>
              <a:t>.width('90%')</a:t>
            </a:r>
          </a:p>
          <a:p>
            <a:r>
              <a:rPr lang="en-US" altLang="zh-CN" sz="1200" dirty="0"/>
              <a:t>.padding(10)</a:t>
            </a:r>
          </a:p>
          <a:p>
            <a:r>
              <a:rPr lang="en-US" altLang="zh-CN" sz="1200" dirty="0"/>
              <a:t>.</a:t>
            </a:r>
            <a:r>
              <a:rPr lang="en-US" altLang="zh-CN" sz="1200" dirty="0" err="1"/>
              <a:t>backgroundColor</a:t>
            </a:r>
            <a:r>
              <a:rPr lang="en-US" altLang="zh-CN" sz="1200" dirty="0"/>
              <a:t>(0xAFEEEE)</a:t>
            </a:r>
            <a:endParaRPr lang="zh-CN" altLang="en-US" sz="12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350" y="1011881"/>
            <a:ext cx="2427652" cy="4814387"/>
          </a:xfrm>
          <a:prstGeom prst="rect">
            <a:avLst/>
          </a:prstGeom>
        </p:spPr>
      </p:pic>
      <p:sp>
        <p:nvSpPr>
          <p:cNvPr id="8" name="文本框 7"/>
          <p:cNvSpPr txBox="1"/>
          <p:nvPr/>
        </p:nvSpPr>
        <p:spPr>
          <a:xfrm>
            <a:off x="1013260" y="530401"/>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spTree>
    <p:extLst>
      <p:ext uri="{BB962C8B-B14F-4D97-AF65-F5344CB8AC3E}">
        <p14:creationId xmlns:p14="http://schemas.microsoft.com/office/powerpoint/2010/main" val="3299140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Grid</a:t>
            </a:r>
            <a:r>
              <a:rPr lang="zh-CN" altLang="en-US" dirty="0"/>
              <a:t>和</a:t>
            </a:r>
            <a:r>
              <a:rPr lang="en-US" altLang="zh-CN" dirty="0" err="1"/>
              <a:t>GridItem</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Grid</a:t>
            </a:r>
            <a:r>
              <a:rPr lang="zh-CN" altLang="en-US" dirty="0"/>
              <a:t>网格容器由“行”和“列”分隔的单元格组成，通过指定</a:t>
            </a:r>
            <a:r>
              <a:rPr lang="en-US" altLang="zh-CN" dirty="0" err="1"/>
              <a:t>GridItem</a:t>
            </a:r>
            <a:r>
              <a:rPr lang="zh-CN" altLang="en-US" dirty="0"/>
              <a:t>所在的单元格</a:t>
            </a:r>
            <a:r>
              <a:rPr lang="zh-CN" altLang="en-US" dirty="0" smtClean="0"/>
              <a:t>做出</a:t>
            </a:r>
            <a:r>
              <a:rPr lang="zh-CN" altLang="en-US" dirty="0"/>
              <a:t>各种各样的布局。</a:t>
            </a:r>
          </a:p>
        </p:txBody>
      </p:sp>
    </p:spTree>
    <p:extLst>
      <p:ext uri="{BB962C8B-B14F-4D97-AF65-F5344CB8AC3E}">
        <p14:creationId xmlns:p14="http://schemas.microsoft.com/office/powerpoint/2010/main" val="1033411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71976" y="1249250"/>
            <a:ext cx="7315200" cy="4339650"/>
          </a:xfrm>
          <a:prstGeom prst="rect">
            <a:avLst/>
          </a:prstGeom>
          <a:noFill/>
        </p:spPr>
        <p:txBody>
          <a:bodyPr wrap="square" rtlCol="0">
            <a:spAutoFit/>
          </a:bodyPr>
          <a:lstStyle/>
          <a:p>
            <a:r>
              <a:rPr lang="en-US" altLang="zh-CN" sz="1200" dirty="0"/>
              <a:t>private </a:t>
            </a:r>
            <a:r>
              <a:rPr lang="en-US" altLang="zh-CN" sz="1200" dirty="0" err="1"/>
              <a:t>numberArray</a:t>
            </a:r>
            <a:r>
              <a:rPr lang="en-US" altLang="zh-CN" sz="1200" dirty="0"/>
              <a:t>: String[] = ['0', '1', '2', '3', '4']</a:t>
            </a:r>
          </a:p>
          <a:p>
            <a:endParaRPr lang="en-US" altLang="zh-CN" sz="1200" dirty="0"/>
          </a:p>
          <a:p>
            <a:r>
              <a:rPr lang="en-US" altLang="zh-CN" sz="1200" dirty="0"/>
              <a:t>Grid() {</a:t>
            </a:r>
          </a:p>
          <a:p>
            <a:r>
              <a:rPr lang="en-US" altLang="zh-CN" sz="1200" dirty="0"/>
              <a:t>  </a:t>
            </a:r>
            <a:r>
              <a:rPr lang="en-US" altLang="zh-CN" sz="1200" dirty="0" err="1"/>
              <a:t>ForEach</a:t>
            </a:r>
            <a:r>
              <a:rPr lang="en-US" altLang="zh-CN" sz="1200" dirty="0"/>
              <a:t>(</a:t>
            </a:r>
            <a:r>
              <a:rPr lang="en-US" altLang="zh-CN" sz="1200" dirty="0" err="1"/>
              <a:t>this.numberArray</a:t>
            </a:r>
            <a:r>
              <a:rPr lang="en-US" altLang="zh-CN" sz="1200" dirty="0"/>
              <a:t>, (day: string) =&gt; {</a:t>
            </a:r>
          </a:p>
          <a:p>
            <a:r>
              <a:rPr lang="en-US" altLang="zh-CN" sz="1200" dirty="0"/>
              <a:t>    </a:t>
            </a:r>
            <a:r>
              <a:rPr lang="en-US" altLang="zh-CN" sz="1200" dirty="0" err="1"/>
              <a:t>ForEach</a:t>
            </a:r>
            <a:r>
              <a:rPr lang="en-US" altLang="zh-CN" sz="1200" dirty="0"/>
              <a:t>(</a:t>
            </a:r>
            <a:r>
              <a:rPr lang="en-US" altLang="zh-CN" sz="1200" dirty="0" err="1"/>
              <a:t>this.numberArray</a:t>
            </a:r>
            <a:r>
              <a:rPr lang="en-US" altLang="zh-CN" sz="1200" dirty="0"/>
              <a:t>, (day: string) =&gt; {</a:t>
            </a:r>
          </a:p>
          <a:p>
            <a:r>
              <a:rPr lang="en-US" altLang="zh-CN" sz="1200" dirty="0"/>
              <a:t>      </a:t>
            </a:r>
            <a:r>
              <a:rPr lang="en-US" altLang="zh-CN" sz="1200" dirty="0" err="1"/>
              <a:t>GridItem</a:t>
            </a:r>
            <a:r>
              <a:rPr lang="en-US" altLang="zh-CN" sz="1200" dirty="0"/>
              <a:t>() {</a:t>
            </a:r>
          </a:p>
          <a:p>
            <a:r>
              <a:rPr lang="en-US" altLang="zh-CN" sz="1200" dirty="0"/>
              <a:t>        Text(day)</a:t>
            </a:r>
          </a:p>
          <a:p>
            <a:r>
              <a:rPr lang="en-US" altLang="zh-CN" sz="1200" dirty="0"/>
              <a:t>          .</a:t>
            </a:r>
            <a:r>
              <a:rPr lang="en-US" altLang="zh-CN" sz="1200" dirty="0" err="1"/>
              <a:t>fontSize</a:t>
            </a:r>
            <a:r>
              <a:rPr lang="en-US" altLang="zh-CN" sz="1200" dirty="0"/>
              <a:t>(16)</a:t>
            </a:r>
          </a:p>
          <a:p>
            <a:r>
              <a:rPr lang="en-US" altLang="zh-CN" sz="1200" dirty="0"/>
              <a:t>          .</a:t>
            </a:r>
            <a:r>
              <a:rPr lang="en-US" altLang="zh-CN" sz="1200" dirty="0" err="1"/>
              <a:t>backgroundColor</a:t>
            </a:r>
            <a:r>
              <a:rPr lang="en-US" altLang="zh-CN" sz="1200" dirty="0"/>
              <a:t>(0xF9CF93)</a:t>
            </a:r>
          </a:p>
          <a:p>
            <a:r>
              <a:rPr lang="en-US" altLang="zh-CN" sz="1200" dirty="0"/>
              <a:t>          .width('100%')</a:t>
            </a:r>
          </a:p>
          <a:p>
            <a:r>
              <a:rPr lang="en-US" altLang="zh-CN" sz="1200" dirty="0"/>
              <a:t>          .height('100%')</a:t>
            </a:r>
          </a:p>
          <a:p>
            <a:r>
              <a:rPr lang="en-US" altLang="zh-CN" sz="1200" dirty="0"/>
              <a:t>          .</a:t>
            </a:r>
            <a:r>
              <a:rPr lang="en-US" altLang="zh-CN" sz="1200" dirty="0" err="1"/>
              <a:t>textAlign</a:t>
            </a:r>
            <a:r>
              <a:rPr lang="en-US" altLang="zh-CN" sz="1200" dirty="0"/>
              <a:t>(</a:t>
            </a:r>
            <a:r>
              <a:rPr lang="en-US" altLang="zh-CN" sz="1200" dirty="0" err="1"/>
              <a:t>TextAlign.Center</a:t>
            </a:r>
            <a:r>
              <a:rPr lang="en-US" altLang="zh-CN" sz="1200" dirty="0"/>
              <a:t>)</a:t>
            </a:r>
          </a:p>
          <a:p>
            <a:r>
              <a:rPr lang="en-US" altLang="zh-CN" sz="1200" dirty="0"/>
              <a:t>      }</a:t>
            </a:r>
          </a:p>
          <a:p>
            <a:r>
              <a:rPr lang="en-US" altLang="zh-CN" sz="1200" dirty="0"/>
              <a:t>    }, day =&gt; day)</a:t>
            </a:r>
          </a:p>
          <a:p>
            <a:r>
              <a:rPr lang="en-US" altLang="zh-CN" sz="1200" dirty="0"/>
              <a:t>  }, day =&gt; day)</a:t>
            </a:r>
          </a:p>
          <a:p>
            <a:r>
              <a:rPr lang="en-US" altLang="zh-CN" sz="1200" dirty="0"/>
              <a:t>}</a:t>
            </a:r>
          </a:p>
          <a:p>
            <a:r>
              <a:rPr lang="en-US" altLang="zh-CN" sz="1200" dirty="0"/>
              <a:t>.</a:t>
            </a:r>
            <a:r>
              <a:rPr lang="en-US" altLang="zh-CN" sz="1200" dirty="0" err="1"/>
              <a:t>columnsTemplate</a:t>
            </a:r>
            <a:r>
              <a:rPr lang="en-US" altLang="zh-CN" sz="1200" dirty="0"/>
              <a:t>('1fr </a:t>
            </a:r>
            <a:r>
              <a:rPr lang="en-US" altLang="zh-CN" sz="1200" dirty="0" err="1"/>
              <a:t>1fr</a:t>
            </a:r>
            <a:r>
              <a:rPr lang="en-US" altLang="zh-CN" sz="1200" dirty="0"/>
              <a:t> </a:t>
            </a:r>
            <a:r>
              <a:rPr lang="en-US" altLang="zh-CN" sz="1200" dirty="0" err="1"/>
              <a:t>1fr</a:t>
            </a:r>
            <a:r>
              <a:rPr lang="en-US" altLang="zh-CN" sz="1200" dirty="0"/>
              <a:t> </a:t>
            </a:r>
            <a:r>
              <a:rPr lang="en-US" altLang="zh-CN" sz="1200" dirty="0" err="1"/>
              <a:t>1fr</a:t>
            </a:r>
            <a:r>
              <a:rPr lang="en-US" altLang="zh-CN" sz="1200" dirty="0"/>
              <a:t> 1fr') 	//</a:t>
            </a:r>
            <a:r>
              <a:rPr lang="zh-CN" altLang="en-US" sz="1200" dirty="0"/>
              <a:t>设置当前网格布局列的数量</a:t>
            </a:r>
          </a:p>
          <a:p>
            <a:r>
              <a:rPr lang="en-US" altLang="zh-CN" sz="1200" dirty="0"/>
              <a:t>.</a:t>
            </a:r>
            <a:r>
              <a:rPr lang="en-US" altLang="zh-CN" sz="1200" dirty="0" err="1"/>
              <a:t>rowsTemplate</a:t>
            </a:r>
            <a:r>
              <a:rPr lang="en-US" altLang="zh-CN" sz="1200" dirty="0"/>
              <a:t>('1fr </a:t>
            </a:r>
            <a:r>
              <a:rPr lang="en-US" altLang="zh-CN" sz="1200" dirty="0" err="1"/>
              <a:t>1fr</a:t>
            </a:r>
            <a:r>
              <a:rPr lang="en-US" altLang="zh-CN" sz="1200" dirty="0"/>
              <a:t> </a:t>
            </a:r>
            <a:r>
              <a:rPr lang="en-US" altLang="zh-CN" sz="1200" dirty="0" err="1"/>
              <a:t>1fr</a:t>
            </a:r>
            <a:r>
              <a:rPr lang="en-US" altLang="zh-CN" sz="1200" dirty="0"/>
              <a:t> </a:t>
            </a:r>
            <a:r>
              <a:rPr lang="en-US" altLang="zh-CN" sz="1200" dirty="0" err="1"/>
              <a:t>1fr</a:t>
            </a:r>
            <a:r>
              <a:rPr lang="en-US" altLang="zh-CN" sz="1200" dirty="0"/>
              <a:t> 1fr') 		//</a:t>
            </a:r>
            <a:r>
              <a:rPr lang="zh-CN" altLang="en-US" sz="1200" dirty="0"/>
              <a:t>设置当前网格布局行的数量</a:t>
            </a:r>
          </a:p>
          <a:p>
            <a:r>
              <a:rPr lang="en-US" altLang="zh-CN" sz="1200" dirty="0"/>
              <a:t>.</a:t>
            </a:r>
            <a:r>
              <a:rPr lang="en-US" altLang="zh-CN" sz="1200" dirty="0" err="1"/>
              <a:t>columnsGap</a:t>
            </a:r>
            <a:r>
              <a:rPr lang="en-US" altLang="zh-CN" sz="1200" dirty="0"/>
              <a:t>(10) 		//</a:t>
            </a:r>
            <a:r>
              <a:rPr lang="zh-CN" altLang="en-US" sz="1200" dirty="0"/>
              <a:t>设置列与列的间距</a:t>
            </a:r>
          </a:p>
          <a:p>
            <a:r>
              <a:rPr lang="en-US" altLang="zh-CN" sz="1200" dirty="0"/>
              <a:t>.</a:t>
            </a:r>
            <a:r>
              <a:rPr lang="en-US" altLang="zh-CN" sz="1200" dirty="0" err="1"/>
              <a:t>rowsGap</a:t>
            </a:r>
            <a:r>
              <a:rPr lang="en-US" altLang="zh-CN" sz="1200" dirty="0"/>
              <a:t>(10) 		//</a:t>
            </a:r>
            <a:r>
              <a:rPr lang="zh-CN" altLang="en-US" sz="1200" dirty="0"/>
              <a:t>设置行与行的间距</a:t>
            </a:r>
          </a:p>
          <a:p>
            <a:r>
              <a:rPr lang="en-US" altLang="zh-CN" sz="1200" dirty="0"/>
              <a:t>.width('90%')</a:t>
            </a:r>
          </a:p>
          <a:p>
            <a:r>
              <a:rPr lang="en-US" altLang="zh-CN" sz="1200" dirty="0"/>
              <a:t>.</a:t>
            </a:r>
            <a:r>
              <a:rPr lang="en-US" altLang="zh-CN" sz="1200" dirty="0" err="1"/>
              <a:t>backgroundColor</a:t>
            </a:r>
            <a:r>
              <a:rPr lang="en-US" altLang="zh-CN" sz="1200" dirty="0"/>
              <a:t>(0xFAEEE0)</a:t>
            </a:r>
          </a:p>
          <a:p>
            <a:r>
              <a:rPr lang="en-US" altLang="zh-CN" sz="1200" dirty="0"/>
              <a:t>.height(300)</a:t>
            </a:r>
            <a:endParaRPr lang="zh-CN" altLang="en-US" sz="1200" dirty="0"/>
          </a:p>
        </p:txBody>
      </p:sp>
      <p:sp>
        <p:nvSpPr>
          <p:cNvPr id="8" name="文本框 7"/>
          <p:cNvSpPr txBox="1"/>
          <p:nvPr/>
        </p:nvSpPr>
        <p:spPr>
          <a:xfrm>
            <a:off x="1039385" y="498565"/>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163" y="991981"/>
            <a:ext cx="3466122" cy="4947494"/>
          </a:xfrm>
          <a:prstGeom prst="rect">
            <a:avLst/>
          </a:prstGeom>
        </p:spPr>
      </p:pic>
    </p:spTree>
    <p:extLst>
      <p:ext uri="{BB962C8B-B14F-4D97-AF65-F5344CB8AC3E}">
        <p14:creationId xmlns:p14="http://schemas.microsoft.com/office/powerpoint/2010/main" val="4246642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4.1.5  </a:t>
            </a:r>
            <a:r>
              <a:rPr lang="en-US" altLang="zh-CN" dirty="0" err="1"/>
              <a:t>GridRow</a:t>
            </a:r>
            <a:r>
              <a:rPr lang="zh-CN" altLang="en-US" dirty="0"/>
              <a:t>和</a:t>
            </a:r>
            <a:r>
              <a:rPr lang="en-US" altLang="zh-CN" dirty="0" err="1"/>
              <a:t>GridCol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a:t>GridRow</a:t>
            </a:r>
            <a:r>
              <a:rPr lang="zh-CN" altLang="en-US" dirty="0"/>
              <a:t>栅格容器组件仅可以和栅格子组件</a:t>
            </a:r>
            <a:r>
              <a:rPr lang="en-US" altLang="zh-CN" dirty="0" err="1"/>
              <a:t>GridCol</a:t>
            </a:r>
            <a:r>
              <a:rPr lang="zh-CN" altLang="en-US" dirty="0"/>
              <a:t>在栅格布局场景中使用。</a:t>
            </a:r>
            <a:endParaRPr lang="en-US" altLang="zh-CN" dirty="0" smtClean="0"/>
          </a:p>
        </p:txBody>
      </p:sp>
    </p:spTree>
    <p:extLst>
      <p:ext uri="{BB962C8B-B14F-4D97-AF65-F5344CB8AC3E}">
        <p14:creationId xmlns:p14="http://schemas.microsoft.com/office/powerpoint/2010/main" val="4200097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71976" y="1249250"/>
            <a:ext cx="7315200" cy="3231654"/>
          </a:xfrm>
          <a:prstGeom prst="rect">
            <a:avLst/>
          </a:prstGeom>
          <a:noFill/>
        </p:spPr>
        <p:txBody>
          <a:bodyPr wrap="square" rtlCol="0">
            <a:spAutoFit/>
          </a:bodyPr>
          <a:lstStyle/>
          <a:p>
            <a:r>
              <a:rPr lang="en-US" altLang="zh-CN" sz="1200" dirty="0"/>
              <a:t>private </a:t>
            </a:r>
            <a:r>
              <a:rPr lang="en-US" altLang="zh-CN" sz="1200" dirty="0" err="1"/>
              <a:t>bgColors</a:t>
            </a:r>
            <a:r>
              <a:rPr lang="en-US" altLang="zh-CN" sz="1200" dirty="0"/>
              <a:t>: Color[] = [</a:t>
            </a:r>
            <a:r>
              <a:rPr lang="en-US" altLang="zh-CN" sz="1200" dirty="0" err="1"/>
              <a:t>Color.Red</a:t>
            </a:r>
            <a:r>
              <a:rPr lang="en-US" altLang="zh-CN" sz="1200" dirty="0"/>
              <a:t>, </a:t>
            </a:r>
            <a:r>
              <a:rPr lang="en-US" altLang="zh-CN" sz="1200" dirty="0" err="1"/>
              <a:t>Color.Orange</a:t>
            </a:r>
            <a:r>
              <a:rPr lang="en-US" altLang="zh-CN" sz="1200" dirty="0"/>
              <a:t>, </a:t>
            </a:r>
            <a:r>
              <a:rPr lang="en-US" altLang="zh-CN" sz="1200" dirty="0" err="1"/>
              <a:t>Color.Yellow</a:t>
            </a:r>
            <a:r>
              <a:rPr lang="en-US" altLang="zh-CN" sz="1200" dirty="0"/>
              <a:t>, </a:t>
            </a:r>
          </a:p>
          <a:p>
            <a:endParaRPr lang="en-US" altLang="zh-CN" sz="1200" dirty="0"/>
          </a:p>
          <a:p>
            <a:r>
              <a:rPr lang="en-US" altLang="zh-CN" sz="1200" dirty="0" err="1"/>
              <a:t>Color.Green</a:t>
            </a:r>
            <a:r>
              <a:rPr lang="en-US" altLang="zh-CN" sz="1200" dirty="0"/>
              <a:t>, </a:t>
            </a:r>
            <a:r>
              <a:rPr lang="en-US" altLang="zh-CN" sz="1200" dirty="0" err="1"/>
              <a:t>Color.Pink</a:t>
            </a:r>
            <a:r>
              <a:rPr lang="en-US" altLang="zh-CN" sz="1200" dirty="0"/>
              <a:t>, </a:t>
            </a:r>
            <a:r>
              <a:rPr lang="en-US" altLang="zh-CN" sz="1200" dirty="0" err="1"/>
              <a:t>Color.Grey</a:t>
            </a:r>
            <a:r>
              <a:rPr lang="en-US" altLang="zh-CN" sz="1200" dirty="0"/>
              <a:t>, </a:t>
            </a:r>
            <a:r>
              <a:rPr lang="en-US" altLang="zh-CN" sz="1200" dirty="0" err="1"/>
              <a:t>Color.Blue</a:t>
            </a:r>
            <a:r>
              <a:rPr lang="en-US" altLang="zh-CN" sz="1200" dirty="0"/>
              <a:t>, </a:t>
            </a:r>
            <a:r>
              <a:rPr lang="en-US" altLang="zh-CN" sz="1200" dirty="0" err="1"/>
              <a:t>Color.Brown</a:t>
            </a:r>
            <a:r>
              <a:rPr lang="en-US" altLang="zh-CN" sz="1200" dirty="0"/>
              <a:t>]</a:t>
            </a:r>
          </a:p>
          <a:p>
            <a:endParaRPr lang="en-US" altLang="zh-CN" sz="1200" dirty="0"/>
          </a:p>
          <a:p>
            <a:r>
              <a:rPr lang="en-US" altLang="zh-CN" sz="1200" dirty="0" err="1"/>
              <a:t>GridRow</a:t>
            </a:r>
            <a:r>
              <a:rPr lang="en-US" altLang="zh-CN" sz="1200" dirty="0"/>
              <a:t>({</a:t>
            </a:r>
          </a:p>
          <a:p>
            <a:r>
              <a:rPr lang="en-US" altLang="zh-CN" sz="1200" dirty="0"/>
              <a:t>  columns: 5, 			//</a:t>
            </a:r>
            <a:r>
              <a:rPr lang="zh-CN" altLang="en-US" sz="1200" dirty="0"/>
              <a:t>设置布局列数</a:t>
            </a:r>
          </a:p>
          <a:p>
            <a:r>
              <a:rPr lang="zh-CN" altLang="en-US" sz="1200" dirty="0"/>
              <a:t>  </a:t>
            </a:r>
            <a:r>
              <a:rPr lang="en-US" altLang="zh-CN" sz="1200" dirty="0"/>
              <a:t>gutter: { x: 5, y: 20 }, 	//</a:t>
            </a:r>
            <a:r>
              <a:rPr lang="zh-CN" altLang="en-US" sz="1200" dirty="0"/>
              <a:t>栅格布局间距，</a:t>
            </a:r>
            <a:r>
              <a:rPr lang="en-US" altLang="zh-CN" sz="1200" dirty="0"/>
              <a:t>x</a:t>
            </a:r>
            <a:r>
              <a:rPr lang="zh-CN" altLang="en-US" sz="1200" dirty="0"/>
              <a:t>代表水平方向，</a:t>
            </a:r>
            <a:r>
              <a:rPr lang="en-US" altLang="zh-CN" sz="1200" dirty="0"/>
              <a:t>y</a:t>
            </a:r>
            <a:r>
              <a:rPr lang="zh-CN" altLang="en-US" sz="1200" dirty="0"/>
              <a:t>代表垂直方向</a:t>
            </a:r>
          </a:p>
          <a:p>
            <a:r>
              <a:rPr lang="zh-CN" altLang="en-US" sz="1200" dirty="0"/>
              <a:t>  </a:t>
            </a:r>
            <a:r>
              <a:rPr lang="en-US" altLang="zh-CN" sz="1200" dirty="0"/>
              <a:t>breakpoints: { value: ["400vp", "600vp", "800vp"], //</a:t>
            </a:r>
            <a:r>
              <a:rPr lang="zh-CN" altLang="en-US" sz="1200" dirty="0"/>
              <a:t>断点发生变化时触发回调</a:t>
            </a:r>
          </a:p>
          <a:p>
            <a:r>
              <a:rPr lang="zh-CN" altLang="en-US" sz="1200" dirty="0"/>
              <a:t>    </a:t>
            </a:r>
            <a:r>
              <a:rPr lang="en-US" altLang="zh-CN" sz="1200" dirty="0"/>
              <a:t>reference: </a:t>
            </a:r>
            <a:r>
              <a:rPr lang="en-US" altLang="zh-CN" sz="1200" dirty="0" err="1"/>
              <a:t>BreakpointsReference.WindowSize</a:t>
            </a:r>
            <a:r>
              <a:rPr lang="en-US" altLang="zh-CN" sz="1200" dirty="0"/>
              <a:t> },</a:t>
            </a:r>
          </a:p>
          <a:p>
            <a:r>
              <a:rPr lang="en-US" altLang="zh-CN" sz="1200" dirty="0"/>
              <a:t>  direction: </a:t>
            </a:r>
            <a:r>
              <a:rPr lang="en-US" altLang="zh-CN" sz="1200" dirty="0" err="1"/>
              <a:t>GridRowDirection.Row</a:t>
            </a:r>
            <a:r>
              <a:rPr lang="en-US" altLang="zh-CN" sz="1200" dirty="0"/>
              <a:t> 			//</a:t>
            </a:r>
            <a:r>
              <a:rPr lang="zh-CN" altLang="en-US" sz="1200" dirty="0"/>
              <a:t>栅格布局排列方向</a:t>
            </a:r>
          </a:p>
          <a:p>
            <a:r>
              <a:rPr lang="en-US" altLang="zh-CN" sz="1200" dirty="0"/>
              <a:t>}) {</a:t>
            </a:r>
          </a:p>
          <a:p>
            <a:r>
              <a:rPr lang="en-US" altLang="zh-CN" sz="1200" dirty="0"/>
              <a:t>  </a:t>
            </a:r>
            <a:r>
              <a:rPr lang="en-US" altLang="zh-CN" sz="1200" dirty="0" err="1"/>
              <a:t>ForEach</a:t>
            </a:r>
            <a:r>
              <a:rPr lang="en-US" altLang="zh-CN" sz="1200" dirty="0"/>
              <a:t>(</a:t>
            </a:r>
            <a:r>
              <a:rPr lang="en-US" altLang="zh-CN" sz="1200" dirty="0" err="1"/>
              <a:t>this.bgColors</a:t>
            </a:r>
            <a:r>
              <a:rPr lang="en-US" altLang="zh-CN" sz="1200" dirty="0"/>
              <a:t>, (color) =&gt; {</a:t>
            </a:r>
          </a:p>
          <a:p>
            <a:r>
              <a:rPr lang="en-US" altLang="zh-CN" sz="1200" dirty="0"/>
              <a:t>    </a:t>
            </a:r>
            <a:r>
              <a:rPr lang="en-US" altLang="zh-CN" sz="1200" dirty="0" err="1"/>
              <a:t>GridCol</a:t>
            </a:r>
            <a:r>
              <a:rPr lang="en-US" altLang="zh-CN" sz="1200" dirty="0"/>
              <a:t>({ span: { </a:t>
            </a:r>
            <a:r>
              <a:rPr lang="en-US" altLang="zh-CN" sz="1200" dirty="0" err="1"/>
              <a:t>xs</a:t>
            </a:r>
            <a:r>
              <a:rPr lang="en-US" altLang="zh-CN" sz="1200" dirty="0"/>
              <a:t>: 1, </a:t>
            </a:r>
            <a:r>
              <a:rPr lang="en-US" altLang="zh-CN" sz="1200" dirty="0" err="1"/>
              <a:t>sm</a:t>
            </a:r>
            <a:r>
              <a:rPr lang="en-US" altLang="zh-CN" sz="1200" dirty="0"/>
              <a:t>: 2, md: 3, </a:t>
            </a:r>
            <a:r>
              <a:rPr lang="en-US" altLang="zh-CN" sz="1200" dirty="0" err="1"/>
              <a:t>lg</a:t>
            </a:r>
            <a:r>
              <a:rPr lang="en-US" altLang="zh-CN" sz="1200" dirty="0"/>
              <a:t>: 4 } }) {</a:t>
            </a:r>
          </a:p>
          <a:p>
            <a:r>
              <a:rPr lang="en-US" altLang="zh-CN" sz="1200" dirty="0"/>
              <a:t>      Row().width("100%").height("80vp")</a:t>
            </a:r>
          </a:p>
          <a:p>
            <a:r>
              <a:rPr lang="en-US" altLang="zh-CN" sz="1200" dirty="0"/>
              <a:t>    }.</a:t>
            </a:r>
            <a:r>
              <a:rPr lang="en-US" altLang="zh-CN" sz="1200" dirty="0" err="1"/>
              <a:t>borderColor</a:t>
            </a:r>
            <a:r>
              <a:rPr lang="en-US" altLang="zh-CN" sz="1200" dirty="0"/>
              <a:t>(color).</a:t>
            </a:r>
            <a:r>
              <a:rPr lang="en-US" altLang="zh-CN" sz="1200" dirty="0" err="1"/>
              <a:t>borderWidth</a:t>
            </a:r>
            <a:r>
              <a:rPr lang="en-US" altLang="zh-CN" sz="1200" dirty="0"/>
              <a:t>(2)</a:t>
            </a:r>
          </a:p>
          <a:p>
            <a:r>
              <a:rPr lang="en-US" altLang="zh-CN" sz="1200" dirty="0"/>
              <a:t>  })</a:t>
            </a:r>
          </a:p>
          <a:p>
            <a:r>
              <a:rPr lang="en-US" altLang="zh-CN" sz="1200" dirty="0"/>
              <a:t>}.width("100%").height("100</a:t>
            </a:r>
            <a:r>
              <a:rPr lang="en-US" altLang="zh-CN" sz="1200" dirty="0" smtClean="0"/>
              <a:t>%")</a:t>
            </a:r>
            <a:endParaRPr lang="en-US" altLang="zh-CN" sz="1200" dirty="0"/>
          </a:p>
        </p:txBody>
      </p:sp>
      <p:sp>
        <p:nvSpPr>
          <p:cNvPr id="8" name="文本框 7"/>
          <p:cNvSpPr txBox="1"/>
          <p:nvPr/>
        </p:nvSpPr>
        <p:spPr>
          <a:xfrm>
            <a:off x="1004551" y="244697"/>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sp>
        <p:nvSpPr>
          <p:cNvPr id="3" name="文本框 2"/>
          <p:cNvSpPr txBox="1"/>
          <p:nvPr/>
        </p:nvSpPr>
        <p:spPr>
          <a:xfrm>
            <a:off x="746973" y="4738173"/>
            <a:ext cx="5370491" cy="2031325"/>
          </a:xfrm>
          <a:prstGeom prst="rect">
            <a:avLst/>
          </a:prstGeom>
          <a:noFill/>
        </p:spPr>
        <p:txBody>
          <a:bodyPr wrap="square" rtlCol="0">
            <a:spAutoFit/>
          </a:bodyPr>
          <a:lstStyle/>
          <a:p>
            <a:r>
              <a:rPr lang="en-US" altLang="zh-CN" dirty="0" err="1"/>
              <a:t>GridRow</a:t>
            </a:r>
            <a:r>
              <a:rPr lang="zh-CN" altLang="en-US" dirty="0"/>
              <a:t>参数如下。</a:t>
            </a:r>
          </a:p>
          <a:p>
            <a:r>
              <a:rPr lang="en-US" altLang="zh-CN" dirty="0"/>
              <a:t>gutter</a:t>
            </a:r>
            <a:r>
              <a:rPr lang="zh-CN" altLang="en-US" dirty="0"/>
              <a:t>：栅格布局间距，</a:t>
            </a:r>
            <a:r>
              <a:rPr lang="en-US" altLang="zh-CN" dirty="0"/>
              <a:t>x</a:t>
            </a:r>
            <a:r>
              <a:rPr lang="zh-CN" altLang="en-US" dirty="0"/>
              <a:t>代表水平方向。</a:t>
            </a:r>
          </a:p>
          <a:p>
            <a:r>
              <a:rPr lang="en-US" altLang="zh-CN" dirty="0"/>
              <a:t>columns</a:t>
            </a:r>
            <a:r>
              <a:rPr lang="zh-CN" altLang="en-US" dirty="0"/>
              <a:t>：设置布局列数。</a:t>
            </a:r>
          </a:p>
          <a:p>
            <a:r>
              <a:rPr lang="en-US" altLang="zh-CN" dirty="0"/>
              <a:t>breakpoints</a:t>
            </a:r>
            <a:r>
              <a:rPr lang="zh-CN" altLang="en-US" dirty="0"/>
              <a:t>：设置断点值的断点数列以及基于窗口或容器尺寸的相应参照。</a:t>
            </a:r>
          </a:p>
          <a:p>
            <a:r>
              <a:rPr lang="en-US" altLang="zh-CN" dirty="0"/>
              <a:t>direction</a:t>
            </a:r>
            <a:r>
              <a:rPr lang="zh-CN" altLang="en-US" dirty="0"/>
              <a:t>：栅格布局排列方向。</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325" y="1085482"/>
            <a:ext cx="3136752" cy="5431228"/>
          </a:xfrm>
          <a:prstGeom prst="rect">
            <a:avLst/>
          </a:prstGeom>
        </p:spPr>
      </p:pic>
    </p:spTree>
    <p:extLst>
      <p:ext uri="{BB962C8B-B14F-4D97-AF65-F5344CB8AC3E}">
        <p14:creationId xmlns:p14="http://schemas.microsoft.com/office/powerpoint/2010/main" val="568886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4.1.6  List</a:t>
            </a:r>
            <a:r>
              <a:rPr lang="zh-CN" altLang="en-US" dirty="0"/>
              <a:t>、</a:t>
            </a:r>
            <a:r>
              <a:rPr lang="en-US" altLang="zh-CN" dirty="0" err="1"/>
              <a:t>ListItem</a:t>
            </a:r>
            <a:r>
              <a:rPr lang="zh-CN" altLang="en-US" dirty="0"/>
              <a:t>和</a:t>
            </a:r>
            <a:r>
              <a:rPr lang="en-US" altLang="zh-CN" dirty="0" err="1"/>
              <a:t>ListItemGroup</a:t>
            </a:r>
            <a:endParaRPr lang="zh-CN" altLang="en-US" dirty="0"/>
          </a:p>
        </p:txBody>
      </p:sp>
      <p:sp>
        <p:nvSpPr>
          <p:cNvPr id="3" name="内容占位符 2"/>
          <p:cNvSpPr>
            <a:spLocks noGrp="1"/>
          </p:cNvSpPr>
          <p:nvPr>
            <p:ph idx="1"/>
          </p:nvPr>
        </p:nvSpPr>
        <p:spPr/>
        <p:txBody>
          <a:bodyPr>
            <a:normAutofit/>
          </a:bodyPr>
          <a:lstStyle/>
          <a:p>
            <a:r>
              <a:rPr lang="en-US" altLang="zh-CN" dirty="0"/>
              <a:t>List</a:t>
            </a:r>
            <a:r>
              <a:rPr lang="zh-CN" altLang="en-US" dirty="0"/>
              <a:t>是列表，包含一系列相同宽度的列表项，适合连续、多行呈现同类数据，例如</a:t>
            </a:r>
            <a:r>
              <a:rPr lang="zh-CN" altLang="en-US" dirty="0" smtClean="0"/>
              <a:t>图片和</a:t>
            </a:r>
            <a:r>
              <a:rPr lang="zh-CN" altLang="en-US" dirty="0"/>
              <a:t>文本。</a:t>
            </a:r>
          </a:p>
          <a:p>
            <a:r>
              <a:rPr lang="en-US" altLang="zh-CN" dirty="0"/>
              <a:t>List</a:t>
            </a:r>
            <a:r>
              <a:rPr lang="zh-CN" altLang="en-US" dirty="0"/>
              <a:t>可以包含</a:t>
            </a:r>
            <a:r>
              <a:rPr lang="en-US" altLang="zh-CN" dirty="0" err="1"/>
              <a:t>ListItem</a:t>
            </a:r>
            <a:r>
              <a:rPr lang="zh-CN" altLang="en-US" dirty="0"/>
              <a:t>和</a:t>
            </a:r>
            <a:r>
              <a:rPr lang="en-US" altLang="zh-CN" dirty="0" err="1"/>
              <a:t>ListItemGroup</a:t>
            </a:r>
            <a:r>
              <a:rPr lang="zh-CN" altLang="en-US" dirty="0"/>
              <a:t>子组件。</a:t>
            </a:r>
            <a:r>
              <a:rPr lang="en-US" altLang="zh-CN" dirty="0" err="1"/>
              <a:t>ListItem</a:t>
            </a:r>
            <a:r>
              <a:rPr lang="zh-CN" altLang="en-US" dirty="0"/>
              <a:t>用来展示列表具体</a:t>
            </a:r>
            <a:r>
              <a:rPr lang="en-US" altLang="zh-CN" dirty="0"/>
              <a:t>item</a:t>
            </a:r>
            <a:r>
              <a:rPr lang="zh-CN" altLang="en-US" dirty="0"/>
              <a:t>，</a:t>
            </a:r>
            <a:r>
              <a:rPr lang="zh-CN" altLang="en-US" dirty="0" smtClean="0"/>
              <a:t>必须配合</a:t>
            </a:r>
            <a:r>
              <a:rPr lang="en-US" altLang="zh-CN" dirty="0"/>
              <a:t>List</a:t>
            </a:r>
            <a:r>
              <a:rPr lang="zh-CN" altLang="en-US" dirty="0"/>
              <a:t>来使用。</a:t>
            </a:r>
            <a:r>
              <a:rPr lang="en-US" altLang="zh-CN" dirty="0" err="1"/>
              <a:t>ListItemGroup</a:t>
            </a:r>
            <a:r>
              <a:rPr lang="zh-CN" altLang="en-US" dirty="0"/>
              <a:t>组件用来展示列表</a:t>
            </a:r>
            <a:r>
              <a:rPr lang="en-US" altLang="zh-CN" dirty="0"/>
              <a:t>item</a:t>
            </a:r>
            <a:r>
              <a:rPr lang="zh-CN" altLang="en-US" dirty="0"/>
              <a:t>分组，宽度默认充满</a:t>
            </a:r>
            <a:r>
              <a:rPr lang="en-US" altLang="zh-CN" dirty="0"/>
              <a:t>List</a:t>
            </a:r>
            <a:r>
              <a:rPr lang="zh-CN" altLang="en-US" dirty="0"/>
              <a:t>组件</a:t>
            </a:r>
            <a:r>
              <a:rPr lang="zh-CN" altLang="en-US" dirty="0" smtClean="0"/>
              <a:t>，必须</a:t>
            </a:r>
            <a:r>
              <a:rPr lang="zh-CN" altLang="en-US" dirty="0"/>
              <a:t>配合</a:t>
            </a:r>
            <a:r>
              <a:rPr lang="en-US" altLang="zh-CN" dirty="0"/>
              <a:t>List</a:t>
            </a:r>
            <a:r>
              <a:rPr lang="zh-CN" altLang="en-US" dirty="0"/>
              <a:t>组件来使用。</a:t>
            </a:r>
            <a:endParaRPr lang="en-US" altLang="zh-CN" dirty="0" smtClean="0"/>
          </a:p>
        </p:txBody>
      </p:sp>
    </p:spTree>
    <p:extLst>
      <p:ext uri="{BB962C8B-B14F-4D97-AF65-F5344CB8AC3E}">
        <p14:creationId xmlns:p14="http://schemas.microsoft.com/office/powerpoint/2010/main" val="1382625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44331" y="0"/>
            <a:ext cx="7315200" cy="6555641"/>
          </a:xfrm>
          <a:prstGeom prst="rect">
            <a:avLst/>
          </a:prstGeom>
          <a:noFill/>
        </p:spPr>
        <p:txBody>
          <a:bodyPr wrap="square" rtlCol="0">
            <a:spAutoFit/>
          </a:bodyPr>
          <a:lstStyle/>
          <a:p>
            <a:r>
              <a:rPr lang="en-US" altLang="zh-CN" sz="1200" dirty="0"/>
              <a:t> {</a:t>
            </a:r>
          </a:p>
          <a:p>
            <a:r>
              <a:rPr lang="en-US" altLang="zh-CN" sz="1200" dirty="0"/>
              <a:t>    title:'</a:t>
            </a:r>
            <a:r>
              <a:rPr lang="zh-CN" altLang="en-US" sz="1200" dirty="0"/>
              <a:t>星期一</a:t>
            </a:r>
            <a:r>
              <a:rPr lang="en-US" altLang="zh-CN" sz="1200" dirty="0"/>
              <a:t>',</a:t>
            </a:r>
          </a:p>
          <a:p>
            <a:r>
              <a:rPr lang="en-US" altLang="zh-CN" sz="1200" dirty="0"/>
              <a:t>    projects:['</a:t>
            </a:r>
            <a:r>
              <a:rPr lang="zh-CN" altLang="en-US" sz="1200" dirty="0"/>
              <a:t>语文</a:t>
            </a:r>
            <a:r>
              <a:rPr lang="en-US" altLang="zh-CN" sz="1200" dirty="0"/>
              <a:t>', '</a:t>
            </a:r>
            <a:r>
              <a:rPr lang="zh-CN" altLang="en-US" sz="1200" dirty="0"/>
              <a:t>数学</a:t>
            </a:r>
            <a:r>
              <a:rPr lang="en-US" altLang="zh-CN" sz="1200" dirty="0"/>
              <a:t>', '</a:t>
            </a:r>
            <a:r>
              <a:rPr lang="zh-CN" altLang="en-US" sz="1200" dirty="0"/>
              <a:t>英语</a:t>
            </a:r>
            <a:r>
              <a:rPr lang="en-US" altLang="zh-CN" sz="1200" dirty="0"/>
              <a:t>']</a:t>
            </a:r>
          </a:p>
          <a:p>
            <a:r>
              <a:rPr lang="en-US" altLang="zh-CN" sz="1200" dirty="0"/>
              <a:t>  },</a:t>
            </a:r>
          </a:p>
          <a:p>
            <a:r>
              <a:rPr lang="en-US" altLang="zh-CN" sz="1200" dirty="0"/>
              <a:t>  {</a:t>
            </a:r>
          </a:p>
          <a:p>
            <a:r>
              <a:rPr lang="en-US" altLang="zh-CN" sz="1200" dirty="0"/>
              <a:t>    title:'</a:t>
            </a:r>
            <a:r>
              <a:rPr lang="zh-CN" altLang="en-US" sz="1200" dirty="0"/>
              <a:t>星期二</a:t>
            </a:r>
            <a:r>
              <a:rPr lang="en-US" altLang="zh-CN" sz="1200" dirty="0"/>
              <a:t>',</a:t>
            </a:r>
          </a:p>
          <a:p>
            <a:r>
              <a:rPr lang="en-US" altLang="zh-CN" sz="1200" dirty="0"/>
              <a:t>    projects:['</a:t>
            </a:r>
            <a:r>
              <a:rPr lang="zh-CN" altLang="en-US" sz="1200" dirty="0"/>
              <a:t>物理</a:t>
            </a:r>
            <a:r>
              <a:rPr lang="en-US" altLang="zh-CN" sz="1200" dirty="0"/>
              <a:t>', '</a:t>
            </a:r>
            <a:r>
              <a:rPr lang="zh-CN" altLang="en-US" sz="1200" dirty="0"/>
              <a:t>化学</a:t>
            </a:r>
            <a:r>
              <a:rPr lang="en-US" altLang="zh-CN" sz="1200" dirty="0"/>
              <a:t>', '</a:t>
            </a:r>
            <a:r>
              <a:rPr lang="zh-CN" altLang="en-US" sz="1200" dirty="0"/>
              <a:t>生物</a:t>
            </a:r>
            <a:r>
              <a:rPr lang="en-US" altLang="zh-CN" sz="1200" dirty="0"/>
              <a:t>']</a:t>
            </a:r>
          </a:p>
          <a:p>
            <a:r>
              <a:rPr lang="en-US" altLang="zh-CN" sz="1200" dirty="0"/>
              <a:t>  },</a:t>
            </a:r>
          </a:p>
          <a:p>
            <a:r>
              <a:rPr lang="en-US" altLang="zh-CN" sz="1200" dirty="0"/>
              <a:t>  {</a:t>
            </a:r>
          </a:p>
          <a:p>
            <a:r>
              <a:rPr lang="en-US" altLang="zh-CN" sz="1200" dirty="0"/>
              <a:t>    title:'</a:t>
            </a:r>
            <a:r>
              <a:rPr lang="zh-CN" altLang="en-US" sz="1200" dirty="0"/>
              <a:t>星期三</a:t>
            </a:r>
            <a:r>
              <a:rPr lang="en-US" altLang="zh-CN" sz="1200" dirty="0"/>
              <a:t>',</a:t>
            </a:r>
          </a:p>
          <a:p>
            <a:r>
              <a:rPr lang="en-US" altLang="zh-CN" sz="1200" dirty="0"/>
              <a:t>    projects:['</a:t>
            </a:r>
            <a:r>
              <a:rPr lang="zh-CN" altLang="en-US" sz="1200" dirty="0"/>
              <a:t>历史</a:t>
            </a:r>
            <a:r>
              <a:rPr lang="en-US" altLang="zh-CN" sz="1200" dirty="0"/>
              <a:t>', '</a:t>
            </a:r>
            <a:r>
              <a:rPr lang="zh-CN" altLang="en-US" sz="1200" dirty="0"/>
              <a:t>地理</a:t>
            </a:r>
            <a:r>
              <a:rPr lang="en-US" altLang="zh-CN" sz="1200" dirty="0"/>
              <a:t>', '</a:t>
            </a:r>
            <a:r>
              <a:rPr lang="zh-CN" altLang="en-US" sz="1200" dirty="0"/>
              <a:t>政治</a:t>
            </a:r>
            <a:r>
              <a:rPr lang="en-US" altLang="zh-CN" sz="1200" dirty="0"/>
              <a:t>']</a:t>
            </a:r>
          </a:p>
          <a:p>
            <a:r>
              <a:rPr lang="en-US" altLang="zh-CN" sz="1200" dirty="0"/>
              <a:t>  },</a:t>
            </a:r>
          </a:p>
          <a:p>
            <a:r>
              <a:rPr lang="en-US" altLang="zh-CN" sz="1200" dirty="0"/>
              <a:t>  {</a:t>
            </a:r>
          </a:p>
          <a:p>
            <a:r>
              <a:rPr lang="en-US" altLang="zh-CN" sz="1200" dirty="0"/>
              <a:t>    title:'</a:t>
            </a:r>
            <a:r>
              <a:rPr lang="zh-CN" altLang="en-US" sz="1200" dirty="0"/>
              <a:t>星期四</a:t>
            </a:r>
            <a:r>
              <a:rPr lang="en-US" altLang="zh-CN" sz="1200" dirty="0"/>
              <a:t>',</a:t>
            </a:r>
          </a:p>
          <a:p>
            <a:r>
              <a:rPr lang="en-US" altLang="zh-CN" sz="1200" dirty="0"/>
              <a:t>    projects:['</a:t>
            </a:r>
            <a:r>
              <a:rPr lang="zh-CN" altLang="en-US" sz="1200" dirty="0"/>
              <a:t>美术</a:t>
            </a:r>
            <a:r>
              <a:rPr lang="en-US" altLang="zh-CN" sz="1200" dirty="0"/>
              <a:t>', '</a:t>
            </a:r>
            <a:r>
              <a:rPr lang="zh-CN" altLang="en-US" sz="1200" dirty="0"/>
              <a:t>音乐</a:t>
            </a:r>
            <a:r>
              <a:rPr lang="en-US" altLang="zh-CN" sz="1200" dirty="0"/>
              <a:t>', '</a:t>
            </a:r>
            <a:r>
              <a:rPr lang="zh-CN" altLang="en-US" sz="1200" dirty="0"/>
              <a:t>体育</a:t>
            </a:r>
            <a:r>
              <a:rPr lang="en-US" altLang="zh-CN" sz="1200" dirty="0"/>
              <a:t>']</a:t>
            </a:r>
          </a:p>
          <a:p>
            <a:r>
              <a:rPr lang="en-US" altLang="zh-CN" sz="1200" dirty="0"/>
              <a:t>  }</a:t>
            </a:r>
          </a:p>
          <a:p>
            <a:r>
              <a:rPr lang="en-US" altLang="zh-CN" sz="1200" dirty="0"/>
              <a:t>]</a:t>
            </a:r>
          </a:p>
          <a:p>
            <a:endParaRPr lang="en-US" altLang="zh-CN" sz="1200" dirty="0"/>
          </a:p>
          <a:p>
            <a:r>
              <a:rPr lang="en-US" altLang="zh-CN" sz="1200" dirty="0"/>
              <a:t>List({ space: 2 }) {</a:t>
            </a:r>
          </a:p>
          <a:p>
            <a:r>
              <a:rPr lang="en-US" altLang="zh-CN" sz="1200" dirty="0"/>
              <a:t>  </a:t>
            </a:r>
            <a:r>
              <a:rPr lang="en-US" altLang="zh-CN" sz="1200" dirty="0" err="1"/>
              <a:t>ForEach</a:t>
            </a:r>
            <a:r>
              <a:rPr lang="en-US" altLang="zh-CN" sz="1200" dirty="0"/>
              <a:t>(</a:t>
            </a:r>
            <a:r>
              <a:rPr lang="en-US" altLang="zh-CN" sz="1200" dirty="0" err="1"/>
              <a:t>this.timetableListItemGroup</a:t>
            </a:r>
            <a:r>
              <a:rPr lang="en-US" altLang="zh-CN" sz="1200" dirty="0"/>
              <a:t>, (item) =&gt; {</a:t>
            </a:r>
          </a:p>
          <a:p>
            <a:r>
              <a:rPr lang="en-US" altLang="zh-CN" sz="1200" dirty="0"/>
              <a:t>    </a:t>
            </a:r>
            <a:r>
              <a:rPr lang="en-US" altLang="zh-CN" sz="1200" dirty="0" err="1"/>
              <a:t>ListItemGroup</a:t>
            </a:r>
            <a:r>
              <a:rPr lang="en-US" altLang="zh-CN" sz="1200" dirty="0"/>
              <a:t>() {</a:t>
            </a:r>
          </a:p>
          <a:p>
            <a:r>
              <a:rPr lang="en-US" altLang="zh-CN" sz="1200" dirty="0"/>
              <a:t>      </a:t>
            </a:r>
            <a:r>
              <a:rPr lang="en-US" altLang="zh-CN" sz="1200" dirty="0" err="1"/>
              <a:t>ForEach</a:t>
            </a:r>
            <a:r>
              <a:rPr lang="en-US" altLang="zh-CN" sz="1200" dirty="0"/>
              <a:t>(</a:t>
            </a:r>
            <a:r>
              <a:rPr lang="en-US" altLang="zh-CN" sz="1200" dirty="0" err="1"/>
              <a:t>item.projects</a:t>
            </a:r>
            <a:r>
              <a:rPr lang="en-US" altLang="zh-CN" sz="1200" dirty="0"/>
              <a:t>, (project) =&gt; {</a:t>
            </a:r>
          </a:p>
          <a:p>
            <a:r>
              <a:rPr lang="en-US" altLang="zh-CN" sz="1200" dirty="0"/>
              <a:t>        </a:t>
            </a:r>
            <a:r>
              <a:rPr lang="en-US" altLang="zh-CN" sz="1200" dirty="0" err="1"/>
              <a:t>ListItem</a:t>
            </a:r>
            <a:r>
              <a:rPr lang="en-US" altLang="zh-CN" sz="1200" dirty="0"/>
              <a:t>() {</a:t>
            </a:r>
          </a:p>
          <a:p>
            <a:r>
              <a:rPr lang="en-US" altLang="zh-CN" sz="1200" dirty="0"/>
              <a:t>          Text(project)</a:t>
            </a:r>
          </a:p>
          <a:p>
            <a:r>
              <a:rPr lang="en-US" altLang="zh-CN" sz="1200" dirty="0"/>
              <a:t>            .width("100%").height(30).</a:t>
            </a:r>
            <a:r>
              <a:rPr lang="en-US" altLang="zh-CN" sz="1200" dirty="0" err="1"/>
              <a:t>fontSize</a:t>
            </a:r>
            <a:r>
              <a:rPr lang="en-US" altLang="zh-CN" sz="1200" dirty="0"/>
              <a:t>(20)</a:t>
            </a:r>
          </a:p>
          <a:p>
            <a:r>
              <a:rPr lang="en-US" altLang="zh-CN" sz="1200" dirty="0"/>
              <a:t>            .</a:t>
            </a:r>
            <a:r>
              <a:rPr lang="en-US" altLang="zh-CN" sz="1200" dirty="0" err="1"/>
              <a:t>textAlign</a:t>
            </a:r>
            <a:r>
              <a:rPr lang="en-US" altLang="zh-CN" sz="1200" dirty="0"/>
              <a:t>(</a:t>
            </a:r>
            <a:r>
              <a:rPr lang="en-US" altLang="zh-CN" sz="1200" dirty="0" err="1"/>
              <a:t>TextAlign.Center</a:t>
            </a:r>
            <a:r>
              <a:rPr lang="en-US" altLang="zh-CN" sz="1200" dirty="0"/>
              <a:t>)</a:t>
            </a:r>
          </a:p>
          <a:p>
            <a:r>
              <a:rPr lang="en-US" altLang="zh-CN" sz="1200" dirty="0"/>
              <a:t>        }</a:t>
            </a:r>
          </a:p>
          <a:p>
            <a:r>
              <a:rPr lang="en-US" altLang="zh-CN" sz="1200" dirty="0"/>
              <a:t>      }, item =&gt; item)</a:t>
            </a:r>
          </a:p>
          <a:p>
            <a:r>
              <a:rPr lang="en-US" altLang="zh-CN" sz="1200" dirty="0"/>
              <a:t>    }</a:t>
            </a:r>
          </a:p>
          <a:p>
            <a:r>
              <a:rPr lang="en-US" altLang="zh-CN" sz="1200" dirty="0"/>
              <a:t>    .</a:t>
            </a:r>
            <a:r>
              <a:rPr lang="en-US" altLang="zh-CN" sz="1200" dirty="0" err="1"/>
              <a:t>borderRadius</a:t>
            </a:r>
            <a:r>
              <a:rPr lang="en-US" altLang="zh-CN" sz="1200" dirty="0"/>
              <a:t>(20)</a:t>
            </a:r>
          </a:p>
          <a:p>
            <a:r>
              <a:rPr lang="en-US" altLang="zh-CN" sz="1200" dirty="0"/>
              <a:t>    .divider({ </a:t>
            </a:r>
            <a:r>
              <a:rPr lang="en-US" altLang="zh-CN" sz="1200" dirty="0" err="1"/>
              <a:t>strokeWidth</a:t>
            </a:r>
            <a:r>
              <a:rPr lang="en-US" altLang="zh-CN" sz="1200" dirty="0"/>
              <a:t>: 2, color: 0xDCDCDC })</a:t>
            </a:r>
          </a:p>
          <a:p>
            <a:r>
              <a:rPr lang="en-US" altLang="zh-CN" sz="1200" dirty="0"/>
              <a:t> //</a:t>
            </a:r>
            <a:r>
              <a:rPr lang="zh-CN" altLang="en-US" sz="1200" dirty="0"/>
              <a:t>每行之间的分界线</a:t>
            </a:r>
          </a:p>
          <a:p>
            <a:r>
              <a:rPr lang="zh-CN" altLang="en-US" sz="1200" dirty="0"/>
              <a:t>  </a:t>
            </a:r>
            <a:r>
              <a:rPr lang="en-US" altLang="zh-CN" sz="1200" dirty="0"/>
              <a:t>})</a:t>
            </a:r>
          </a:p>
          <a:p>
            <a:r>
              <a:rPr lang="en-US" altLang="zh-CN" sz="1200" dirty="0"/>
              <a:t>}</a:t>
            </a:r>
          </a:p>
          <a:p>
            <a:r>
              <a:rPr lang="en-US" altLang="zh-CN" sz="1200" dirty="0"/>
              <a:t>.width('100%')</a:t>
            </a:r>
          </a:p>
        </p:txBody>
      </p:sp>
      <p:sp>
        <p:nvSpPr>
          <p:cNvPr id="8" name="文本框 7"/>
          <p:cNvSpPr txBox="1"/>
          <p:nvPr/>
        </p:nvSpPr>
        <p:spPr>
          <a:xfrm>
            <a:off x="1004551" y="244697"/>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566" y="644807"/>
            <a:ext cx="3368960" cy="5343869"/>
          </a:xfrm>
          <a:prstGeom prst="rect">
            <a:avLst/>
          </a:prstGeom>
        </p:spPr>
      </p:pic>
    </p:spTree>
    <p:extLst>
      <p:ext uri="{BB962C8B-B14F-4D97-AF65-F5344CB8AC3E}">
        <p14:creationId xmlns:p14="http://schemas.microsoft.com/office/powerpoint/2010/main" val="3464661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4.1.7  </a:t>
            </a:r>
            <a:r>
              <a:rPr lang="en-US" altLang="zh-CN" dirty="0" err="1"/>
              <a:t>AlphabetIndexer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a:t>AlphabetIndexer</a:t>
            </a:r>
            <a:r>
              <a:rPr lang="zh-CN" altLang="en-US" dirty="0"/>
              <a:t>是可以与容器组件联动用于按逻辑结构快速定位容器显示区域的组件。</a:t>
            </a:r>
          </a:p>
          <a:p>
            <a:pPr marL="0" indent="0">
              <a:buNone/>
            </a:pPr>
            <a:r>
              <a:rPr lang="en-US" altLang="zh-CN" dirty="0" err="1"/>
              <a:t>AlphabetIndexer</a:t>
            </a:r>
            <a:r>
              <a:rPr lang="zh-CN" altLang="en-US" dirty="0"/>
              <a:t>构造函数</a:t>
            </a:r>
            <a:r>
              <a:rPr lang="zh-CN" altLang="en-US" dirty="0" smtClean="0"/>
              <a:t>接收以下两</a:t>
            </a:r>
            <a:r>
              <a:rPr lang="zh-CN" altLang="en-US" dirty="0"/>
              <a:t>个</a:t>
            </a:r>
            <a:r>
              <a:rPr lang="zh-CN" altLang="en-US" dirty="0" smtClean="0"/>
              <a:t>参数：</a:t>
            </a:r>
            <a:endParaRPr lang="zh-CN" altLang="en-US" dirty="0"/>
          </a:p>
          <a:p>
            <a:r>
              <a:rPr lang="en-US" altLang="zh-CN" dirty="0" err="1">
                <a:solidFill>
                  <a:srgbClr val="00B0F0"/>
                </a:solidFill>
              </a:rPr>
              <a:t>arrayValue</a:t>
            </a:r>
            <a:r>
              <a:rPr lang="zh-CN" altLang="en-US" dirty="0">
                <a:solidFill>
                  <a:srgbClr val="00B0F0"/>
                </a:solidFill>
              </a:rPr>
              <a:t>：字母索引字符串数组，不可设置为空。</a:t>
            </a:r>
          </a:p>
          <a:p>
            <a:r>
              <a:rPr lang="en-US" altLang="zh-CN" dirty="0">
                <a:solidFill>
                  <a:srgbClr val="00B0F0"/>
                </a:solidFill>
              </a:rPr>
              <a:t>selected</a:t>
            </a:r>
            <a:r>
              <a:rPr lang="zh-CN" altLang="en-US" dirty="0">
                <a:solidFill>
                  <a:srgbClr val="00B0F0"/>
                </a:solidFill>
              </a:rPr>
              <a:t>：初始选中项索引值，若超出索引值范围，则取默认值</a:t>
            </a:r>
            <a:r>
              <a:rPr lang="en-US" altLang="zh-CN" dirty="0">
                <a:solidFill>
                  <a:srgbClr val="00B0F0"/>
                </a:solidFill>
              </a:rPr>
              <a:t>0</a:t>
            </a:r>
            <a:r>
              <a:rPr lang="zh-CN" altLang="en-US" dirty="0">
                <a:solidFill>
                  <a:srgbClr val="00B0F0"/>
                </a:solidFill>
              </a:rPr>
              <a:t>。</a:t>
            </a:r>
            <a:endParaRPr lang="en-US" altLang="zh-CN" dirty="0" smtClean="0">
              <a:solidFill>
                <a:srgbClr val="00B0F0"/>
              </a:solidFill>
            </a:endParaRPr>
          </a:p>
        </p:txBody>
      </p:sp>
    </p:spTree>
    <p:extLst>
      <p:ext uri="{BB962C8B-B14F-4D97-AF65-F5344CB8AC3E}">
        <p14:creationId xmlns:p14="http://schemas.microsoft.com/office/powerpoint/2010/main" val="812506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4352" y="477054"/>
            <a:ext cx="4037528" cy="6001643"/>
          </a:xfrm>
          <a:prstGeom prst="rect">
            <a:avLst/>
          </a:prstGeom>
          <a:noFill/>
        </p:spPr>
        <p:txBody>
          <a:bodyPr wrap="square" rtlCol="0">
            <a:spAutoFit/>
          </a:bodyPr>
          <a:lstStyle/>
          <a:p>
            <a:r>
              <a:rPr lang="en-US" altLang="zh-CN" sz="1200" dirty="0"/>
              <a:t> Row() {</a:t>
            </a:r>
          </a:p>
          <a:p>
            <a:r>
              <a:rPr lang="en-US" altLang="zh-CN" sz="1200" dirty="0"/>
              <a:t>  List({ space: 10, </a:t>
            </a:r>
            <a:r>
              <a:rPr lang="en-US" altLang="zh-CN" sz="1200" dirty="0" err="1"/>
              <a:t>initialIndex</a:t>
            </a:r>
            <a:r>
              <a:rPr lang="en-US" altLang="zh-CN" sz="1200" dirty="0"/>
              <a:t>: 0 }) {</a:t>
            </a:r>
          </a:p>
          <a:p>
            <a:r>
              <a:rPr lang="en-US" altLang="zh-CN" sz="1200" dirty="0"/>
              <a:t>    </a:t>
            </a:r>
            <a:r>
              <a:rPr lang="en-US" altLang="zh-CN" sz="1200" dirty="0" err="1"/>
              <a:t>ForEach</a:t>
            </a:r>
            <a:r>
              <a:rPr lang="en-US" altLang="zh-CN" sz="1200" dirty="0"/>
              <a:t>(</a:t>
            </a:r>
            <a:r>
              <a:rPr lang="en-US" altLang="zh-CN" sz="1200" dirty="0" err="1"/>
              <a:t>this.alphabetIndexerArrayA</a:t>
            </a:r>
            <a:r>
              <a:rPr lang="en-US" altLang="zh-CN" sz="1200" dirty="0"/>
              <a:t>, (item) =&gt; {</a:t>
            </a:r>
          </a:p>
          <a:p>
            <a:r>
              <a:rPr lang="en-US" altLang="zh-CN" sz="1200" dirty="0"/>
              <a:t>      </a:t>
            </a:r>
            <a:r>
              <a:rPr lang="en-US" altLang="zh-CN" sz="1200" dirty="0" err="1"/>
              <a:t>ListItem</a:t>
            </a:r>
            <a:r>
              <a:rPr lang="en-US" altLang="zh-CN" sz="1200" dirty="0"/>
              <a:t>() {</a:t>
            </a:r>
          </a:p>
          <a:p>
            <a:r>
              <a:rPr lang="en-US" altLang="zh-CN" sz="1200" dirty="0"/>
              <a:t>        Text(item)</a:t>
            </a:r>
          </a:p>
          <a:p>
            <a:r>
              <a:rPr lang="en-US" altLang="zh-CN" sz="1200" dirty="0"/>
              <a:t>          .width('80%')</a:t>
            </a:r>
          </a:p>
          <a:p>
            <a:r>
              <a:rPr lang="en-US" altLang="zh-CN" sz="1200" dirty="0"/>
              <a:t>          .height('5%')</a:t>
            </a:r>
          </a:p>
          <a:p>
            <a:r>
              <a:rPr lang="en-US" altLang="zh-CN" sz="1200" dirty="0"/>
              <a:t>          .</a:t>
            </a:r>
            <a:r>
              <a:rPr lang="en-US" altLang="zh-CN" sz="1200" dirty="0" err="1"/>
              <a:t>fontSize</a:t>
            </a:r>
            <a:r>
              <a:rPr lang="en-US" altLang="zh-CN" sz="1200" dirty="0"/>
              <a:t>(20)</a:t>
            </a:r>
          </a:p>
          <a:p>
            <a:r>
              <a:rPr lang="en-US" altLang="zh-CN" sz="1200" dirty="0"/>
              <a:t>          .</a:t>
            </a:r>
            <a:r>
              <a:rPr lang="en-US" altLang="zh-CN" sz="1200" dirty="0" err="1"/>
              <a:t>textAlign</a:t>
            </a:r>
            <a:r>
              <a:rPr lang="en-US" altLang="zh-CN" sz="1200" dirty="0"/>
              <a:t>(</a:t>
            </a:r>
            <a:r>
              <a:rPr lang="en-US" altLang="zh-CN" sz="1200" dirty="0" err="1"/>
              <a:t>TextAlign.Center</a:t>
            </a:r>
            <a:r>
              <a:rPr lang="en-US" altLang="zh-CN" sz="1200" dirty="0"/>
              <a:t>)</a:t>
            </a:r>
          </a:p>
          <a:p>
            <a:r>
              <a:rPr lang="en-US" altLang="zh-CN" sz="1200" dirty="0"/>
              <a:t>      }</a:t>
            </a:r>
          </a:p>
          <a:p>
            <a:r>
              <a:rPr lang="en-US" altLang="zh-CN" sz="1200" dirty="0"/>
              <a:t>    }, item =&gt; item)</a:t>
            </a:r>
          </a:p>
          <a:p>
            <a:endParaRPr lang="en-US" altLang="zh-CN" sz="1200" dirty="0"/>
          </a:p>
          <a:p>
            <a:r>
              <a:rPr lang="en-US" altLang="zh-CN" sz="1200" dirty="0"/>
              <a:t>    </a:t>
            </a:r>
            <a:r>
              <a:rPr lang="en-US" altLang="zh-CN" sz="1200" dirty="0" err="1"/>
              <a:t>ForEach</a:t>
            </a:r>
            <a:r>
              <a:rPr lang="en-US" altLang="zh-CN" sz="1200" dirty="0"/>
              <a:t>(</a:t>
            </a:r>
            <a:r>
              <a:rPr lang="en-US" altLang="zh-CN" sz="1200" dirty="0" err="1"/>
              <a:t>this.alphabetIndexerArrayB</a:t>
            </a:r>
            <a:r>
              <a:rPr lang="en-US" altLang="zh-CN" sz="1200" dirty="0"/>
              <a:t>, (item) =&gt; {</a:t>
            </a:r>
          </a:p>
          <a:p>
            <a:r>
              <a:rPr lang="en-US" altLang="zh-CN" sz="1200" dirty="0"/>
              <a:t>      </a:t>
            </a:r>
            <a:r>
              <a:rPr lang="en-US" altLang="zh-CN" sz="1200" dirty="0" err="1"/>
              <a:t>ListItem</a:t>
            </a:r>
            <a:r>
              <a:rPr lang="en-US" altLang="zh-CN" sz="1200" dirty="0"/>
              <a:t>() {</a:t>
            </a:r>
          </a:p>
          <a:p>
            <a:r>
              <a:rPr lang="en-US" altLang="zh-CN" sz="1200" dirty="0"/>
              <a:t>        Text(item)</a:t>
            </a:r>
          </a:p>
          <a:p>
            <a:r>
              <a:rPr lang="en-US" altLang="zh-CN" sz="1200" dirty="0"/>
              <a:t>          .width('80%')</a:t>
            </a:r>
          </a:p>
          <a:p>
            <a:r>
              <a:rPr lang="en-US" altLang="zh-CN" sz="1200" dirty="0"/>
              <a:t>          .height('5%')</a:t>
            </a:r>
          </a:p>
          <a:p>
            <a:r>
              <a:rPr lang="en-US" altLang="zh-CN" sz="1200" dirty="0"/>
              <a:t>          .</a:t>
            </a:r>
            <a:r>
              <a:rPr lang="en-US" altLang="zh-CN" sz="1200" dirty="0" err="1"/>
              <a:t>fontSize</a:t>
            </a:r>
            <a:r>
              <a:rPr lang="en-US" altLang="zh-CN" sz="1200" dirty="0"/>
              <a:t>(20)</a:t>
            </a:r>
          </a:p>
          <a:p>
            <a:r>
              <a:rPr lang="en-US" altLang="zh-CN" sz="1200" dirty="0"/>
              <a:t>          .</a:t>
            </a:r>
            <a:r>
              <a:rPr lang="en-US" altLang="zh-CN" sz="1200" dirty="0" err="1"/>
              <a:t>textAlign</a:t>
            </a:r>
            <a:r>
              <a:rPr lang="en-US" altLang="zh-CN" sz="1200" dirty="0"/>
              <a:t>(</a:t>
            </a:r>
            <a:r>
              <a:rPr lang="en-US" altLang="zh-CN" sz="1200" dirty="0" err="1"/>
              <a:t>TextAlign.Center</a:t>
            </a:r>
            <a:r>
              <a:rPr lang="en-US" altLang="zh-CN" sz="1200" dirty="0"/>
              <a:t>)</a:t>
            </a:r>
          </a:p>
          <a:p>
            <a:r>
              <a:rPr lang="en-US" altLang="zh-CN" sz="1200" dirty="0"/>
              <a:t>      }</a:t>
            </a:r>
          </a:p>
          <a:p>
            <a:r>
              <a:rPr lang="en-US" altLang="zh-CN" sz="1200" dirty="0"/>
              <a:t>    }, item =&gt; item)</a:t>
            </a:r>
          </a:p>
          <a:p>
            <a:endParaRPr lang="en-US" altLang="zh-CN" sz="1200" dirty="0"/>
          </a:p>
          <a:p>
            <a:r>
              <a:rPr lang="en-US" altLang="zh-CN" sz="1200" dirty="0"/>
              <a:t>    </a:t>
            </a:r>
            <a:r>
              <a:rPr lang="en-US" altLang="zh-CN" sz="1200" dirty="0" err="1"/>
              <a:t>ForEach</a:t>
            </a:r>
            <a:r>
              <a:rPr lang="en-US" altLang="zh-CN" sz="1200" dirty="0"/>
              <a:t>(</a:t>
            </a:r>
            <a:r>
              <a:rPr lang="en-US" altLang="zh-CN" sz="1200" dirty="0" err="1"/>
              <a:t>this.alphabetIndexerArrayC</a:t>
            </a:r>
            <a:r>
              <a:rPr lang="en-US" altLang="zh-CN" sz="1200" dirty="0"/>
              <a:t>, (item) =&gt; {</a:t>
            </a:r>
          </a:p>
          <a:p>
            <a:r>
              <a:rPr lang="en-US" altLang="zh-CN" sz="1200" dirty="0"/>
              <a:t>      </a:t>
            </a:r>
            <a:r>
              <a:rPr lang="en-US" altLang="zh-CN" sz="1200" dirty="0" err="1"/>
              <a:t>ListItem</a:t>
            </a:r>
            <a:r>
              <a:rPr lang="en-US" altLang="zh-CN" sz="1200" dirty="0"/>
              <a:t>() {</a:t>
            </a:r>
          </a:p>
          <a:p>
            <a:r>
              <a:rPr lang="en-US" altLang="zh-CN" sz="1200" dirty="0"/>
              <a:t>        Text(item)</a:t>
            </a:r>
          </a:p>
          <a:p>
            <a:r>
              <a:rPr lang="en-US" altLang="zh-CN" sz="1200" dirty="0"/>
              <a:t>          .width('80%')</a:t>
            </a:r>
          </a:p>
          <a:p>
            <a:r>
              <a:rPr lang="en-US" altLang="zh-CN" sz="1200" dirty="0"/>
              <a:t>          .height('5%')</a:t>
            </a:r>
          </a:p>
          <a:p>
            <a:r>
              <a:rPr lang="en-US" altLang="zh-CN" sz="1200" dirty="0"/>
              <a:t>          .</a:t>
            </a:r>
            <a:r>
              <a:rPr lang="en-US" altLang="zh-CN" sz="1200" dirty="0" err="1"/>
              <a:t>fontSize</a:t>
            </a:r>
            <a:r>
              <a:rPr lang="en-US" altLang="zh-CN" sz="1200" dirty="0"/>
              <a:t>(20)</a:t>
            </a:r>
          </a:p>
          <a:p>
            <a:r>
              <a:rPr lang="en-US" altLang="zh-CN" sz="1200" dirty="0"/>
              <a:t>          .</a:t>
            </a:r>
            <a:r>
              <a:rPr lang="en-US" altLang="zh-CN" sz="1200" dirty="0" err="1"/>
              <a:t>textAlign</a:t>
            </a:r>
            <a:r>
              <a:rPr lang="en-US" altLang="zh-CN" sz="1200" dirty="0"/>
              <a:t>(</a:t>
            </a:r>
            <a:r>
              <a:rPr lang="en-US" altLang="zh-CN" sz="1200" dirty="0" err="1"/>
              <a:t>TextAlign.Center</a:t>
            </a:r>
            <a:r>
              <a:rPr lang="en-US" altLang="zh-CN" sz="1200" dirty="0"/>
              <a:t>)</a:t>
            </a:r>
          </a:p>
          <a:p>
            <a:r>
              <a:rPr lang="en-US" altLang="zh-CN" sz="1200" dirty="0"/>
              <a:t>      }</a:t>
            </a:r>
          </a:p>
          <a:p>
            <a:r>
              <a:rPr lang="en-US" altLang="zh-CN" sz="1200" dirty="0"/>
              <a:t>    }, item =&gt; item)</a:t>
            </a:r>
          </a:p>
          <a:p>
            <a:endParaRPr lang="en-US" altLang="zh-CN" sz="1200" dirty="0"/>
          </a:p>
        </p:txBody>
      </p:sp>
      <p:sp>
        <p:nvSpPr>
          <p:cNvPr id="8" name="文本框 7"/>
          <p:cNvSpPr txBox="1"/>
          <p:nvPr/>
        </p:nvSpPr>
        <p:spPr>
          <a:xfrm>
            <a:off x="43556" y="0"/>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sp>
        <p:nvSpPr>
          <p:cNvPr id="3" name="文本框 2"/>
          <p:cNvSpPr txBox="1"/>
          <p:nvPr/>
        </p:nvSpPr>
        <p:spPr>
          <a:xfrm>
            <a:off x="3915177" y="200919"/>
            <a:ext cx="3580327" cy="6463308"/>
          </a:xfrm>
          <a:prstGeom prst="rect">
            <a:avLst/>
          </a:prstGeom>
          <a:noFill/>
        </p:spPr>
        <p:txBody>
          <a:bodyPr wrap="square" rtlCol="0">
            <a:spAutoFit/>
          </a:bodyPr>
          <a:lstStyle/>
          <a:p>
            <a:r>
              <a:rPr lang="en-US" altLang="zh-CN" dirty="0"/>
              <a:t> </a:t>
            </a:r>
            <a:r>
              <a:rPr lang="en-US" altLang="zh-CN" sz="1200" dirty="0" err="1"/>
              <a:t>ForEach</a:t>
            </a:r>
            <a:r>
              <a:rPr lang="en-US" altLang="zh-CN" sz="1200" dirty="0"/>
              <a:t>(</a:t>
            </a:r>
            <a:r>
              <a:rPr lang="en-US" altLang="zh-CN" sz="1200" dirty="0" err="1"/>
              <a:t>this.alphabetIndexerArrayL</a:t>
            </a:r>
            <a:r>
              <a:rPr lang="en-US" altLang="zh-CN" sz="1200" dirty="0"/>
              <a:t>, (item) =&gt; {</a:t>
            </a:r>
          </a:p>
          <a:p>
            <a:r>
              <a:rPr lang="en-US" altLang="zh-CN" sz="1200" dirty="0"/>
              <a:t>      </a:t>
            </a:r>
            <a:r>
              <a:rPr lang="en-US" altLang="zh-CN" sz="1200" dirty="0" err="1"/>
              <a:t>ListItem</a:t>
            </a:r>
            <a:r>
              <a:rPr lang="en-US" altLang="zh-CN" sz="1200" dirty="0"/>
              <a:t>() {</a:t>
            </a:r>
          </a:p>
          <a:p>
            <a:r>
              <a:rPr lang="en-US" altLang="zh-CN" sz="1200" dirty="0"/>
              <a:t>        Text(item)</a:t>
            </a:r>
          </a:p>
          <a:p>
            <a:r>
              <a:rPr lang="en-US" altLang="zh-CN" sz="1200" dirty="0"/>
              <a:t>          .width('80%')</a:t>
            </a:r>
          </a:p>
          <a:p>
            <a:r>
              <a:rPr lang="en-US" altLang="zh-CN" sz="1200" dirty="0"/>
              <a:t>          .height('5%')</a:t>
            </a:r>
          </a:p>
          <a:p>
            <a:r>
              <a:rPr lang="en-US" altLang="zh-CN" sz="1200" dirty="0"/>
              <a:t>          .</a:t>
            </a:r>
            <a:r>
              <a:rPr lang="en-US" altLang="zh-CN" sz="1200" dirty="0" err="1"/>
              <a:t>fontSize</a:t>
            </a:r>
            <a:r>
              <a:rPr lang="en-US" altLang="zh-CN" sz="1200" dirty="0"/>
              <a:t>(20)</a:t>
            </a:r>
          </a:p>
          <a:p>
            <a:r>
              <a:rPr lang="en-US" altLang="zh-CN" sz="1200" dirty="0"/>
              <a:t>          .</a:t>
            </a:r>
            <a:r>
              <a:rPr lang="en-US" altLang="zh-CN" sz="1200" dirty="0" err="1"/>
              <a:t>textAlign</a:t>
            </a:r>
            <a:r>
              <a:rPr lang="en-US" altLang="zh-CN" sz="1200" dirty="0"/>
              <a:t>(</a:t>
            </a:r>
            <a:r>
              <a:rPr lang="en-US" altLang="zh-CN" sz="1200" dirty="0" err="1"/>
              <a:t>TextAlign.Center</a:t>
            </a:r>
            <a:r>
              <a:rPr lang="en-US" altLang="zh-CN" sz="1200" dirty="0"/>
              <a:t>)</a:t>
            </a:r>
          </a:p>
          <a:p>
            <a:r>
              <a:rPr lang="en-US" altLang="zh-CN" sz="1200" dirty="0"/>
              <a:t>      }</a:t>
            </a:r>
          </a:p>
          <a:p>
            <a:r>
              <a:rPr lang="en-US" altLang="zh-CN" sz="1200" dirty="0"/>
              <a:t>    }, item =&gt; item)</a:t>
            </a:r>
          </a:p>
          <a:p>
            <a:r>
              <a:rPr lang="en-US" altLang="zh-CN" sz="1200" dirty="0"/>
              <a:t>  }</a:t>
            </a:r>
          </a:p>
          <a:p>
            <a:r>
              <a:rPr lang="en-US" altLang="zh-CN" sz="1200" dirty="0"/>
              <a:t>  .width('50%')</a:t>
            </a:r>
          </a:p>
          <a:p>
            <a:r>
              <a:rPr lang="en-US" altLang="zh-CN" sz="1200" dirty="0"/>
              <a:t>  .height('100%')</a:t>
            </a:r>
          </a:p>
          <a:p>
            <a:endParaRPr lang="en-US" altLang="zh-CN" sz="1200" dirty="0"/>
          </a:p>
          <a:p>
            <a:r>
              <a:rPr lang="en-US" altLang="zh-CN" sz="1200" dirty="0"/>
              <a:t>  </a:t>
            </a:r>
            <a:r>
              <a:rPr lang="en-US" altLang="zh-CN" sz="1200" dirty="0" err="1"/>
              <a:t>AlphabetIndexer</a:t>
            </a:r>
            <a:r>
              <a:rPr lang="en-US" altLang="zh-CN" sz="1200" dirty="0"/>
              <a:t>({ </a:t>
            </a:r>
            <a:r>
              <a:rPr lang="en-US" altLang="zh-CN" sz="1200" dirty="0" err="1"/>
              <a:t>arrayValue</a:t>
            </a:r>
            <a:r>
              <a:rPr lang="en-US" altLang="zh-CN" sz="1200" dirty="0"/>
              <a:t>: </a:t>
            </a:r>
            <a:r>
              <a:rPr lang="en-US" altLang="zh-CN" sz="1200" dirty="0" err="1"/>
              <a:t>this.alphabetIndexerArrayValue</a:t>
            </a:r>
            <a:r>
              <a:rPr lang="en-US" altLang="zh-CN" sz="1200" dirty="0"/>
              <a:t>, selected: 0 </a:t>
            </a:r>
          </a:p>
          <a:p>
            <a:endParaRPr lang="en-US" altLang="zh-CN" sz="1200" dirty="0"/>
          </a:p>
          <a:p>
            <a:r>
              <a:rPr lang="en-US" altLang="zh-CN" sz="1200" dirty="0"/>
              <a:t>})</a:t>
            </a:r>
          </a:p>
          <a:p>
            <a:r>
              <a:rPr lang="en-US" altLang="zh-CN" sz="1200" dirty="0"/>
              <a:t>    .</a:t>
            </a:r>
            <a:r>
              <a:rPr lang="en-US" altLang="zh-CN" sz="1200" dirty="0" err="1"/>
              <a:t>selectedColor</a:t>
            </a:r>
            <a:r>
              <a:rPr lang="en-US" altLang="zh-CN" sz="1200" dirty="0"/>
              <a:t>(0xFFFFFF) 			//</a:t>
            </a:r>
            <a:r>
              <a:rPr lang="zh-CN" altLang="en-US" sz="1200" dirty="0"/>
              <a:t>选中项文本颜色</a:t>
            </a:r>
          </a:p>
          <a:p>
            <a:r>
              <a:rPr lang="zh-CN" altLang="en-US" sz="1200" dirty="0"/>
              <a:t>    </a:t>
            </a:r>
            <a:r>
              <a:rPr lang="en-US" altLang="zh-CN" sz="1200" dirty="0"/>
              <a:t>.</a:t>
            </a:r>
            <a:r>
              <a:rPr lang="en-US" altLang="zh-CN" sz="1200" dirty="0" err="1"/>
              <a:t>popupColor</a:t>
            </a:r>
            <a:r>
              <a:rPr lang="en-US" altLang="zh-CN" sz="1200" dirty="0"/>
              <a:t>(0xFFFAF0) 			//</a:t>
            </a:r>
            <a:r>
              <a:rPr lang="zh-CN" altLang="en-US" sz="1200" dirty="0"/>
              <a:t>弹出框文本颜色</a:t>
            </a:r>
          </a:p>
          <a:p>
            <a:r>
              <a:rPr lang="zh-CN" altLang="en-US" sz="1200" dirty="0"/>
              <a:t>    </a:t>
            </a:r>
            <a:r>
              <a:rPr lang="en-US" altLang="zh-CN" sz="1200" dirty="0"/>
              <a:t>.</a:t>
            </a:r>
            <a:r>
              <a:rPr lang="en-US" altLang="zh-CN" sz="1200" dirty="0" err="1"/>
              <a:t>selectedBackgroundColor</a:t>
            </a:r>
            <a:r>
              <a:rPr lang="en-US" altLang="zh-CN" sz="1200" dirty="0"/>
              <a:t>(0xCCCCCC) 	//</a:t>
            </a:r>
            <a:r>
              <a:rPr lang="zh-CN" altLang="en-US" sz="1200" dirty="0"/>
              <a:t>选中项背景颜色</a:t>
            </a:r>
          </a:p>
          <a:p>
            <a:r>
              <a:rPr lang="zh-CN" altLang="en-US" sz="1200" dirty="0"/>
              <a:t>    </a:t>
            </a:r>
            <a:r>
              <a:rPr lang="en-US" altLang="zh-CN" sz="1200" dirty="0"/>
              <a:t>.</a:t>
            </a:r>
            <a:r>
              <a:rPr lang="en-US" altLang="zh-CN" sz="1200" dirty="0" err="1"/>
              <a:t>popupBackground</a:t>
            </a:r>
            <a:r>
              <a:rPr lang="en-US" altLang="zh-CN" sz="1200" dirty="0"/>
              <a:t>(0xD2B48C) 			//</a:t>
            </a:r>
            <a:r>
              <a:rPr lang="zh-CN" altLang="en-US" sz="1200" dirty="0"/>
              <a:t>弹出框背景颜色</a:t>
            </a:r>
          </a:p>
          <a:p>
            <a:r>
              <a:rPr lang="zh-CN" altLang="en-US" sz="1200" dirty="0"/>
              <a:t>    </a:t>
            </a:r>
            <a:r>
              <a:rPr lang="en-US" altLang="zh-CN" sz="1200" dirty="0"/>
              <a:t>.</a:t>
            </a:r>
            <a:r>
              <a:rPr lang="en-US" altLang="zh-CN" sz="1200" dirty="0" err="1"/>
              <a:t>usingPopup</a:t>
            </a:r>
            <a:r>
              <a:rPr lang="en-US" altLang="zh-CN" sz="1200" dirty="0"/>
              <a:t>(true) 				//</a:t>
            </a:r>
            <a:r>
              <a:rPr lang="zh-CN" altLang="en-US" sz="1200" dirty="0"/>
              <a:t>是否显示弹出框</a:t>
            </a:r>
          </a:p>
          <a:p>
            <a:r>
              <a:rPr lang="zh-CN" altLang="en-US" sz="1200" dirty="0"/>
              <a:t>    </a:t>
            </a:r>
            <a:r>
              <a:rPr lang="en-US" altLang="zh-CN" sz="1200" dirty="0"/>
              <a:t>.</a:t>
            </a:r>
            <a:r>
              <a:rPr lang="en-US" altLang="zh-CN" sz="1200" dirty="0" err="1"/>
              <a:t>selectedFont</a:t>
            </a:r>
            <a:r>
              <a:rPr lang="en-US" altLang="zh-CN" sz="1200" dirty="0"/>
              <a:t>({ size: 16, weight: </a:t>
            </a:r>
            <a:r>
              <a:rPr lang="en-US" altLang="zh-CN" sz="1200" dirty="0" err="1"/>
              <a:t>FontWeight.Bolder</a:t>
            </a:r>
            <a:r>
              <a:rPr lang="en-US" altLang="zh-CN" sz="1200" dirty="0"/>
              <a:t> })//</a:t>
            </a:r>
            <a:r>
              <a:rPr lang="zh-CN" altLang="en-US" sz="1200" dirty="0"/>
              <a:t>选中项字体样式</a:t>
            </a:r>
          </a:p>
          <a:p>
            <a:r>
              <a:rPr lang="zh-CN" altLang="en-US" sz="1200" dirty="0"/>
              <a:t>    </a:t>
            </a:r>
            <a:r>
              <a:rPr lang="en-US" altLang="zh-CN" sz="1200" dirty="0"/>
              <a:t>.</a:t>
            </a:r>
            <a:r>
              <a:rPr lang="en-US" altLang="zh-CN" sz="1200" dirty="0" err="1"/>
              <a:t>popupFont</a:t>
            </a:r>
            <a:r>
              <a:rPr lang="en-US" altLang="zh-CN" sz="1200" dirty="0"/>
              <a:t>({ size: 30, weight: </a:t>
            </a:r>
            <a:r>
              <a:rPr lang="en-US" altLang="zh-CN" sz="1200" dirty="0" err="1"/>
              <a:t>FontWeight.Bolder</a:t>
            </a:r>
            <a:r>
              <a:rPr lang="en-US" altLang="zh-CN" sz="1200" dirty="0"/>
              <a:t> })   //</a:t>
            </a:r>
            <a:r>
              <a:rPr lang="zh-CN" altLang="en-US" sz="1200" dirty="0"/>
              <a:t>弹出框内容的字体</a:t>
            </a:r>
          </a:p>
          <a:p>
            <a:endParaRPr lang="zh-CN" altLang="en-US" sz="1200" dirty="0"/>
          </a:p>
          <a:p>
            <a:r>
              <a:rPr lang="zh-CN" altLang="en-US" sz="1200" dirty="0"/>
              <a:t>样式</a:t>
            </a:r>
          </a:p>
          <a:p>
            <a:r>
              <a:rPr lang="zh-CN" altLang="en-US" sz="1200" dirty="0"/>
              <a:t>    </a:t>
            </a:r>
          </a:p>
        </p:txBody>
      </p:sp>
      <p:sp>
        <p:nvSpPr>
          <p:cNvPr id="4" name="文本框 3"/>
          <p:cNvSpPr txBox="1"/>
          <p:nvPr/>
        </p:nvSpPr>
        <p:spPr>
          <a:xfrm>
            <a:off x="8397027" y="61555"/>
            <a:ext cx="2833350" cy="6832640"/>
          </a:xfrm>
          <a:prstGeom prst="rect">
            <a:avLst/>
          </a:prstGeom>
          <a:noFill/>
        </p:spPr>
        <p:txBody>
          <a:bodyPr wrap="square" rtlCol="0">
            <a:spAutoFit/>
          </a:bodyPr>
          <a:lstStyle/>
          <a:p>
            <a:r>
              <a:rPr lang="en-US" altLang="zh-CN" dirty="0"/>
              <a:t>.</a:t>
            </a:r>
            <a:r>
              <a:rPr lang="en-US" altLang="zh-CN" sz="1200" dirty="0" err="1"/>
              <a:t>itemSize</a:t>
            </a:r>
            <a:r>
              <a:rPr lang="en-US" altLang="zh-CN" sz="1200" dirty="0"/>
              <a:t>(28) 				//</a:t>
            </a:r>
            <a:r>
              <a:rPr lang="zh-CN" altLang="en-US" sz="1200" dirty="0"/>
              <a:t>每一项的尺寸大小</a:t>
            </a:r>
          </a:p>
          <a:p>
            <a:r>
              <a:rPr lang="zh-CN" altLang="en-US" sz="1200" dirty="0"/>
              <a:t>    </a:t>
            </a:r>
            <a:r>
              <a:rPr lang="en-US" altLang="zh-CN" sz="1200" dirty="0"/>
              <a:t>.</a:t>
            </a:r>
            <a:r>
              <a:rPr lang="en-US" altLang="zh-CN" sz="1200" dirty="0" err="1"/>
              <a:t>alignStyle</a:t>
            </a:r>
            <a:r>
              <a:rPr lang="en-US" altLang="zh-CN" sz="1200" dirty="0"/>
              <a:t>(</a:t>
            </a:r>
            <a:r>
              <a:rPr lang="en-US" altLang="zh-CN" sz="1200" dirty="0" err="1"/>
              <a:t>IndexerAlign.Left</a:t>
            </a:r>
            <a:r>
              <a:rPr lang="en-US" altLang="zh-CN" sz="1200" dirty="0"/>
              <a:t>) 		//</a:t>
            </a:r>
            <a:r>
              <a:rPr lang="zh-CN" altLang="en-US" sz="1200" dirty="0"/>
              <a:t>弹出框在索引条右侧弹出</a:t>
            </a:r>
          </a:p>
          <a:p>
            <a:r>
              <a:rPr lang="zh-CN" altLang="en-US" sz="1200" dirty="0"/>
              <a:t>    </a:t>
            </a:r>
            <a:r>
              <a:rPr lang="en-US" altLang="zh-CN" sz="1200" dirty="0"/>
              <a:t>.</a:t>
            </a:r>
            <a:r>
              <a:rPr lang="en-US" altLang="zh-CN" sz="1200" dirty="0" err="1"/>
              <a:t>onRequestPopupData</a:t>
            </a:r>
            <a:r>
              <a:rPr lang="en-US" altLang="zh-CN" sz="1200" dirty="0"/>
              <a:t>((index: number) =&gt; {</a:t>
            </a:r>
          </a:p>
          <a:p>
            <a:r>
              <a:rPr lang="en-US" altLang="zh-CN" sz="1200" dirty="0"/>
              <a:t>      if (</a:t>
            </a:r>
            <a:r>
              <a:rPr lang="en-US" altLang="zh-CN" sz="1200" dirty="0" err="1"/>
              <a:t>this.alphabetIndexerArrayValue</a:t>
            </a:r>
            <a:r>
              <a:rPr lang="en-US" altLang="zh-CN" sz="1200" dirty="0"/>
              <a:t>[index] == 'A') {</a:t>
            </a:r>
          </a:p>
          <a:p>
            <a:r>
              <a:rPr lang="en-US" altLang="zh-CN" sz="1200" dirty="0"/>
              <a:t>        return </a:t>
            </a:r>
            <a:r>
              <a:rPr lang="en-US" altLang="zh-CN" sz="1200" dirty="0" err="1"/>
              <a:t>this.alphabetIndexerArrayA</a:t>
            </a:r>
            <a:r>
              <a:rPr lang="en-US" altLang="zh-CN" sz="1200" dirty="0"/>
              <a:t> 	//</a:t>
            </a:r>
            <a:r>
              <a:rPr lang="zh-CN" altLang="en-US" sz="1200" dirty="0"/>
              <a:t>当选中</a:t>
            </a:r>
            <a:r>
              <a:rPr lang="en-US" altLang="zh-CN" sz="1200" dirty="0"/>
              <a:t>A</a:t>
            </a:r>
            <a:r>
              <a:rPr lang="zh-CN" altLang="en-US" sz="1200" dirty="0"/>
              <a:t>时，弹出框里面的提示</a:t>
            </a:r>
          </a:p>
          <a:p>
            <a:endParaRPr lang="zh-CN" altLang="en-US" sz="1200" dirty="0"/>
          </a:p>
          <a:p>
            <a:r>
              <a:rPr lang="zh-CN" altLang="en-US" sz="1200" dirty="0"/>
              <a:t>文本列表显示</a:t>
            </a:r>
            <a:r>
              <a:rPr lang="en-US" altLang="zh-CN" sz="1200" dirty="0"/>
              <a:t>A</a:t>
            </a:r>
            <a:r>
              <a:rPr lang="zh-CN" altLang="en-US" sz="1200" dirty="0"/>
              <a:t>对应的列表</a:t>
            </a:r>
            <a:r>
              <a:rPr lang="en-US" altLang="zh-CN" sz="1200" dirty="0" err="1"/>
              <a:t>arrayA</a:t>
            </a:r>
            <a:r>
              <a:rPr lang="zh-CN" altLang="en-US" sz="1200" dirty="0"/>
              <a:t>，选中</a:t>
            </a:r>
            <a:r>
              <a:rPr lang="en-US" altLang="zh-CN" sz="1200" dirty="0"/>
              <a:t>B</a:t>
            </a:r>
            <a:r>
              <a:rPr lang="zh-CN" altLang="en-US" sz="1200" dirty="0"/>
              <a:t>、</a:t>
            </a:r>
            <a:r>
              <a:rPr lang="en-US" altLang="zh-CN" sz="1200" dirty="0"/>
              <a:t>C</a:t>
            </a:r>
            <a:r>
              <a:rPr lang="zh-CN" altLang="en-US" sz="1200" dirty="0"/>
              <a:t>、</a:t>
            </a:r>
            <a:r>
              <a:rPr lang="en-US" altLang="zh-CN" sz="1200" dirty="0"/>
              <a:t>L</a:t>
            </a:r>
            <a:r>
              <a:rPr lang="zh-CN" altLang="en-US" sz="1200" dirty="0"/>
              <a:t>时也同样</a:t>
            </a:r>
          </a:p>
          <a:p>
            <a:r>
              <a:rPr lang="zh-CN" altLang="en-US" sz="1200" dirty="0"/>
              <a:t>      </a:t>
            </a:r>
            <a:r>
              <a:rPr lang="en-US" altLang="zh-CN" sz="1200" dirty="0"/>
              <a:t>} else if (</a:t>
            </a:r>
            <a:r>
              <a:rPr lang="en-US" altLang="zh-CN" sz="1200" dirty="0" err="1"/>
              <a:t>this.alphabetIndexerArrayValue</a:t>
            </a:r>
            <a:r>
              <a:rPr lang="en-US" altLang="zh-CN" sz="1200" dirty="0"/>
              <a:t>[index] == 'B') {</a:t>
            </a:r>
          </a:p>
          <a:p>
            <a:r>
              <a:rPr lang="en-US" altLang="zh-CN" sz="1200" dirty="0"/>
              <a:t>        return </a:t>
            </a:r>
            <a:r>
              <a:rPr lang="en-US" altLang="zh-CN" sz="1200" dirty="0" err="1"/>
              <a:t>this.alphabetIndexerArrayB</a:t>
            </a:r>
            <a:endParaRPr lang="en-US" altLang="zh-CN" sz="1200" dirty="0"/>
          </a:p>
          <a:p>
            <a:r>
              <a:rPr lang="en-US" altLang="zh-CN" sz="1200" dirty="0"/>
              <a:t>      } else if (</a:t>
            </a:r>
            <a:r>
              <a:rPr lang="en-US" altLang="zh-CN" sz="1200" dirty="0" err="1"/>
              <a:t>this.alphabetIndexerArrayValue</a:t>
            </a:r>
            <a:r>
              <a:rPr lang="en-US" altLang="zh-CN" sz="1200" dirty="0"/>
              <a:t>[index] == 'C') {</a:t>
            </a:r>
          </a:p>
          <a:p>
            <a:r>
              <a:rPr lang="en-US" altLang="zh-CN" sz="1200" dirty="0"/>
              <a:t>        return </a:t>
            </a:r>
            <a:r>
              <a:rPr lang="en-US" altLang="zh-CN" sz="1200" dirty="0" err="1"/>
              <a:t>this.alphabetIndexerArrayC</a:t>
            </a:r>
            <a:endParaRPr lang="en-US" altLang="zh-CN" sz="1200" dirty="0"/>
          </a:p>
          <a:p>
            <a:r>
              <a:rPr lang="en-US" altLang="zh-CN" sz="1200" dirty="0"/>
              <a:t>      } else if (</a:t>
            </a:r>
            <a:r>
              <a:rPr lang="en-US" altLang="zh-CN" sz="1200" dirty="0" err="1"/>
              <a:t>this.alphabetIndexerArrayValue</a:t>
            </a:r>
            <a:r>
              <a:rPr lang="en-US" altLang="zh-CN" sz="1200" dirty="0"/>
              <a:t>[index] == 'L') {</a:t>
            </a:r>
          </a:p>
          <a:p>
            <a:r>
              <a:rPr lang="en-US" altLang="zh-CN" sz="1200" dirty="0"/>
              <a:t>        return </a:t>
            </a:r>
            <a:r>
              <a:rPr lang="en-US" altLang="zh-CN" sz="1200" dirty="0" err="1"/>
              <a:t>this.alphabetIndexerArrayL</a:t>
            </a:r>
            <a:endParaRPr lang="en-US" altLang="zh-CN" sz="1200" dirty="0"/>
          </a:p>
          <a:p>
            <a:r>
              <a:rPr lang="en-US" altLang="zh-CN" sz="1200" dirty="0"/>
              <a:t>      } else {</a:t>
            </a:r>
          </a:p>
          <a:p>
            <a:r>
              <a:rPr lang="en-US" altLang="zh-CN" sz="1200" dirty="0"/>
              <a:t>        return [] //</a:t>
            </a:r>
            <a:r>
              <a:rPr lang="zh-CN" altLang="en-US" sz="1200" dirty="0"/>
              <a:t>选中其余字母项时，提示文本列表为空</a:t>
            </a:r>
          </a:p>
          <a:p>
            <a:r>
              <a:rPr lang="zh-CN" altLang="en-US" sz="1200" dirty="0"/>
              <a:t>      </a:t>
            </a:r>
            <a:r>
              <a:rPr lang="en-US" altLang="zh-CN" sz="1200" dirty="0"/>
              <a:t>}</a:t>
            </a:r>
          </a:p>
          <a:p>
            <a:r>
              <a:rPr lang="en-US" altLang="zh-CN" sz="1200" dirty="0"/>
              <a:t>    })</a:t>
            </a:r>
          </a:p>
          <a:p>
            <a:r>
              <a:rPr lang="en-US" altLang="zh-CN" sz="1200" dirty="0"/>
              <a:t>  }</a:t>
            </a:r>
            <a:endParaRPr lang="zh-CN" altLang="en-US" sz="1200" dirty="0"/>
          </a:p>
          <a:p>
            <a:endParaRPr lang="zh-CN" altLang="en-US" sz="1200" dirty="0"/>
          </a:p>
        </p:txBody>
      </p:sp>
    </p:spTree>
    <p:extLst>
      <p:ext uri="{BB962C8B-B14F-4D97-AF65-F5344CB8AC3E}">
        <p14:creationId xmlns:p14="http://schemas.microsoft.com/office/powerpoint/2010/main" val="2416705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04551" y="244697"/>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124" y="644807"/>
            <a:ext cx="3401316" cy="5447996"/>
          </a:xfrm>
          <a:prstGeom prst="rect">
            <a:avLst/>
          </a:prstGeom>
        </p:spPr>
      </p:pic>
    </p:spTree>
    <p:extLst>
      <p:ext uri="{BB962C8B-B14F-4D97-AF65-F5344CB8AC3E}">
        <p14:creationId xmlns:p14="http://schemas.microsoft.com/office/powerpoint/2010/main" val="1239752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sz="1600" dirty="0"/>
              <a:t>本章将继续讲述</a:t>
            </a:r>
            <a:r>
              <a:rPr lang="en-US" altLang="zh-CN" sz="1600" dirty="0"/>
              <a:t>UI</a:t>
            </a:r>
            <a:r>
              <a:rPr lang="zh-CN" altLang="en-US" sz="1600" dirty="0"/>
              <a:t>开发的相关知识，主要介绍容器组件、媒体组件、绘制组件、画布组件和常用布局，同时还将介绍相关实战案例，以使读者能够在实际开发中使用这些组件</a:t>
            </a:r>
            <a:r>
              <a:rPr lang="zh-CN" altLang="en-US" sz="1600" dirty="0" smtClean="0"/>
              <a:t>。</a:t>
            </a:r>
            <a:endParaRPr lang="en-US" altLang="zh-CN" sz="1600" dirty="0" smtClean="0"/>
          </a:p>
        </p:txBody>
      </p:sp>
    </p:spTree>
    <p:extLst>
      <p:ext uri="{BB962C8B-B14F-4D97-AF65-F5344CB8AC3E}">
        <p14:creationId xmlns:p14="http://schemas.microsoft.com/office/powerpoint/2010/main" val="2336941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4.1.8  Badge</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Badge</a:t>
            </a:r>
            <a:r>
              <a:rPr lang="zh-CN" altLang="en-US" dirty="0"/>
              <a:t>是可以附加在单个组件上用于信息标记的容器组件。</a:t>
            </a:r>
          </a:p>
          <a:p>
            <a:pPr marL="0" indent="0">
              <a:buNone/>
            </a:pPr>
            <a:r>
              <a:rPr lang="en-US" altLang="zh-CN" dirty="0"/>
              <a:t>Badge</a:t>
            </a:r>
            <a:r>
              <a:rPr lang="zh-CN" altLang="en-US" dirty="0"/>
              <a:t>构造函数主要由以下</a:t>
            </a:r>
            <a:r>
              <a:rPr lang="en-US" altLang="zh-CN" dirty="0"/>
              <a:t>4</a:t>
            </a:r>
            <a:r>
              <a:rPr lang="zh-CN" altLang="en-US" dirty="0"/>
              <a:t>个参数</a:t>
            </a:r>
            <a:r>
              <a:rPr lang="zh-CN" altLang="en-US" dirty="0" smtClean="0"/>
              <a:t>组成：</a:t>
            </a:r>
            <a:endParaRPr lang="zh-CN" altLang="en-US" dirty="0"/>
          </a:p>
          <a:p>
            <a:r>
              <a:rPr lang="en-US" altLang="zh-CN" dirty="0">
                <a:solidFill>
                  <a:srgbClr val="00B0F0"/>
                </a:solidFill>
              </a:rPr>
              <a:t>count</a:t>
            </a:r>
            <a:r>
              <a:rPr lang="zh-CN" altLang="en-US" dirty="0">
                <a:solidFill>
                  <a:srgbClr val="00B0F0"/>
                </a:solidFill>
              </a:rPr>
              <a:t>：设置提醒消息数。</a:t>
            </a:r>
          </a:p>
          <a:p>
            <a:r>
              <a:rPr lang="en-US" altLang="zh-CN" dirty="0">
                <a:solidFill>
                  <a:srgbClr val="00B0F0"/>
                </a:solidFill>
              </a:rPr>
              <a:t>position</a:t>
            </a:r>
            <a:r>
              <a:rPr lang="zh-CN" altLang="en-US" dirty="0">
                <a:solidFill>
                  <a:srgbClr val="00B0F0"/>
                </a:solidFill>
              </a:rPr>
              <a:t>：设置提示点显示位置。</a:t>
            </a:r>
          </a:p>
          <a:p>
            <a:r>
              <a:rPr lang="en-US" altLang="zh-CN" dirty="0" err="1">
                <a:solidFill>
                  <a:srgbClr val="00B0F0"/>
                </a:solidFill>
              </a:rPr>
              <a:t>maxCount</a:t>
            </a:r>
            <a:r>
              <a:rPr lang="zh-CN" altLang="en-US" dirty="0">
                <a:solidFill>
                  <a:srgbClr val="00B0F0"/>
                </a:solidFill>
              </a:rPr>
              <a:t>：最大消息数，超过最大消息时仅显示</a:t>
            </a:r>
            <a:r>
              <a:rPr lang="en-US" altLang="zh-CN" dirty="0" err="1">
                <a:solidFill>
                  <a:srgbClr val="00B0F0"/>
                </a:solidFill>
              </a:rPr>
              <a:t>maxCount</a:t>
            </a:r>
            <a:r>
              <a:rPr lang="zh-CN" altLang="en-US" dirty="0">
                <a:solidFill>
                  <a:srgbClr val="00B0F0"/>
                </a:solidFill>
              </a:rPr>
              <a:t>。</a:t>
            </a:r>
          </a:p>
          <a:p>
            <a:r>
              <a:rPr lang="en-US" altLang="zh-CN" dirty="0">
                <a:solidFill>
                  <a:srgbClr val="00B0F0"/>
                </a:solidFill>
              </a:rPr>
              <a:t>style</a:t>
            </a:r>
            <a:r>
              <a:rPr lang="zh-CN" altLang="en-US" dirty="0">
                <a:solidFill>
                  <a:srgbClr val="00B0F0"/>
                </a:solidFill>
              </a:rPr>
              <a:t>：</a:t>
            </a:r>
            <a:r>
              <a:rPr lang="en-US" altLang="zh-CN" dirty="0">
                <a:solidFill>
                  <a:srgbClr val="00B0F0"/>
                </a:solidFill>
              </a:rPr>
              <a:t>Badge</a:t>
            </a:r>
            <a:r>
              <a:rPr lang="zh-CN" altLang="en-US" dirty="0">
                <a:solidFill>
                  <a:srgbClr val="00B0F0"/>
                </a:solidFill>
              </a:rPr>
              <a:t>组件可以设置样式，支持设置文本颜色和尺寸以及圆点颜色和尺寸。</a:t>
            </a:r>
          </a:p>
          <a:p>
            <a:pPr marL="0" indent="0">
              <a:buNone/>
            </a:pPr>
            <a:r>
              <a:rPr lang="zh-CN" altLang="en-US" dirty="0"/>
              <a:t>其中，</a:t>
            </a:r>
            <a:r>
              <a:rPr lang="en-US" altLang="zh-CN" dirty="0"/>
              <a:t>position</a:t>
            </a:r>
            <a:r>
              <a:rPr lang="zh-CN" altLang="en-US" dirty="0"/>
              <a:t>可以设置</a:t>
            </a:r>
            <a:r>
              <a:rPr lang="en-US" altLang="zh-CN" dirty="0"/>
              <a:t>3</a:t>
            </a:r>
            <a:r>
              <a:rPr lang="zh-CN" altLang="en-US" dirty="0"/>
              <a:t>种</a:t>
            </a:r>
            <a:r>
              <a:rPr lang="zh-CN" altLang="en-US" dirty="0" smtClean="0"/>
              <a:t>情况：</a:t>
            </a:r>
            <a:endParaRPr lang="zh-CN" altLang="en-US" dirty="0"/>
          </a:p>
          <a:p>
            <a:r>
              <a:rPr lang="en-US" altLang="zh-CN" dirty="0" err="1">
                <a:solidFill>
                  <a:srgbClr val="00B0F0"/>
                </a:solidFill>
              </a:rPr>
              <a:t>RightTop</a:t>
            </a:r>
            <a:r>
              <a:rPr lang="zh-CN" altLang="en-US" dirty="0">
                <a:solidFill>
                  <a:srgbClr val="00B0F0"/>
                </a:solidFill>
              </a:rPr>
              <a:t>：圆点显示在右上角。</a:t>
            </a:r>
          </a:p>
          <a:p>
            <a:r>
              <a:rPr lang="en-US" altLang="zh-CN" dirty="0">
                <a:solidFill>
                  <a:srgbClr val="00B0F0"/>
                </a:solidFill>
              </a:rPr>
              <a:t>Right</a:t>
            </a:r>
            <a:r>
              <a:rPr lang="zh-CN" altLang="en-US" dirty="0">
                <a:solidFill>
                  <a:srgbClr val="00B0F0"/>
                </a:solidFill>
              </a:rPr>
              <a:t>：圆点显示在右侧，纵向居中。</a:t>
            </a:r>
          </a:p>
          <a:p>
            <a:r>
              <a:rPr lang="en-US" altLang="zh-CN" dirty="0">
                <a:solidFill>
                  <a:srgbClr val="00B0F0"/>
                </a:solidFill>
              </a:rPr>
              <a:t>Left</a:t>
            </a:r>
            <a:r>
              <a:rPr lang="zh-CN" altLang="en-US" dirty="0">
                <a:solidFill>
                  <a:srgbClr val="00B0F0"/>
                </a:solidFill>
              </a:rPr>
              <a:t>：圆点显示在左侧，纵向居中。</a:t>
            </a:r>
            <a:endParaRPr lang="en-US" altLang="zh-CN" dirty="0" smtClean="0">
              <a:solidFill>
                <a:srgbClr val="00B0F0"/>
              </a:solidFill>
            </a:endParaRPr>
          </a:p>
        </p:txBody>
      </p:sp>
    </p:spTree>
    <p:extLst>
      <p:ext uri="{BB962C8B-B14F-4D97-AF65-F5344CB8AC3E}">
        <p14:creationId xmlns:p14="http://schemas.microsoft.com/office/powerpoint/2010/main" val="3417974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4551" y="772732"/>
            <a:ext cx="7315200" cy="5447645"/>
          </a:xfrm>
          <a:prstGeom prst="rect">
            <a:avLst/>
          </a:prstGeom>
          <a:noFill/>
        </p:spPr>
        <p:txBody>
          <a:bodyPr wrap="square" rtlCol="0">
            <a:spAutoFit/>
          </a:bodyPr>
          <a:lstStyle/>
          <a:p>
            <a:r>
              <a:rPr lang="en-US" altLang="zh-CN" sz="1200" dirty="0"/>
              <a:t> //</a:t>
            </a:r>
            <a:r>
              <a:rPr lang="zh-CN" altLang="en-US" sz="1200" dirty="0"/>
              <a:t>如果不设置</a:t>
            </a:r>
            <a:r>
              <a:rPr lang="en-US" altLang="zh-CN" sz="1200" dirty="0"/>
              <a:t>position</a:t>
            </a:r>
            <a:r>
              <a:rPr lang="zh-CN" altLang="en-US" sz="1200" dirty="0"/>
              <a:t>，默认在右上角显示红点</a:t>
            </a:r>
          </a:p>
          <a:p>
            <a:r>
              <a:rPr lang="en-US" altLang="zh-CN" sz="1200" dirty="0"/>
              <a:t>Badge({</a:t>
            </a:r>
          </a:p>
          <a:p>
            <a:r>
              <a:rPr lang="en-US" altLang="zh-CN" sz="1200" dirty="0"/>
              <a:t>  value: '',</a:t>
            </a:r>
          </a:p>
          <a:p>
            <a:r>
              <a:rPr lang="en-US" altLang="zh-CN" sz="1200" dirty="0"/>
              <a:t>  style: { </a:t>
            </a:r>
            <a:r>
              <a:rPr lang="en-US" altLang="zh-CN" sz="1200" dirty="0" err="1"/>
              <a:t>badgeSize</a:t>
            </a:r>
            <a:r>
              <a:rPr lang="en-US" altLang="zh-CN" sz="1200" dirty="0"/>
              <a:t>: 16, </a:t>
            </a:r>
            <a:r>
              <a:rPr lang="en-US" altLang="zh-CN" sz="1200" dirty="0" err="1"/>
              <a:t>badgeColor</a:t>
            </a:r>
            <a:r>
              <a:rPr lang="en-US" altLang="zh-CN" sz="1200" dirty="0"/>
              <a:t>: '#FA2A2D' }</a:t>
            </a:r>
          </a:p>
          <a:p>
            <a:r>
              <a:rPr lang="en-US" altLang="zh-CN" sz="1200" dirty="0"/>
              <a:t>}) {</a:t>
            </a:r>
          </a:p>
          <a:p>
            <a:r>
              <a:rPr lang="en-US" altLang="zh-CN" sz="1200" dirty="0"/>
              <a:t>  Image($r('</a:t>
            </a:r>
            <a:r>
              <a:rPr lang="en-US" altLang="zh-CN" sz="1200" dirty="0" err="1"/>
              <a:t>app.media.ic_user_portrait</a:t>
            </a:r>
            <a:r>
              <a:rPr lang="en-US" altLang="zh-CN" sz="1200" dirty="0"/>
              <a:t>'))</a:t>
            </a:r>
          </a:p>
          <a:p>
            <a:r>
              <a:rPr lang="en-US" altLang="zh-CN" sz="1200" dirty="0"/>
              <a:t>    .width(40)</a:t>
            </a:r>
          </a:p>
          <a:p>
            <a:r>
              <a:rPr lang="en-US" altLang="zh-CN" sz="1200" dirty="0"/>
              <a:t>    .height(40)</a:t>
            </a:r>
          </a:p>
          <a:p>
            <a:r>
              <a:rPr lang="en-US" altLang="zh-CN" sz="1200" dirty="0"/>
              <a:t>}</a:t>
            </a:r>
          </a:p>
          <a:p>
            <a:r>
              <a:rPr lang="en-US" altLang="zh-CN" sz="1200" dirty="0"/>
              <a:t>.width(40)</a:t>
            </a:r>
          </a:p>
          <a:p>
            <a:r>
              <a:rPr lang="en-US" altLang="zh-CN" sz="1200" dirty="0"/>
              <a:t>.height(40)</a:t>
            </a:r>
          </a:p>
          <a:p>
            <a:endParaRPr lang="en-US" altLang="zh-CN" sz="1200" dirty="0"/>
          </a:p>
          <a:p>
            <a:r>
              <a:rPr lang="en-US" altLang="zh-CN" sz="1200" dirty="0"/>
              <a:t>//</a:t>
            </a:r>
            <a:r>
              <a:rPr lang="zh-CN" altLang="en-US" sz="1200" dirty="0"/>
              <a:t>在右侧显示</a:t>
            </a:r>
            <a:r>
              <a:rPr lang="en-US" altLang="zh-CN" sz="1200" dirty="0"/>
              <a:t>New</a:t>
            </a:r>
          </a:p>
          <a:p>
            <a:r>
              <a:rPr lang="en-US" altLang="zh-CN" sz="1200" dirty="0"/>
              <a:t>Badge({</a:t>
            </a:r>
          </a:p>
          <a:p>
            <a:r>
              <a:rPr lang="en-US" altLang="zh-CN" sz="1200" dirty="0"/>
              <a:t>  value: 'New',</a:t>
            </a:r>
          </a:p>
          <a:p>
            <a:r>
              <a:rPr lang="en-US" altLang="zh-CN" sz="1200" dirty="0"/>
              <a:t>  position: </a:t>
            </a:r>
            <a:r>
              <a:rPr lang="en-US" altLang="zh-CN" sz="1200" dirty="0" err="1"/>
              <a:t>BadgePosition.Right</a:t>
            </a:r>
            <a:r>
              <a:rPr lang="en-US" altLang="zh-CN" sz="1200" dirty="0"/>
              <a:t>,</a:t>
            </a:r>
          </a:p>
          <a:p>
            <a:r>
              <a:rPr lang="en-US" altLang="zh-CN" sz="1200" dirty="0"/>
              <a:t>  style: { </a:t>
            </a:r>
            <a:r>
              <a:rPr lang="en-US" altLang="zh-CN" sz="1200" dirty="0" err="1"/>
              <a:t>badgeSize</a:t>
            </a:r>
            <a:r>
              <a:rPr lang="en-US" altLang="zh-CN" sz="1200" dirty="0"/>
              <a:t>: 16, </a:t>
            </a:r>
            <a:r>
              <a:rPr lang="en-US" altLang="zh-CN" sz="1200" dirty="0" err="1"/>
              <a:t>badgeColor</a:t>
            </a:r>
            <a:r>
              <a:rPr lang="en-US" altLang="zh-CN" sz="1200" dirty="0"/>
              <a:t>: '#FA2A2D' }</a:t>
            </a:r>
          </a:p>
          <a:p>
            <a:r>
              <a:rPr lang="en-US" altLang="zh-CN" sz="1200" dirty="0"/>
              <a:t>}) {</a:t>
            </a:r>
          </a:p>
          <a:p>
            <a:r>
              <a:rPr lang="en-US" altLang="zh-CN" sz="1200" dirty="0"/>
              <a:t>  Text('</a:t>
            </a:r>
            <a:r>
              <a:rPr lang="zh-CN" altLang="en-US" sz="1200" dirty="0"/>
              <a:t>我的消息</a:t>
            </a:r>
            <a:r>
              <a:rPr lang="en-US" altLang="zh-CN" sz="1200" dirty="0"/>
              <a:t>').width(170).height(40).</a:t>
            </a:r>
            <a:r>
              <a:rPr lang="en-US" altLang="zh-CN" sz="1200" dirty="0" err="1"/>
              <a:t>fontSize</a:t>
            </a:r>
            <a:r>
              <a:rPr lang="en-US" altLang="zh-CN" sz="1200" dirty="0"/>
              <a:t>(40).</a:t>
            </a:r>
            <a:r>
              <a:rPr lang="en-US" altLang="zh-CN" sz="1200" dirty="0" err="1"/>
              <a:t>fontColor</a:t>
            </a:r>
            <a:r>
              <a:rPr lang="en-US" altLang="zh-CN" sz="1200" dirty="0"/>
              <a:t>('#182431')</a:t>
            </a:r>
          </a:p>
          <a:p>
            <a:r>
              <a:rPr lang="en-US" altLang="zh-CN" sz="1200" dirty="0"/>
              <a:t>}.width(170).height(40)</a:t>
            </a:r>
          </a:p>
          <a:p>
            <a:endParaRPr lang="en-US" altLang="zh-CN" sz="1200" dirty="0"/>
          </a:p>
          <a:p>
            <a:r>
              <a:rPr lang="en-US" altLang="zh-CN" sz="1200" dirty="0"/>
              <a:t>//</a:t>
            </a:r>
            <a:r>
              <a:rPr lang="zh-CN" altLang="en-US" sz="1200" dirty="0"/>
              <a:t>在右侧显示数字</a:t>
            </a:r>
          </a:p>
          <a:p>
            <a:r>
              <a:rPr lang="en-US" altLang="zh-CN" sz="1200" dirty="0"/>
              <a:t>Badge({</a:t>
            </a:r>
          </a:p>
          <a:p>
            <a:r>
              <a:rPr lang="en-US" altLang="zh-CN" sz="1200" dirty="0"/>
              <a:t>  value: '1',</a:t>
            </a:r>
          </a:p>
          <a:p>
            <a:r>
              <a:rPr lang="en-US" altLang="zh-CN" sz="1200" dirty="0"/>
              <a:t>  position: </a:t>
            </a:r>
            <a:r>
              <a:rPr lang="en-US" altLang="zh-CN" sz="1200" dirty="0" err="1"/>
              <a:t>BadgePosition.Right</a:t>
            </a:r>
            <a:r>
              <a:rPr lang="en-US" altLang="zh-CN" sz="1200" dirty="0"/>
              <a:t>,</a:t>
            </a:r>
          </a:p>
          <a:p>
            <a:r>
              <a:rPr lang="en-US" altLang="zh-CN" sz="1200" dirty="0"/>
              <a:t>  style: { </a:t>
            </a:r>
            <a:r>
              <a:rPr lang="en-US" altLang="zh-CN" sz="1200" dirty="0" err="1"/>
              <a:t>badgeSize</a:t>
            </a:r>
            <a:r>
              <a:rPr lang="en-US" altLang="zh-CN" sz="1200" dirty="0"/>
              <a:t>: 16, </a:t>
            </a:r>
            <a:r>
              <a:rPr lang="en-US" altLang="zh-CN" sz="1200" dirty="0" err="1"/>
              <a:t>badgeColor</a:t>
            </a:r>
            <a:r>
              <a:rPr lang="en-US" altLang="zh-CN" sz="1200" dirty="0"/>
              <a:t>: '#FA2A2D' }</a:t>
            </a:r>
          </a:p>
          <a:p>
            <a:r>
              <a:rPr lang="en-US" altLang="zh-CN" sz="1200" dirty="0"/>
              <a:t>}) {</a:t>
            </a:r>
          </a:p>
          <a:p>
            <a:r>
              <a:rPr lang="en-US" altLang="zh-CN" sz="1200" dirty="0"/>
              <a:t>  Text('</a:t>
            </a:r>
            <a:r>
              <a:rPr lang="zh-CN" altLang="en-US" sz="1200" dirty="0"/>
              <a:t>我的消息</a:t>
            </a:r>
            <a:r>
              <a:rPr lang="en-US" altLang="zh-CN" sz="1200" dirty="0"/>
              <a:t>').width(170).height(40).</a:t>
            </a:r>
            <a:r>
              <a:rPr lang="en-US" altLang="zh-CN" sz="1200" dirty="0" err="1"/>
              <a:t>fontSize</a:t>
            </a:r>
            <a:r>
              <a:rPr lang="en-US" altLang="zh-CN" sz="1200" dirty="0"/>
              <a:t>(40).</a:t>
            </a:r>
            <a:r>
              <a:rPr lang="en-US" altLang="zh-CN" sz="1200" dirty="0" err="1"/>
              <a:t>fontColor</a:t>
            </a:r>
            <a:r>
              <a:rPr lang="en-US" altLang="zh-CN" sz="1200" dirty="0"/>
              <a:t>('#182431')</a:t>
            </a:r>
          </a:p>
          <a:p>
            <a:r>
              <a:rPr lang="en-US" altLang="zh-CN" sz="1200" dirty="0"/>
              <a:t>}.width(170).height(40)</a:t>
            </a:r>
          </a:p>
        </p:txBody>
      </p:sp>
      <p:sp>
        <p:nvSpPr>
          <p:cNvPr id="8" name="文本框 7"/>
          <p:cNvSpPr txBox="1"/>
          <p:nvPr/>
        </p:nvSpPr>
        <p:spPr>
          <a:xfrm>
            <a:off x="1004551" y="244697"/>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944" y="644807"/>
            <a:ext cx="2992729" cy="5555808"/>
          </a:xfrm>
          <a:prstGeom prst="rect">
            <a:avLst/>
          </a:prstGeom>
        </p:spPr>
      </p:pic>
    </p:spTree>
    <p:extLst>
      <p:ext uri="{BB962C8B-B14F-4D97-AF65-F5344CB8AC3E}">
        <p14:creationId xmlns:p14="http://schemas.microsoft.com/office/powerpoint/2010/main" val="3209176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4.1.9  Counter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Counter</a:t>
            </a:r>
            <a:r>
              <a:rPr lang="zh-CN" altLang="en-US" dirty="0"/>
              <a:t>是计数器组件，提供相应的增加或者减少的计数操作。</a:t>
            </a:r>
            <a:endParaRPr lang="en-US" altLang="zh-CN" dirty="0" smtClean="0">
              <a:solidFill>
                <a:srgbClr val="00B0F0"/>
              </a:solidFill>
            </a:endParaRPr>
          </a:p>
        </p:txBody>
      </p:sp>
    </p:spTree>
    <p:extLst>
      <p:ext uri="{BB962C8B-B14F-4D97-AF65-F5344CB8AC3E}">
        <p14:creationId xmlns:p14="http://schemas.microsoft.com/office/powerpoint/2010/main" val="3885100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4551" y="1930972"/>
            <a:ext cx="7315200" cy="2123658"/>
          </a:xfrm>
          <a:prstGeom prst="rect">
            <a:avLst/>
          </a:prstGeom>
          <a:noFill/>
        </p:spPr>
        <p:txBody>
          <a:bodyPr wrap="square" rtlCol="0">
            <a:spAutoFit/>
          </a:bodyPr>
          <a:lstStyle/>
          <a:p>
            <a:r>
              <a:rPr lang="en-US" altLang="zh-CN" sz="1200" dirty="0"/>
              <a:t> Counter() {</a:t>
            </a:r>
          </a:p>
          <a:p>
            <a:r>
              <a:rPr lang="en-US" altLang="zh-CN" sz="1200" dirty="0"/>
              <a:t>  Text(</a:t>
            </a:r>
            <a:r>
              <a:rPr lang="en-US" altLang="zh-CN" sz="1200" dirty="0" err="1"/>
              <a:t>this.counterValue.toString</a:t>
            </a:r>
            <a:r>
              <a:rPr lang="en-US" altLang="zh-CN" sz="1200" dirty="0"/>
              <a:t>())</a:t>
            </a:r>
          </a:p>
          <a:p>
            <a:r>
              <a:rPr lang="en-US" altLang="zh-CN" sz="1200" dirty="0"/>
              <a:t>}.margin(100)</a:t>
            </a:r>
          </a:p>
          <a:p>
            <a:r>
              <a:rPr lang="en-US" altLang="zh-CN" sz="1200" dirty="0"/>
              <a:t>//</a:t>
            </a:r>
            <a:r>
              <a:rPr lang="zh-CN" altLang="en-US" sz="1200" dirty="0"/>
              <a:t>监听数值增加事件</a:t>
            </a:r>
          </a:p>
          <a:p>
            <a:r>
              <a:rPr lang="en-US" altLang="zh-CN" sz="1200" dirty="0"/>
              <a:t>.</a:t>
            </a:r>
            <a:r>
              <a:rPr lang="en-US" altLang="zh-CN" sz="1200" dirty="0" err="1"/>
              <a:t>onInc</a:t>
            </a:r>
            <a:r>
              <a:rPr lang="en-US" altLang="zh-CN" sz="1200" dirty="0"/>
              <a:t>(() =&gt; {</a:t>
            </a:r>
          </a:p>
          <a:p>
            <a:r>
              <a:rPr lang="en-US" altLang="zh-CN" sz="1200" dirty="0"/>
              <a:t>  </a:t>
            </a:r>
            <a:r>
              <a:rPr lang="en-US" altLang="zh-CN" sz="1200" dirty="0" err="1"/>
              <a:t>this.counterValue</a:t>
            </a:r>
            <a:r>
              <a:rPr lang="en-US" altLang="zh-CN" sz="1200" dirty="0"/>
              <a:t>++</a:t>
            </a:r>
          </a:p>
          <a:p>
            <a:r>
              <a:rPr lang="en-US" altLang="zh-CN" sz="1200" dirty="0"/>
              <a:t>})</a:t>
            </a:r>
          </a:p>
          <a:p>
            <a:r>
              <a:rPr lang="en-US" altLang="zh-CN" sz="1200" dirty="0"/>
              <a:t>//</a:t>
            </a:r>
            <a:r>
              <a:rPr lang="zh-CN" altLang="en-US" sz="1200" dirty="0"/>
              <a:t>监听数值减少事件</a:t>
            </a:r>
          </a:p>
          <a:p>
            <a:r>
              <a:rPr lang="en-US" altLang="zh-CN" sz="1200" dirty="0"/>
              <a:t>.</a:t>
            </a:r>
            <a:r>
              <a:rPr lang="en-US" altLang="zh-CN" sz="1200" dirty="0" err="1"/>
              <a:t>onDec</a:t>
            </a:r>
            <a:r>
              <a:rPr lang="en-US" altLang="zh-CN" sz="1200" dirty="0"/>
              <a:t>(() =&gt; {</a:t>
            </a:r>
          </a:p>
          <a:p>
            <a:r>
              <a:rPr lang="en-US" altLang="zh-CN" sz="1200" dirty="0"/>
              <a:t>  </a:t>
            </a:r>
            <a:r>
              <a:rPr lang="en-US" altLang="zh-CN" sz="1200" dirty="0" err="1"/>
              <a:t>this.counterValue</a:t>
            </a:r>
            <a:r>
              <a:rPr lang="en-US" altLang="zh-CN" sz="1200" dirty="0"/>
              <a:t>--</a:t>
            </a:r>
          </a:p>
          <a:p>
            <a:r>
              <a:rPr lang="en-US" altLang="zh-CN" sz="1200" dirty="0"/>
              <a:t>})</a:t>
            </a:r>
          </a:p>
        </p:txBody>
      </p:sp>
      <p:sp>
        <p:nvSpPr>
          <p:cNvPr id="8" name="文本框 7"/>
          <p:cNvSpPr txBox="1"/>
          <p:nvPr/>
        </p:nvSpPr>
        <p:spPr>
          <a:xfrm>
            <a:off x="1074220" y="959836"/>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853" y="959836"/>
            <a:ext cx="2505593" cy="4435739"/>
          </a:xfrm>
          <a:prstGeom prst="rect">
            <a:avLst/>
          </a:prstGeom>
        </p:spPr>
      </p:pic>
    </p:spTree>
    <p:extLst>
      <p:ext uri="{BB962C8B-B14F-4D97-AF65-F5344CB8AC3E}">
        <p14:creationId xmlns:p14="http://schemas.microsoft.com/office/powerpoint/2010/main" val="3487439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4.1.10  Navigator</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Navigator</a:t>
            </a:r>
            <a:r>
              <a:rPr lang="zh-CN" altLang="en-US" dirty="0"/>
              <a:t>是路由容器组件，提供路由跳转能力。</a:t>
            </a:r>
          </a:p>
          <a:p>
            <a:pPr marL="0" indent="0">
              <a:buNone/>
            </a:pPr>
            <a:r>
              <a:rPr lang="en-US" altLang="zh-CN" dirty="0"/>
              <a:t>Navigator</a:t>
            </a:r>
            <a:r>
              <a:rPr lang="zh-CN" altLang="en-US" dirty="0"/>
              <a:t>的构造函数参数主要有两</a:t>
            </a:r>
            <a:r>
              <a:rPr lang="zh-CN" altLang="en-US" dirty="0" smtClean="0"/>
              <a:t>个：</a:t>
            </a:r>
            <a:endParaRPr lang="zh-CN" altLang="en-US" dirty="0"/>
          </a:p>
          <a:p>
            <a:r>
              <a:rPr lang="en-US" altLang="zh-CN" dirty="0">
                <a:solidFill>
                  <a:srgbClr val="00B0F0"/>
                </a:solidFill>
              </a:rPr>
              <a:t>target</a:t>
            </a:r>
            <a:r>
              <a:rPr lang="zh-CN" altLang="en-US" dirty="0">
                <a:solidFill>
                  <a:srgbClr val="00B0F0"/>
                </a:solidFill>
              </a:rPr>
              <a:t>：指定跳转目标页面的路径。</a:t>
            </a:r>
          </a:p>
          <a:p>
            <a:r>
              <a:rPr lang="en-US" altLang="zh-CN" dirty="0">
                <a:solidFill>
                  <a:srgbClr val="00B0F0"/>
                </a:solidFill>
              </a:rPr>
              <a:t>type</a:t>
            </a:r>
            <a:r>
              <a:rPr lang="zh-CN" altLang="en-US" dirty="0">
                <a:solidFill>
                  <a:srgbClr val="00B0F0"/>
                </a:solidFill>
              </a:rPr>
              <a:t>：指定路由方式。默认值是</a:t>
            </a:r>
            <a:r>
              <a:rPr lang="en-US" altLang="zh-CN" dirty="0" err="1">
                <a:solidFill>
                  <a:srgbClr val="00B0F0"/>
                </a:solidFill>
              </a:rPr>
              <a:t>NavigationType.Push</a:t>
            </a:r>
            <a:r>
              <a:rPr lang="zh-CN" altLang="en-US" dirty="0">
                <a:solidFill>
                  <a:srgbClr val="00B0F0"/>
                </a:solidFill>
              </a:rPr>
              <a:t>。</a:t>
            </a:r>
          </a:p>
          <a:p>
            <a:pPr marL="0" indent="0">
              <a:buNone/>
            </a:pPr>
            <a:r>
              <a:rPr lang="zh-CN" altLang="en-US" dirty="0"/>
              <a:t>其中路由方式主要有</a:t>
            </a:r>
            <a:r>
              <a:rPr lang="en-US" altLang="zh-CN" dirty="0"/>
              <a:t>3</a:t>
            </a:r>
            <a:r>
              <a:rPr lang="zh-CN" altLang="en-US" dirty="0" smtClean="0"/>
              <a:t>类：</a:t>
            </a:r>
            <a:endParaRPr lang="zh-CN" altLang="en-US" dirty="0"/>
          </a:p>
          <a:p>
            <a:r>
              <a:rPr lang="en-US" altLang="zh-CN" dirty="0">
                <a:solidFill>
                  <a:srgbClr val="00B0F0"/>
                </a:solidFill>
              </a:rPr>
              <a:t>Push</a:t>
            </a:r>
            <a:r>
              <a:rPr lang="zh-CN" altLang="en-US" dirty="0">
                <a:solidFill>
                  <a:srgbClr val="00B0F0"/>
                </a:solidFill>
              </a:rPr>
              <a:t>：跳转到应用内的指定页面。</a:t>
            </a:r>
          </a:p>
          <a:p>
            <a:r>
              <a:rPr lang="en-US" altLang="zh-CN" dirty="0">
                <a:solidFill>
                  <a:srgbClr val="00B0F0"/>
                </a:solidFill>
              </a:rPr>
              <a:t>Replace</a:t>
            </a:r>
            <a:r>
              <a:rPr lang="zh-CN" altLang="en-US" dirty="0">
                <a:solidFill>
                  <a:srgbClr val="00B0F0"/>
                </a:solidFill>
              </a:rPr>
              <a:t>：用应用内的某个页面替换当前页面，并销毁被替换的页面。</a:t>
            </a:r>
          </a:p>
          <a:p>
            <a:r>
              <a:rPr lang="en-US" altLang="zh-CN" dirty="0">
                <a:solidFill>
                  <a:srgbClr val="00B0F0"/>
                </a:solidFill>
              </a:rPr>
              <a:t>Back</a:t>
            </a:r>
            <a:r>
              <a:rPr lang="zh-CN" altLang="en-US" dirty="0">
                <a:solidFill>
                  <a:srgbClr val="00B0F0"/>
                </a:solidFill>
              </a:rPr>
              <a:t>：返回上一个页面或指定的页面。</a:t>
            </a:r>
            <a:endParaRPr lang="en-US" altLang="zh-CN" dirty="0" smtClean="0">
              <a:solidFill>
                <a:srgbClr val="00B0F0"/>
              </a:solidFill>
            </a:endParaRPr>
          </a:p>
        </p:txBody>
      </p:sp>
    </p:spTree>
    <p:extLst>
      <p:ext uri="{BB962C8B-B14F-4D97-AF65-F5344CB8AC3E}">
        <p14:creationId xmlns:p14="http://schemas.microsoft.com/office/powerpoint/2010/main" val="894290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21215" y="644807"/>
            <a:ext cx="4288666" cy="5816977"/>
          </a:xfrm>
          <a:prstGeom prst="rect">
            <a:avLst/>
          </a:prstGeom>
          <a:noFill/>
        </p:spPr>
        <p:txBody>
          <a:bodyPr wrap="square" rtlCol="0">
            <a:spAutoFit/>
          </a:bodyPr>
          <a:lstStyle/>
          <a:p>
            <a:r>
              <a:rPr lang="en-US" altLang="zh-CN" sz="1200" dirty="0" err="1"/>
              <a:t>Navigator.ets</a:t>
            </a:r>
            <a:r>
              <a:rPr lang="zh-CN" altLang="en-US" sz="1200" dirty="0"/>
              <a:t>文件代码如下：</a:t>
            </a:r>
          </a:p>
          <a:p>
            <a:r>
              <a:rPr lang="en-US" altLang="zh-CN" sz="1200" dirty="0"/>
              <a:t>//</a:t>
            </a:r>
            <a:r>
              <a:rPr lang="en-US" altLang="zh-CN" sz="1200" dirty="0" err="1"/>
              <a:t>Navigator.ets</a:t>
            </a:r>
            <a:endParaRPr lang="en-US" altLang="zh-CN" sz="1200" dirty="0"/>
          </a:p>
          <a:p>
            <a:r>
              <a:rPr lang="en-US" altLang="zh-CN" sz="1200" dirty="0"/>
              <a:t>@Entry</a:t>
            </a:r>
          </a:p>
          <a:p>
            <a:r>
              <a:rPr lang="en-US" altLang="zh-CN" sz="1200" dirty="0"/>
              <a:t>@Component</a:t>
            </a:r>
          </a:p>
          <a:p>
            <a:r>
              <a:rPr lang="en-US" altLang="zh-CN" sz="1200" dirty="0" err="1"/>
              <a:t>struct</a:t>
            </a:r>
            <a:r>
              <a:rPr lang="en-US" altLang="zh-CN" sz="1200" dirty="0"/>
              <a:t> </a:t>
            </a:r>
            <a:r>
              <a:rPr lang="en-US" altLang="zh-CN" sz="1200" dirty="0" err="1"/>
              <a:t>NavigatorExample</a:t>
            </a:r>
            <a:r>
              <a:rPr lang="en-US" altLang="zh-CN" sz="1200" dirty="0"/>
              <a:t> {</a:t>
            </a:r>
          </a:p>
          <a:p>
            <a:r>
              <a:rPr lang="en-US" altLang="zh-CN" sz="1200" dirty="0"/>
              <a:t>  @State active: </a:t>
            </a:r>
            <a:r>
              <a:rPr lang="en-US" altLang="zh-CN" sz="1200" dirty="0" err="1"/>
              <a:t>boolean</a:t>
            </a:r>
            <a:r>
              <a:rPr lang="en-US" altLang="zh-CN" sz="1200" dirty="0"/>
              <a:t> = false</a:t>
            </a:r>
          </a:p>
          <a:p>
            <a:r>
              <a:rPr lang="en-US" altLang="zh-CN" sz="1200" dirty="0"/>
              <a:t>  @State Text: object = {name: 'news'}</a:t>
            </a:r>
          </a:p>
          <a:p>
            <a:endParaRPr lang="en-US" altLang="zh-CN" sz="1200" dirty="0"/>
          </a:p>
          <a:p>
            <a:r>
              <a:rPr lang="en-US" altLang="zh-CN" sz="1200" dirty="0"/>
              <a:t>  build() {</a:t>
            </a:r>
          </a:p>
          <a:p>
            <a:r>
              <a:rPr lang="en-US" altLang="zh-CN" sz="1200" dirty="0"/>
              <a:t>    Flex({ direction: </a:t>
            </a:r>
            <a:r>
              <a:rPr lang="en-US" altLang="zh-CN" sz="1200" dirty="0" err="1"/>
              <a:t>FlexDirection.Column</a:t>
            </a:r>
            <a:r>
              <a:rPr lang="en-US" altLang="zh-CN" sz="1200" dirty="0"/>
              <a:t>, </a:t>
            </a:r>
            <a:r>
              <a:rPr lang="en-US" altLang="zh-CN" sz="1200" dirty="0" err="1"/>
              <a:t>alignItems</a:t>
            </a:r>
            <a:r>
              <a:rPr lang="en-US" altLang="zh-CN" sz="1200" dirty="0"/>
              <a:t>: </a:t>
            </a:r>
            <a:r>
              <a:rPr lang="en-US" altLang="zh-CN" sz="1200" dirty="0" err="1"/>
              <a:t>ItemAlign.Start</a:t>
            </a:r>
            <a:r>
              <a:rPr lang="en-US" altLang="zh-CN" sz="1200" dirty="0"/>
              <a:t>, </a:t>
            </a:r>
          </a:p>
          <a:p>
            <a:endParaRPr lang="en-US" altLang="zh-CN" sz="1200" dirty="0"/>
          </a:p>
          <a:p>
            <a:r>
              <a:rPr lang="en-US" altLang="zh-CN" sz="1200" dirty="0" err="1"/>
              <a:t>justifyContent</a:t>
            </a:r>
            <a:r>
              <a:rPr lang="en-US" altLang="zh-CN" sz="1200" dirty="0"/>
              <a:t>: </a:t>
            </a:r>
            <a:r>
              <a:rPr lang="en-US" altLang="zh-CN" sz="1200" dirty="0" err="1"/>
              <a:t>FlexAlign.SpaceBetween</a:t>
            </a:r>
            <a:r>
              <a:rPr lang="en-US" altLang="zh-CN" sz="1200" dirty="0"/>
              <a:t> }) {</a:t>
            </a:r>
          </a:p>
          <a:p>
            <a:r>
              <a:rPr lang="en-US" altLang="zh-CN" sz="1200" dirty="0"/>
              <a:t>      Navigator({ target: 'pages/container/navigator/Detail', type: </a:t>
            </a:r>
          </a:p>
          <a:p>
            <a:endParaRPr lang="en-US" altLang="zh-CN" sz="1200" dirty="0"/>
          </a:p>
          <a:p>
            <a:r>
              <a:rPr lang="en-US" altLang="zh-CN" sz="1200" dirty="0" err="1"/>
              <a:t>NavigationType.Push</a:t>
            </a:r>
            <a:r>
              <a:rPr lang="en-US" altLang="zh-CN" sz="1200" dirty="0"/>
              <a:t> }) {</a:t>
            </a:r>
          </a:p>
          <a:p>
            <a:r>
              <a:rPr lang="en-US" altLang="zh-CN" sz="1200" dirty="0"/>
              <a:t>        Text('Go to ' + </a:t>
            </a:r>
            <a:r>
              <a:rPr lang="en-US" altLang="zh-CN" sz="1200" dirty="0" err="1"/>
              <a:t>this.Text</a:t>
            </a:r>
            <a:r>
              <a:rPr lang="en-US" altLang="zh-CN" sz="1200" dirty="0"/>
              <a:t>['name'] + ' page')</a:t>
            </a:r>
          </a:p>
          <a:p>
            <a:r>
              <a:rPr lang="en-US" altLang="zh-CN" sz="1200" dirty="0"/>
              <a:t>          .width('100%').</a:t>
            </a:r>
            <a:r>
              <a:rPr lang="en-US" altLang="zh-CN" sz="1200" dirty="0" err="1"/>
              <a:t>textAlign</a:t>
            </a:r>
            <a:r>
              <a:rPr lang="en-US" altLang="zh-CN" sz="1200" dirty="0"/>
              <a:t>(</a:t>
            </a:r>
            <a:r>
              <a:rPr lang="en-US" altLang="zh-CN" sz="1200" dirty="0" err="1"/>
              <a:t>TextAlign.Center</a:t>
            </a:r>
            <a:r>
              <a:rPr lang="en-US" altLang="zh-CN" sz="1200" dirty="0"/>
              <a:t>)</a:t>
            </a:r>
          </a:p>
          <a:p>
            <a:r>
              <a:rPr lang="en-US" altLang="zh-CN" sz="1200" dirty="0"/>
              <a:t>      }.</a:t>
            </a:r>
            <a:r>
              <a:rPr lang="en-US" altLang="zh-CN" sz="1200" dirty="0" err="1"/>
              <a:t>params</a:t>
            </a:r>
            <a:r>
              <a:rPr lang="en-US" altLang="zh-CN" sz="1200" dirty="0"/>
              <a:t>({ text: </a:t>
            </a:r>
            <a:r>
              <a:rPr lang="en-US" altLang="zh-CN" sz="1200" dirty="0" err="1"/>
              <a:t>this.Text</a:t>
            </a:r>
            <a:r>
              <a:rPr lang="en-US" altLang="zh-CN" sz="1200" dirty="0"/>
              <a:t> }) //</a:t>
            </a:r>
            <a:r>
              <a:rPr lang="zh-CN" altLang="en-US" sz="1200" dirty="0"/>
              <a:t>传参数到</a:t>
            </a:r>
            <a:r>
              <a:rPr lang="en-US" altLang="zh-CN" sz="1200" dirty="0"/>
              <a:t>Detail</a:t>
            </a:r>
            <a:r>
              <a:rPr lang="zh-CN" altLang="en-US" sz="1200" dirty="0"/>
              <a:t>页面</a:t>
            </a:r>
          </a:p>
          <a:p>
            <a:endParaRPr lang="zh-CN" altLang="en-US" sz="1200" dirty="0"/>
          </a:p>
          <a:p>
            <a:r>
              <a:rPr lang="zh-CN" altLang="en-US" sz="1200" dirty="0"/>
              <a:t>      </a:t>
            </a:r>
            <a:r>
              <a:rPr lang="en-US" altLang="zh-CN" sz="1200" dirty="0"/>
              <a:t>Navigator() {</a:t>
            </a:r>
          </a:p>
          <a:p>
            <a:r>
              <a:rPr lang="en-US" altLang="zh-CN" sz="1200" dirty="0"/>
              <a:t>        Text('Back to previous page').width('100%').</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      }.active(</a:t>
            </a:r>
            <a:r>
              <a:rPr lang="en-US" altLang="zh-CN" sz="1200" dirty="0" err="1"/>
              <a:t>this.active</a:t>
            </a:r>
            <a:r>
              <a:rPr lang="en-US" altLang="zh-CN" sz="1200" dirty="0"/>
              <a:t>)</a:t>
            </a:r>
          </a:p>
          <a:p>
            <a:r>
              <a:rPr lang="en-US" altLang="zh-CN" sz="1200" dirty="0"/>
              <a:t>      .</a:t>
            </a:r>
            <a:r>
              <a:rPr lang="en-US" altLang="zh-CN" sz="1200" dirty="0" err="1"/>
              <a:t>onClick</a:t>
            </a:r>
            <a:r>
              <a:rPr lang="en-US" altLang="zh-CN" sz="1200" dirty="0"/>
              <a:t>(() =&gt; {</a:t>
            </a:r>
          </a:p>
          <a:p>
            <a:r>
              <a:rPr lang="en-US" altLang="zh-CN" sz="1200" dirty="0"/>
              <a:t>        </a:t>
            </a:r>
            <a:r>
              <a:rPr lang="en-US" altLang="zh-CN" sz="1200" dirty="0" err="1"/>
              <a:t>this.active</a:t>
            </a:r>
            <a:r>
              <a:rPr lang="en-US" altLang="zh-CN" sz="1200" dirty="0"/>
              <a:t> = true</a:t>
            </a:r>
          </a:p>
          <a:p>
            <a:r>
              <a:rPr lang="en-US" altLang="zh-CN" sz="1200" dirty="0"/>
              <a:t>      })</a:t>
            </a:r>
          </a:p>
          <a:p>
            <a:r>
              <a:rPr lang="en-US" altLang="zh-CN" sz="1200" dirty="0"/>
              <a:t>    }.height(150).width(350).padding(35)</a:t>
            </a:r>
          </a:p>
          <a:p>
            <a:r>
              <a:rPr lang="en-US" altLang="zh-CN" sz="1200" dirty="0"/>
              <a:t>  }</a:t>
            </a:r>
          </a:p>
          <a:p>
            <a:r>
              <a:rPr lang="en-US" altLang="zh-CN" sz="1200" dirty="0"/>
              <a:t>}</a:t>
            </a:r>
          </a:p>
        </p:txBody>
      </p:sp>
      <p:sp>
        <p:nvSpPr>
          <p:cNvPr id="8" name="文本框 7"/>
          <p:cNvSpPr txBox="1"/>
          <p:nvPr/>
        </p:nvSpPr>
        <p:spPr>
          <a:xfrm>
            <a:off x="1004551" y="244697"/>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sp>
        <p:nvSpPr>
          <p:cNvPr id="5" name="文本框 4"/>
          <p:cNvSpPr txBox="1"/>
          <p:nvPr/>
        </p:nvSpPr>
        <p:spPr>
          <a:xfrm>
            <a:off x="5009881" y="644807"/>
            <a:ext cx="3400023" cy="5652962"/>
          </a:xfrm>
          <a:prstGeom prst="rect">
            <a:avLst/>
          </a:prstGeom>
          <a:noFill/>
        </p:spPr>
        <p:txBody>
          <a:bodyPr wrap="square" rtlCol="0">
            <a:spAutoFit/>
          </a:bodyPr>
          <a:lstStyle/>
          <a:p>
            <a:r>
              <a:rPr lang="en-US" altLang="zh-CN" sz="1200" dirty="0" err="1"/>
              <a:t>Detail.ets</a:t>
            </a:r>
            <a:r>
              <a:rPr lang="zh-CN" altLang="en-US" sz="1200" dirty="0"/>
              <a:t>文件代码如下：</a:t>
            </a:r>
          </a:p>
          <a:p>
            <a:r>
              <a:rPr lang="en-US" altLang="zh-CN" sz="1200" dirty="0"/>
              <a:t>//</a:t>
            </a:r>
            <a:r>
              <a:rPr lang="en-US" altLang="zh-CN" sz="1200" dirty="0" err="1"/>
              <a:t>Detail.ets</a:t>
            </a:r>
            <a:endParaRPr lang="en-US" altLang="zh-CN" sz="1200" dirty="0"/>
          </a:p>
          <a:p>
            <a:r>
              <a:rPr lang="en-US" altLang="zh-CN" sz="1200" dirty="0"/>
              <a:t>import router from '@</a:t>
            </a:r>
            <a:r>
              <a:rPr lang="en-US" altLang="zh-CN" sz="1200" dirty="0" err="1"/>
              <a:t>ohos.router</a:t>
            </a:r>
            <a:r>
              <a:rPr lang="en-US" altLang="zh-CN" sz="1200" dirty="0"/>
              <a:t>'</a:t>
            </a:r>
          </a:p>
          <a:p>
            <a:endParaRPr lang="en-US" altLang="zh-CN" sz="1200" dirty="0"/>
          </a:p>
          <a:p>
            <a:r>
              <a:rPr lang="en-US" altLang="zh-CN" sz="1200" dirty="0"/>
              <a:t>@Entry</a:t>
            </a:r>
          </a:p>
          <a:p>
            <a:r>
              <a:rPr lang="en-US" altLang="zh-CN" sz="1200" dirty="0"/>
              <a:t>@Component</a:t>
            </a:r>
          </a:p>
          <a:p>
            <a:r>
              <a:rPr lang="en-US" altLang="zh-CN" sz="1200" dirty="0" err="1"/>
              <a:t>struct</a:t>
            </a:r>
            <a:r>
              <a:rPr lang="en-US" altLang="zh-CN" sz="1200" dirty="0"/>
              <a:t> </a:t>
            </a:r>
            <a:r>
              <a:rPr lang="en-US" altLang="zh-CN" sz="1200" dirty="0" err="1"/>
              <a:t>DetailExample</a:t>
            </a:r>
            <a:r>
              <a:rPr lang="en-US" altLang="zh-CN" sz="1200" dirty="0"/>
              <a:t> {</a:t>
            </a:r>
          </a:p>
          <a:p>
            <a:r>
              <a:rPr lang="en-US" altLang="zh-CN" sz="1200" dirty="0"/>
              <a:t>  //</a:t>
            </a:r>
            <a:r>
              <a:rPr lang="zh-CN" altLang="en-US" sz="1200" dirty="0"/>
              <a:t>接收</a:t>
            </a:r>
            <a:r>
              <a:rPr lang="en-US" altLang="zh-CN" sz="1200" dirty="0" err="1"/>
              <a:t>Navigator.ets</a:t>
            </a:r>
            <a:r>
              <a:rPr lang="zh-CN" altLang="en-US" sz="1200" dirty="0"/>
              <a:t>的传参</a:t>
            </a:r>
          </a:p>
          <a:p>
            <a:r>
              <a:rPr lang="zh-CN" altLang="en-US" sz="1200" dirty="0"/>
              <a:t>  </a:t>
            </a:r>
            <a:r>
              <a:rPr lang="en-US" altLang="zh-CN" sz="1200" dirty="0"/>
              <a:t>@State text: any = </a:t>
            </a:r>
            <a:r>
              <a:rPr lang="en-US" altLang="zh-CN" sz="1200" dirty="0" err="1"/>
              <a:t>router.getParams</a:t>
            </a:r>
            <a:r>
              <a:rPr lang="en-US" altLang="zh-CN" sz="1200" dirty="0"/>
              <a:t>()['text']</a:t>
            </a:r>
          </a:p>
          <a:p>
            <a:endParaRPr lang="en-US" altLang="zh-CN" sz="1200" dirty="0"/>
          </a:p>
          <a:p>
            <a:r>
              <a:rPr lang="en-US" altLang="zh-CN" sz="1200" dirty="0"/>
              <a:t>  build() {</a:t>
            </a:r>
          </a:p>
          <a:p>
            <a:r>
              <a:rPr lang="en-US" altLang="zh-CN" sz="1200" dirty="0"/>
              <a:t>    Flex({ direction: </a:t>
            </a:r>
            <a:r>
              <a:rPr lang="en-US" altLang="zh-CN" sz="1200" dirty="0" err="1"/>
              <a:t>FlexDirection.Column</a:t>
            </a:r>
            <a:r>
              <a:rPr lang="en-US" altLang="zh-CN" sz="1200" dirty="0"/>
              <a:t>, </a:t>
            </a:r>
            <a:r>
              <a:rPr lang="en-US" altLang="zh-CN" sz="1200" dirty="0" err="1"/>
              <a:t>alignItems</a:t>
            </a:r>
            <a:r>
              <a:rPr lang="en-US" altLang="zh-CN" sz="1200" dirty="0"/>
              <a:t>: </a:t>
            </a:r>
            <a:r>
              <a:rPr lang="en-US" altLang="zh-CN" sz="1200" dirty="0" err="1"/>
              <a:t>ItemAlign.Start</a:t>
            </a:r>
            <a:r>
              <a:rPr lang="en-US" altLang="zh-CN" sz="1200" dirty="0"/>
              <a:t>, </a:t>
            </a:r>
          </a:p>
          <a:p>
            <a:endParaRPr lang="en-US" altLang="zh-CN" sz="1200" dirty="0"/>
          </a:p>
          <a:p>
            <a:r>
              <a:rPr lang="en-US" altLang="zh-CN" sz="1200" dirty="0" err="1"/>
              <a:t>justifyContent</a:t>
            </a:r>
            <a:r>
              <a:rPr lang="en-US" altLang="zh-CN" sz="1200" dirty="0"/>
              <a:t>: </a:t>
            </a:r>
            <a:r>
              <a:rPr lang="en-US" altLang="zh-CN" sz="1200" dirty="0" err="1"/>
              <a:t>FlexAlign.SpaceBetween</a:t>
            </a:r>
            <a:r>
              <a:rPr lang="en-US" altLang="zh-CN" sz="1200" dirty="0"/>
              <a:t> }) {</a:t>
            </a:r>
          </a:p>
          <a:p>
            <a:r>
              <a:rPr lang="en-US" altLang="zh-CN" sz="1200" dirty="0"/>
              <a:t>      Navigator({ target: 'pages/container/navigator/Back', type: </a:t>
            </a:r>
          </a:p>
          <a:p>
            <a:endParaRPr lang="en-US" altLang="zh-CN" sz="1200" dirty="0"/>
          </a:p>
          <a:p>
            <a:r>
              <a:rPr lang="en-US" altLang="zh-CN" sz="1200" dirty="0" err="1"/>
              <a:t>NavigationType.Push</a:t>
            </a:r>
            <a:r>
              <a:rPr lang="en-US" altLang="zh-CN" sz="1200" dirty="0"/>
              <a:t> }) {</a:t>
            </a:r>
          </a:p>
          <a:p>
            <a:r>
              <a:rPr lang="en-US" altLang="zh-CN" sz="1200" dirty="0"/>
              <a:t>        Text('Go to back page').width('100%').height(20)</a:t>
            </a:r>
          </a:p>
          <a:p>
            <a:r>
              <a:rPr lang="en-US" altLang="zh-CN" sz="1200" dirty="0"/>
              <a:t>      }</a:t>
            </a:r>
          </a:p>
          <a:p>
            <a:endParaRPr lang="en-US" altLang="zh-CN" sz="1200" dirty="0"/>
          </a:p>
          <a:p>
            <a:r>
              <a:rPr lang="en-US" altLang="zh-CN" sz="1200" dirty="0"/>
              <a:t>      Text('This is ' + </a:t>
            </a:r>
            <a:r>
              <a:rPr lang="en-US" altLang="zh-CN" sz="1200" dirty="0" err="1"/>
              <a:t>this.text</a:t>
            </a:r>
            <a:r>
              <a:rPr lang="en-US" altLang="zh-CN" sz="1200" dirty="0"/>
              <a:t>['name'] + ' page')</a:t>
            </a:r>
          </a:p>
          <a:p>
            <a:r>
              <a:rPr lang="en-US" altLang="zh-CN" sz="1200" dirty="0"/>
              <a:t>        .width('100%').</a:t>
            </a:r>
            <a:r>
              <a:rPr lang="en-US" altLang="zh-CN" sz="1200" dirty="0" err="1"/>
              <a:t>textAlign</a:t>
            </a:r>
            <a:r>
              <a:rPr lang="en-US" altLang="zh-CN" sz="1200" dirty="0"/>
              <a:t>(</a:t>
            </a:r>
            <a:r>
              <a:rPr lang="en-US" altLang="zh-CN" sz="1200" dirty="0" err="1"/>
              <a:t>TextAlign.Center</a:t>
            </a:r>
            <a:r>
              <a:rPr lang="en-US" altLang="zh-CN" sz="1200" dirty="0"/>
              <a:t>)</a:t>
            </a:r>
          </a:p>
          <a:p>
            <a:r>
              <a:rPr lang="en-US" altLang="zh-CN" sz="1200" dirty="0"/>
              <a:t>    }</a:t>
            </a:r>
          </a:p>
          <a:p>
            <a:r>
              <a:rPr lang="en-US" altLang="zh-CN" sz="1200" dirty="0"/>
              <a:t>    .width('100%').height(200).padding({ left: 35, right: 35, top: 35 })</a:t>
            </a:r>
          </a:p>
          <a:p>
            <a:r>
              <a:rPr lang="en-US" altLang="zh-CN" sz="1200" dirty="0"/>
              <a:t>  }</a:t>
            </a:r>
          </a:p>
          <a:p>
            <a:r>
              <a:rPr lang="en-US" altLang="zh-CN" sz="1200" dirty="0"/>
              <a:t>}</a:t>
            </a:r>
          </a:p>
        </p:txBody>
      </p:sp>
      <p:sp>
        <p:nvSpPr>
          <p:cNvPr id="7" name="文本框 6"/>
          <p:cNvSpPr txBox="1"/>
          <p:nvPr/>
        </p:nvSpPr>
        <p:spPr>
          <a:xfrm>
            <a:off x="8935791" y="644807"/>
            <a:ext cx="3400023" cy="3785652"/>
          </a:xfrm>
          <a:prstGeom prst="rect">
            <a:avLst/>
          </a:prstGeom>
          <a:noFill/>
        </p:spPr>
        <p:txBody>
          <a:bodyPr wrap="square" rtlCol="0">
            <a:spAutoFit/>
          </a:bodyPr>
          <a:lstStyle/>
          <a:p>
            <a:r>
              <a:rPr lang="en-US" altLang="zh-CN" sz="1200" dirty="0" err="1"/>
              <a:t>Back.ets</a:t>
            </a:r>
            <a:r>
              <a:rPr lang="zh-CN" altLang="en-US" sz="1200" dirty="0"/>
              <a:t>文件代码如下：</a:t>
            </a:r>
          </a:p>
          <a:p>
            <a:r>
              <a:rPr lang="en-US" altLang="zh-CN" sz="1200" dirty="0"/>
              <a:t>//</a:t>
            </a:r>
            <a:r>
              <a:rPr lang="en-US" altLang="zh-CN" sz="1200" dirty="0" err="1"/>
              <a:t>Back.ets</a:t>
            </a:r>
            <a:endParaRPr lang="en-US" altLang="zh-CN" sz="1200" dirty="0"/>
          </a:p>
          <a:p>
            <a:r>
              <a:rPr lang="en-US" altLang="zh-CN" sz="1200" dirty="0"/>
              <a:t>@Entry</a:t>
            </a:r>
          </a:p>
          <a:p>
            <a:r>
              <a:rPr lang="en-US" altLang="zh-CN" sz="1200" dirty="0"/>
              <a:t>@Component</a:t>
            </a:r>
          </a:p>
          <a:p>
            <a:r>
              <a:rPr lang="en-US" altLang="zh-CN" sz="1200" dirty="0" err="1"/>
              <a:t>struct</a:t>
            </a:r>
            <a:r>
              <a:rPr lang="en-US" altLang="zh-CN" sz="1200" dirty="0"/>
              <a:t> </a:t>
            </a:r>
            <a:r>
              <a:rPr lang="en-US" altLang="zh-CN" sz="1200" dirty="0" err="1"/>
              <a:t>BackExample</a:t>
            </a:r>
            <a:r>
              <a:rPr lang="en-US" altLang="zh-CN" sz="1200" dirty="0"/>
              <a:t> {</a:t>
            </a:r>
          </a:p>
          <a:p>
            <a:r>
              <a:rPr lang="en-US" altLang="zh-CN" sz="1200" dirty="0"/>
              <a:t>  build() {</a:t>
            </a:r>
          </a:p>
          <a:p>
            <a:r>
              <a:rPr lang="en-US" altLang="zh-CN" sz="1200" dirty="0"/>
              <a:t>    Column() {</a:t>
            </a:r>
          </a:p>
          <a:p>
            <a:r>
              <a:rPr lang="en-US" altLang="zh-CN" sz="1200" dirty="0"/>
              <a:t>      Navigator({ target: 'pages/container/navigator/Navigator', type: </a:t>
            </a:r>
          </a:p>
          <a:p>
            <a:endParaRPr lang="en-US" altLang="zh-CN" sz="1200" dirty="0"/>
          </a:p>
          <a:p>
            <a:r>
              <a:rPr lang="en-US" altLang="zh-CN" sz="1200" dirty="0" err="1"/>
              <a:t>NavigationType.Back</a:t>
            </a:r>
            <a:r>
              <a:rPr lang="en-US" altLang="zh-CN" sz="1200" dirty="0"/>
              <a:t> }) {</a:t>
            </a:r>
          </a:p>
          <a:p>
            <a:r>
              <a:rPr lang="en-US" altLang="zh-CN" sz="1200" dirty="0"/>
              <a:t>        Text('Return to Navigator Page').width('100%').</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      }</a:t>
            </a:r>
          </a:p>
          <a:p>
            <a:r>
              <a:rPr lang="en-US" altLang="zh-CN" sz="1200" dirty="0"/>
              <a:t>    }.width('100%').height(200).padding({ left: 35, right: 35, top: 35 })</a:t>
            </a:r>
          </a:p>
          <a:p>
            <a:r>
              <a:rPr lang="en-US" altLang="zh-CN" sz="1200" dirty="0"/>
              <a:t>  }</a:t>
            </a:r>
          </a:p>
          <a:p>
            <a:r>
              <a:rPr lang="en-US" altLang="zh-CN" sz="1200" dirty="0"/>
              <a:t>}</a:t>
            </a:r>
          </a:p>
        </p:txBody>
      </p:sp>
    </p:spTree>
    <p:extLst>
      <p:ext uri="{BB962C8B-B14F-4D97-AF65-F5344CB8AC3E}">
        <p14:creationId xmlns:p14="http://schemas.microsoft.com/office/powerpoint/2010/main" val="1496882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97" y="955286"/>
            <a:ext cx="3491525" cy="27018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5570" y="988627"/>
            <a:ext cx="3472205" cy="266852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819" y="955286"/>
            <a:ext cx="3479834" cy="2657328"/>
          </a:xfrm>
          <a:prstGeom prst="rect">
            <a:avLst/>
          </a:prstGeom>
        </p:spPr>
      </p:pic>
    </p:spTree>
    <p:extLst>
      <p:ext uri="{BB962C8B-B14F-4D97-AF65-F5344CB8AC3E}">
        <p14:creationId xmlns:p14="http://schemas.microsoft.com/office/powerpoint/2010/main" val="1288506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4.1.11  Panel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Panel</a:t>
            </a:r>
            <a:r>
              <a:rPr lang="zh-CN" altLang="en-US" dirty="0"/>
              <a:t>是可滑动面板，提供一种轻量的内容展示窗口，方便在不同尺寸间切换。</a:t>
            </a:r>
            <a:endParaRPr lang="en-US" altLang="zh-CN" dirty="0" smtClean="0">
              <a:solidFill>
                <a:srgbClr val="00B0F0"/>
              </a:solidFill>
            </a:endParaRPr>
          </a:p>
        </p:txBody>
      </p:sp>
    </p:spTree>
    <p:extLst>
      <p:ext uri="{BB962C8B-B14F-4D97-AF65-F5344CB8AC3E}">
        <p14:creationId xmlns:p14="http://schemas.microsoft.com/office/powerpoint/2010/main" val="1467725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5180" y="1208160"/>
            <a:ext cx="7315200" cy="2492990"/>
          </a:xfrm>
          <a:prstGeom prst="rect">
            <a:avLst/>
          </a:prstGeom>
          <a:noFill/>
        </p:spPr>
        <p:txBody>
          <a:bodyPr wrap="square" rtlCol="0">
            <a:spAutoFit/>
          </a:bodyPr>
          <a:lstStyle/>
          <a:p>
            <a:r>
              <a:rPr lang="en-US" altLang="zh-CN" sz="1200" dirty="0"/>
              <a:t> Panel(true) { 	//</a:t>
            </a:r>
            <a:r>
              <a:rPr lang="zh-CN" altLang="en-US" sz="1200" dirty="0"/>
              <a:t>展示历程</a:t>
            </a:r>
          </a:p>
          <a:p>
            <a:r>
              <a:rPr lang="zh-CN" altLang="en-US" sz="1200" dirty="0"/>
              <a:t>  </a:t>
            </a:r>
            <a:r>
              <a:rPr lang="en-US" altLang="zh-CN" sz="1200" dirty="0"/>
              <a:t>Column() {</a:t>
            </a:r>
          </a:p>
          <a:p>
            <a:r>
              <a:rPr lang="en-US" altLang="zh-CN" sz="1200" dirty="0"/>
              <a:t>    Text('</a:t>
            </a:r>
            <a:r>
              <a:rPr lang="zh-CN" altLang="en-US" sz="1200" dirty="0"/>
              <a:t>今日历程</a:t>
            </a:r>
            <a:r>
              <a:rPr lang="en-US" altLang="zh-CN" sz="1200" dirty="0"/>
              <a:t>').</a:t>
            </a:r>
            <a:r>
              <a:rPr lang="en-US" altLang="zh-CN" sz="1200" dirty="0" err="1"/>
              <a:t>fontSize</a:t>
            </a:r>
            <a:r>
              <a:rPr lang="en-US" altLang="zh-CN" sz="1200" dirty="0"/>
              <a:t>(20)</a:t>
            </a:r>
          </a:p>
          <a:p>
            <a:endParaRPr lang="en-US" altLang="zh-CN" sz="1200" dirty="0"/>
          </a:p>
          <a:p>
            <a:r>
              <a:rPr lang="en-US" altLang="zh-CN" sz="1200" dirty="0"/>
              <a:t>    Text('1</a:t>
            </a:r>
            <a:r>
              <a:rPr lang="zh-CN" altLang="en-US" sz="1200" dirty="0"/>
              <a:t>、</a:t>
            </a:r>
            <a:r>
              <a:rPr lang="en-US" altLang="zh-CN" sz="1200" dirty="0"/>
              <a:t>Java</a:t>
            </a:r>
            <a:r>
              <a:rPr lang="zh-CN" altLang="en-US" sz="1200" dirty="0"/>
              <a:t>核心编程</a:t>
            </a:r>
            <a:r>
              <a:rPr lang="en-US" altLang="zh-CN" sz="1200" dirty="0"/>
              <a:t>').</a:t>
            </a:r>
            <a:r>
              <a:rPr lang="en-US" altLang="zh-CN" sz="1200" dirty="0" err="1"/>
              <a:t>fontSize</a:t>
            </a:r>
            <a:r>
              <a:rPr lang="en-US" altLang="zh-CN" sz="1200" dirty="0"/>
              <a:t>(20)</a:t>
            </a:r>
          </a:p>
          <a:p>
            <a:r>
              <a:rPr lang="en-US" altLang="zh-CN" sz="1200" dirty="0"/>
              <a:t>    Text('2</a:t>
            </a:r>
            <a:r>
              <a:rPr lang="zh-CN" altLang="en-US" sz="1200" dirty="0"/>
              <a:t>、轻量级</a:t>
            </a:r>
            <a:r>
              <a:rPr lang="en-US" altLang="zh-CN" sz="1200" dirty="0"/>
              <a:t>Java EE</a:t>
            </a:r>
            <a:r>
              <a:rPr lang="zh-CN" altLang="en-US" sz="1200" dirty="0"/>
              <a:t>企业应用开发实战</a:t>
            </a:r>
            <a:r>
              <a:rPr lang="en-US" altLang="zh-CN" sz="1200" dirty="0"/>
              <a:t>').</a:t>
            </a:r>
            <a:r>
              <a:rPr lang="en-US" altLang="zh-CN" sz="1200" dirty="0" err="1"/>
              <a:t>fontSize</a:t>
            </a:r>
            <a:r>
              <a:rPr lang="en-US" altLang="zh-CN" sz="1200" dirty="0"/>
              <a:t>(20)</a:t>
            </a:r>
          </a:p>
          <a:p>
            <a:r>
              <a:rPr lang="en-US" altLang="zh-CN" sz="1200" dirty="0"/>
              <a:t>    Text('3</a:t>
            </a:r>
            <a:r>
              <a:rPr lang="zh-CN" altLang="en-US" sz="1200" dirty="0"/>
              <a:t>、鸿蒙</a:t>
            </a:r>
            <a:r>
              <a:rPr lang="en-US" altLang="zh-CN" sz="1200" dirty="0" err="1"/>
              <a:t>HarmonyOS</a:t>
            </a:r>
            <a:r>
              <a:rPr lang="zh-CN" altLang="en-US" sz="1200" dirty="0"/>
              <a:t>手机应用开发实战</a:t>
            </a:r>
            <a:r>
              <a:rPr lang="en-US" altLang="zh-CN" sz="1200" dirty="0"/>
              <a:t>').</a:t>
            </a:r>
            <a:r>
              <a:rPr lang="en-US" altLang="zh-CN" sz="1200" dirty="0" err="1"/>
              <a:t>fontSize</a:t>
            </a:r>
            <a:r>
              <a:rPr lang="en-US" altLang="zh-CN" sz="1200" dirty="0"/>
              <a:t>(20)</a:t>
            </a:r>
          </a:p>
          <a:p>
            <a:r>
              <a:rPr lang="en-US" altLang="zh-CN" sz="1200" dirty="0"/>
              <a:t>    Text('4</a:t>
            </a:r>
            <a:r>
              <a:rPr lang="zh-CN" altLang="en-US" sz="1200" dirty="0"/>
              <a:t>、</a:t>
            </a:r>
            <a:r>
              <a:rPr lang="en-US" altLang="zh-CN" sz="1200" dirty="0"/>
              <a:t>Node.js+Express+MongoDB+Vue.js</a:t>
            </a:r>
            <a:r>
              <a:rPr lang="zh-CN" altLang="en-US" sz="1200" dirty="0"/>
              <a:t>全栈开发实战</a:t>
            </a:r>
            <a:r>
              <a:rPr lang="en-US" altLang="zh-CN" sz="1200" dirty="0"/>
              <a:t>').</a:t>
            </a:r>
            <a:r>
              <a:rPr lang="en-US" altLang="zh-CN" sz="1200" dirty="0" err="1"/>
              <a:t>fontSize</a:t>
            </a:r>
            <a:r>
              <a:rPr lang="en-US" altLang="zh-CN" sz="1200" dirty="0"/>
              <a:t>(20)</a:t>
            </a:r>
          </a:p>
          <a:p>
            <a:r>
              <a:rPr lang="en-US" altLang="zh-CN" sz="1200" dirty="0"/>
              <a:t>  }</a:t>
            </a:r>
          </a:p>
          <a:p>
            <a:r>
              <a:rPr lang="en-US" altLang="zh-CN" sz="1200" dirty="0"/>
              <a:t>}</a:t>
            </a:r>
          </a:p>
          <a:p>
            <a:r>
              <a:rPr lang="en-US" altLang="zh-CN" sz="1200" dirty="0"/>
              <a:t>.type(</a:t>
            </a:r>
            <a:r>
              <a:rPr lang="en-US" altLang="zh-CN" sz="1200" dirty="0" err="1"/>
              <a:t>PanelType.Foldable</a:t>
            </a:r>
            <a:r>
              <a:rPr lang="en-US" altLang="zh-CN" sz="1200" dirty="0"/>
              <a:t>).mode(</a:t>
            </a:r>
            <a:r>
              <a:rPr lang="en-US" altLang="zh-CN" sz="1200" dirty="0" err="1"/>
              <a:t>PanelMode.Half</a:t>
            </a:r>
            <a:r>
              <a:rPr lang="en-US" altLang="zh-CN" sz="1200" dirty="0"/>
              <a:t>)</a:t>
            </a:r>
          </a:p>
          <a:p>
            <a:r>
              <a:rPr lang="en-US" altLang="zh-CN" sz="1200" dirty="0"/>
              <a:t>.</a:t>
            </a:r>
            <a:r>
              <a:rPr lang="en-US" altLang="zh-CN" sz="1200" dirty="0" err="1"/>
              <a:t>dragBar</a:t>
            </a:r>
            <a:r>
              <a:rPr lang="en-US" altLang="zh-CN" sz="1200" dirty="0"/>
              <a:t>(true) 		//</a:t>
            </a:r>
            <a:r>
              <a:rPr lang="zh-CN" altLang="en-US" sz="1200" dirty="0"/>
              <a:t>默认开启</a:t>
            </a:r>
          </a:p>
          <a:p>
            <a:r>
              <a:rPr lang="en-US" altLang="zh-CN" sz="1200" dirty="0"/>
              <a:t>.</a:t>
            </a:r>
            <a:r>
              <a:rPr lang="en-US" altLang="zh-CN" sz="1200" dirty="0" err="1"/>
              <a:t>halfHeight</a:t>
            </a:r>
            <a:r>
              <a:rPr lang="en-US" altLang="zh-CN" sz="1200" dirty="0"/>
              <a:t>(500) 	//</a:t>
            </a:r>
            <a:r>
              <a:rPr lang="zh-CN" altLang="en-US" sz="1200" dirty="0"/>
              <a:t>默认一半</a:t>
            </a:r>
            <a:endParaRPr lang="en-US" altLang="zh-CN" sz="1200" dirty="0"/>
          </a:p>
        </p:txBody>
      </p:sp>
      <p:sp>
        <p:nvSpPr>
          <p:cNvPr id="8" name="文本框 7"/>
          <p:cNvSpPr txBox="1"/>
          <p:nvPr/>
        </p:nvSpPr>
        <p:spPr>
          <a:xfrm>
            <a:off x="1274517" y="526374"/>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649" y="244697"/>
            <a:ext cx="2778203" cy="5209130"/>
          </a:xfrm>
          <a:prstGeom prst="rect">
            <a:avLst/>
          </a:prstGeom>
        </p:spPr>
      </p:pic>
    </p:spTree>
    <p:extLst>
      <p:ext uri="{BB962C8B-B14F-4D97-AF65-F5344CB8AC3E}">
        <p14:creationId xmlns:p14="http://schemas.microsoft.com/office/powerpoint/2010/main" val="2367210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4.1.12  Refresh</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Refresh</a:t>
            </a:r>
            <a:r>
              <a:rPr lang="zh-CN" altLang="en-US" dirty="0"/>
              <a:t>是可以进行页面下拉操作并显示刷新动效的容器组件，主要包含以下</a:t>
            </a:r>
            <a:r>
              <a:rPr lang="zh-CN" altLang="en-US" dirty="0" smtClean="0"/>
              <a:t>参数：</a:t>
            </a:r>
            <a:endParaRPr lang="zh-CN" altLang="en-US" dirty="0"/>
          </a:p>
          <a:p>
            <a:r>
              <a:rPr lang="en-US" altLang="zh-CN" dirty="0">
                <a:solidFill>
                  <a:srgbClr val="00B0F0"/>
                </a:solidFill>
              </a:rPr>
              <a:t>refreshing</a:t>
            </a:r>
            <a:r>
              <a:rPr lang="zh-CN" altLang="en-US" dirty="0">
                <a:solidFill>
                  <a:srgbClr val="00B0F0"/>
                </a:solidFill>
              </a:rPr>
              <a:t>：当前组件是否正在刷新。该参数支持</a:t>
            </a:r>
            <a:r>
              <a:rPr lang="en-US" altLang="zh-CN" dirty="0">
                <a:solidFill>
                  <a:srgbClr val="00B0F0"/>
                </a:solidFill>
              </a:rPr>
              <a:t>$$</a:t>
            </a:r>
            <a:r>
              <a:rPr lang="zh-CN" altLang="en-US" dirty="0">
                <a:solidFill>
                  <a:srgbClr val="00B0F0"/>
                </a:solidFill>
              </a:rPr>
              <a:t>双向绑定变量。</a:t>
            </a:r>
          </a:p>
          <a:p>
            <a:r>
              <a:rPr lang="en-US" altLang="zh-CN" dirty="0">
                <a:solidFill>
                  <a:srgbClr val="00B0F0"/>
                </a:solidFill>
              </a:rPr>
              <a:t>offset</a:t>
            </a:r>
            <a:r>
              <a:rPr lang="zh-CN" altLang="en-US" dirty="0">
                <a:solidFill>
                  <a:srgbClr val="00B0F0"/>
                </a:solidFill>
              </a:rPr>
              <a:t>：刷新组件静止时距离父组件顶部的距离。默认值是</a:t>
            </a:r>
            <a:r>
              <a:rPr lang="en-US" altLang="zh-CN" dirty="0">
                <a:solidFill>
                  <a:srgbClr val="00B0F0"/>
                </a:solidFill>
              </a:rPr>
              <a:t>16</a:t>
            </a:r>
            <a:r>
              <a:rPr lang="zh-CN" altLang="en-US" dirty="0">
                <a:solidFill>
                  <a:srgbClr val="00B0F0"/>
                </a:solidFill>
              </a:rPr>
              <a:t>，单位为</a:t>
            </a:r>
            <a:r>
              <a:rPr lang="en-US" altLang="zh-CN" dirty="0" err="1">
                <a:solidFill>
                  <a:srgbClr val="00B0F0"/>
                </a:solidFill>
              </a:rPr>
              <a:t>vp</a:t>
            </a:r>
            <a:r>
              <a:rPr lang="zh-CN" altLang="en-US" dirty="0">
                <a:solidFill>
                  <a:srgbClr val="00B0F0"/>
                </a:solidFill>
              </a:rPr>
              <a:t>。</a:t>
            </a:r>
          </a:p>
          <a:p>
            <a:r>
              <a:rPr lang="en-US" altLang="zh-CN" dirty="0">
                <a:solidFill>
                  <a:srgbClr val="00B0F0"/>
                </a:solidFill>
              </a:rPr>
              <a:t>friction</a:t>
            </a:r>
            <a:r>
              <a:rPr lang="zh-CN" altLang="en-US" dirty="0">
                <a:solidFill>
                  <a:srgbClr val="00B0F0"/>
                </a:solidFill>
              </a:rPr>
              <a:t>：下拉摩擦系数，取值范围为</a:t>
            </a:r>
            <a:r>
              <a:rPr lang="en-US" altLang="zh-CN" dirty="0">
                <a:solidFill>
                  <a:srgbClr val="00B0F0"/>
                </a:solidFill>
              </a:rPr>
              <a:t>0</a:t>
            </a:r>
            <a:r>
              <a:rPr lang="zh-CN" altLang="en-US" dirty="0">
                <a:solidFill>
                  <a:srgbClr val="00B0F0"/>
                </a:solidFill>
              </a:rPr>
              <a:t>～</a:t>
            </a:r>
            <a:r>
              <a:rPr lang="en-US" altLang="zh-CN" dirty="0">
                <a:solidFill>
                  <a:srgbClr val="00B0F0"/>
                </a:solidFill>
              </a:rPr>
              <a:t>100</a:t>
            </a:r>
            <a:r>
              <a:rPr lang="zh-CN" altLang="en-US" dirty="0">
                <a:solidFill>
                  <a:srgbClr val="00B0F0"/>
                </a:solidFill>
              </a:rPr>
              <a:t>。默认值是</a:t>
            </a:r>
            <a:r>
              <a:rPr lang="en-US" altLang="zh-CN" dirty="0">
                <a:solidFill>
                  <a:srgbClr val="00B0F0"/>
                </a:solidFill>
              </a:rPr>
              <a:t>62</a:t>
            </a:r>
            <a:r>
              <a:rPr lang="zh-CN" altLang="en-US" dirty="0">
                <a:solidFill>
                  <a:srgbClr val="00B0F0"/>
                </a:solidFill>
              </a:rPr>
              <a:t>。</a:t>
            </a:r>
            <a:endParaRPr lang="en-US" altLang="zh-CN" dirty="0" smtClean="0">
              <a:solidFill>
                <a:srgbClr val="00B0F0"/>
              </a:solidFill>
            </a:endParaRPr>
          </a:p>
        </p:txBody>
      </p:sp>
    </p:spTree>
    <p:extLst>
      <p:ext uri="{BB962C8B-B14F-4D97-AF65-F5344CB8AC3E}">
        <p14:creationId xmlns:p14="http://schemas.microsoft.com/office/powerpoint/2010/main" val="3576421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4.1  </a:t>
            </a:r>
            <a:r>
              <a:rPr lang="zh-CN" altLang="en-US" dirty="0"/>
              <a:t>容器组件详解</a:t>
            </a:r>
          </a:p>
          <a:p>
            <a:pPr marL="0" indent="0">
              <a:buNone/>
            </a:pPr>
            <a:r>
              <a:rPr lang="en-US" altLang="zh-CN" dirty="0"/>
              <a:t>4.2  </a:t>
            </a:r>
            <a:r>
              <a:rPr lang="zh-CN" altLang="en-US" dirty="0"/>
              <a:t>媒体组件详解</a:t>
            </a:r>
          </a:p>
          <a:p>
            <a:pPr marL="0" indent="0">
              <a:buNone/>
            </a:pPr>
            <a:r>
              <a:rPr lang="en-US" altLang="zh-CN" dirty="0"/>
              <a:t>4.3  </a:t>
            </a:r>
            <a:r>
              <a:rPr lang="zh-CN" altLang="en-US" dirty="0"/>
              <a:t>绘制组件详解</a:t>
            </a:r>
          </a:p>
          <a:p>
            <a:pPr marL="0" indent="0">
              <a:buNone/>
            </a:pPr>
            <a:r>
              <a:rPr lang="en-US" altLang="zh-CN" dirty="0"/>
              <a:t>4.4  </a:t>
            </a:r>
            <a:r>
              <a:rPr lang="zh-CN" altLang="en-US" dirty="0"/>
              <a:t>画布组件详解</a:t>
            </a:r>
          </a:p>
          <a:p>
            <a:pPr marL="0" indent="0">
              <a:buNone/>
            </a:pPr>
            <a:r>
              <a:rPr lang="en-US" altLang="zh-CN" dirty="0"/>
              <a:t>4.5  </a:t>
            </a:r>
            <a:r>
              <a:rPr lang="zh-CN" altLang="en-US" dirty="0"/>
              <a:t>常用布局</a:t>
            </a:r>
          </a:p>
          <a:p>
            <a:pPr marL="0" indent="0">
              <a:buNone/>
            </a:pPr>
            <a:r>
              <a:rPr lang="en-US" altLang="zh-CN" dirty="0"/>
              <a:t>4.6  </a:t>
            </a:r>
            <a:r>
              <a:rPr lang="zh-CN" altLang="en-US" dirty="0"/>
              <a:t>使用</a:t>
            </a:r>
            <a:r>
              <a:rPr lang="en-US" altLang="zh-CN" dirty="0" err="1"/>
              <a:t>ArkUI</a:t>
            </a:r>
            <a:r>
              <a:rPr lang="zh-CN" altLang="en-US" dirty="0"/>
              <a:t>实现“登录”页面</a:t>
            </a:r>
          </a:p>
          <a:p>
            <a:pPr marL="0" indent="0">
              <a:buNone/>
            </a:pPr>
            <a:r>
              <a:rPr lang="en-US" altLang="zh-CN" dirty="0"/>
              <a:t>4.7  </a:t>
            </a:r>
            <a:r>
              <a:rPr lang="zh-CN" altLang="en-US" dirty="0"/>
              <a:t>使用</a:t>
            </a:r>
            <a:r>
              <a:rPr lang="en-US" altLang="zh-CN" dirty="0" err="1"/>
              <a:t>ArkUI</a:t>
            </a:r>
            <a:r>
              <a:rPr lang="zh-CN" altLang="en-US" dirty="0"/>
              <a:t>实现“计算器”</a:t>
            </a:r>
          </a:p>
          <a:p>
            <a:pPr marL="0" indent="0">
              <a:buNone/>
            </a:pPr>
            <a:r>
              <a:rPr lang="en-US" altLang="zh-CN" dirty="0"/>
              <a:t>4.8  </a:t>
            </a:r>
            <a:r>
              <a:rPr lang="zh-CN" altLang="en-US" dirty="0"/>
              <a:t>小结</a:t>
            </a:r>
          </a:p>
          <a:p>
            <a:pPr marL="0" indent="0">
              <a:buNone/>
            </a:pPr>
            <a:r>
              <a:rPr lang="en-US" altLang="zh-CN" dirty="0"/>
              <a:t>4.9  </a:t>
            </a:r>
            <a:r>
              <a:rPr lang="zh-CN" altLang="en-US" dirty="0"/>
              <a:t>习题</a:t>
            </a:r>
          </a:p>
        </p:txBody>
      </p:sp>
    </p:spTree>
    <p:extLst>
      <p:ext uri="{BB962C8B-B14F-4D97-AF65-F5344CB8AC3E}">
        <p14:creationId xmlns:p14="http://schemas.microsoft.com/office/powerpoint/2010/main" val="544297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4551" y="772732"/>
            <a:ext cx="7315200" cy="1384995"/>
          </a:xfrm>
          <a:prstGeom prst="rect">
            <a:avLst/>
          </a:prstGeom>
          <a:noFill/>
        </p:spPr>
        <p:txBody>
          <a:bodyPr wrap="square" rtlCol="0">
            <a:spAutoFit/>
          </a:bodyPr>
          <a:lstStyle/>
          <a:p>
            <a:r>
              <a:rPr lang="en-US" altLang="zh-CN" sz="1200" dirty="0"/>
              <a:t> Refresh({ refreshing: true, //</a:t>
            </a:r>
            <a:r>
              <a:rPr lang="zh-CN" altLang="en-US" sz="1200" dirty="0"/>
              <a:t>前组件是否正在刷新</a:t>
            </a:r>
          </a:p>
          <a:p>
            <a:r>
              <a:rPr lang="zh-CN" altLang="en-US" sz="1200" dirty="0"/>
              <a:t>  </a:t>
            </a:r>
            <a:r>
              <a:rPr lang="en-US" altLang="zh-CN" sz="1200" dirty="0"/>
              <a:t>offset: 120,        //</a:t>
            </a:r>
            <a:r>
              <a:rPr lang="zh-CN" altLang="en-US" sz="1200" dirty="0"/>
              <a:t>新组件静止时距离父组件顶部的距离</a:t>
            </a:r>
          </a:p>
          <a:p>
            <a:r>
              <a:rPr lang="zh-CN" altLang="en-US" sz="1200" dirty="0"/>
              <a:t>  </a:t>
            </a:r>
            <a:r>
              <a:rPr lang="en-US" altLang="zh-CN" sz="1200" dirty="0"/>
              <a:t>friction: 100 }) { //</a:t>
            </a:r>
            <a:r>
              <a:rPr lang="zh-CN" altLang="en-US" sz="1200" dirty="0"/>
              <a:t>拉摩擦系数，取值范围为</a:t>
            </a:r>
            <a:r>
              <a:rPr lang="en-US" altLang="zh-CN" sz="1200" dirty="0"/>
              <a:t>0</a:t>
            </a:r>
            <a:r>
              <a:rPr lang="zh-CN" altLang="en-US" sz="1200" dirty="0"/>
              <a:t>～</a:t>
            </a:r>
            <a:r>
              <a:rPr lang="en-US" altLang="zh-CN" sz="1200" dirty="0"/>
              <a:t>100</a:t>
            </a:r>
            <a:r>
              <a:rPr lang="zh-CN" altLang="en-US" sz="1200" dirty="0"/>
              <a:t>。默认值是</a:t>
            </a:r>
            <a:r>
              <a:rPr lang="en-US" altLang="zh-CN" sz="1200" dirty="0"/>
              <a:t>62</a:t>
            </a:r>
          </a:p>
          <a:p>
            <a:r>
              <a:rPr lang="en-US" altLang="zh-CN" sz="1200" dirty="0"/>
              <a:t>  Text('</a:t>
            </a:r>
            <a:r>
              <a:rPr lang="zh-CN" altLang="en-US" sz="1200" dirty="0"/>
              <a:t>下拉刷新 </a:t>
            </a:r>
            <a:r>
              <a:rPr lang="en-US" altLang="zh-CN" sz="1200" dirty="0"/>
              <a:t>')</a:t>
            </a:r>
          </a:p>
          <a:p>
            <a:r>
              <a:rPr lang="en-US" altLang="zh-CN" sz="1200" dirty="0"/>
              <a:t>    .</a:t>
            </a:r>
            <a:r>
              <a:rPr lang="en-US" altLang="zh-CN" sz="1200" dirty="0" err="1"/>
              <a:t>fontSize</a:t>
            </a:r>
            <a:r>
              <a:rPr lang="en-US" altLang="zh-CN" sz="1200" dirty="0"/>
              <a:t>(30)</a:t>
            </a:r>
          </a:p>
          <a:p>
            <a:r>
              <a:rPr lang="en-US" altLang="zh-CN" sz="1200" dirty="0"/>
              <a:t>    .margin(10)</a:t>
            </a:r>
          </a:p>
          <a:p>
            <a:r>
              <a:rPr lang="en-US" altLang="zh-CN" sz="1200" dirty="0"/>
              <a:t>}</a:t>
            </a:r>
          </a:p>
        </p:txBody>
      </p:sp>
      <p:sp>
        <p:nvSpPr>
          <p:cNvPr id="8" name="文本框 7"/>
          <p:cNvSpPr txBox="1"/>
          <p:nvPr/>
        </p:nvSpPr>
        <p:spPr>
          <a:xfrm>
            <a:off x="1004551" y="244697"/>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163" y="244697"/>
            <a:ext cx="2945690" cy="6110202"/>
          </a:xfrm>
          <a:prstGeom prst="rect">
            <a:avLst/>
          </a:prstGeom>
        </p:spPr>
      </p:pic>
    </p:spTree>
    <p:extLst>
      <p:ext uri="{BB962C8B-B14F-4D97-AF65-F5344CB8AC3E}">
        <p14:creationId xmlns:p14="http://schemas.microsoft.com/office/powerpoint/2010/main" val="2478857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4.1.13  </a:t>
            </a:r>
            <a:r>
              <a:rPr lang="en-US" altLang="zh-CN" dirty="0" err="1"/>
              <a:t>RelativeContainer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a:t>RelativeContainer</a:t>
            </a:r>
            <a:r>
              <a:rPr lang="zh-CN" altLang="en-US" dirty="0"/>
              <a:t>是相对布局组件，用于复杂场景中元素对齐的布局。容器内子组件</a:t>
            </a:r>
            <a:r>
              <a:rPr lang="zh-CN" altLang="en-US" dirty="0" smtClean="0"/>
              <a:t>区分</a:t>
            </a:r>
            <a:r>
              <a:rPr lang="zh-CN" altLang="en-US" dirty="0"/>
              <a:t>水平方向和垂直方向：</a:t>
            </a:r>
          </a:p>
          <a:p>
            <a:r>
              <a:rPr lang="zh-CN" altLang="en-US" dirty="0">
                <a:solidFill>
                  <a:srgbClr val="00B0F0"/>
                </a:solidFill>
              </a:rPr>
              <a:t>水平方向为</a:t>
            </a:r>
            <a:r>
              <a:rPr lang="en-US" altLang="zh-CN" dirty="0">
                <a:solidFill>
                  <a:srgbClr val="00B0F0"/>
                </a:solidFill>
              </a:rPr>
              <a:t>left</a:t>
            </a:r>
            <a:r>
              <a:rPr lang="zh-CN" altLang="en-US" dirty="0">
                <a:solidFill>
                  <a:srgbClr val="00B0F0"/>
                </a:solidFill>
              </a:rPr>
              <a:t>、</a:t>
            </a:r>
            <a:r>
              <a:rPr lang="en-US" altLang="zh-CN" dirty="0">
                <a:solidFill>
                  <a:srgbClr val="00B0F0"/>
                </a:solidFill>
              </a:rPr>
              <a:t>middle</a:t>
            </a:r>
            <a:r>
              <a:rPr lang="zh-CN" altLang="en-US" dirty="0">
                <a:solidFill>
                  <a:srgbClr val="00B0F0"/>
                </a:solidFill>
              </a:rPr>
              <a:t>和</a:t>
            </a:r>
            <a:r>
              <a:rPr lang="en-US" altLang="zh-CN" dirty="0">
                <a:solidFill>
                  <a:srgbClr val="00B0F0"/>
                </a:solidFill>
              </a:rPr>
              <a:t>right</a:t>
            </a:r>
            <a:r>
              <a:rPr lang="zh-CN" altLang="en-US" dirty="0">
                <a:solidFill>
                  <a:srgbClr val="00B0F0"/>
                </a:solidFill>
              </a:rPr>
              <a:t>，对应容器的</a:t>
            </a:r>
            <a:r>
              <a:rPr lang="en-US" altLang="zh-CN" dirty="0" err="1">
                <a:solidFill>
                  <a:srgbClr val="00B0F0"/>
                </a:solidFill>
              </a:rPr>
              <a:t>HorizontalAlign.Start</a:t>
            </a:r>
            <a:r>
              <a:rPr lang="zh-CN" altLang="en-US" dirty="0">
                <a:solidFill>
                  <a:srgbClr val="00B0F0"/>
                </a:solidFill>
              </a:rPr>
              <a:t>、</a:t>
            </a:r>
          </a:p>
          <a:p>
            <a:pPr marL="0" indent="0">
              <a:buNone/>
            </a:pPr>
            <a:r>
              <a:rPr lang="en-US" altLang="zh-CN" dirty="0" err="1" smtClean="0">
                <a:solidFill>
                  <a:srgbClr val="00B0F0"/>
                </a:solidFill>
              </a:rPr>
              <a:t>HorizontalAlign.Center</a:t>
            </a:r>
            <a:r>
              <a:rPr lang="zh-CN" altLang="en-US" dirty="0">
                <a:solidFill>
                  <a:srgbClr val="00B0F0"/>
                </a:solidFill>
              </a:rPr>
              <a:t>和</a:t>
            </a:r>
            <a:r>
              <a:rPr lang="en-US" altLang="zh-CN" dirty="0" err="1">
                <a:solidFill>
                  <a:srgbClr val="00B0F0"/>
                </a:solidFill>
              </a:rPr>
              <a:t>HorizontalAlign.End</a:t>
            </a:r>
            <a:r>
              <a:rPr lang="zh-CN" altLang="en-US" dirty="0">
                <a:solidFill>
                  <a:srgbClr val="00B0F0"/>
                </a:solidFill>
              </a:rPr>
              <a:t>。</a:t>
            </a:r>
          </a:p>
          <a:p>
            <a:r>
              <a:rPr lang="zh-CN" altLang="en-US" dirty="0">
                <a:solidFill>
                  <a:srgbClr val="00B0F0"/>
                </a:solidFill>
              </a:rPr>
              <a:t>垂直方向为</a:t>
            </a:r>
            <a:r>
              <a:rPr lang="en-US" altLang="zh-CN" dirty="0">
                <a:solidFill>
                  <a:srgbClr val="00B0F0"/>
                </a:solidFill>
              </a:rPr>
              <a:t>top</a:t>
            </a:r>
            <a:r>
              <a:rPr lang="zh-CN" altLang="en-US" dirty="0">
                <a:solidFill>
                  <a:srgbClr val="00B0F0"/>
                </a:solidFill>
              </a:rPr>
              <a:t>、</a:t>
            </a:r>
            <a:r>
              <a:rPr lang="en-US" altLang="zh-CN" dirty="0">
                <a:solidFill>
                  <a:srgbClr val="00B0F0"/>
                </a:solidFill>
              </a:rPr>
              <a:t>center</a:t>
            </a:r>
            <a:r>
              <a:rPr lang="zh-CN" altLang="en-US" dirty="0">
                <a:solidFill>
                  <a:srgbClr val="00B0F0"/>
                </a:solidFill>
              </a:rPr>
              <a:t>和</a:t>
            </a:r>
            <a:r>
              <a:rPr lang="en-US" altLang="zh-CN" dirty="0">
                <a:solidFill>
                  <a:srgbClr val="00B0F0"/>
                </a:solidFill>
              </a:rPr>
              <a:t>bottom</a:t>
            </a:r>
            <a:r>
              <a:rPr lang="zh-CN" altLang="en-US" dirty="0">
                <a:solidFill>
                  <a:srgbClr val="00B0F0"/>
                </a:solidFill>
              </a:rPr>
              <a:t>，对应容器的</a:t>
            </a:r>
            <a:r>
              <a:rPr lang="en-US" altLang="zh-CN" dirty="0" err="1">
                <a:solidFill>
                  <a:srgbClr val="00B0F0"/>
                </a:solidFill>
              </a:rPr>
              <a:t>VerticalAlign.Top</a:t>
            </a:r>
            <a:r>
              <a:rPr lang="zh-CN" altLang="en-US" dirty="0">
                <a:solidFill>
                  <a:srgbClr val="00B0F0"/>
                </a:solidFill>
              </a:rPr>
              <a:t>、</a:t>
            </a:r>
          </a:p>
          <a:p>
            <a:pPr marL="0" indent="0">
              <a:buNone/>
            </a:pPr>
            <a:r>
              <a:rPr lang="en-US" altLang="zh-CN" dirty="0" err="1" smtClean="0">
                <a:solidFill>
                  <a:srgbClr val="00B0F0"/>
                </a:solidFill>
              </a:rPr>
              <a:t>VerticalAlign.Center</a:t>
            </a:r>
            <a:r>
              <a:rPr lang="zh-CN" altLang="en-US" dirty="0">
                <a:solidFill>
                  <a:srgbClr val="00B0F0"/>
                </a:solidFill>
              </a:rPr>
              <a:t>和</a:t>
            </a:r>
            <a:r>
              <a:rPr lang="en-US" altLang="zh-CN" dirty="0" err="1">
                <a:solidFill>
                  <a:srgbClr val="00B0F0"/>
                </a:solidFill>
              </a:rPr>
              <a:t>VerticalAlign.Bottom</a:t>
            </a:r>
            <a:r>
              <a:rPr lang="zh-CN" altLang="en-US" dirty="0">
                <a:solidFill>
                  <a:srgbClr val="00B0F0"/>
                </a:solidFill>
              </a:rPr>
              <a:t>。</a:t>
            </a:r>
            <a:endParaRPr lang="en-US" altLang="zh-CN" dirty="0" smtClean="0">
              <a:solidFill>
                <a:srgbClr val="00B0F0"/>
              </a:solidFill>
            </a:endParaRPr>
          </a:p>
        </p:txBody>
      </p:sp>
    </p:spTree>
    <p:extLst>
      <p:ext uri="{BB962C8B-B14F-4D97-AF65-F5344CB8AC3E}">
        <p14:creationId xmlns:p14="http://schemas.microsoft.com/office/powerpoint/2010/main" val="4757487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00345" y="1713258"/>
            <a:ext cx="7315200" cy="1384995"/>
          </a:xfrm>
          <a:prstGeom prst="rect">
            <a:avLst/>
          </a:prstGeom>
          <a:noFill/>
        </p:spPr>
        <p:txBody>
          <a:bodyPr wrap="square" rtlCol="0">
            <a:spAutoFit/>
          </a:bodyPr>
          <a:lstStyle/>
          <a:p>
            <a:r>
              <a:rPr lang="en-US" altLang="zh-CN" sz="1200" dirty="0"/>
              <a:t> Refresh({ refreshing: true, 	//</a:t>
            </a:r>
            <a:r>
              <a:rPr lang="zh-CN" altLang="en-US" sz="1200" dirty="0"/>
              <a:t>当前组件是否正在刷新</a:t>
            </a:r>
          </a:p>
          <a:p>
            <a:r>
              <a:rPr lang="zh-CN" altLang="en-US" sz="1200" dirty="0"/>
              <a:t>  </a:t>
            </a:r>
            <a:r>
              <a:rPr lang="en-US" altLang="zh-CN" sz="1200" dirty="0"/>
              <a:t>offset: 120, 			//</a:t>
            </a:r>
            <a:r>
              <a:rPr lang="zh-CN" altLang="en-US" sz="1200" dirty="0"/>
              <a:t>新组件静止时距离父组件顶部的距离</a:t>
            </a:r>
          </a:p>
          <a:p>
            <a:r>
              <a:rPr lang="zh-CN" altLang="en-US" sz="1200" dirty="0"/>
              <a:t>  </a:t>
            </a:r>
            <a:r>
              <a:rPr lang="en-US" altLang="zh-CN" sz="1200" dirty="0"/>
              <a:t>friction: 100 }) { 		//</a:t>
            </a:r>
            <a:r>
              <a:rPr lang="zh-CN" altLang="en-US" sz="1200" dirty="0"/>
              <a:t>下拉摩擦系数，取值范围为</a:t>
            </a:r>
            <a:r>
              <a:rPr lang="en-US" altLang="zh-CN" sz="1200" dirty="0"/>
              <a:t>0</a:t>
            </a:r>
            <a:r>
              <a:rPr lang="zh-CN" altLang="en-US" sz="1200" dirty="0"/>
              <a:t>～</a:t>
            </a:r>
            <a:r>
              <a:rPr lang="en-US" altLang="zh-CN" sz="1200" dirty="0"/>
              <a:t>100</a:t>
            </a:r>
            <a:r>
              <a:rPr lang="zh-CN" altLang="en-US" sz="1200" dirty="0"/>
              <a:t>。默认值是</a:t>
            </a:r>
            <a:r>
              <a:rPr lang="en-US" altLang="zh-CN" sz="1200" dirty="0"/>
              <a:t>62</a:t>
            </a:r>
          </a:p>
          <a:p>
            <a:r>
              <a:rPr lang="en-US" altLang="zh-CN" sz="1200" dirty="0"/>
              <a:t>  Text('</a:t>
            </a:r>
            <a:r>
              <a:rPr lang="zh-CN" altLang="en-US" sz="1200" dirty="0"/>
              <a:t>下拉刷新 </a:t>
            </a:r>
            <a:r>
              <a:rPr lang="en-US" altLang="zh-CN" sz="1200" dirty="0"/>
              <a:t>')</a:t>
            </a:r>
          </a:p>
          <a:p>
            <a:r>
              <a:rPr lang="en-US" altLang="zh-CN" sz="1200" dirty="0"/>
              <a:t>    .</a:t>
            </a:r>
            <a:r>
              <a:rPr lang="en-US" altLang="zh-CN" sz="1200" dirty="0" err="1"/>
              <a:t>fontSize</a:t>
            </a:r>
            <a:r>
              <a:rPr lang="en-US" altLang="zh-CN" sz="1200" dirty="0"/>
              <a:t>(30)</a:t>
            </a:r>
          </a:p>
          <a:p>
            <a:r>
              <a:rPr lang="en-US" altLang="zh-CN" sz="1200" dirty="0"/>
              <a:t>    .margin(10)</a:t>
            </a:r>
          </a:p>
          <a:p>
            <a:r>
              <a:rPr lang="en-US" altLang="zh-CN" sz="1200" dirty="0"/>
              <a:t>}</a:t>
            </a:r>
          </a:p>
        </p:txBody>
      </p:sp>
      <p:sp>
        <p:nvSpPr>
          <p:cNvPr id="8" name="文本框 7"/>
          <p:cNvSpPr txBox="1"/>
          <p:nvPr/>
        </p:nvSpPr>
        <p:spPr>
          <a:xfrm>
            <a:off x="1230974" y="954724"/>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4" y="1396519"/>
            <a:ext cx="2464164" cy="4118675"/>
          </a:xfrm>
          <a:prstGeom prst="rect">
            <a:avLst/>
          </a:prstGeom>
        </p:spPr>
      </p:pic>
    </p:spTree>
    <p:extLst>
      <p:ext uri="{BB962C8B-B14F-4D97-AF65-F5344CB8AC3E}">
        <p14:creationId xmlns:p14="http://schemas.microsoft.com/office/powerpoint/2010/main" val="799419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4.1.14  Scroll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Scroll</a:t>
            </a:r>
            <a:r>
              <a:rPr lang="zh-CN" altLang="en-US" dirty="0"/>
              <a:t>是可滚动的容器组件，当子组件的布局尺寸超过父组件的尺寸时，内容可以</a:t>
            </a:r>
            <a:r>
              <a:rPr lang="zh-CN" altLang="en-US" dirty="0" smtClean="0"/>
              <a:t>滚动。</a:t>
            </a:r>
            <a:endParaRPr lang="en-US" altLang="zh-CN" dirty="0" smtClean="0">
              <a:solidFill>
                <a:srgbClr val="00B0F0"/>
              </a:solidFill>
            </a:endParaRPr>
          </a:p>
        </p:txBody>
      </p:sp>
    </p:spTree>
    <p:extLst>
      <p:ext uri="{BB962C8B-B14F-4D97-AF65-F5344CB8AC3E}">
        <p14:creationId xmlns:p14="http://schemas.microsoft.com/office/powerpoint/2010/main" val="822158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4551" y="772732"/>
            <a:ext cx="5847010" cy="5447645"/>
          </a:xfrm>
          <a:prstGeom prst="rect">
            <a:avLst/>
          </a:prstGeom>
          <a:noFill/>
        </p:spPr>
        <p:txBody>
          <a:bodyPr wrap="square" rtlCol="0">
            <a:spAutoFit/>
          </a:bodyPr>
          <a:lstStyle/>
          <a:p>
            <a:r>
              <a:rPr lang="en-US" altLang="zh-CN" sz="1200" dirty="0"/>
              <a:t> //</a:t>
            </a:r>
            <a:r>
              <a:rPr lang="zh-CN" altLang="en-US" sz="1200" dirty="0"/>
              <a:t>与</a:t>
            </a:r>
            <a:r>
              <a:rPr lang="en-US" altLang="zh-CN" sz="1200" dirty="0" err="1"/>
              <a:t>Scroller</a:t>
            </a:r>
            <a:r>
              <a:rPr lang="zh-CN" altLang="en-US" sz="1200" dirty="0"/>
              <a:t>绑定</a:t>
            </a:r>
          </a:p>
          <a:p>
            <a:r>
              <a:rPr lang="en-US" altLang="zh-CN" sz="1200" dirty="0"/>
              <a:t>Scroll(new </a:t>
            </a:r>
            <a:r>
              <a:rPr lang="en-US" altLang="zh-CN" sz="1200" dirty="0" err="1"/>
              <a:t>Scroller</a:t>
            </a:r>
            <a:r>
              <a:rPr lang="en-US" altLang="zh-CN" sz="1200" dirty="0"/>
              <a:t>()) { </a:t>
            </a:r>
          </a:p>
          <a:p>
            <a:r>
              <a:rPr lang="en-US" altLang="zh-CN" sz="1200" dirty="0"/>
              <a:t>  Column() {</a:t>
            </a:r>
          </a:p>
          <a:p>
            <a:r>
              <a:rPr lang="en-US" altLang="zh-CN" sz="1200" dirty="0"/>
              <a:t>    </a:t>
            </a:r>
            <a:r>
              <a:rPr lang="en-US" altLang="zh-CN" sz="1200" dirty="0" err="1"/>
              <a:t>ForEach</a:t>
            </a:r>
            <a:r>
              <a:rPr lang="en-US" altLang="zh-CN" sz="1200" dirty="0"/>
              <a:t>(</a:t>
            </a:r>
            <a:r>
              <a:rPr lang="en-US" altLang="zh-CN" sz="1200" dirty="0" err="1"/>
              <a:t>this.numberArray</a:t>
            </a:r>
            <a:r>
              <a:rPr lang="en-US" altLang="zh-CN" sz="1200" dirty="0"/>
              <a:t>, (item) =&gt; {</a:t>
            </a:r>
          </a:p>
          <a:p>
            <a:r>
              <a:rPr lang="en-US" altLang="zh-CN" sz="1200" dirty="0"/>
              <a:t>      Text(</a:t>
            </a:r>
            <a:r>
              <a:rPr lang="en-US" altLang="zh-CN" sz="1200" dirty="0" err="1"/>
              <a:t>item.toString</a:t>
            </a:r>
            <a:r>
              <a:rPr lang="en-US" altLang="zh-CN" sz="1200" dirty="0"/>
              <a:t>())</a:t>
            </a:r>
          </a:p>
          <a:p>
            <a:r>
              <a:rPr lang="en-US" altLang="zh-CN" sz="1200" dirty="0"/>
              <a:t>        .width('90%')</a:t>
            </a:r>
          </a:p>
          <a:p>
            <a:r>
              <a:rPr lang="en-US" altLang="zh-CN" sz="1200" dirty="0"/>
              <a:t>        .height(250)</a:t>
            </a:r>
          </a:p>
          <a:p>
            <a:r>
              <a:rPr lang="en-US" altLang="zh-CN" sz="1200" dirty="0"/>
              <a:t>        .</a:t>
            </a:r>
            <a:r>
              <a:rPr lang="en-US" altLang="zh-CN" sz="1200" dirty="0" err="1"/>
              <a:t>backgroundColor</a:t>
            </a:r>
            <a:r>
              <a:rPr lang="en-US" altLang="zh-CN" sz="1200" dirty="0"/>
              <a:t>(0xFFFFFF)</a:t>
            </a:r>
          </a:p>
          <a:p>
            <a:r>
              <a:rPr lang="en-US" altLang="zh-CN" sz="1200" dirty="0"/>
              <a:t>        .</a:t>
            </a:r>
            <a:r>
              <a:rPr lang="en-US" altLang="zh-CN" sz="1200" dirty="0" err="1"/>
              <a:t>borderRadius</a:t>
            </a:r>
            <a:r>
              <a:rPr lang="en-US" altLang="zh-CN" sz="1200" dirty="0"/>
              <a:t>(15)</a:t>
            </a:r>
          </a:p>
          <a:p>
            <a:r>
              <a:rPr lang="en-US" altLang="zh-CN" sz="1200" dirty="0"/>
              <a:t>        .</a:t>
            </a:r>
            <a:r>
              <a:rPr lang="en-US" altLang="zh-CN" sz="1200" dirty="0" err="1"/>
              <a:t>fontSize</a:t>
            </a:r>
            <a:r>
              <a:rPr lang="en-US" altLang="zh-CN" sz="1200" dirty="0"/>
              <a:t>(26)</a:t>
            </a:r>
          </a:p>
          <a:p>
            <a:r>
              <a:rPr lang="en-US" altLang="zh-CN" sz="1200" dirty="0"/>
              <a:t>        .</a:t>
            </a:r>
            <a:r>
              <a:rPr lang="en-US" altLang="zh-CN" sz="1200" dirty="0" err="1"/>
              <a:t>textAlign</a:t>
            </a:r>
            <a:r>
              <a:rPr lang="en-US" altLang="zh-CN" sz="1200" dirty="0"/>
              <a:t>(</a:t>
            </a:r>
            <a:r>
              <a:rPr lang="en-US" altLang="zh-CN" sz="1200" dirty="0" err="1"/>
              <a:t>TextAlign.Center</a:t>
            </a:r>
            <a:r>
              <a:rPr lang="en-US" altLang="zh-CN" sz="1200" dirty="0"/>
              <a:t>)</a:t>
            </a:r>
          </a:p>
          <a:p>
            <a:r>
              <a:rPr lang="en-US" altLang="zh-CN" sz="1200" dirty="0"/>
              <a:t>        .margin({ top: 10 })</a:t>
            </a:r>
          </a:p>
          <a:p>
            <a:r>
              <a:rPr lang="en-US" altLang="zh-CN" sz="1200" dirty="0"/>
              <a:t>    }, item =&gt; item)</a:t>
            </a:r>
          </a:p>
          <a:p>
            <a:r>
              <a:rPr lang="en-US" altLang="zh-CN" sz="1200" dirty="0"/>
              <a:t>  }.width('100%')</a:t>
            </a:r>
          </a:p>
          <a:p>
            <a:r>
              <a:rPr lang="en-US" altLang="zh-CN" sz="1200" dirty="0"/>
              <a:t>}</a:t>
            </a:r>
          </a:p>
          <a:p>
            <a:r>
              <a:rPr lang="en-US" altLang="zh-CN" sz="1200" dirty="0"/>
              <a:t>.scrollable(</a:t>
            </a:r>
            <a:r>
              <a:rPr lang="en-US" altLang="zh-CN" sz="1200" dirty="0" err="1"/>
              <a:t>ScrollDirection.Vertical</a:t>
            </a:r>
            <a:r>
              <a:rPr lang="en-US" altLang="zh-CN" sz="1200" dirty="0"/>
              <a:t>)  	//</a:t>
            </a:r>
            <a:r>
              <a:rPr lang="zh-CN" altLang="en-US" sz="1200" dirty="0"/>
              <a:t>滚动方向为纵向</a:t>
            </a:r>
          </a:p>
          <a:p>
            <a:r>
              <a:rPr lang="en-US" altLang="zh-CN" sz="1200" dirty="0"/>
              <a:t>.</a:t>
            </a:r>
            <a:r>
              <a:rPr lang="en-US" altLang="zh-CN" sz="1200" dirty="0" err="1"/>
              <a:t>scrollBar</a:t>
            </a:r>
            <a:r>
              <a:rPr lang="en-US" altLang="zh-CN" sz="1200" dirty="0"/>
              <a:t>(</a:t>
            </a:r>
            <a:r>
              <a:rPr lang="en-US" altLang="zh-CN" sz="1200" dirty="0" err="1"/>
              <a:t>BarState.On</a:t>
            </a:r>
            <a:r>
              <a:rPr lang="en-US" altLang="zh-CN" sz="1200" dirty="0"/>
              <a:t>)  			//</a:t>
            </a:r>
            <a:r>
              <a:rPr lang="zh-CN" altLang="en-US" sz="1200" dirty="0"/>
              <a:t>滚动条常驻显示</a:t>
            </a:r>
          </a:p>
          <a:p>
            <a:r>
              <a:rPr lang="en-US" altLang="zh-CN" sz="1200" dirty="0"/>
              <a:t>.</a:t>
            </a:r>
            <a:r>
              <a:rPr lang="en-US" altLang="zh-CN" sz="1200" dirty="0" err="1"/>
              <a:t>scrollBarColor</a:t>
            </a:r>
            <a:r>
              <a:rPr lang="en-US" altLang="zh-CN" sz="1200" dirty="0"/>
              <a:t>(</a:t>
            </a:r>
            <a:r>
              <a:rPr lang="en-US" altLang="zh-CN" sz="1200" dirty="0" err="1"/>
              <a:t>Color.Gray</a:t>
            </a:r>
            <a:r>
              <a:rPr lang="en-US" altLang="zh-CN" sz="1200" dirty="0"/>
              <a:t>)  			//</a:t>
            </a:r>
            <a:r>
              <a:rPr lang="zh-CN" altLang="en-US" sz="1200" dirty="0"/>
              <a:t>滚动条颜色</a:t>
            </a:r>
          </a:p>
          <a:p>
            <a:r>
              <a:rPr lang="en-US" altLang="zh-CN" sz="1200" dirty="0"/>
              <a:t>.</a:t>
            </a:r>
            <a:r>
              <a:rPr lang="en-US" altLang="zh-CN" sz="1200" dirty="0" err="1"/>
              <a:t>scrollBarWidth</a:t>
            </a:r>
            <a:r>
              <a:rPr lang="en-US" altLang="zh-CN" sz="1200" dirty="0"/>
              <a:t>(40) 				//</a:t>
            </a:r>
            <a:r>
              <a:rPr lang="zh-CN" altLang="en-US" sz="1200" dirty="0"/>
              <a:t>滚动条宽度</a:t>
            </a:r>
          </a:p>
          <a:p>
            <a:r>
              <a:rPr lang="en-US" altLang="zh-CN" sz="1200" dirty="0"/>
              <a:t>.</a:t>
            </a:r>
            <a:r>
              <a:rPr lang="en-US" altLang="zh-CN" sz="1200" dirty="0" err="1"/>
              <a:t>edgeEffect</a:t>
            </a:r>
            <a:r>
              <a:rPr lang="en-US" altLang="zh-CN" sz="1200" dirty="0"/>
              <a:t>(</a:t>
            </a:r>
            <a:r>
              <a:rPr lang="en-US" altLang="zh-CN" sz="1200" dirty="0" err="1"/>
              <a:t>EdgeEffect.None</a:t>
            </a:r>
            <a:r>
              <a:rPr lang="en-US" altLang="zh-CN" sz="1200" dirty="0"/>
              <a:t>)</a:t>
            </a:r>
          </a:p>
          <a:p>
            <a:r>
              <a:rPr lang="en-US" altLang="zh-CN" sz="1200" dirty="0"/>
              <a:t>.</a:t>
            </a:r>
            <a:r>
              <a:rPr lang="en-US" altLang="zh-CN" sz="1200" dirty="0" err="1"/>
              <a:t>onScroll</a:t>
            </a:r>
            <a:r>
              <a:rPr lang="en-US" altLang="zh-CN" sz="1200" dirty="0"/>
              <a:t>((</a:t>
            </a:r>
            <a:r>
              <a:rPr lang="en-US" altLang="zh-CN" sz="1200" dirty="0" err="1"/>
              <a:t>xOffset</a:t>
            </a:r>
            <a:r>
              <a:rPr lang="en-US" altLang="zh-CN" sz="1200" dirty="0"/>
              <a:t>: number, </a:t>
            </a:r>
            <a:r>
              <a:rPr lang="en-US" altLang="zh-CN" sz="1200" dirty="0" err="1"/>
              <a:t>yOffset</a:t>
            </a:r>
            <a:r>
              <a:rPr lang="en-US" altLang="zh-CN" sz="1200" dirty="0"/>
              <a:t>: number) =&gt; {</a:t>
            </a:r>
          </a:p>
          <a:p>
            <a:r>
              <a:rPr lang="en-US" altLang="zh-CN" sz="1200" dirty="0"/>
              <a:t>  console.info(</a:t>
            </a:r>
            <a:r>
              <a:rPr lang="en-US" altLang="zh-CN" sz="1200" dirty="0" err="1"/>
              <a:t>xOffset</a:t>
            </a:r>
            <a:r>
              <a:rPr lang="en-US" altLang="zh-CN" sz="1200" dirty="0"/>
              <a:t> + ' ' + </a:t>
            </a:r>
            <a:r>
              <a:rPr lang="en-US" altLang="zh-CN" sz="1200" dirty="0" err="1"/>
              <a:t>yOffset</a:t>
            </a:r>
            <a:r>
              <a:rPr lang="en-US" altLang="zh-CN" sz="1200" dirty="0"/>
              <a:t>)</a:t>
            </a:r>
          </a:p>
          <a:p>
            <a:r>
              <a:rPr lang="en-US" altLang="zh-CN" sz="1200" dirty="0"/>
              <a:t>})</a:t>
            </a:r>
          </a:p>
          <a:p>
            <a:r>
              <a:rPr lang="en-US" altLang="zh-CN" sz="1200" dirty="0"/>
              <a:t>.</a:t>
            </a:r>
            <a:r>
              <a:rPr lang="en-US" altLang="zh-CN" sz="1200" dirty="0" err="1"/>
              <a:t>onScrollEdge</a:t>
            </a:r>
            <a:r>
              <a:rPr lang="en-US" altLang="zh-CN" sz="1200" dirty="0"/>
              <a:t>((side: Edge) =&gt; {</a:t>
            </a:r>
          </a:p>
          <a:p>
            <a:r>
              <a:rPr lang="en-US" altLang="zh-CN" sz="1200" dirty="0"/>
              <a:t>  console.info('To the edge')</a:t>
            </a:r>
          </a:p>
          <a:p>
            <a:r>
              <a:rPr lang="en-US" altLang="zh-CN" sz="1200" dirty="0"/>
              <a:t>})</a:t>
            </a:r>
          </a:p>
          <a:p>
            <a:r>
              <a:rPr lang="en-US" altLang="zh-CN" sz="1200" dirty="0"/>
              <a:t>.</a:t>
            </a:r>
            <a:r>
              <a:rPr lang="en-US" altLang="zh-CN" sz="1200" dirty="0" err="1"/>
              <a:t>onScrollEnd</a:t>
            </a:r>
            <a:r>
              <a:rPr lang="en-US" altLang="zh-CN" sz="1200" dirty="0"/>
              <a:t>(() =&gt; {</a:t>
            </a:r>
          </a:p>
          <a:p>
            <a:r>
              <a:rPr lang="en-US" altLang="zh-CN" sz="1200" dirty="0"/>
              <a:t>  console.info('Scroll Stop')</a:t>
            </a:r>
          </a:p>
          <a:p>
            <a:r>
              <a:rPr lang="en-US" altLang="zh-CN" sz="1200" dirty="0"/>
              <a:t>}).</a:t>
            </a:r>
            <a:r>
              <a:rPr lang="en-US" altLang="zh-CN" sz="1200" dirty="0" err="1"/>
              <a:t>backgroundColor</a:t>
            </a:r>
            <a:r>
              <a:rPr lang="en-US" altLang="zh-CN" sz="1200" dirty="0"/>
              <a:t>(0xDCDCDC)</a:t>
            </a:r>
          </a:p>
        </p:txBody>
      </p:sp>
      <p:sp>
        <p:nvSpPr>
          <p:cNvPr id="8" name="文本框 7"/>
          <p:cNvSpPr txBox="1"/>
          <p:nvPr/>
        </p:nvSpPr>
        <p:spPr>
          <a:xfrm>
            <a:off x="1004551" y="244697"/>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3295" y="614445"/>
            <a:ext cx="2761624" cy="5605932"/>
          </a:xfrm>
          <a:prstGeom prst="rect">
            <a:avLst/>
          </a:prstGeom>
        </p:spPr>
      </p:pic>
    </p:spTree>
    <p:extLst>
      <p:ext uri="{BB962C8B-B14F-4D97-AF65-F5344CB8AC3E}">
        <p14:creationId xmlns:p14="http://schemas.microsoft.com/office/powerpoint/2010/main" val="1021179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4.1.15  </a:t>
            </a:r>
            <a:r>
              <a:rPr lang="en-US" altLang="zh-CN" dirty="0" err="1"/>
              <a:t>SideBarContainer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a:t>SideBarContainer</a:t>
            </a:r>
            <a:r>
              <a:rPr lang="zh-CN" altLang="en-US" dirty="0"/>
              <a:t>是提供侧边栏可以显示和隐藏的侧边栏容器，通过子组件定义侧边</a:t>
            </a:r>
            <a:r>
              <a:rPr lang="zh-CN" altLang="en-US" dirty="0" smtClean="0"/>
              <a:t>栏和</a:t>
            </a:r>
            <a:r>
              <a:rPr lang="zh-CN" altLang="en-US" dirty="0"/>
              <a:t>内容区，第一个子组件表示侧边栏，第二个子组件表示内容区。</a:t>
            </a:r>
            <a:endParaRPr lang="en-US" altLang="zh-CN" dirty="0" smtClean="0">
              <a:solidFill>
                <a:srgbClr val="00B0F0"/>
              </a:solidFill>
            </a:endParaRPr>
          </a:p>
        </p:txBody>
      </p:sp>
    </p:spTree>
    <p:extLst>
      <p:ext uri="{BB962C8B-B14F-4D97-AF65-F5344CB8AC3E}">
        <p14:creationId xmlns:p14="http://schemas.microsoft.com/office/powerpoint/2010/main" val="2026185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91636" y="1608755"/>
            <a:ext cx="5847010" cy="2492990"/>
          </a:xfrm>
          <a:prstGeom prst="rect">
            <a:avLst/>
          </a:prstGeom>
          <a:noFill/>
        </p:spPr>
        <p:txBody>
          <a:bodyPr wrap="square" rtlCol="0">
            <a:spAutoFit/>
          </a:bodyPr>
          <a:lstStyle/>
          <a:p>
            <a:r>
              <a:rPr lang="en-US" altLang="zh-CN" sz="1200" dirty="0"/>
              <a:t> </a:t>
            </a:r>
            <a:r>
              <a:rPr lang="en-US" altLang="zh-CN" sz="1200" dirty="0" err="1"/>
              <a:t>SideBarContainer</a:t>
            </a:r>
            <a:r>
              <a:rPr lang="en-US" altLang="zh-CN" sz="1200" dirty="0"/>
              <a:t>(</a:t>
            </a:r>
            <a:r>
              <a:rPr lang="en-US" altLang="zh-CN" sz="1200" dirty="0" err="1"/>
              <a:t>SideBarContainerType.Embed</a:t>
            </a:r>
            <a:r>
              <a:rPr lang="en-US" altLang="zh-CN" sz="1200" dirty="0"/>
              <a:t>) {</a:t>
            </a:r>
          </a:p>
          <a:p>
            <a:r>
              <a:rPr lang="en-US" altLang="zh-CN" sz="1200" dirty="0"/>
              <a:t>  Column() {</a:t>
            </a:r>
          </a:p>
          <a:p>
            <a:r>
              <a:rPr lang="en-US" altLang="zh-CN" sz="1200" dirty="0"/>
              <a:t>    Text('</a:t>
            </a:r>
            <a:r>
              <a:rPr lang="zh-CN" altLang="en-US" sz="1200" dirty="0"/>
              <a:t>菜单</a:t>
            </a:r>
            <a:r>
              <a:rPr lang="en-US" altLang="zh-CN" sz="1200" dirty="0"/>
              <a:t>1').</a:t>
            </a:r>
            <a:r>
              <a:rPr lang="en-US" altLang="zh-CN" sz="1200" dirty="0" err="1"/>
              <a:t>fontSize</a:t>
            </a:r>
            <a:r>
              <a:rPr lang="en-US" altLang="zh-CN" sz="1200" dirty="0"/>
              <a:t>(25)</a:t>
            </a:r>
          </a:p>
          <a:p>
            <a:r>
              <a:rPr lang="en-US" altLang="zh-CN" sz="1200" dirty="0"/>
              <a:t>    Text('</a:t>
            </a:r>
            <a:r>
              <a:rPr lang="zh-CN" altLang="en-US" sz="1200" dirty="0"/>
              <a:t>菜单</a:t>
            </a:r>
            <a:r>
              <a:rPr lang="en-US" altLang="zh-CN" sz="1200" dirty="0"/>
              <a:t>2').</a:t>
            </a:r>
            <a:r>
              <a:rPr lang="en-US" altLang="zh-CN" sz="1200" dirty="0" err="1"/>
              <a:t>fontSize</a:t>
            </a:r>
            <a:r>
              <a:rPr lang="en-US" altLang="zh-CN" sz="1200" dirty="0"/>
              <a:t>(25)</a:t>
            </a:r>
          </a:p>
          <a:p>
            <a:r>
              <a:rPr lang="en-US" altLang="zh-CN" sz="1200" dirty="0"/>
              <a:t>  }.width('100%')</a:t>
            </a:r>
          </a:p>
          <a:p>
            <a:r>
              <a:rPr lang="en-US" altLang="zh-CN" sz="1200" dirty="0"/>
              <a:t>  .</a:t>
            </a:r>
            <a:r>
              <a:rPr lang="en-US" altLang="zh-CN" sz="1200" dirty="0" err="1"/>
              <a:t>justifyContent</a:t>
            </a:r>
            <a:r>
              <a:rPr lang="en-US" altLang="zh-CN" sz="1200" dirty="0"/>
              <a:t>(</a:t>
            </a:r>
            <a:r>
              <a:rPr lang="en-US" altLang="zh-CN" sz="1200" dirty="0" err="1"/>
              <a:t>FlexAlign.SpaceEvenly</a:t>
            </a:r>
            <a:r>
              <a:rPr lang="en-US" altLang="zh-CN" sz="1200" dirty="0"/>
              <a:t>)</a:t>
            </a:r>
          </a:p>
          <a:p>
            <a:r>
              <a:rPr lang="en-US" altLang="zh-CN" sz="1200" dirty="0"/>
              <a:t>  .</a:t>
            </a:r>
            <a:r>
              <a:rPr lang="en-US" altLang="zh-CN" sz="1200" dirty="0" err="1"/>
              <a:t>backgroundColor</a:t>
            </a:r>
            <a:r>
              <a:rPr lang="en-US" altLang="zh-CN" sz="1200" dirty="0"/>
              <a:t>('#19000000')</a:t>
            </a:r>
          </a:p>
          <a:p>
            <a:endParaRPr lang="en-US" altLang="zh-CN" sz="1200" dirty="0"/>
          </a:p>
          <a:p>
            <a:r>
              <a:rPr lang="en-US" altLang="zh-CN" sz="1200" dirty="0"/>
              <a:t>  Column() {</a:t>
            </a:r>
          </a:p>
          <a:p>
            <a:r>
              <a:rPr lang="en-US" altLang="zh-CN" sz="1200" dirty="0"/>
              <a:t>    Text('</a:t>
            </a:r>
            <a:r>
              <a:rPr lang="zh-CN" altLang="en-US" sz="1200" dirty="0"/>
              <a:t>内容</a:t>
            </a:r>
            <a:r>
              <a:rPr lang="en-US" altLang="zh-CN" sz="1200" dirty="0"/>
              <a:t>1').</a:t>
            </a:r>
            <a:r>
              <a:rPr lang="en-US" altLang="zh-CN" sz="1200" dirty="0" err="1"/>
              <a:t>fontSize</a:t>
            </a:r>
            <a:r>
              <a:rPr lang="en-US" altLang="zh-CN" sz="1200" dirty="0"/>
              <a:t>(25)</a:t>
            </a:r>
          </a:p>
          <a:p>
            <a:r>
              <a:rPr lang="en-US" altLang="zh-CN" sz="1200" dirty="0"/>
              <a:t>    Text('</a:t>
            </a:r>
            <a:r>
              <a:rPr lang="zh-CN" altLang="en-US" sz="1200" dirty="0"/>
              <a:t>内容</a:t>
            </a:r>
            <a:r>
              <a:rPr lang="en-US" altLang="zh-CN" sz="1200" dirty="0"/>
              <a:t>2').</a:t>
            </a:r>
            <a:r>
              <a:rPr lang="en-US" altLang="zh-CN" sz="1200" dirty="0" err="1"/>
              <a:t>fontSize</a:t>
            </a:r>
            <a:r>
              <a:rPr lang="en-US" altLang="zh-CN" sz="1200" dirty="0"/>
              <a:t>(25)</a:t>
            </a:r>
          </a:p>
          <a:p>
            <a:r>
              <a:rPr lang="en-US" altLang="zh-CN" sz="1200" dirty="0"/>
              <a:t>  }</a:t>
            </a:r>
          </a:p>
          <a:p>
            <a:r>
              <a:rPr lang="en-US" altLang="zh-CN" sz="1200" dirty="0"/>
              <a:t>}</a:t>
            </a:r>
          </a:p>
        </p:txBody>
      </p:sp>
      <p:sp>
        <p:nvSpPr>
          <p:cNvPr id="8" name="文本框 7"/>
          <p:cNvSpPr txBox="1"/>
          <p:nvPr/>
        </p:nvSpPr>
        <p:spPr>
          <a:xfrm>
            <a:off x="1265808" y="766001"/>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449" y="1166111"/>
            <a:ext cx="6530352" cy="3689225"/>
          </a:xfrm>
          <a:prstGeom prst="rect">
            <a:avLst/>
          </a:prstGeom>
        </p:spPr>
      </p:pic>
    </p:spTree>
    <p:extLst>
      <p:ext uri="{BB962C8B-B14F-4D97-AF65-F5344CB8AC3E}">
        <p14:creationId xmlns:p14="http://schemas.microsoft.com/office/powerpoint/2010/main" val="27753190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4.1.16  Stack</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Stack</a:t>
            </a:r>
            <a:r>
              <a:rPr lang="zh-CN" altLang="en-US" dirty="0"/>
              <a:t>是堆叠容器，子组件按照顺序依次入栈，后一个子组件覆盖前一个子组件。</a:t>
            </a:r>
            <a:endParaRPr lang="en-US" altLang="zh-CN" dirty="0" smtClean="0">
              <a:solidFill>
                <a:srgbClr val="00B0F0"/>
              </a:solidFill>
            </a:endParaRPr>
          </a:p>
        </p:txBody>
      </p:sp>
    </p:spTree>
    <p:extLst>
      <p:ext uri="{BB962C8B-B14F-4D97-AF65-F5344CB8AC3E}">
        <p14:creationId xmlns:p14="http://schemas.microsoft.com/office/powerpoint/2010/main" val="131195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83225" y="1338790"/>
            <a:ext cx="5847010" cy="3231654"/>
          </a:xfrm>
          <a:prstGeom prst="rect">
            <a:avLst/>
          </a:prstGeom>
          <a:noFill/>
        </p:spPr>
        <p:txBody>
          <a:bodyPr wrap="square" rtlCol="0">
            <a:spAutoFit/>
          </a:bodyPr>
          <a:lstStyle/>
          <a:p>
            <a:r>
              <a:rPr lang="en-US" altLang="zh-CN" sz="1200" dirty="0"/>
              <a:t>Stack</a:t>
            </a:r>
            <a:r>
              <a:rPr lang="zh-CN" altLang="en-US" sz="1200" dirty="0"/>
              <a:t>示例如下：</a:t>
            </a:r>
          </a:p>
          <a:p>
            <a:r>
              <a:rPr lang="en-US" altLang="zh-CN" sz="1200" dirty="0"/>
              <a:t>//</a:t>
            </a:r>
            <a:r>
              <a:rPr lang="zh-CN" altLang="en-US" sz="1200" dirty="0"/>
              <a:t>第一层组件</a:t>
            </a:r>
          </a:p>
          <a:p>
            <a:r>
              <a:rPr lang="en-US" altLang="zh-CN" sz="1200" dirty="0"/>
              <a:t>Text('</a:t>
            </a:r>
            <a:r>
              <a:rPr lang="zh-CN" altLang="en-US" sz="1200" dirty="0"/>
              <a:t>第一层</a:t>
            </a:r>
            <a:r>
              <a:rPr lang="en-US" altLang="zh-CN" sz="1200" dirty="0"/>
              <a:t>')</a:t>
            </a:r>
          </a:p>
          <a:p>
            <a:r>
              <a:rPr lang="en-US" altLang="zh-CN" sz="1200" dirty="0"/>
              <a:t>  .width('90%')</a:t>
            </a:r>
          </a:p>
          <a:p>
            <a:r>
              <a:rPr lang="en-US" altLang="zh-CN" sz="1200" dirty="0"/>
              <a:t>  .height('100%')</a:t>
            </a:r>
          </a:p>
          <a:p>
            <a:r>
              <a:rPr lang="en-US" altLang="zh-CN" sz="1200" dirty="0"/>
              <a:t>  .</a:t>
            </a:r>
            <a:r>
              <a:rPr lang="en-US" altLang="zh-CN" sz="1200" dirty="0" err="1"/>
              <a:t>backgroundColor</a:t>
            </a:r>
            <a:r>
              <a:rPr lang="en-US" altLang="zh-CN" sz="1200" dirty="0"/>
              <a:t>(</a:t>
            </a:r>
            <a:r>
              <a:rPr lang="en-US" altLang="zh-CN" sz="1200" dirty="0" err="1"/>
              <a:t>Color.Grey</a:t>
            </a:r>
            <a:r>
              <a:rPr lang="en-US" altLang="zh-CN" sz="1200" dirty="0"/>
              <a:t>)</a:t>
            </a:r>
          </a:p>
          <a:p>
            <a:r>
              <a:rPr lang="en-US" altLang="zh-CN" sz="1200" dirty="0"/>
              <a:t>  .align(</a:t>
            </a:r>
            <a:r>
              <a:rPr lang="en-US" altLang="zh-CN" sz="1200" dirty="0" err="1"/>
              <a:t>Alignment.Top</a:t>
            </a:r>
            <a:r>
              <a:rPr lang="en-US" altLang="zh-CN" sz="1200" dirty="0"/>
              <a:t>)</a:t>
            </a:r>
          </a:p>
          <a:p>
            <a:r>
              <a:rPr lang="en-US" altLang="zh-CN" sz="1200" dirty="0"/>
              <a:t>  .</a:t>
            </a:r>
            <a:r>
              <a:rPr lang="en-US" altLang="zh-CN" sz="1200" dirty="0" err="1"/>
              <a:t>fontSize</a:t>
            </a:r>
            <a:r>
              <a:rPr lang="en-US" altLang="zh-CN" sz="1200" dirty="0"/>
              <a:t>(40)</a:t>
            </a:r>
          </a:p>
          <a:p>
            <a:endParaRPr lang="en-US" altLang="zh-CN" sz="1200" dirty="0"/>
          </a:p>
          <a:p>
            <a:r>
              <a:rPr lang="en-US" altLang="zh-CN" sz="1200" dirty="0"/>
              <a:t>//</a:t>
            </a:r>
            <a:r>
              <a:rPr lang="zh-CN" altLang="en-US" sz="1200" dirty="0"/>
              <a:t>第二层组件</a:t>
            </a:r>
          </a:p>
          <a:p>
            <a:r>
              <a:rPr lang="en-US" altLang="zh-CN" sz="1200" dirty="0"/>
              <a:t>Text('</a:t>
            </a:r>
            <a:r>
              <a:rPr lang="zh-CN" altLang="en-US" sz="1200" dirty="0"/>
              <a:t>第二层</a:t>
            </a:r>
            <a:r>
              <a:rPr lang="en-US" altLang="zh-CN" sz="1200" dirty="0"/>
              <a:t>')</a:t>
            </a:r>
          </a:p>
          <a:p>
            <a:r>
              <a:rPr lang="en-US" altLang="zh-CN" sz="1200" dirty="0"/>
              <a:t>  .width('70%')</a:t>
            </a:r>
          </a:p>
          <a:p>
            <a:r>
              <a:rPr lang="en-US" altLang="zh-CN" sz="1200" dirty="0"/>
              <a:t>  .height('60%')</a:t>
            </a:r>
          </a:p>
          <a:p>
            <a:r>
              <a:rPr lang="en-US" altLang="zh-CN" sz="1200" dirty="0"/>
              <a:t>  .</a:t>
            </a:r>
            <a:r>
              <a:rPr lang="en-US" altLang="zh-CN" sz="1200" dirty="0" err="1"/>
              <a:t>backgroundColor</a:t>
            </a:r>
            <a:r>
              <a:rPr lang="en-US" altLang="zh-CN" sz="1200" dirty="0"/>
              <a:t>(</a:t>
            </a:r>
            <a:r>
              <a:rPr lang="en-US" altLang="zh-CN" sz="1200" dirty="0" err="1"/>
              <a:t>Color.Orange</a:t>
            </a:r>
            <a:r>
              <a:rPr lang="en-US" altLang="zh-CN" sz="1200" dirty="0"/>
              <a:t>)</a:t>
            </a:r>
          </a:p>
          <a:p>
            <a:r>
              <a:rPr lang="en-US" altLang="zh-CN" sz="1200" dirty="0"/>
              <a:t>  .align(</a:t>
            </a:r>
            <a:r>
              <a:rPr lang="en-US" altLang="zh-CN" sz="1200" dirty="0" err="1"/>
              <a:t>Alignment.Top</a:t>
            </a:r>
            <a:r>
              <a:rPr lang="en-US" altLang="zh-CN" sz="1200" dirty="0"/>
              <a:t>)</a:t>
            </a:r>
          </a:p>
          <a:p>
            <a:r>
              <a:rPr lang="en-US" altLang="zh-CN" sz="1200" dirty="0"/>
              <a:t>  .</a:t>
            </a:r>
            <a:r>
              <a:rPr lang="en-US" altLang="zh-CN" sz="1200" dirty="0" err="1"/>
              <a:t>fontSize</a:t>
            </a:r>
            <a:r>
              <a:rPr lang="en-US" altLang="zh-CN" sz="1200" dirty="0"/>
              <a:t>(40)</a:t>
            </a:r>
          </a:p>
          <a:p>
            <a:r>
              <a:rPr lang="en-US" altLang="zh-CN" sz="1200" dirty="0"/>
              <a:t>}.width('100%').height(400).margin({ top: 5 })</a:t>
            </a:r>
          </a:p>
        </p:txBody>
      </p:sp>
      <p:sp>
        <p:nvSpPr>
          <p:cNvPr id="8" name="文本框 7"/>
          <p:cNvSpPr txBox="1"/>
          <p:nvPr/>
        </p:nvSpPr>
        <p:spPr>
          <a:xfrm>
            <a:off x="1213557" y="456460"/>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856" y="374349"/>
            <a:ext cx="2700930" cy="5328465"/>
          </a:xfrm>
          <a:prstGeom prst="rect">
            <a:avLst/>
          </a:prstGeom>
        </p:spPr>
      </p:pic>
    </p:spTree>
    <p:extLst>
      <p:ext uri="{BB962C8B-B14F-4D97-AF65-F5344CB8AC3E}">
        <p14:creationId xmlns:p14="http://schemas.microsoft.com/office/powerpoint/2010/main" val="24174699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4.1.17  </a:t>
            </a:r>
            <a:r>
              <a:rPr lang="en-US" altLang="zh-CN" dirty="0" err="1"/>
              <a:t>Swiper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a:t>Swiper</a:t>
            </a:r>
            <a:r>
              <a:rPr lang="zh-CN" altLang="en-US" dirty="0"/>
              <a:t>是滑块视图容器，提供子组件滑动轮播显示的能力。</a:t>
            </a:r>
            <a:endParaRPr lang="en-US" altLang="zh-CN" dirty="0" smtClean="0">
              <a:solidFill>
                <a:srgbClr val="00B0F0"/>
              </a:solidFill>
            </a:endParaRPr>
          </a:p>
        </p:txBody>
      </p:sp>
    </p:spTree>
    <p:extLst>
      <p:ext uri="{BB962C8B-B14F-4D97-AF65-F5344CB8AC3E}">
        <p14:creationId xmlns:p14="http://schemas.microsoft.com/office/powerpoint/2010/main" val="1664558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4165"/>
            <a:ext cx="10515600" cy="1325563"/>
          </a:xfrm>
        </p:spPr>
        <p:txBody>
          <a:bodyPr/>
          <a:lstStyle/>
          <a:p>
            <a:r>
              <a:rPr lang="en-US" altLang="zh-CN" dirty="0"/>
              <a:t>4.1  </a:t>
            </a:r>
            <a:r>
              <a:rPr lang="zh-CN" altLang="en-US" dirty="0"/>
              <a:t>容器组件详解</a:t>
            </a:r>
            <a:endParaRPr lang="en-US" altLang="zh-CN" dirty="0"/>
          </a:p>
        </p:txBody>
      </p:sp>
      <p:sp>
        <p:nvSpPr>
          <p:cNvPr id="3" name="内容占位符 2"/>
          <p:cNvSpPr>
            <a:spLocks noGrp="1"/>
          </p:cNvSpPr>
          <p:nvPr>
            <p:ph idx="1"/>
          </p:nvPr>
        </p:nvSpPr>
        <p:spPr/>
        <p:txBody>
          <a:bodyPr>
            <a:normAutofit fontScale="77500" lnSpcReduction="20000"/>
          </a:bodyPr>
          <a:lstStyle/>
          <a:p>
            <a:pPr marL="0" indent="0">
              <a:buNone/>
            </a:pPr>
            <a:r>
              <a:rPr lang="zh-CN" altLang="en-US" sz="1600" dirty="0"/>
              <a:t>声明式开发范式目前可供选择的容器组件有</a:t>
            </a:r>
            <a:r>
              <a:rPr lang="en-US" altLang="zh-CN" sz="1600" dirty="0" err="1"/>
              <a:t>AlphabetIndexer</a:t>
            </a:r>
            <a:r>
              <a:rPr lang="zh-CN" altLang="en-US" sz="1600" dirty="0"/>
              <a:t>、</a:t>
            </a:r>
            <a:r>
              <a:rPr lang="en-US" altLang="zh-CN" sz="1600" dirty="0"/>
              <a:t>Badge</a:t>
            </a:r>
            <a:r>
              <a:rPr lang="zh-CN" altLang="en-US" sz="1600" dirty="0"/>
              <a:t>、</a:t>
            </a:r>
            <a:r>
              <a:rPr lang="en-US" altLang="zh-CN" sz="1600" dirty="0"/>
              <a:t>Column</a:t>
            </a:r>
            <a:r>
              <a:rPr lang="zh-CN" altLang="en-US" sz="1600" dirty="0" smtClean="0"/>
              <a:t>、</a:t>
            </a:r>
            <a:r>
              <a:rPr lang="en-US" altLang="zh-CN" sz="1600" dirty="0" err="1" smtClean="0"/>
              <a:t>ColumnSplit</a:t>
            </a:r>
            <a:r>
              <a:rPr lang="zh-CN" altLang="en-US" sz="1600" dirty="0"/>
              <a:t>、</a:t>
            </a:r>
            <a:r>
              <a:rPr lang="en-US" altLang="zh-CN" sz="1600" dirty="0"/>
              <a:t>Counter</a:t>
            </a:r>
            <a:r>
              <a:rPr lang="zh-CN" altLang="en-US" sz="1600" dirty="0"/>
              <a:t>、</a:t>
            </a:r>
            <a:r>
              <a:rPr lang="en-US" altLang="zh-CN" sz="1600" dirty="0"/>
              <a:t>Flex</a:t>
            </a:r>
            <a:r>
              <a:rPr lang="zh-CN" altLang="en-US" sz="1600" dirty="0"/>
              <a:t>、</a:t>
            </a:r>
            <a:r>
              <a:rPr lang="en-US" altLang="zh-CN" sz="1600" dirty="0" err="1"/>
              <a:t>GridCol</a:t>
            </a:r>
            <a:r>
              <a:rPr lang="zh-CN" altLang="en-US" sz="1600" dirty="0"/>
              <a:t>、</a:t>
            </a:r>
            <a:r>
              <a:rPr lang="en-US" altLang="zh-CN" sz="1600" dirty="0" err="1"/>
              <a:t>GridRow</a:t>
            </a:r>
            <a:r>
              <a:rPr lang="zh-CN" altLang="en-US" sz="1600" dirty="0"/>
              <a:t>、</a:t>
            </a:r>
            <a:r>
              <a:rPr lang="en-US" altLang="zh-CN" sz="1600" dirty="0"/>
              <a:t>Grid</a:t>
            </a:r>
            <a:r>
              <a:rPr lang="zh-CN" altLang="en-US" sz="1600" dirty="0"/>
              <a:t>、</a:t>
            </a:r>
            <a:r>
              <a:rPr lang="en-US" altLang="zh-CN" sz="1600" dirty="0" err="1"/>
              <a:t>GridItem</a:t>
            </a:r>
            <a:r>
              <a:rPr lang="zh-CN" altLang="en-US" sz="1600" dirty="0"/>
              <a:t>、</a:t>
            </a:r>
            <a:r>
              <a:rPr lang="en-US" altLang="zh-CN" sz="1600" dirty="0"/>
              <a:t>List</a:t>
            </a:r>
            <a:r>
              <a:rPr lang="zh-CN" altLang="en-US" sz="1600" dirty="0"/>
              <a:t>、</a:t>
            </a:r>
            <a:r>
              <a:rPr lang="en-US" altLang="zh-CN" sz="1600" dirty="0" err="1" smtClean="0"/>
              <a:t>ListItem</a:t>
            </a:r>
            <a:r>
              <a:rPr lang="zh-CN" altLang="en-US" sz="1600" dirty="0" smtClean="0"/>
              <a:t>、</a:t>
            </a:r>
            <a:r>
              <a:rPr lang="en-US" altLang="zh-CN" sz="1600" dirty="0"/>
              <a:t>Navigator</a:t>
            </a:r>
            <a:r>
              <a:rPr lang="zh-CN" altLang="en-US" sz="1600" dirty="0"/>
              <a:t>、</a:t>
            </a:r>
            <a:r>
              <a:rPr lang="en-US" altLang="zh-CN" sz="1600" dirty="0"/>
              <a:t>Panel</a:t>
            </a:r>
            <a:r>
              <a:rPr lang="zh-CN" altLang="en-US" sz="1600" dirty="0"/>
              <a:t>、</a:t>
            </a:r>
            <a:r>
              <a:rPr lang="en-US" altLang="zh-CN" sz="1600" dirty="0" smtClean="0"/>
              <a:t>Refresh</a:t>
            </a:r>
            <a:r>
              <a:rPr lang="zh-CN" altLang="en-US" sz="1600" dirty="0" smtClean="0"/>
              <a:t>、</a:t>
            </a:r>
            <a:r>
              <a:rPr lang="en-US" altLang="zh-CN" sz="1600" dirty="0" err="1" smtClean="0"/>
              <a:t>RelativeContainer</a:t>
            </a:r>
            <a:r>
              <a:rPr lang="zh-CN" altLang="en-US" sz="1600" dirty="0"/>
              <a:t>、</a:t>
            </a:r>
            <a:r>
              <a:rPr lang="en-US" altLang="zh-CN" sz="1600" dirty="0"/>
              <a:t>Row</a:t>
            </a:r>
            <a:r>
              <a:rPr lang="zh-CN" altLang="en-US" sz="1600" dirty="0"/>
              <a:t>、</a:t>
            </a:r>
            <a:r>
              <a:rPr lang="en-US" altLang="zh-CN" sz="1600" dirty="0" err="1"/>
              <a:t>RowSplit</a:t>
            </a:r>
            <a:r>
              <a:rPr lang="zh-CN" altLang="en-US" sz="1600" dirty="0"/>
              <a:t>、</a:t>
            </a:r>
            <a:r>
              <a:rPr lang="en-US" altLang="zh-CN" sz="1600" dirty="0"/>
              <a:t>Scroll</a:t>
            </a:r>
            <a:r>
              <a:rPr lang="zh-CN" altLang="en-US" sz="1600" dirty="0" smtClean="0"/>
              <a:t>、</a:t>
            </a:r>
            <a:r>
              <a:rPr lang="en-US" altLang="zh-CN" sz="1600" dirty="0" err="1" smtClean="0"/>
              <a:t>SideBarContainer</a:t>
            </a:r>
            <a:r>
              <a:rPr lang="zh-CN" altLang="en-US" sz="1600" dirty="0"/>
              <a:t>、</a:t>
            </a:r>
            <a:r>
              <a:rPr lang="en-US" altLang="zh-CN" sz="1600" dirty="0"/>
              <a:t>Stack</a:t>
            </a:r>
            <a:r>
              <a:rPr lang="zh-CN" altLang="en-US" sz="1600" dirty="0"/>
              <a:t>、</a:t>
            </a:r>
            <a:r>
              <a:rPr lang="en-US" altLang="zh-CN" sz="1600" dirty="0" err="1"/>
              <a:t>Swiper</a:t>
            </a:r>
            <a:r>
              <a:rPr lang="zh-CN" altLang="en-US" sz="1600" dirty="0"/>
              <a:t>、</a:t>
            </a:r>
            <a:r>
              <a:rPr lang="en-US" altLang="zh-CN" sz="1600" dirty="0"/>
              <a:t>Tabs</a:t>
            </a:r>
            <a:r>
              <a:rPr lang="zh-CN" altLang="en-US" sz="1600" dirty="0"/>
              <a:t>、</a:t>
            </a:r>
            <a:r>
              <a:rPr lang="en-US" altLang="zh-CN" sz="1600" dirty="0" err="1"/>
              <a:t>TabContent</a:t>
            </a:r>
            <a:r>
              <a:rPr lang="zh-CN" altLang="en-US" sz="1600" dirty="0" smtClean="0"/>
              <a:t>。</a:t>
            </a:r>
            <a:endParaRPr lang="en-US" altLang="zh-CN" sz="1600" dirty="0" smtClean="0"/>
          </a:p>
          <a:p>
            <a:pPr marL="0" indent="0">
              <a:buNone/>
            </a:pPr>
            <a:r>
              <a:rPr lang="zh-CN" altLang="en-US" sz="1600" dirty="0" smtClean="0"/>
              <a:t>本</a:t>
            </a:r>
            <a:r>
              <a:rPr lang="zh-CN" altLang="en-US" sz="1600" dirty="0"/>
              <a:t>节演示如何使用这些容器组件。相关示例可以</a:t>
            </a:r>
            <a:r>
              <a:rPr lang="zh-CN" altLang="en-US" sz="1600" dirty="0" smtClean="0"/>
              <a:t>在</a:t>
            </a:r>
            <a:r>
              <a:rPr lang="en-US" altLang="zh-CN" sz="1600" dirty="0" err="1" smtClean="0"/>
              <a:t>rkUIContainerComponents</a:t>
            </a:r>
            <a:r>
              <a:rPr lang="zh-CN" altLang="en-US" sz="1600" dirty="0"/>
              <a:t>应用中</a:t>
            </a:r>
            <a:r>
              <a:rPr lang="zh-CN" altLang="en-US" sz="1600" dirty="0" smtClean="0"/>
              <a:t>找到</a:t>
            </a:r>
            <a:r>
              <a:rPr lang="zh-CN" altLang="en-US" sz="1600" dirty="0" smtClean="0"/>
              <a:t>。</a:t>
            </a:r>
            <a:endParaRPr lang="en-US" altLang="zh-CN" sz="1600" dirty="0" smtClean="0"/>
          </a:p>
          <a:p>
            <a:pPr marL="0" indent="0">
              <a:buNone/>
            </a:pPr>
            <a:endParaRPr lang="en-US" altLang="zh-CN" dirty="0" smtClean="0"/>
          </a:p>
          <a:p>
            <a:pPr marL="0" indent="0">
              <a:buNone/>
            </a:pPr>
            <a:r>
              <a:rPr lang="en-US" altLang="zh-CN" dirty="0" smtClean="0"/>
              <a:t>4.1.1  </a:t>
            </a:r>
            <a:r>
              <a:rPr lang="en-US" altLang="zh-CN" dirty="0"/>
              <a:t>Column</a:t>
            </a:r>
            <a:r>
              <a:rPr lang="zh-CN" altLang="en-US" dirty="0"/>
              <a:t>和</a:t>
            </a:r>
            <a:r>
              <a:rPr lang="en-US" altLang="zh-CN" dirty="0"/>
              <a:t>Row</a:t>
            </a:r>
          </a:p>
          <a:p>
            <a:pPr marL="0" indent="0">
              <a:buNone/>
            </a:pPr>
            <a:r>
              <a:rPr lang="en-US" altLang="zh-CN" dirty="0"/>
              <a:t>4.1.2  </a:t>
            </a:r>
            <a:r>
              <a:rPr lang="en-US" altLang="zh-CN" dirty="0" err="1"/>
              <a:t>ColumnSplit</a:t>
            </a:r>
            <a:r>
              <a:rPr lang="zh-CN" altLang="en-US" dirty="0"/>
              <a:t>和</a:t>
            </a:r>
            <a:r>
              <a:rPr lang="en-US" altLang="zh-CN" dirty="0" err="1"/>
              <a:t>RowSplit</a:t>
            </a:r>
            <a:endParaRPr lang="en-US" altLang="zh-CN" dirty="0"/>
          </a:p>
          <a:p>
            <a:pPr marL="0" indent="0">
              <a:buNone/>
            </a:pPr>
            <a:r>
              <a:rPr lang="en-US" altLang="zh-CN" dirty="0"/>
              <a:t>4.1.3  Flex</a:t>
            </a:r>
          </a:p>
          <a:p>
            <a:pPr marL="0" indent="0">
              <a:buNone/>
            </a:pPr>
            <a:r>
              <a:rPr lang="en-US" altLang="zh-CN" dirty="0"/>
              <a:t>4.1.4  Grid</a:t>
            </a:r>
            <a:r>
              <a:rPr lang="zh-CN" altLang="en-US" dirty="0"/>
              <a:t>和</a:t>
            </a:r>
            <a:r>
              <a:rPr lang="en-US" altLang="zh-CN" dirty="0" err="1"/>
              <a:t>GridItem</a:t>
            </a:r>
            <a:endParaRPr lang="en-US" altLang="zh-CN" dirty="0"/>
          </a:p>
          <a:p>
            <a:pPr marL="0" indent="0">
              <a:buNone/>
            </a:pPr>
            <a:r>
              <a:rPr lang="en-US" altLang="zh-CN" dirty="0"/>
              <a:t>4.1.5  </a:t>
            </a:r>
            <a:r>
              <a:rPr lang="en-US" altLang="zh-CN" dirty="0" err="1"/>
              <a:t>GridRow</a:t>
            </a:r>
            <a:r>
              <a:rPr lang="zh-CN" altLang="en-US" dirty="0"/>
              <a:t>和</a:t>
            </a:r>
            <a:r>
              <a:rPr lang="en-US" altLang="zh-CN" dirty="0" err="1"/>
              <a:t>GridCol</a:t>
            </a:r>
            <a:endParaRPr lang="en-US" altLang="zh-CN" dirty="0"/>
          </a:p>
          <a:p>
            <a:pPr marL="0" indent="0">
              <a:buNone/>
            </a:pPr>
            <a:r>
              <a:rPr lang="en-US" altLang="zh-CN" dirty="0"/>
              <a:t>4.1.6  List</a:t>
            </a:r>
            <a:r>
              <a:rPr lang="zh-CN" altLang="en-US" dirty="0"/>
              <a:t>、</a:t>
            </a:r>
            <a:r>
              <a:rPr lang="en-US" altLang="zh-CN" dirty="0" err="1"/>
              <a:t>ListItem</a:t>
            </a:r>
            <a:r>
              <a:rPr lang="zh-CN" altLang="en-US" dirty="0"/>
              <a:t>和</a:t>
            </a:r>
            <a:r>
              <a:rPr lang="en-US" altLang="zh-CN" dirty="0" err="1"/>
              <a:t>ListItemGroup</a:t>
            </a:r>
            <a:endParaRPr lang="en-US" altLang="zh-CN" dirty="0"/>
          </a:p>
          <a:p>
            <a:pPr marL="0" indent="0">
              <a:buNone/>
            </a:pPr>
            <a:r>
              <a:rPr lang="en-US" altLang="zh-CN" dirty="0"/>
              <a:t>4.1.7  </a:t>
            </a:r>
            <a:r>
              <a:rPr lang="en-US" altLang="zh-CN" dirty="0" err="1"/>
              <a:t>AlphabetIndexer</a:t>
            </a:r>
            <a:endParaRPr lang="en-US" altLang="zh-CN" dirty="0"/>
          </a:p>
          <a:p>
            <a:pPr marL="0" indent="0">
              <a:buNone/>
            </a:pPr>
            <a:r>
              <a:rPr lang="en-US" altLang="zh-CN" dirty="0"/>
              <a:t>4.1.8  Badge</a:t>
            </a:r>
          </a:p>
          <a:p>
            <a:pPr marL="0" indent="0">
              <a:buNone/>
            </a:pPr>
            <a:r>
              <a:rPr lang="en-US" altLang="zh-CN" dirty="0"/>
              <a:t>4.1.9  </a:t>
            </a:r>
            <a:r>
              <a:rPr lang="en-US" altLang="zh-CN" dirty="0" smtClean="0"/>
              <a:t>Counter</a:t>
            </a:r>
            <a:endParaRPr lang="en-US" altLang="zh-CN" dirty="0"/>
          </a:p>
        </p:txBody>
      </p:sp>
      <p:sp>
        <p:nvSpPr>
          <p:cNvPr id="4" name="文本框 3"/>
          <p:cNvSpPr txBox="1"/>
          <p:nvPr/>
        </p:nvSpPr>
        <p:spPr>
          <a:xfrm>
            <a:off x="5556069" y="2840099"/>
            <a:ext cx="3997234" cy="2862322"/>
          </a:xfrm>
          <a:prstGeom prst="rect">
            <a:avLst/>
          </a:prstGeom>
          <a:noFill/>
        </p:spPr>
        <p:txBody>
          <a:bodyPr wrap="square" rtlCol="0">
            <a:spAutoFit/>
          </a:bodyPr>
          <a:lstStyle/>
          <a:p>
            <a:r>
              <a:rPr lang="en-US" altLang="zh-CN" dirty="0"/>
              <a:t>4.1.10  Navigator</a:t>
            </a:r>
          </a:p>
          <a:p>
            <a:r>
              <a:rPr lang="en-US" altLang="zh-CN" dirty="0"/>
              <a:t>4.1.11  Panel</a:t>
            </a:r>
          </a:p>
          <a:p>
            <a:r>
              <a:rPr lang="en-US" altLang="zh-CN" dirty="0"/>
              <a:t>4.1.12  Refresh</a:t>
            </a:r>
          </a:p>
          <a:p>
            <a:r>
              <a:rPr lang="en-US" altLang="zh-CN" dirty="0"/>
              <a:t>4.1.13  </a:t>
            </a:r>
            <a:r>
              <a:rPr lang="en-US" altLang="zh-CN" dirty="0" err="1"/>
              <a:t>RelativeContainer</a:t>
            </a:r>
            <a:endParaRPr lang="en-US" altLang="zh-CN" dirty="0"/>
          </a:p>
          <a:p>
            <a:r>
              <a:rPr lang="en-US" altLang="zh-CN" dirty="0"/>
              <a:t>4.1.14  Scroll</a:t>
            </a:r>
          </a:p>
          <a:p>
            <a:r>
              <a:rPr lang="en-US" altLang="zh-CN" dirty="0"/>
              <a:t>4.1.15  </a:t>
            </a:r>
            <a:r>
              <a:rPr lang="en-US" altLang="zh-CN" dirty="0" err="1"/>
              <a:t>SideBarContainer</a:t>
            </a:r>
            <a:endParaRPr lang="en-US" altLang="zh-CN" dirty="0"/>
          </a:p>
          <a:p>
            <a:r>
              <a:rPr lang="en-US" altLang="zh-CN" dirty="0"/>
              <a:t>4.1.16  Stack</a:t>
            </a:r>
          </a:p>
          <a:p>
            <a:r>
              <a:rPr lang="en-US" altLang="zh-CN" dirty="0"/>
              <a:t>4.1.17  </a:t>
            </a:r>
            <a:r>
              <a:rPr lang="en-US" altLang="zh-CN" dirty="0" err="1"/>
              <a:t>Swiper</a:t>
            </a:r>
            <a:endParaRPr lang="en-US" altLang="zh-CN" dirty="0"/>
          </a:p>
          <a:p>
            <a:r>
              <a:rPr lang="en-US" altLang="zh-CN" dirty="0"/>
              <a:t>4.1.18  Tabs</a:t>
            </a:r>
            <a:r>
              <a:rPr lang="zh-CN" altLang="en-US" dirty="0"/>
              <a:t>和</a:t>
            </a:r>
            <a:r>
              <a:rPr lang="en-US" altLang="zh-CN" dirty="0" err="1"/>
              <a:t>TabContent</a:t>
            </a:r>
            <a:endParaRPr lang="en-US" altLang="zh-CN" dirty="0"/>
          </a:p>
          <a:p>
            <a:endParaRPr lang="zh-CN" altLang="en-US" dirty="0"/>
          </a:p>
        </p:txBody>
      </p:sp>
    </p:spTree>
    <p:extLst>
      <p:ext uri="{BB962C8B-B14F-4D97-AF65-F5344CB8AC3E}">
        <p14:creationId xmlns:p14="http://schemas.microsoft.com/office/powerpoint/2010/main" val="25490368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52894" y="1147200"/>
            <a:ext cx="5847010" cy="4154984"/>
          </a:xfrm>
          <a:prstGeom prst="rect">
            <a:avLst/>
          </a:prstGeom>
          <a:noFill/>
        </p:spPr>
        <p:txBody>
          <a:bodyPr wrap="square" rtlCol="0">
            <a:spAutoFit/>
          </a:bodyPr>
          <a:lstStyle/>
          <a:p>
            <a:r>
              <a:rPr lang="en-US" altLang="zh-CN" sz="1200" dirty="0" err="1"/>
              <a:t>Swiper</a:t>
            </a:r>
            <a:r>
              <a:rPr lang="en-US" altLang="zh-CN" sz="1200" dirty="0"/>
              <a:t>() {</a:t>
            </a:r>
          </a:p>
          <a:p>
            <a:r>
              <a:rPr lang="en-US" altLang="zh-CN" sz="1200" dirty="0"/>
              <a:t>  Image($r('app.media.book01'))</a:t>
            </a:r>
          </a:p>
          <a:p>
            <a:r>
              <a:rPr lang="en-US" altLang="zh-CN" sz="1200" dirty="0"/>
              <a:t>    .width(280).height(380)</a:t>
            </a:r>
          </a:p>
          <a:p>
            <a:r>
              <a:rPr lang="en-US" altLang="zh-CN" sz="1200" dirty="0"/>
              <a:t>  Image($r('app.media.book02'))</a:t>
            </a:r>
          </a:p>
          <a:p>
            <a:r>
              <a:rPr lang="en-US" altLang="zh-CN" sz="1200" dirty="0"/>
              <a:t>    .width(280).height(380)</a:t>
            </a:r>
          </a:p>
          <a:p>
            <a:r>
              <a:rPr lang="en-US" altLang="zh-CN" sz="1200" dirty="0"/>
              <a:t>  Image($r('app.media.book03'))</a:t>
            </a:r>
          </a:p>
          <a:p>
            <a:r>
              <a:rPr lang="en-US" altLang="zh-CN" sz="1200" dirty="0"/>
              <a:t>    .width(280).height(380)</a:t>
            </a:r>
          </a:p>
          <a:p>
            <a:r>
              <a:rPr lang="en-US" altLang="zh-CN" sz="1200" dirty="0"/>
              <a:t>  Image($r('app.media.book04'))</a:t>
            </a:r>
          </a:p>
          <a:p>
            <a:r>
              <a:rPr lang="en-US" altLang="zh-CN" sz="1200" dirty="0"/>
              <a:t>    .width(280).height(380)</a:t>
            </a:r>
          </a:p>
          <a:p>
            <a:r>
              <a:rPr lang="en-US" altLang="zh-CN" sz="1200" dirty="0"/>
              <a:t>}</a:t>
            </a:r>
          </a:p>
          <a:p>
            <a:r>
              <a:rPr lang="en-US" altLang="zh-CN" sz="1200" dirty="0"/>
              <a:t>.</a:t>
            </a:r>
            <a:r>
              <a:rPr lang="en-US" altLang="zh-CN" sz="1200" dirty="0" err="1"/>
              <a:t>cachedCount</a:t>
            </a:r>
            <a:r>
              <a:rPr lang="en-US" altLang="zh-CN" sz="1200" dirty="0"/>
              <a:t>(2) 		//</a:t>
            </a:r>
            <a:r>
              <a:rPr lang="zh-CN" altLang="en-US" sz="1200" dirty="0"/>
              <a:t>设置预加载子组件的个数</a:t>
            </a:r>
          </a:p>
          <a:p>
            <a:r>
              <a:rPr lang="en-US" altLang="zh-CN" sz="1200" dirty="0"/>
              <a:t>.index(1) 		//</a:t>
            </a:r>
            <a:r>
              <a:rPr lang="zh-CN" altLang="en-US" sz="1200" dirty="0"/>
              <a:t>设置当前在容器中显示的子组件的索引值</a:t>
            </a:r>
          </a:p>
          <a:p>
            <a:r>
              <a:rPr lang="en-US" altLang="zh-CN" sz="1200" dirty="0"/>
              <a:t>.</a:t>
            </a:r>
            <a:r>
              <a:rPr lang="en-US" altLang="zh-CN" sz="1200" dirty="0" err="1"/>
              <a:t>autoPlay</a:t>
            </a:r>
            <a:r>
              <a:rPr lang="en-US" altLang="zh-CN" sz="1200" dirty="0"/>
              <a:t>(true) 		//</a:t>
            </a:r>
            <a:r>
              <a:rPr lang="zh-CN" altLang="en-US" sz="1200" dirty="0"/>
              <a:t>子组件是否自动播放，在自动播放状态下，导航</a:t>
            </a:r>
          </a:p>
          <a:p>
            <a:endParaRPr lang="zh-CN" altLang="en-US" sz="1200" dirty="0"/>
          </a:p>
          <a:p>
            <a:r>
              <a:rPr lang="zh-CN" altLang="en-US" sz="1200" dirty="0"/>
              <a:t>点不可操作</a:t>
            </a:r>
          </a:p>
          <a:p>
            <a:r>
              <a:rPr lang="en-US" altLang="zh-CN" sz="1200" dirty="0"/>
              <a:t>.interval(4000)		//</a:t>
            </a:r>
            <a:r>
              <a:rPr lang="zh-CN" altLang="en-US" sz="1200" dirty="0"/>
              <a:t>使用自动播放时播放的时间间隔，单位为毫秒</a:t>
            </a:r>
          </a:p>
          <a:p>
            <a:r>
              <a:rPr lang="en-US" altLang="zh-CN" sz="1200" dirty="0"/>
              <a:t>.indicator(true)		//</a:t>
            </a:r>
            <a:r>
              <a:rPr lang="zh-CN" altLang="en-US" sz="1200" dirty="0"/>
              <a:t>是否启用导航点指示器</a:t>
            </a:r>
          </a:p>
          <a:p>
            <a:r>
              <a:rPr lang="en-US" altLang="zh-CN" sz="1200" dirty="0"/>
              <a:t>.loop(true)		//</a:t>
            </a:r>
            <a:r>
              <a:rPr lang="zh-CN" altLang="en-US" sz="1200" dirty="0"/>
              <a:t>是否开启循环</a:t>
            </a:r>
          </a:p>
          <a:p>
            <a:r>
              <a:rPr lang="en-US" altLang="zh-CN" sz="1200" dirty="0"/>
              <a:t>.duration(1000)		//</a:t>
            </a:r>
            <a:r>
              <a:rPr lang="zh-CN" altLang="en-US" sz="1200" dirty="0"/>
              <a:t>子组件切换的动画时长，单位为毫秒</a:t>
            </a:r>
          </a:p>
          <a:p>
            <a:r>
              <a:rPr lang="en-US" altLang="zh-CN" sz="1200" dirty="0"/>
              <a:t>.</a:t>
            </a:r>
            <a:r>
              <a:rPr lang="en-US" altLang="zh-CN" sz="1200" dirty="0" err="1"/>
              <a:t>itemSpace</a:t>
            </a:r>
            <a:r>
              <a:rPr lang="en-US" altLang="zh-CN" sz="1200" dirty="0"/>
              <a:t>(0) 		//</a:t>
            </a:r>
            <a:r>
              <a:rPr lang="zh-CN" altLang="en-US" sz="1200" dirty="0"/>
              <a:t>设置子组件与子组件之间的间隙</a:t>
            </a:r>
          </a:p>
          <a:p>
            <a:r>
              <a:rPr lang="en-US" altLang="zh-CN" sz="1200" dirty="0"/>
              <a:t>.curve(</a:t>
            </a:r>
            <a:r>
              <a:rPr lang="en-US" altLang="zh-CN" sz="1200" dirty="0" err="1"/>
              <a:t>Curve.Linear</a:t>
            </a:r>
            <a:r>
              <a:rPr lang="en-US" altLang="zh-CN" sz="1200" dirty="0"/>
              <a:t>) 	//</a:t>
            </a:r>
            <a:r>
              <a:rPr lang="zh-CN" altLang="en-US" sz="1200" dirty="0"/>
              <a:t>设置</a:t>
            </a:r>
            <a:r>
              <a:rPr lang="en-US" altLang="zh-CN" sz="1200" dirty="0" err="1"/>
              <a:t>Swiper</a:t>
            </a:r>
            <a:r>
              <a:rPr lang="zh-CN" altLang="en-US" sz="1200" dirty="0"/>
              <a:t>的动画曲线</a:t>
            </a:r>
            <a:endParaRPr lang="en-US" altLang="zh-CN" sz="1200" dirty="0"/>
          </a:p>
        </p:txBody>
      </p:sp>
      <p:sp>
        <p:nvSpPr>
          <p:cNvPr id="8" name="文本框 7"/>
          <p:cNvSpPr txBox="1"/>
          <p:nvPr/>
        </p:nvSpPr>
        <p:spPr>
          <a:xfrm>
            <a:off x="1483522" y="505955"/>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946" y="772732"/>
            <a:ext cx="2417062" cy="4594936"/>
          </a:xfrm>
          <a:prstGeom prst="rect">
            <a:avLst/>
          </a:prstGeom>
        </p:spPr>
      </p:pic>
    </p:spTree>
    <p:extLst>
      <p:ext uri="{BB962C8B-B14F-4D97-AF65-F5344CB8AC3E}">
        <p14:creationId xmlns:p14="http://schemas.microsoft.com/office/powerpoint/2010/main" val="593565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4.1.18  Tabs</a:t>
            </a:r>
            <a:r>
              <a:rPr lang="zh-CN" altLang="en-US" dirty="0"/>
              <a:t>和</a:t>
            </a:r>
            <a:r>
              <a:rPr lang="en-US" altLang="zh-CN" dirty="0" err="1"/>
              <a:t>TabContent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Tabs</a:t>
            </a:r>
            <a:r>
              <a:rPr lang="zh-CN" altLang="en-US" dirty="0"/>
              <a:t>是通过页签进行内容视图切换的容器组件，每个页签对应一个内容视图</a:t>
            </a:r>
            <a:r>
              <a:rPr lang="en-US" altLang="zh-CN" dirty="0" err="1" smtClean="0"/>
              <a:t>TabContent</a:t>
            </a:r>
            <a:r>
              <a:rPr lang="zh-CN" altLang="en-US" dirty="0" smtClean="0"/>
              <a:t>。</a:t>
            </a:r>
            <a:endParaRPr lang="zh-CN" altLang="en-US" dirty="0"/>
          </a:p>
          <a:p>
            <a:pPr marL="0" indent="0">
              <a:buNone/>
            </a:pPr>
            <a:r>
              <a:rPr lang="en-US" altLang="zh-CN" dirty="0"/>
              <a:t>Tabs</a:t>
            </a:r>
            <a:r>
              <a:rPr lang="zh-CN" altLang="en-US" dirty="0"/>
              <a:t>主要包括</a:t>
            </a:r>
            <a:r>
              <a:rPr lang="en-US" altLang="zh-CN" dirty="0"/>
              <a:t>3</a:t>
            </a:r>
            <a:r>
              <a:rPr lang="zh-CN" altLang="en-US" dirty="0"/>
              <a:t>个</a:t>
            </a:r>
            <a:r>
              <a:rPr lang="zh-CN" altLang="en-US" dirty="0" smtClean="0"/>
              <a:t>参数：</a:t>
            </a:r>
            <a:endParaRPr lang="zh-CN" altLang="en-US" dirty="0"/>
          </a:p>
          <a:p>
            <a:r>
              <a:rPr lang="en-US" altLang="zh-CN" dirty="0" err="1">
                <a:solidFill>
                  <a:srgbClr val="00B0F0"/>
                </a:solidFill>
              </a:rPr>
              <a:t>barPosition</a:t>
            </a:r>
            <a:r>
              <a:rPr lang="zh-CN" altLang="en-US" dirty="0">
                <a:solidFill>
                  <a:srgbClr val="00B0F0"/>
                </a:solidFill>
              </a:rPr>
              <a:t>：设置</a:t>
            </a:r>
            <a:r>
              <a:rPr lang="en-US" altLang="zh-CN" dirty="0">
                <a:solidFill>
                  <a:srgbClr val="00B0F0"/>
                </a:solidFill>
              </a:rPr>
              <a:t>Tabs</a:t>
            </a:r>
            <a:r>
              <a:rPr lang="zh-CN" altLang="en-US" dirty="0">
                <a:solidFill>
                  <a:srgbClr val="00B0F0"/>
                </a:solidFill>
              </a:rPr>
              <a:t>的页签位置。默认值是</a:t>
            </a:r>
            <a:r>
              <a:rPr lang="en-US" altLang="zh-CN" dirty="0" err="1">
                <a:solidFill>
                  <a:srgbClr val="00B0F0"/>
                </a:solidFill>
              </a:rPr>
              <a:t>BarPosition.Start</a:t>
            </a:r>
            <a:r>
              <a:rPr lang="zh-CN" altLang="en-US" dirty="0">
                <a:solidFill>
                  <a:srgbClr val="00B0F0"/>
                </a:solidFill>
              </a:rPr>
              <a:t>。</a:t>
            </a:r>
          </a:p>
          <a:p>
            <a:r>
              <a:rPr lang="en-US" altLang="zh-CN" dirty="0">
                <a:solidFill>
                  <a:srgbClr val="00B0F0"/>
                </a:solidFill>
              </a:rPr>
              <a:t>index</a:t>
            </a:r>
            <a:r>
              <a:rPr lang="zh-CN" altLang="en-US" dirty="0">
                <a:solidFill>
                  <a:srgbClr val="00B0F0"/>
                </a:solidFill>
              </a:rPr>
              <a:t>：设置初始页签索引。默认值是</a:t>
            </a:r>
            <a:r>
              <a:rPr lang="en-US" altLang="zh-CN" dirty="0">
                <a:solidFill>
                  <a:srgbClr val="00B0F0"/>
                </a:solidFill>
              </a:rPr>
              <a:t>0</a:t>
            </a:r>
            <a:r>
              <a:rPr lang="zh-CN" altLang="en-US" dirty="0">
                <a:solidFill>
                  <a:srgbClr val="00B0F0"/>
                </a:solidFill>
              </a:rPr>
              <a:t>。</a:t>
            </a:r>
          </a:p>
          <a:p>
            <a:r>
              <a:rPr lang="en-US" altLang="zh-CN" dirty="0">
                <a:solidFill>
                  <a:srgbClr val="00B0F0"/>
                </a:solidFill>
              </a:rPr>
              <a:t>controller</a:t>
            </a:r>
            <a:r>
              <a:rPr lang="zh-CN" altLang="en-US" dirty="0">
                <a:solidFill>
                  <a:srgbClr val="00B0F0"/>
                </a:solidFill>
              </a:rPr>
              <a:t>：设置</a:t>
            </a:r>
            <a:r>
              <a:rPr lang="en-US" altLang="zh-CN" dirty="0">
                <a:solidFill>
                  <a:srgbClr val="00B0F0"/>
                </a:solidFill>
              </a:rPr>
              <a:t>Tabs</a:t>
            </a:r>
            <a:r>
              <a:rPr lang="zh-CN" altLang="en-US" dirty="0">
                <a:solidFill>
                  <a:srgbClr val="00B0F0"/>
                </a:solidFill>
              </a:rPr>
              <a:t>控制器。</a:t>
            </a:r>
            <a:endParaRPr lang="en-US" altLang="zh-CN" dirty="0" smtClean="0">
              <a:solidFill>
                <a:srgbClr val="00B0F0"/>
              </a:solidFill>
            </a:endParaRPr>
          </a:p>
        </p:txBody>
      </p:sp>
    </p:spTree>
    <p:extLst>
      <p:ext uri="{BB962C8B-B14F-4D97-AF65-F5344CB8AC3E}">
        <p14:creationId xmlns:p14="http://schemas.microsoft.com/office/powerpoint/2010/main" val="10288847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4551" y="772732"/>
            <a:ext cx="5847010" cy="4339650"/>
          </a:xfrm>
          <a:prstGeom prst="rect">
            <a:avLst/>
          </a:prstGeom>
          <a:noFill/>
        </p:spPr>
        <p:txBody>
          <a:bodyPr wrap="square" rtlCol="0">
            <a:spAutoFit/>
          </a:bodyPr>
          <a:lstStyle/>
          <a:p>
            <a:r>
              <a:rPr lang="en-US" altLang="zh-CN" sz="1200" dirty="0"/>
              <a:t>Tabs({ </a:t>
            </a:r>
            <a:r>
              <a:rPr lang="en-US" altLang="zh-CN" sz="1200" dirty="0" err="1"/>
              <a:t>barPosition</a:t>
            </a:r>
            <a:r>
              <a:rPr lang="en-US" altLang="zh-CN" sz="1200" dirty="0"/>
              <a:t>: </a:t>
            </a:r>
            <a:r>
              <a:rPr lang="en-US" altLang="zh-CN" sz="1200" dirty="0" err="1"/>
              <a:t>BarPosition.Start</a:t>
            </a:r>
            <a:r>
              <a:rPr lang="en-US" altLang="zh-CN" sz="1200" dirty="0"/>
              <a:t>, //</a:t>
            </a:r>
            <a:r>
              <a:rPr lang="zh-CN" altLang="en-US" sz="1200" dirty="0"/>
              <a:t>设置</a:t>
            </a:r>
            <a:r>
              <a:rPr lang="en-US" altLang="zh-CN" sz="1200" dirty="0"/>
              <a:t>Tabs</a:t>
            </a:r>
            <a:r>
              <a:rPr lang="zh-CN" altLang="en-US" sz="1200" dirty="0"/>
              <a:t>的页签位置</a:t>
            </a:r>
          </a:p>
          <a:p>
            <a:r>
              <a:rPr lang="zh-CN" altLang="en-US" sz="1200" dirty="0"/>
              <a:t>  </a:t>
            </a:r>
            <a:r>
              <a:rPr lang="en-US" altLang="zh-CN" sz="1200" dirty="0"/>
              <a:t>controller: new </a:t>
            </a:r>
            <a:r>
              <a:rPr lang="en-US" altLang="zh-CN" sz="1200" dirty="0" err="1"/>
              <a:t>TabsController</a:t>
            </a:r>
            <a:r>
              <a:rPr lang="en-US" altLang="zh-CN" sz="1200" dirty="0"/>
              <a:t>()    //</a:t>
            </a:r>
            <a:r>
              <a:rPr lang="zh-CN" altLang="en-US" sz="1200" dirty="0"/>
              <a:t>设置</a:t>
            </a:r>
            <a:r>
              <a:rPr lang="en-US" altLang="zh-CN" sz="1200" dirty="0"/>
              <a:t>Tabs</a:t>
            </a:r>
            <a:r>
              <a:rPr lang="zh-CN" altLang="en-US" sz="1200" dirty="0"/>
              <a:t>控制器</a:t>
            </a:r>
          </a:p>
          <a:p>
            <a:r>
              <a:rPr lang="en-US" altLang="zh-CN" sz="1200" dirty="0"/>
              <a:t>}) {</a:t>
            </a:r>
          </a:p>
          <a:p>
            <a:r>
              <a:rPr lang="en-US" altLang="zh-CN" sz="1200" dirty="0"/>
              <a:t>  </a:t>
            </a:r>
            <a:r>
              <a:rPr lang="en-US" altLang="zh-CN" sz="1200" dirty="0" err="1"/>
              <a:t>TabContent</a:t>
            </a:r>
            <a:r>
              <a:rPr lang="en-US" altLang="zh-CN" sz="1200" dirty="0"/>
              <a:t>() {</a:t>
            </a:r>
          </a:p>
          <a:p>
            <a:r>
              <a:rPr lang="en-US" altLang="zh-CN" sz="1200" dirty="0"/>
              <a:t>    Column().width('100%').height('100%').</a:t>
            </a:r>
            <a:r>
              <a:rPr lang="en-US" altLang="zh-CN" sz="1200" dirty="0" err="1"/>
              <a:t>backgroundColor</a:t>
            </a:r>
            <a:r>
              <a:rPr lang="en-US" altLang="zh-CN" sz="1200" dirty="0"/>
              <a:t>(</a:t>
            </a:r>
            <a:r>
              <a:rPr lang="en-US" altLang="zh-CN" sz="1200" dirty="0" err="1"/>
              <a:t>Color.Orange</a:t>
            </a:r>
            <a:r>
              <a:rPr lang="en-US" altLang="zh-CN" sz="1200" dirty="0"/>
              <a:t>)</a:t>
            </a:r>
          </a:p>
          <a:p>
            <a:r>
              <a:rPr lang="en-US" altLang="zh-CN" sz="1200" dirty="0"/>
              <a:t>  }</a:t>
            </a:r>
          </a:p>
          <a:p>
            <a:endParaRPr lang="en-US" altLang="zh-CN" sz="1200" dirty="0"/>
          </a:p>
          <a:p>
            <a:r>
              <a:rPr lang="en-US" altLang="zh-CN" sz="1200" dirty="0"/>
              <a:t>  </a:t>
            </a:r>
            <a:r>
              <a:rPr lang="en-US" altLang="zh-CN" sz="1200" dirty="0" err="1"/>
              <a:t>TabContent</a:t>
            </a:r>
            <a:r>
              <a:rPr lang="en-US" altLang="zh-CN" sz="1200" dirty="0"/>
              <a:t>() {</a:t>
            </a:r>
          </a:p>
          <a:p>
            <a:r>
              <a:rPr lang="en-US" altLang="zh-CN" sz="1200" dirty="0"/>
              <a:t>    Column().width('100%').height('100%').</a:t>
            </a:r>
            <a:r>
              <a:rPr lang="en-US" altLang="zh-CN" sz="1200" dirty="0" err="1"/>
              <a:t>backgroundColor</a:t>
            </a:r>
            <a:r>
              <a:rPr lang="en-US" altLang="zh-CN" sz="1200" dirty="0"/>
              <a:t>(</a:t>
            </a:r>
            <a:r>
              <a:rPr lang="en-US" altLang="zh-CN" sz="1200" dirty="0" err="1"/>
              <a:t>Color.Blue</a:t>
            </a:r>
            <a:r>
              <a:rPr lang="en-US" altLang="zh-CN" sz="1200" dirty="0"/>
              <a:t>)</a:t>
            </a:r>
          </a:p>
          <a:p>
            <a:r>
              <a:rPr lang="en-US" altLang="zh-CN" sz="1200" dirty="0"/>
              <a:t>  }</a:t>
            </a:r>
          </a:p>
          <a:p>
            <a:endParaRPr lang="en-US" altLang="zh-CN" sz="1200" dirty="0"/>
          </a:p>
          <a:p>
            <a:r>
              <a:rPr lang="en-US" altLang="zh-CN" sz="1200" dirty="0"/>
              <a:t>  </a:t>
            </a:r>
            <a:r>
              <a:rPr lang="en-US" altLang="zh-CN" sz="1200" dirty="0" err="1"/>
              <a:t>TabContent</a:t>
            </a:r>
            <a:r>
              <a:rPr lang="en-US" altLang="zh-CN" sz="1200" dirty="0"/>
              <a:t>() {</a:t>
            </a:r>
          </a:p>
          <a:p>
            <a:r>
              <a:rPr lang="en-US" altLang="zh-CN" sz="1200" dirty="0"/>
              <a:t>    Column().width('100%').height('100%').</a:t>
            </a:r>
            <a:r>
              <a:rPr lang="en-US" altLang="zh-CN" sz="1200" dirty="0" err="1"/>
              <a:t>backgroundColor</a:t>
            </a:r>
            <a:r>
              <a:rPr lang="en-US" altLang="zh-CN" sz="1200" dirty="0"/>
              <a:t>(</a:t>
            </a:r>
            <a:r>
              <a:rPr lang="en-US" altLang="zh-CN" sz="1200" dirty="0" err="1"/>
              <a:t>Color.Red</a:t>
            </a:r>
            <a:r>
              <a:rPr lang="en-US" altLang="zh-CN" sz="1200" dirty="0"/>
              <a:t>)</a:t>
            </a:r>
          </a:p>
          <a:p>
            <a:r>
              <a:rPr lang="en-US" altLang="zh-CN" sz="1200" dirty="0"/>
              <a:t>  }</a:t>
            </a:r>
          </a:p>
          <a:p>
            <a:r>
              <a:rPr lang="en-US" altLang="zh-CN" sz="1200" dirty="0"/>
              <a:t>}</a:t>
            </a:r>
          </a:p>
          <a:p>
            <a:r>
              <a:rPr lang="en-US" altLang="zh-CN" sz="1200" dirty="0"/>
              <a:t>.vertical(false) 	//</a:t>
            </a:r>
            <a:r>
              <a:rPr lang="zh-CN" altLang="en-US" sz="1200" dirty="0"/>
              <a:t>设置为</a:t>
            </a:r>
            <a:r>
              <a:rPr lang="en-US" altLang="zh-CN" sz="1200" dirty="0"/>
              <a:t>false</a:t>
            </a:r>
            <a:r>
              <a:rPr lang="zh-CN" altLang="en-US" sz="1200" dirty="0"/>
              <a:t>是横向</a:t>
            </a:r>
            <a:r>
              <a:rPr lang="en-US" altLang="zh-CN" sz="1200" dirty="0"/>
              <a:t>Tabs</a:t>
            </a:r>
            <a:r>
              <a:rPr lang="zh-CN" altLang="en-US" sz="1200" dirty="0"/>
              <a:t>，设置为</a:t>
            </a:r>
            <a:r>
              <a:rPr lang="en-US" altLang="zh-CN" sz="1200" dirty="0"/>
              <a:t>true</a:t>
            </a:r>
            <a:r>
              <a:rPr lang="zh-CN" altLang="en-US" sz="1200" dirty="0"/>
              <a:t>是纵向</a:t>
            </a:r>
            <a:r>
              <a:rPr lang="en-US" altLang="zh-CN" sz="1200" dirty="0"/>
              <a:t>Tabs</a:t>
            </a:r>
          </a:p>
          <a:p>
            <a:r>
              <a:rPr lang="en-US" altLang="zh-CN" sz="1200" dirty="0"/>
              <a:t>.</a:t>
            </a:r>
            <a:r>
              <a:rPr lang="en-US" altLang="zh-CN" sz="1200" dirty="0" err="1"/>
              <a:t>barMode</a:t>
            </a:r>
            <a:r>
              <a:rPr lang="en-US" altLang="zh-CN" sz="1200" dirty="0"/>
              <a:t>(</a:t>
            </a:r>
            <a:r>
              <a:rPr lang="en-US" altLang="zh-CN" sz="1200" dirty="0" err="1"/>
              <a:t>BarMode.Fixed</a:t>
            </a:r>
            <a:r>
              <a:rPr lang="en-US" altLang="zh-CN" sz="1200" dirty="0"/>
              <a:t>) //</a:t>
            </a:r>
            <a:r>
              <a:rPr lang="en-US" altLang="zh-CN" sz="1200" dirty="0" err="1"/>
              <a:t>TabBar</a:t>
            </a:r>
            <a:r>
              <a:rPr lang="zh-CN" altLang="en-US" sz="1200" dirty="0"/>
              <a:t>布局模式</a:t>
            </a:r>
          </a:p>
          <a:p>
            <a:r>
              <a:rPr lang="en-US" altLang="zh-CN" sz="1200" dirty="0"/>
              <a:t>.</a:t>
            </a:r>
            <a:r>
              <a:rPr lang="en-US" altLang="zh-CN" sz="1200" dirty="0" err="1"/>
              <a:t>barWidth</a:t>
            </a:r>
            <a:r>
              <a:rPr lang="en-US" altLang="zh-CN" sz="1200" dirty="0"/>
              <a:t>(360) 		//</a:t>
            </a:r>
            <a:r>
              <a:rPr lang="en-US" altLang="zh-CN" sz="1200" dirty="0" err="1"/>
              <a:t>TabBar</a:t>
            </a:r>
            <a:r>
              <a:rPr lang="zh-CN" altLang="en-US" sz="1200" dirty="0"/>
              <a:t>的宽度值</a:t>
            </a:r>
          </a:p>
          <a:p>
            <a:r>
              <a:rPr lang="en-US" altLang="zh-CN" sz="1200" dirty="0"/>
              <a:t>.</a:t>
            </a:r>
            <a:r>
              <a:rPr lang="en-US" altLang="zh-CN" sz="1200" dirty="0" err="1"/>
              <a:t>barHeight</a:t>
            </a:r>
            <a:r>
              <a:rPr lang="en-US" altLang="zh-CN" sz="1200" dirty="0"/>
              <a:t>(56) 		//</a:t>
            </a:r>
            <a:r>
              <a:rPr lang="en-US" altLang="zh-CN" sz="1200" dirty="0" err="1"/>
              <a:t>TabBar</a:t>
            </a:r>
            <a:r>
              <a:rPr lang="zh-CN" altLang="en-US" sz="1200" dirty="0"/>
              <a:t>的高度值</a:t>
            </a:r>
          </a:p>
          <a:p>
            <a:r>
              <a:rPr lang="en-US" altLang="zh-CN" sz="1200" dirty="0"/>
              <a:t>.</a:t>
            </a:r>
            <a:r>
              <a:rPr lang="en-US" altLang="zh-CN" sz="1200" dirty="0" err="1"/>
              <a:t>animationDuration</a:t>
            </a:r>
            <a:r>
              <a:rPr lang="en-US" altLang="zh-CN" sz="1200" dirty="0"/>
              <a:t>(400) //</a:t>
            </a:r>
            <a:r>
              <a:rPr lang="en-US" altLang="zh-CN" sz="1200" dirty="0" err="1"/>
              <a:t>TabContent</a:t>
            </a:r>
            <a:r>
              <a:rPr lang="zh-CN" altLang="en-US" sz="1200" dirty="0"/>
              <a:t>滑动动画时长</a:t>
            </a:r>
          </a:p>
          <a:p>
            <a:r>
              <a:rPr lang="en-US" altLang="zh-CN" sz="1200" dirty="0"/>
              <a:t>.width(360)</a:t>
            </a:r>
          </a:p>
          <a:p>
            <a:r>
              <a:rPr lang="en-US" altLang="zh-CN" sz="1200" dirty="0"/>
              <a:t>.height(296)</a:t>
            </a:r>
          </a:p>
          <a:p>
            <a:r>
              <a:rPr lang="en-US" altLang="zh-CN" sz="1200" dirty="0"/>
              <a:t>.margin({ top: 52 })</a:t>
            </a:r>
          </a:p>
        </p:txBody>
      </p:sp>
      <p:sp>
        <p:nvSpPr>
          <p:cNvPr id="8" name="文本框 7"/>
          <p:cNvSpPr txBox="1"/>
          <p:nvPr/>
        </p:nvSpPr>
        <p:spPr>
          <a:xfrm>
            <a:off x="1004551" y="244697"/>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260" y="644807"/>
            <a:ext cx="3207760" cy="4905987"/>
          </a:xfrm>
          <a:prstGeom prst="rect">
            <a:avLst/>
          </a:prstGeom>
        </p:spPr>
      </p:pic>
    </p:spTree>
    <p:extLst>
      <p:ext uri="{BB962C8B-B14F-4D97-AF65-F5344CB8AC3E}">
        <p14:creationId xmlns:p14="http://schemas.microsoft.com/office/powerpoint/2010/main" val="18128816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4.2  </a:t>
            </a:r>
            <a:r>
              <a:rPr lang="zh-CN" altLang="en-US" dirty="0"/>
              <a:t>媒体组件详解</a:t>
            </a:r>
          </a:p>
        </p:txBody>
      </p:sp>
      <p:sp>
        <p:nvSpPr>
          <p:cNvPr id="3" name="内容占位符 2"/>
          <p:cNvSpPr>
            <a:spLocks noGrp="1"/>
          </p:cNvSpPr>
          <p:nvPr>
            <p:ph idx="1"/>
          </p:nvPr>
        </p:nvSpPr>
        <p:spPr>
          <a:xfrm>
            <a:off x="838200" y="1825625"/>
            <a:ext cx="11023242" cy="4351338"/>
          </a:xfrm>
        </p:spPr>
        <p:txBody>
          <a:bodyPr/>
          <a:lstStyle/>
          <a:p>
            <a:pPr marL="0" indent="0">
              <a:buNone/>
            </a:pPr>
            <a:r>
              <a:rPr lang="zh-CN" altLang="en-US" dirty="0"/>
              <a:t>声明式开发范式目前可供选择的媒体组件只有</a:t>
            </a:r>
            <a:r>
              <a:rPr lang="en-US" altLang="zh-CN" dirty="0"/>
              <a:t>Video</a:t>
            </a:r>
            <a:r>
              <a:rPr lang="zh-CN" altLang="en-US" dirty="0"/>
              <a:t>。</a:t>
            </a:r>
          </a:p>
          <a:p>
            <a:pPr marL="0" indent="0">
              <a:buNone/>
            </a:pPr>
            <a:r>
              <a:rPr lang="zh-CN" altLang="en-US" dirty="0"/>
              <a:t>本节演示如何使用</a:t>
            </a:r>
            <a:r>
              <a:rPr lang="en-US" altLang="zh-CN" dirty="0"/>
              <a:t>Video</a:t>
            </a:r>
            <a:r>
              <a:rPr lang="zh-CN" altLang="en-US" dirty="0"/>
              <a:t>组件。相关示例可以</a:t>
            </a:r>
            <a:r>
              <a:rPr lang="zh-CN" altLang="en-US" dirty="0" smtClean="0"/>
              <a:t>在</a:t>
            </a:r>
            <a:r>
              <a:rPr lang="en-US" altLang="zh-CN" dirty="0" err="1" smtClean="0"/>
              <a:t>ArkUIMediaComponents</a:t>
            </a:r>
            <a:r>
              <a:rPr lang="zh-CN" altLang="en-US" dirty="0"/>
              <a:t>应用中找到。</a:t>
            </a:r>
          </a:p>
        </p:txBody>
      </p:sp>
    </p:spTree>
    <p:extLst>
      <p:ext uri="{BB962C8B-B14F-4D97-AF65-F5344CB8AC3E}">
        <p14:creationId xmlns:p14="http://schemas.microsoft.com/office/powerpoint/2010/main" val="57751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9397" y="1081825"/>
            <a:ext cx="7315200" cy="3970318"/>
          </a:xfrm>
          <a:prstGeom prst="rect">
            <a:avLst/>
          </a:prstGeom>
          <a:noFill/>
        </p:spPr>
        <p:txBody>
          <a:bodyPr wrap="square" rtlCol="0">
            <a:spAutoFit/>
          </a:bodyPr>
          <a:lstStyle/>
          <a:p>
            <a:r>
              <a:rPr lang="en-US" altLang="zh-CN" sz="1200" dirty="0"/>
              <a:t>Video</a:t>
            </a:r>
            <a:r>
              <a:rPr lang="zh-CN" altLang="en-US" sz="1200" dirty="0"/>
              <a:t>是用于播放视频文件并控制其播放状态的组件。如果使用的是网络视频，则需要申</a:t>
            </a:r>
          </a:p>
          <a:p>
            <a:endParaRPr lang="zh-CN" altLang="en-US" sz="1200" dirty="0"/>
          </a:p>
          <a:p>
            <a:r>
              <a:rPr lang="zh-CN" altLang="en-US" sz="1200" dirty="0"/>
              <a:t>请</a:t>
            </a:r>
            <a:r>
              <a:rPr lang="en-US" altLang="zh-CN" sz="1200" dirty="0" err="1"/>
              <a:t>ohos.permission.INTERNET</a:t>
            </a:r>
            <a:r>
              <a:rPr lang="zh-CN" altLang="en-US" sz="1200" dirty="0"/>
              <a:t>权限。</a:t>
            </a:r>
          </a:p>
          <a:p>
            <a:r>
              <a:rPr lang="en-US" altLang="zh-CN" sz="1200" dirty="0"/>
              <a:t>Video</a:t>
            </a:r>
            <a:r>
              <a:rPr lang="zh-CN" altLang="en-US" sz="1200" dirty="0"/>
              <a:t>的参数主要有以下几个。</a:t>
            </a:r>
          </a:p>
          <a:p>
            <a:r>
              <a:rPr lang="en-US" altLang="zh-CN" sz="1200" dirty="0" err="1"/>
              <a:t>src</a:t>
            </a:r>
            <a:r>
              <a:rPr lang="zh-CN" altLang="en-US" sz="1200" dirty="0"/>
              <a:t>：视频播放源的路径，支持本地视频路径和网络路径。支持在</a:t>
            </a:r>
            <a:r>
              <a:rPr lang="en-US" altLang="zh-CN" sz="1200" dirty="0"/>
              <a:t>resources</a:t>
            </a:r>
            <a:r>
              <a:rPr lang="zh-CN" altLang="en-US" sz="1200" dirty="0"/>
              <a:t>下的</a:t>
            </a:r>
            <a:r>
              <a:rPr lang="en-US" altLang="zh-CN" sz="1200" dirty="0"/>
              <a:t>video</a:t>
            </a:r>
            <a:r>
              <a:rPr lang="zh-CN" altLang="en-US" sz="1200" dirty="0"/>
              <a:t>或</a:t>
            </a:r>
          </a:p>
          <a:p>
            <a:endParaRPr lang="zh-CN" altLang="en-US" sz="1200" dirty="0"/>
          </a:p>
          <a:p>
            <a:r>
              <a:rPr lang="en-US" altLang="zh-CN" sz="1200" dirty="0" err="1"/>
              <a:t>rawfile</a:t>
            </a:r>
            <a:r>
              <a:rPr lang="zh-CN" altLang="en-US" sz="1200" dirty="0"/>
              <a:t>文件夹中放置媒体资源。支持</a:t>
            </a:r>
            <a:r>
              <a:rPr lang="en-US" altLang="zh-CN" sz="1200" dirty="0"/>
              <a:t>dataability://</a:t>
            </a:r>
            <a:r>
              <a:rPr lang="zh-CN" altLang="en-US" sz="1200" dirty="0"/>
              <a:t>的路径前缀，用于访问通过</a:t>
            </a:r>
            <a:r>
              <a:rPr lang="en-US" altLang="zh-CN" sz="1200" dirty="0"/>
              <a:t>Data </a:t>
            </a:r>
          </a:p>
          <a:p>
            <a:endParaRPr lang="en-US" altLang="zh-CN" sz="1200" dirty="0"/>
          </a:p>
          <a:p>
            <a:r>
              <a:rPr lang="en-US" altLang="zh-CN" sz="1200" dirty="0"/>
              <a:t>Ability</a:t>
            </a:r>
            <a:r>
              <a:rPr lang="zh-CN" altLang="en-US" sz="1200" dirty="0"/>
              <a:t>提供的视频路径。视频支持的格式包括</a:t>
            </a:r>
            <a:r>
              <a:rPr lang="en-US" altLang="zh-CN" sz="1200" dirty="0"/>
              <a:t>MP4</a:t>
            </a:r>
            <a:r>
              <a:rPr lang="zh-CN" altLang="en-US" sz="1200" dirty="0"/>
              <a:t>、</a:t>
            </a:r>
            <a:r>
              <a:rPr lang="en-US" altLang="zh-CN" sz="1200" dirty="0"/>
              <a:t>MKV</a:t>
            </a:r>
            <a:r>
              <a:rPr lang="zh-CN" altLang="en-US" sz="1200" dirty="0"/>
              <a:t>、</a:t>
            </a:r>
            <a:r>
              <a:rPr lang="en-US" altLang="zh-CN" sz="1200" dirty="0" err="1"/>
              <a:t>WebM</a:t>
            </a:r>
            <a:r>
              <a:rPr lang="zh-CN" altLang="en-US" sz="1200" dirty="0"/>
              <a:t>、</a:t>
            </a:r>
            <a:r>
              <a:rPr lang="en-US" altLang="zh-CN" sz="1200" dirty="0"/>
              <a:t>TS</a:t>
            </a:r>
            <a:r>
              <a:rPr lang="zh-CN" altLang="en-US" sz="1200" dirty="0"/>
              <a:t>。</a:t>
            </a:r>
          </a:p>
          <a:p>
            <a:r>
              <a:rPr lang="en-US" altLang="zh-CN" sz="1200" dirty="0" err="1"/>
              <a:t>currentProgressRate</a:t>
            </a:r>
            <a:r>
              <a:rPr lang="zh-CN" altLang="en-US" sz="1200" dirty="0"/>
              <a:t>：视频播放倍速。取值仅支持</a:t>
            </a:r>
            <a:r>
              <a:rPr lang="en-US" altLang="zh-CN" sz="1200" dirty="0"/>
              <a:t>0.75</a:t>
            </a:r>
            <a:r>
              <a:rPr lang="zh-CN" altLang="en-US" sz="1200" dirty="0"/>
              <a:t>、</a:t>
            </a:r>
            <a:r>
              <a:rPr lang="en-US" altLang="zh-CN" sz="1200" dirty="0"/>
              <a:t>1.0</a:t>
            </a:r>
            <a:r>
              <a:rPr lang="zh-CN" altLang="en-US" sz="1200" dirty="0"/>
              <a:t>、</a:t>
            </a:r>
            <a:r>
              <a:rPr lang="en-US" altLang="zh-CN" sz="1200" dirty="0"/>
              <a:t>1.25</a:t>
            </a:r>
            <a:r>
              <a:rPr lang="zh-CN" altLang="en-US" sz="1200" dirty="0"/>
              <a:t>、</a:t>
            </a:r>
            <a:r>
              <a:rPr lang="en-US" altLang="zh-CN" sz="1200" dirty="0"/>
              <a:t>1.75</a:t>
            </a:r>
            <a:r>
              <a:rPr lang="zh-CN" altLang="en-US" sz="1200" dirty="0"/>
              <a:t>、</a:t>
            </a:r>
            <a:r>
              <a:rPr lang="en-US" altLang="zh-CN" sz="1200" dirty="0"/>
              <a:t>2.0</a:t>
            </a:r>
            <a:r>
              <a:rPr lang="zh-CN" altLang="en-US" sz="1200" dirty="0"/>
              <a:t>。</a:t>
            </a:r>
          </a:p>
          <a:p>
            <a:r>
              <a:rPr lang="en-US" altLang="zh-CN" sz="1200" dirty="0" err="1"/>
              <a:t>previewUri</a:t>
            </a:r>
            <a:r>
              <a:rPr lang="zh-CN" altLang="en-US" sz="1200" dirty="0"/>
              <a:t>：视频未播放时的预览图片路径。</a:t>
            </a:r>
          </a:p>
          <a:p>
            <a:r>
              <a:rPr lang="en-US" altLang="zh-CN" sz="1200" dirty="0"/>
              <a:t>controller</a:t>
            </a:r>
            <a:r>
              <a:rPr lang="zh-CN" altLang="en-US" sz="1200" dirty="0"/>
              <a:t>：设置视频控制器。</a:t>
            </a:r>
          </a:p>
          <a:p>
            <a:r>
              <a:rPr lang="en-US" altLang="zh-CN" sz="1200" dirty="0"/>
              <a:t>Video</a:t>
            </a:r>
            <a:r>
              <a:rPr lang="zh-CN" altLang="en-US" sz="1200" dirty="0"/>
              <a:t>示例如下：</a:t>
            </a:r>
          </a:p>
          <a:p>
            <a:r>
              <a:rPr lang="en-US" altLang="zh-CN" sz="1200" dirty="0"/>
              <a:t>Video({</a:t>
            </a:r>
          </a:p>
          <a:p>
            <a:r>
              <a:rPr lang="en-US" altLang="zh-CN" sz="1200" dirty="0"/>
              <a:t>  </a:t>
            </a:r>
            <a:r>
              <a:rPr lang="en-US" altLang="zh-CN" sz="1200" dirty="0" err="1"/>
              <a:t>src</a:t>
            </a:r>
            <a:r>
              <a:rPr lang="en-US" altLang="zh-CN" sz="1200" dirty="0"/>
              <a:t>: $</a:t>
            </a:r>
            <a:r>
              <a:rPr lang="en-US" altLang="zh-CN" sz="1200" dirty="0" err="1"/>
              <a:t>rawfile</a:t>
            </a:r>
            <a:r>
              <a:rPr lang="en-US" altLang="zh-CN" sz="1200" dirty="0"/>
              <a:t>('video_11.mp4'), 		//</a:t>
            </a:r>
            <a:r>
              <a:rPr lang="zh-CN" altLang="en-US" sz="1200" dirty="0"/>
              <a:t>视频播放源的路径</a:t>
            </a:r>
          </a:p>
          <a:p>
            <a:r>
              <a:rPr lang="zh-CN" altLang="en-US" sz="1200" dirty="0"/>
              <a:t>  </a:t>
            </a:r>
            <a:r>
              <a:rPr lang="en-US" altLang="zh-CN" sz="1200" dirty="0" err="1"/>
              <a:t>previewUri</a:t>
            </a:r>
            <a:r>
              <a:rPr lang="en-US" altLang="zh-CN" sz="1200" dirty="0"/>
              <a:t>: $r('app.media.book01'), 		//</a:t>
            </a:r>
            <a:r>
              <a:rPr lang="zh-CN" altLang="en-US" sz="1200" dirty="0"/>
              <a:t>视频未播放时的预览图片路径</a:t>
            </a:r>
          </a:p>
          <a:p>
            <a:r>
              <a:rPr lang="zh-CN" altLang="en-US" sz="1200" dirty="0"/>
              <a:t>  </a:t>
            </a:r>
            <a:r>
              <a:rPr lang="en-US" altLang="zh-CN" sz="1200" dirty="0" err="1"/>
              <a:t>currentProgressRate</a:t>
            </a:r>
            <a:r>
              <a:rPr lang="en-US" altLang="zh-CN" sz="1200" dirty="0"/>
              <a:t>: 0.75, 			//</a:t>
            </a:r>
            <a:r>
              <a:rPr lang="zh-CN" altLang="en-US" sz="1200" dirty="0"/>
              <a:t>视频播放倍速</a:t>
            </a:r>
          </a:p>
          <a:p>
            <a:r>
              <a:rPr lang="zh-CN" altLang="en-US" sz="1200" dirty="0"/>
              <a:t>  </a:t>
            </a:r>
            <a:r>
              <a:rPr lang="en-US" altLang="zh-CN" sz="1200" dirty="0"/>
              <a:t>controller: new </a:t>
            </a:r>
            <a:r>
              <a:rPr lang="en-US" altLang="zh-CN" sz="1200" dirty="0" err="1"/>
              <a:t>VideoController</a:t>
            </a:r>
            <a:r>
              <a:rPr lang="en-US" altLang="zh-CN" sz="1200" dirty="0"/>
              <a:t>()</a:t>
            </a:r>
          </a:p>
          <a:p>
            <a:r>
              <a:rPr lang="en-US" altLang="zh-CN" sz="1200" dirty="0"/>
              <a:t>}).width(400).height(600)</a:t>
            </a:r>
          </a:p>
          <a:p>
            <a:r>
              <a:rPr lang="en-US" altLang="zh-CN" sz="1200" dirty="0"/>
              <a:t>  .</a:t>
            </a:r>
            <a:r>
              <a:rPr lang="en-US" altLang="zh-CN" sz="1200" dirty="0" err="1"/>
              <a:t>autoPlay</a:t>
            </a:r>
            <a:r>
              <a:rPr lang="en-US" altLang="zh-CN" sz="1200" dirty="0"/>
              <a:t>(true) //</a:t>
            </a:r>
            <a:r>
              <a:rPr lang="zh-CN" altLang="en-US" sz="1200" dirty="0"/>
              <a:t>自动播放</a:t>
            </a:r>
          </a:p>
          <a:p>
            <a:r>
              <a:rPr lang="zh-CN" altLang="en-US" sz="1200" dirty="0"/>
              <a:t>  </a:t>
            </a:r>
            <a:r>
              <a:rPr lang="en-US" altLang="zh-CN" sz="1200" dirty="0"/>
              <a:t>.controls(true) //</a:t>
            </a:r>
            <a:r>
              <a:rPr lang="zh-CN" altLang="en-US" sz="1200" dirty="0"/>
              <a:t>显示视频控制器</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323" y="1081825"/>
            <a:ext cx="2508443" cy="4248535"/>
          </a:xfrm>
          <a:prstGeom prst="rect">
            <a:avLst/>
          </a:prstGeom>
        </p:spPr>
      </p:pic>
    </p:spTree>
    <p:extLst>
      <p:ext uri="{BB962C8B-B14F-4D97-AF65-F5344CB8AC3E}">
        <p14:creationId xmlns:p14="http://schemas.microsoft.com/office/powerpoint/2010/main" val="1578813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4.3  </a:t>
            </a:r>
            <a:r>
              <a:rPr lang="zh-CN" altLang="en-US" dirty="0"/>
              <a:t>绘制组件详解</a:t>
            </a:r>
          </a:p>
        </p:txBody>
      </p:sp>
      <p:sp>
        <p:nvSpPr>
          <p:cNvPr id="3" name="内容占位符 2"/>
          <p:cNvSpPr>
            <a:spLocks noGrp="1"/>
          </p:cNvSpPr>
          <p:nvPr>
            <p:ph idx="1"/>
          </p:nvPr>
        </p:nvSpPr>
        <p:spPr>
          <a:xfrm>
            <a:off x="838200" y="1825625"/>
            <a:ext cx="11353800" cy="4562296"/>
          </a:xfrm>
        </p:spPr>
        <p:txBody>
          <a:bodyPr/>
          <a:lstStyle/>
          <a:p>
            <a:pPr marL="0" indent="0">
              <a:buNone/>
            </a:pPr>
            <a:r>
              <a:rPr lang="zh-CN" altLang="en-US" dirty="0"/>
              <a:t>声明式开发范式目前可供选择的绘制组件有</a:t>
            </a:r>
            <a:r>
              <a:rPr lang="en-US" altLang="zh-CN" dirty="0"/>
              <a:t>Circle</a:t>
            </a:r>
            <a:r>
              <a:rPr lang="zh-CN" altLang="en-US" dirty="0"/>
              <a:t>、</a:t>
            </a:r>
            <a:r>
              <a:rPr lang="en-US" altLang="zh-CN" dirty="0"/>
              <a:t>Ellipse</a:t>
            </a:r>
            <a:r>
              <a:rPr lang="zh-CN" altLang="en-US" dirty="0"/>
              <a:t>、</a:t>
            </a:r>
            <a:r>
              <a:rPr lang="en-US" altLang="zh-CN" dirty="0"/>
              <a:t>Line</a:t>
            </a:r>
            <a:r>
              <a:rPr lang="zh-CN" altLang="en-US" dirty="0"/>
              <a:t>、</a:t>
            </a:r>
            <a:r>
              <a:rPr lang="en-US" altLang="zh-CN" dirty="0"/>
              <a:t>Polyline</a:t>
            </a:r>
            <a:r>
              <a:rPr lang="zh-CN" altLang="en-US" dirty="0" smtClean="0"/>
              <a:t>、</a:t>
            </a:r>
            <a:r>
              <a:rPr lang="en-US" altLang="zh-CN" dirty="0" smtClean="0"/>
              <a:t>Polygon</a:t>
            </a:r>
            <a:r>
              <a:rPr lang="zh-CN" altLang="en-US" dirty="0"/>
              <a:t>、</a:t>
            </a:r>
            <a:r>
              <a:rPr lang="en-US" altLang="zh-CN" dirty="0"/>
              <a:t>Path</a:t>
            </a:r>
            <a:r>
              <a:rPr lang="zh-CN" altLang="en-US" dirty="0"/>
              <a:t>、</a:t>
            </a:r>
            <a:r>
              <a:rPr lang="en-US" altLang="zh-CN" dirty="0" err="1"/>
              <a:t>Rect</a:t>
            </a:r>
            <a:r>
              <a:rPr lang="zh-CN" altLang="en-US" dirty="0"/>
              <a:t>、</a:t>
            </a:r>
            <a:r>
              <a:rPr lang="en-US" altLang="zh-CN" dirty="0"/>
              <a:t>Shape</a:t>
            </a:r>
            <a:r>
              <a:rPr lang="zh-CN" altLang="en-US" dirty="0"/>
              <a:t>等。</a:t>
            </a:r>
          </a:p>
          <a:p>
            <a:pPr marL="0" indent="0">
              <a:buNone/>
            </a:pPr>
            <a:r>
              <a:rPr lang="zh-CN" altLang="en-US" dirty="0"/>
              <a:t>本节演示如何使用绘制组件。相关示例可以在</a:t>
            </a:r>
            <a:r>
              <a:rPr lang="en-US" altLang="zh-CN" dirty="0" err="1"/>
              <a:t>ArkUIDrawingComponents</a:t>
            </a:r>
            <a:r>
              <a:rPr lang="zh-CN" altLang="en-US" dirty="0"/>
              <a:t>应用中找到。</a:t>
            </a:r>
          </a:p>
        </p:txBody>
      </p:sp>
    </p:spTree>
    <p:extLst>
      <p:ext uri="{BB962C8B-B14F-4D97-AF65-F5344CB8AC3E}">
        <p14:creationId xmlns:p14="http://schemas.microsoft.com/office/powerpoint/2010/main" val="32500052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290" y="-291697"/>
            <a:ext cx="10515600" cy="1325563"/>
          </a:xfrm>
        </p:spPr>
        <p:txBody>
          <a:bodyPr/>
          <a:lstStyle/>
          <a:p>
            <a:r>
              <a:rPr lang="en-US" altLang="zh-CN" dirty="0"/>
              <a:t>4.3.1  Circle</a:t>
            </a:r>
            <a:r>
              <a:rPr lang="zh-CN" altLang="en-US" dirty="0"/>
              <a:t>和</a:t>
            </a:r>
            <a:r>
              <a:rPr lang="en-US" altLang="zh-CN" dirty="0"/>
              <a:t>Ellipse</a:t>
            </a:r>
            <a:endParaRPr lang="zh-CN" altLang="en-US" dirty="0"/>
          </a:p>
        </p:txBody>
      </p:sp>
      <p:sp>
        <p:nvSpPr>
          <p:cNvPr id="3" name="内容占位符 2"/>
          <p:cNvSpPr>
            <a:spLocks noGrp="1"/>
          </p:cNvSpPr>
          <p:nvPr>
            <p:ph idx="1"/>
          </p:nvPr>
        </p:nvSpPr>
        <p:spPr>
          <a:xfrm>
            <a:off x="1297546" y="1033866"/>
            <a:ext cx="6283817" cy="5282741"/>
          </a:xfrm>
        </p:spPr>
        <p:txBody>
          <a:bodyPr>
            <a:noAutofit/>
          </a:bodyPr>
          <a:lstStyle/>
          <a:p>
            <a:pPr marL="0" indent="0">
              <a:buNone/>
            </a:pPr>
            <a:r>
              <a:rPr lang="en-US" altLang="zh-CN" sz="1400" dirty="0"/>
              <a:t>Circle</a:t>
            </a:r>
            <a:r>
              <a:rPr lang="zh-CN" altLang="en-US" sz="1400" dirty="0"/>
              <a:t>和</a:t>
            </a:r>
            <a:r>
              <a:rPr lang="en-US" altLang="zh-CN" sz="1400" dirty="0"/>
              <a:t>Ellipse</a:t>
            </a:r>
            <a:r>
              <a:rPr lang="zh-CN" altLang="en-US" sz="1400" dirty="0"/>
              <a:t>分别是用于绘制圆形和椭圆的组件。</a:t>
            </a:r>
          </a:p>
          <a:p>
            <a:pPr marL="0" indent="0">
              <a:buNone/>
            </a:pPr>
            <a:r>
              <a:rPr lang="en-US" altLang="zh-CN" sz="1400" dirty="0"/>
              <a:t>Circle</a:t>
            </a:r>
            <a:r>
              <a:rPr lang="zh-CN" altLang="en-US" sz="1400" dirty="0"/>
              <a:t>和</a:t>
            </a:r>
            <a:r>
              <a:rPr lang="en-US" altLang="zh-CN" sz="1400" dirty="0"/>
              <a:t>Ellipse</a:t>
            </a:r>
            <a:r>
              <a:rPr lang="zh-CN" altLang="en-US" sz="1400" dirty="0"/>
              <a:t>的参数说明</a:t>
            </a:r>
            <a:r>
              <a:rPr lang="zh-CN" altLang="en-US" sz="1400" dirty="0" smtClean="0"/>
              <a:t>如下：</a:t>
            </a:r>
            <a:endParaRPr lang="zh-CN" altLang="en-US" sz="1400" dirty="0"/>
          </a:p>
          <a:p>
            <a:r>
              <a:rPr lang="en-US" altLang="zh-CN" sz="1400" dirty="0">
                <a:solidFill>
                  <a:srgbClr val="00B0F0"/>
                </a:solidFill>
              </a:rPr>
              <a:t>width</a:t>
            </a:r>
            <a:r>
              <a:rPr lang="zh-CN" altLang="en-US" sz="1400" dirty="0">
                <a:solidFill>
                  <a:srgbClr val="00B0F0"/>
                </a:solidFill>
              </a:rPr>
              <a:t>：宽度。</a:t>
            </a:r>
          </a:p>
          <a:p>
            <a:r>
              <a:rPr lang="en-US" altLang="zh-CN" sz="1400" dirty="0">
                <a:solidFill>
                  <a:srgbClr val="00B0F0"/>
                </a:solidFill>
              </a:rPr>
              <a:t>height</a:t>
            </a:r>
            <a:r>
              <a:rPr lang="zh-CN" altLang="en-US" sz="1400" dirty="0">
                <a:solidFill>
                  <a:srgbClr val="00B0F0"/>
                </a:solidFill>
              </a:rPr>
              <a:t>：高度。</a:t>
            </a:r>
          </a:p>
          <a:p>
            <a:pPr marL="0" indent="0">
              <a:buNone/>
            </a:pPr>
            <a:r>
              <a:rPr lang="en-US" altLang="zh-CN" sz="1400" dirty="0"/>
              <a:t>Circle</a:t>
            </a:r>
            <a:r>
              <a:rPr lang="zh-CN" altLang="en-US" sz="1400" dirty="0"/>
              <a:t>和</a:t>
            </a:r>
            <a:r>
              <a:rPr lang="en-US" altLang="zh-CN" sz="1400" dirty="0"/>
              <a:t>Ellipse</a:t>
            </a:r>
            <a:r>
              <a:rPr lang="zh-CN" altLang="en-US" sz="1400" dirty="0"/>
              <a:t>的参数属性说明如下。</a:t>
            </a:r>
          </a:p>
          <a:p>
            <a:r>
              <a:rPr lang="en-US" altLang="zh-CN" sz="1400" dirty="0">
                <a:solidFill>
                  <a:srgbClr val="00B0F0"/>
                </a:solidFill>
              </a:rPr>
              <a:t>fill</a:t>
            </a:r>
            <a:r>
              <a:rPr lang="zh-CN" altLang="en-US" sz="1400" dirty="0">
                <a:solidFill>
                  <a:srgbClr val="00B0F0"/>
                </a:solidFill>
              </a:rPr>
              <a:t>：设置填充区域颜色。默认值是</a:t>
            </a:r>
            <a:r>
              <a:rPr lang="en-US" altLang="zh-CN" sz="1400" dirty="0" err="1">
                <a:solidFill>
                  <a:srgbClr val="00B0F0"/>
                </a:solidFill>
              </a:rPr>
              <a:t>Color.Black</a:t>
            </a:r>
            <a:r>
              <a:rPr lang="zh-CN" altLang="en-US" sz="1400" dirty="0">
                <a:solidFill>
                  <a:srgbClr val="00B0F0"/>
                </a:solidFill>
              </a:rPr>
              <a:t>。</a:t>
            </a:r>
          </a:p>
          <a:p>
            <a:r>
              <a:rPr lang="en-US" altLang="zh-CN" sz="1400" dirty="0" err="1">
                <a:solidFill>
                  <a:srgbClr val="00B0F0"/>
                </a:solidFill>
              </a:rPr>
              <a:t>fillOpacity</a:t>
            </a:r>
            <a:r>
              <a:rPr lang="zh-CN" altLang="en-US" sz="1400" dirty="0">
                <a:solidFill>
                  <a:srgbClr val="00B0F0"/>
                </a:solidFill>
              </a:rPr>
              <a:t>：设置填充区域透明度。默认值是</a:t>
            </a:r>
            <a:r>
              <a:rPr lang="en-US" altLang="zh-CN" sz="1400" dirty="0">
                <a:solidFill>
                  <a:srgbClr val="00B0F0"/>
                </a:solidFill>
              </a:rPr>
              <a:t>1</a:t>
            </a:r>
            <a:r>
              <a:rPr lang="zh-CN" altLang="en-US" sz="1400" dirty="0">
                <a:solidFill>
                  <a:srgbClr val="00B0F0"/>
                </a:solidFill>
              </a:rPr>
              <a:t>。</a:t>
            </a:r>
          </a:p>
          <a:p>
            <a:r>
              <a:rPr lang="en-US" altLang="zh-CN" sz="1400" dirty="0">
                <a:solidFill>
                  <a:srgbClr val="00B0F0"/>
                </a:solidFill>
              </a:rPr>
              <a:t>stroke</a:t>
            </a:r>
            <a:r>
              <a:rPr lang="zh-CN" altLang="en-US" sz="1400" dirty="0">
                <a:solidFill>
                  <a:srgbClr val="00B0F0"/>
                </a:solidFill>
              </a:rPr>
              <a:t>：设置边框颜色，不设置时，默认没有边框。</a:t>
            </a:r>
          </a:p>
          <a:p>
            <a:r>
              <a:rPr lang="en-US" altLang="zh-CN" sz="1400" dirty="0" err="1">
                <a:solidFill>
                  <a:srgbClr val="00B0F0"/>
                </a:solidFill>
              </a:rPr>
              <a:t>strokeDashArray</a:t>
            </a:r>
            <a:r>
              <a:rPr lang="zh-CN" altLang="en-US" sz="1400" dirty="0">
                <a:solidFill>
                  <a:srgbClr val="00B0F0"/>
                </a:solidFill>
              </a:rPr>
              <a:t>：设置边框间隙。默认值是</a:t>
            </a:r>
            <a:r>
              <a:rPr lang="en-US" altLang="zh-CN" sz="1400" dirty="0">
                <a:solidFill>
                  <a:srgbClr val="00B0F0"/>
                </a:solidFill>
              </a:rPr>
              <a:t>[]</a:t>
            </a:r>
            <a:r>
              <a:rPr lang="zh-CN" altLang="en-US" sz="1400" dirty="0">
                <a:solidFill>
                  <a:srgbClr val="00B0F0"/>
                </a:solidFill>
              </a:rPr>
              <a:t>。</a:t>
            </a:r>
          </a:p>
          <a:p>
            <a:r>
              <a:rPr lang="en-US" altLang="zh-CN" sz="1400" dirty="0" err="1">
                <a:solidFill>
                  <a:srgbClr val="00B0F0"/>
                </a:solidFill>
              </a:rPr>
              <a:t>strokeDashOffset</a:t>
            </a:r>
            <a:r>
              <a:rPr lang="zh-CN" altLang="en-US" sz="1400" dirty="0">
                <a:solidFill>
                  <a:srgbClr val="00B0F0"/>
                </a:solidFill>
              </a:rPr>
              <a:t>：边框绘制起点的偏移量。默认值是</a:t>
            </a:r>
            <a:r>
              <a:rPr lang="en-US" altLang="zh-CN" sz="1400" dirty="0">
                <a:solidFill>
                  <a:srgbClr val="00B0F0"/>
                </a:solidFill>
              </a:rPr>
              <a:t>0</a:t>
            </a:r>
            <a:r>
              <a:rPr lang="zh-CN" altLang="en-US" sz="1400" dirty="0">
                <a:solidFill>
                  <a:srgbClr val="00B0F0"/>
                </a:solidFill>
              </a:rPr>
              <a:t>。</a:t>
            </a:r>
          </a:p>
          <a:p>
            <a:r>
              <a:rPr lang="en-US" altLang="zh-CN" sz="1400" dirty="0" err="1">
                <a:solidFill>
                  <a:srgbClr val="00B0F0"/>
                </a:solidFill>
              </a:rPr>
              <a:t>strokeLineCap</a:t>
            </a:r>
            <a:r>
              <a:rPr lang="zh-CN" altLang="en-US" sz="1400" dirty="0">
                <a:solidFill>
                  <a:srgbClr val="00B0F0"/>
                </a:solidFill>
              </a:rPr>
              <a:t>：设置边框端点绘制样式。默认值是</a:t>
            </a:r>
            <a:r>
              <a:rPr lang="en-US" altLang="zh-CN" sz="1400" dirty="0" err="1">
                <a:solidFill>
                  <a:srgbClr val="00B0F0"/>
                </a:solidFill>
              </a:rPr>
              <a:t>LineCapStyle.Butt</a:t>
            </a:r>
            <a:r>
              <a:rPr lang="zh-CN" altLang="en-US" sz="1400" dirty="0">
                <a:solidFill>
                  <a:srgbClr val="00B0F0"/>
                </a:solidFill>
              </a:rPr>
              <a:t>。</a:t>
            </a:r>
          </a:p>
          <a:p>
            <a:r>
              <a:rPr lang="en-US" altLang="zh-CN" sz="1400" dirty="0" err="1">
                <a:solidFill>
                  <a:srgbClr val="00B0F0"/>
                </a:solidFill>
              </a:rPr>
              <a:t>strokeLineJoin</a:t>
            </a:r>
            <a:r>
              <a:rPr lang="zh-CN" altLang="en-US" sz="1400" dirty="0">
                <a:solidFill>
                  <a:srgbClr val="00B0F0"/>
                </a:solidFill>
              </a:rPr>
              <a:t>：设置边框拐角绘制样式。默认值是</a:t>
            </a:r>
            <a:r>
              <a:rPr lang="en-US" altLang="zh-CN" sz="1400" dirty="0" err="1">
                <a:solidFill>
                  <a:srgbClr val="00B0F0"/>
                </a:solidFill>
              </a:rPr>
              <a:t>LineJoinStyle.Miter</a:t>
            </a:r>
            <a:r>
              <a:rPr lang="zh-CN" altLang="en-US" sz="1400" dirty="0">
                <a:solidFill>
                  <a:srgbClr val="00B0F0"/>
                </a:solidFill>
              </a:rPr>
              <a:t>。</a:t>
            </a:r>
          </a:p>
          <a:p>
            <a:r>
              <a:rPr lang="en-US" altLang="zh-CN" sz="1400" dirty="0" err="1">
                <a:solidFill>
                  <a:srgbClr val="00B0F0"/>
                </a:solidFill>
              </a:rPr>
              <a:t>strokeMiterLimit</a:t>
            </a:r>
            <a:r>
              <a:rPr lang="zh-CN" altLang="en-US" sz="1400" dirty="0">
                <a:solidFill>
                  <a:srgbClr val="00B0F0"/>
                </a:solidFill>
              </a:rPr>
              <a:t>：设置斜接长度与边框宽度比值的极限值。默认值是</a:t>
            </a:r>
            <a:r>
              <a:rPr lang="en-US" altLang="zh-CN" sz="1400" dirty="0">
                <a:solidFill>
                  <a:srgbClr val="00B0F0"/>
                </a:solidFill>
              </a:rPr>
              <a:t>4</a:t>
            </a:r>
            <a:r>
              <a:rPr lang="zh-CN" altLang="en-US" sz="1400" dirty="0">
                <a:solidFill>
                  <a:srgbClr val="00B0F0"/>
                </a:solidFill>
              </a:rPr>
              <a:t>。</a:t>
            </a:r>
          </a:p>
          <a:p>
            <a:r>
              <a:rPr lang="en-US" altLang="zh-CN" sz="1400" dirty="0" err="1">
                <a:solidFill>
                  <a:srgbClr val="00B0F0"/>
                </a:solidFill>
              </a:rPr>
              <a:t>strokeOpacity</a:t>
            </a:r>
            <a:r>
              <a:rPr lang="zh-CN" altLang="en-US" sz="1400" dirty="0">
                <a:solidFill>
                  <a:srgbClr val="00B0F0"/>
                </a:solidFill>
              </a:rPr>
              <a:t>：设置边框透明度。默认值是</a:t>
            </a:r>
            <a:r>
              <a:rPr lang="en-US" altLang="zh-CN" sz="1400" dirty="0">
                <a:solidFill>
                  <a:srgbClr val="00B0F0"/>
                </a:solidFill>
              </a:rPr>
              <a:t>1</a:t>
            </a:r>
            <a:r>
              <a:rPr lang="zh-CN" altLang="en-US" sz="1400" dirty="0">
                <a:solidFill>
                  <a:srgbClr val="00B0F0"/>
                </a:solidFill>
              </a:rPr>
              <a:t>。</a:t>
            </a:r>
          </a:p>
          <a:p>
            <a:r>
              <a:rPr lang="en-US" altLang="zh-CN" sz="1400" dirty="0" err="1">
                <a:solidFill>
                  <a:srgbClr val="00B0F0"/>
                </a:solidFill>
              </a:rPr>
              <a:t>strokeWidth</a:t>
            </a:r>
            <a:r>
              <a:rPr lang="zh-CN" altLang="en-US" sz="1400" dirty="0">
                <a:solidFill>
                  <a:srgbClr val="00B0F0"/>
                </a:solidFill>
              </a:rPr>
              <a:t>：设置边框宽度。默认值是</a:t>
            </a:r>
            <a:r>
              <a:rPr lang="en-US" altLang="zh-CN" sz="1400" dirty="0">
                <a:solidFill>
                  <a:srgbClr val="00B0F0"/>
                </a:solidFill>
              </a:rPr>
              <a:t>1</a:t>
            </a:r>
            <a:r>
              <a:rPr lang="zh-CN" altLang="en-US" sz="1400" dirty="0">
                <a:solidFill>
                  <a:srgbClr val="00B0F0"/>
                </a:solidFill>
              </a:rPr>
              <a:t>。</a:t>
            </a:r>
          </a:p>
          <a:p>
            <a:r>
              <a:rPr lang="en-US" altLang="zh-CN" sz="1400" dirty="0" err="1">
                <a:solidFill>
                  <a:srgbClr val="00B0F0"/>
                </a:solidFill>
              </a:rPr>
              <a:t>antiAlias</a:t>
            </a:r>
            <a:r>
              <a:rPr lang="zh-CN" altLang="en-US" sz="1400" dirty="0">
                <a:solidFill>
                  <a:srgbClr val="00B0F0"/>
                </a:solidFill>
              </a:rPr>
              <a:t>：是否开启抗锯齿效果。默认值是</a:t>
            </a:r>
            <a:r>
              <a:rPr lang="en-US" altLang="zh-CN" sz="1400" dirty="0">
                <a:solidFill>
                  <a:srgbClr val="00B0F0"/>
                </a:solidFill>
              </a:rPr>
              <a:t>true</a:t>
            </a:r>
            <a:r>
              <a:rPr lang="zh-CN" altLang="en-US" sz="1400" dirty="0">
                <a:solidFill>
                  <a:srgbClr val="00B0F0"/>
                </a:solidFill>
              </a:rPr>
              <a:t>。</a:t>
            </a:r>
          </a:p>
        </p:txBody>
      </p:sp>
    </p:spTree>
    <p:extLst>
      <p:ext uri="{BB962C8B-B14F-4D97-AF65-F5344CB8AC3E}">
        <p14:creationId xmlns:p14="http://schemas.microsoft.com/office/powerpoint/2010/main" val="21976860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14538" y="1120462"/>
            <a:ext cx="5847010" cy="4339650"/>
          </a:xfrm>
          <a:prstGeom prst="rect">
            <a:avLst/>
          </a:prstGeom>
          <a:noFill/>
        </p:spPr>
        <p:txBody>
          <a:bodyPr wrap="square" rtlCol="0">
            <a:spAutoFit/>
          </a:bodyPr>
          <a:lstStyle/>
          <a:p>
            <a:r>
              <a:rPr lang="en-US" altLang="zh-CN" sz="1200" dirty="0"/>
              <a:t>//</a:t>
            </a:r>
            <a:r>
              <a:rPr lang="zh-CN" altLang="en-US" sz="1200" dirty="0"/>
              <a:t>绘制一个直径为</a:t>
            </a:r>
            <a:r>
              <a:rPr lang="en-US" altLang="zh-CN" sz="1200" dirty="0"/>
              <a:t>150</a:t>
            </a:r>
            <a:r>
              <a:rPr lang="zh-CN" altLang="en-US" sz="1200" dirty="0"/>
              <a:t>的圆</a:t>
            </a:r>
          </a:p>
          <a:p>
            <a:r>
              <a:rPr lang="en-US" altLang="zh-CN" sz="1200" dirty="0"/>
              <a:t>Circle({ width: 150, height: 150 })</a:t>
            </a:r>
          </a:p>
          <a:p>
            <a:endParaRPr lang="en-US" altLang="zh-CN" sz="1200" dirty="0"/>
          </a:p>
          <a:p>
            <a:r>
              <a:rPr lang="en-US" altLang="zh-CN" sz="1200" dirty="0"/>
              <a:t>//</a:t>
            </a:r>
            <a:r>
              <a:rPr lang="zh-CN" altLang="en-US" sz="1200" dirty="0"/>
              <a:t>绘制一个直径为</a:t>
            </a:r>
            <a:r>
              <a:rPr lang="en-US" altLang="zh-CN" sz="1200" dirty="0"/>
              <a:t>150</a:t>
            </a:r>
            <a:r>
              <a:rPr lang="zh-CN" altLang="en-US" sz="1200" dirty="0"/>
              <a:t>、线条为红色虚线的圆环（宽高设置不一致时以短边为直径）</a:t>
            </a:r>
          </a:p>
          <a:p>
            <a:r>
              <a:rPr lang="en-US" altLang="zh-CN" sz="1200" dirty="0"/>
              <a:t>Circle()</a:t>
            </a:r>
          </a:p>
          <a:p>
            <a:r>
              <a:rPr lang="en-US" altLang="zh-CN" sz="1200" dirty="0"/>
              <a:t>  .width(150)</a:t>
            </a:r>
          </a:p>
          <a:p>
            <a:r>
              <a:rPr lang="en-US" altLang="zh-CN" sz="1200" dirty="0"/>
              <a:t>  .height(200)</a:t>
            </a:r>
          </a:p>
          <a:p>
            <a:r>
              <a:rPr lang="en-US" altLang="zh-CN" sz="1200" dirty="0"/>
              <a:t>  .</a:t>
            </a:r>
            <a:r>
              <a:rPr lang="en-US" altLang="zh-CN" sz="1200" dirty="0" err="1"/>
              <a:t>fillOpacity</a:t>
            </a:r>
            <a:r>
              <a:rPr lang="en-US" altLang="zh-CN" sz="1200" dirty="0"/>
              <a:t>(0) 		//</a:t>
            </a:r>
            <a:r>
              <a:rPr lang="zh-CN" altLang="en-US" sz="1200" dirty="0"/>
              <a:t>设置填充区域透明度</a:t>
            </a:r>
          </a:p>
          <a:p>
            <a:r>
              <a:rPr lang="zh-CN" altLang="en-US" sz="1200" dirty="0"/>
              <a:t>  </a:t>
            </a:r>
            <a:r>
              <a:rPr lang="en-US" altLang="zh-CN" sz="1200" dirty="0"/>
              <a:t>.</a:t>
            </a:r>
            <a:r>
              <a:rPr lang="en-US" altLang="zh-CN" sz="1200" dirty="0" err="1"/>
              <a:t>strokeWidth</a:t>
            </a:r>
            <a:r>
              <a:rPr lang="en-US" altLang="zh-CN" sz="1200" dirty="0"/>
              <a:t>(3) 		//</a:t>
            </a:r>
            <a:r>
              <a:rPr lang="zh-CN" altLang="en-US" sz="1200" dirty="0"/>
              <a:t>设置边框宽度</a:t>
            </a:r>
          </a:p>
          <a:p>
            <a:r>
              <a:rPr lang="zh-CN" altLang="en-US" sz="1200" dirty="0"/>
              <a:t>  </a:t>
            </a:r>
            <a:r>
              <a:rPr lang="en-US" altLang="zh-CN" sz="1200" dirty="0"/>
              <a:t>.stroke(</a:t>
            </a:r>
            <a:r>
              <a:rPr lang="en-US" altLang="zh-CN" sz="1200" dirty="0" err="1"/>
              <a:t>Color.Red</a:t>
            </a:r>
            <a:r>
              <a:rPr lang="en-US" altLang="zh-CN" sz="1200" dirty="0"/>
              <a:t>) 		//</a:t>
            </a:r>
            <a:r>
              <a:rPr lang="zh-CN" altLang="en-US" sz="1200" dirty="0"/>
              <a:t>设置边框颜色</a:t>
            </a:r>
          </a:p>
          <a:p>
            <a:r>
              <a:rPr lang="zh-CN" altLang="en-US" sz="1200" dirty="0"/>
              <a:t>  </a:t>
            </a:r>
            <a:r>
              <a:rPr lang="en-US" altLang="zh-CN" sz="1200" dirty="0"/>
              <a:t>.</a:t>
            </a:r>
            <a:r>
              <a:rPr lang="en-US" altLang="zh-CN" sz="1200" dirty="0" err="1"/>
              <a:t>strokeDashArray</a:t>
            </a:r>
            <a:r>
              <a:rPr lang="en-US" altLang="zh-CN" sz="1200" dirty="0"/>
              <a:t>([1, 2]) 	//</a:t>
            </a:r>
            <a:r>
              <a:rPr lang="zh-CN" altLang="en-US" sz="1200" dirty="0"/>
              <a:t>设置边框间隙</a:t>
            </a:r>
          </a:p>
          <a:p>
            <a:endParaRPr lang="zh-CN" altLang="en-US" sz="1200" dirty="0"/>
          </a:p>
          <a:p>
            <a:r>
              <a:rPr lang="en-US" altLang="zh-CN" sz="1200" dirty="0"/>
              <a:t>//</a:t>
            </a:r>
            <a:r>
              <a:rPr lang="zh-CN" altLang="en-US" sz="1200" dirty="0"/>
              <a:t>绘制一个</a:t>
            </a:r>
            <a:r>
              <a:rPr lang="en-US" altLang="zh-CN" sz="1200" dirty="0"/>
              <a:t>150×80</a:t>
            </a:r>
            <a:r>
              <a:rPr lang="zh-CN" altLang="en-US" sz="1200" dirty="0"/>
              <a:t>的椭圆</a:t>
            </a:r>
          </a:p>
          <a:p>
            <a:r>
              <a:rPr lang="en-US" altLang="zh-CN" sz="1200" dirty="0"/>
              <a:t>Ellipse({ width: 150, height: 50 })</a:t>
            </a:r>
          </a:p>
          <a:p>
            <a:endParaRPr lang="en-US" altLang="zh-CN" sz="1200" dirty="0"/>
          </a:p>
          <a:p>
            <a:r>
              <a:rPr lang="en-US" altLang="zh-CN" sz="1200" dirty="0"/>
              <a:t>//</a:t>
            </a:r>
            <a:r>
              <a:rPr lang="zh-CN" altLang="en-US" sz="1200" dirty="0"/>
              <a:t>绘制一个 </a:t>
            </a:r>
            <a:r>
              <a:rPr lang="en-US" altLang="zh-CN" sz="1200" dirty="0"/>
              <a:t>150×100</a:t>
            </a:r>
            <a:r>
              <a:rPr lang="zh-CN" altLang="en-US" sz="1200" dirty="0"/>
              <a:t>、线条为蓝色的椭圆环</a:t>
            </a:r>
          </a:p>
          <a:p>
            <a:r>
              <a:rPr lang="en-US" altLang="zh-CN" sz="1200" dirty="0"/>
              <a:t>Ellipse()</a:t>
            </a:r>
          </a:p>
          <a:p>
            <a:r>
              <a:rPr lang="en-US" altLang="zh-CN" sz="1200" dirty="0"/>
              <a:t>  .width(150)</a:t>
            </a:r>
          </a:p>
          <a:p>
            <a:r>
              <a:rPr lang="en-US" altLang="zh-CN" sz="1200" dirty="0"/>
              <a:t>  .height(50)</a:t>
            </a:r>
          </a:p>
          <a:p>
            <a:r>
              <a:rPr lang="en-US" altLang="zh-CN" sz="1200" dirty="0"/>
              <a:t>  .</a:t>
            </a:r>
            <a:r>
              <a:rPr lang="en-US" altLang="zh-CN" sz="1200" dirty="0" err="1"/>
              <a:t>fillOpacity</a:t>
            </a:r>
            <a:r>
              <a:rPr lang="en-US" altLang="zh-CN" sz="1200" dirty="0"/>
              <a:t>(0) 		//</a:t>
            </a:r>
            <a:r>
              <a:rPr lang="zh-CN" altLang="en-US" sz="1200" dirty="0"/>
              <a:t>设置填充区域透明度</a:t>
            </a:r>
          </a:p>
          <a:p>
            <a:r>
              <a:rPr lang="zh-CN" altLang="en-US" sz="1200" dirty="0"/>
              <a:t>  </a:t>
            </a:r>
            <a:r>
              <a:rPr lang="en-US" altLang="zh-CN" sz="1200" dirty="0"/>
              <a:t>.</a:t>
            </a:r>
            <a:r>
              <a:rPr lang="en-US" altLang="zh-CN" sz="1200" dirty="0" err="1"/>
              <a:t>strokeWidth</a:t>
            </a:r>
            <a:r>
              <a:rPr lang="en-US" altLang="zh-CN" sz="1200" dirty="0"/>
              <a:t>(3) 		//</a:t>
            </a:r>
            <a:r>
              <a:rPr lang="zh-CN" altLang="en-US" sz="1200" dirty="0"/>
              <a:t>设置边框宽度</a:t>
            </a:r>
          </a:p>
          <a:p>
            <a:r>
              <a:rPr lang="zh-CN" altLang="en-US" sz="1200" dirty="0"/>
              <a:t>  </a:t>
            </a:r>
            <a:r>
              <a:rPr lang="en-US" altLang="zh-CN" sz="1200" dirty="0"/>
              <a:t>.stroke(</a:t>
            </a:r>
            <a:r>
              <a:rPr lang="en-US" altLang="zh-CN" sz="1200" dirty="0" err="1"/>
              <a:t>Color.Red</a:t>
            </a:r>
            <a:r>
              <a:rPr lang="en-US" altLang="zh-CN" sz="1200" dirty="0"/>
              <a:t>) 		//</a:t>
            </a:r>
            <a:r>
              <a:rPr lang="zh-CN" altLang="en-US" sz="1200" dirty="0"/>
              <a:t>设置边框颜色</a:t>
            </a:r>
          </a:p>
          <a:p>
            <a:r>
              <a:rPr lang="zh-CN" altLang="en-US" sz="1200" dirty="0"/>
              <a:t>  </a:t>
            </a:r>
            <a:r>
              <a:rPr lang="en-US" altLang="zh-CN" sz="1200" dirty="0"/>
              <a:t>.</a:t>
            </a:r>
            <a:r>
              <a:rPr lang="en-US" altLang="zh-CN" sz="1200" dirty="0" err="1"/>
              <a:t>strokeDashArray</a:t>
            </a:r>
            <a:r>
              <a:rPr lang="en-US" altLang="zh-CN" sz="1200" dirty="0"/>
              <a:t>([1, 2]) 	//</a:t>
            </a:r>
            <a:r>
              <a:rPr lang="zh-CN" altLang="en-US" sz="1200" dirty="0"/>
              <a:t>设置边框间隙</a:t>
            </a:r>
            <a:endParaRPr lang="en-US" altLang="zh-CN" sz="1200" dirty="0"/>
          </a:p>
        </p:txBody>
      </p:sp>
      <p:sp>
        <p:nvSpPr>
          <p:cNvPr id="8" name="文本框 7"/>
          <p:cNvSpPr txBox="1"/>
          <p:nvPr/>
        </p:nvSpPr>
        <p:spPr>
          <a:xfrm>
            <a:off x="1631568" y="488536"/>
            <a:ext cx="2279560" cy="400110"/>
          </a:xfrm>
          <a:prstGeom prst="rect">
            <a:avLst/>
          </a:prstGeom>
          <a:noFill/>
        </p:spPr>
        <p:txBody>
          <a:bodyPr wrap="square" rtlCol="0">
            <a:spAutoFit/>
          </a:bodyPr>
          <a:lstStyle/>
          <a:p>
            <a:r>
              <a:rPr lang="zh-CN" altLang="en-US" sz="2000" dirty="0" smtClean="0"/>
              <a:t>示例</a:t>
            </a:r>
            <a:r>
              <a:rPr lang="zh-CN" altLang="en-US" dirty="0" smtClean="0"/>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141" y="1120462"/>
            <a:ext cx="2930624" cy="4897942"/>
          </a:xfrm>
          <a:prstGeom prst="rect">
            <a:avLst/>
          </a:prstGeom>
        </p:spPr>
      </p:pic>
    </p:spTree>
    <p:extLst>
      <p:ext uri="{BB962C8B-B14F-4D97-AF65-F5344CB8AC3E}">
        <p14:creationId xmlns:p14="http://schemas.microsoft.com/office/powerpoint/2010/main" val="1839268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290" y="-291697"/>
            <a:ext cx="10515600" cy="1325563"/>
          </a:xfrm>
        </p:spPr>
        <p:txBody>
          <a:bodyPr/>
          <a:lstStyle/>
          <a:p>
            <a:r>
              <a:rPr lang="en-US" altLang="zh-CN" dirty="0"/>
              <a:t>4.3.2  Line</a:t>
            </a:r>
            <a:endParaRPr lang="zh-CN" altLang="en-US" dirty="0"/>
          </a:p>
        </p:txBody>
      </p:sp>
      <p:sp>
        <p:nvSpPr>
          <p:cNvPr id="3" name="内容占位符 2"/>
          <p:cNvSpPr>
            <a:spLocks noGrp="1"/>
          </p:cNvSpPr>
          <p:nvPr>
            <p:ph idx="1"/>
          </p:nvPr>
        </p:nvSpPr>
        <p:spPr>
          <a:xfrm>
            <a:off x="1297546" y="1033866"/>
            <a:ext cx="6283817" cy="5824134"/>
          </a:xfrm>
        </p:spPr>
        <p:txBody>
          <a:bodyPr>
            <a:noAutofit/>
          </a:bodyPr>
          <a:lstStyle/>
          <a:p>
            <a:pPr marL="0" indent="0">
              <a:buNone/>
            </a:pPr>
            <a:r>
              <a:rPr lang="en-US" altLang="zh-CN" sz="1400" dirty="0"/>
              <a:t>Line</a:t>
            </a:r>
            <a:r>
              <a:rPr lang="zh-CN" altLang="en-US" sz="1400" dirty="0"/>
              <a:t>是用于绘制直线的组件。</a:t>
            </a:r>
          </a:p>
          <a:p>
            <a:pPr marL="0" indent="0">
              <a:buNone/>
            </a:pPr>
            <a:r>
              <a:rPr lang="en-US" altLang="zh-CN" sz="1400" dirty="0"/>
              <a:t>Line</a:t>
            </a:r>
            <a:r>
              <a:rPr lang="zh-CN" altLang="en-US" sz="1400" dirty="0"/>
              <a:t>的参数说明如下：</a:t>
            </a:r>
          </a:p>
          <a:p>
            <a:pPr marL="0" indent="0">
              <a:buNone/>
            </a:pPr>
            <a:r>
              <a:rPr lang="en-US" altLang="zh-CN" sz="1400" dirty="0">
                <a:solidFill>
                  <a:srgbClr val="00B0F0"/>
                </a:solidFill>
              </a:rPr>
              <a:t>width</a:t>
            </a:r>
            <a:r>
              <a:rPr lang="zh-CN" altLang="en-US" sz="1400" dirty="0">
                <a:solidFill>
                  <a:srgbClr val="00B0F0"/>
                </a:solidFill>
              </a:rPr>
              <a:t>：宽度。</a:t>
            </a:r>
          </a:p>
          <a:p>
            <a:pPr marL="0" indent="0">
              <a:buNone/>
            </a:pPr>
            <a:r>
              <a:rPr lang="en-US" altLang="zh-CN" sz="1400" dirty="0">
                <a:solidFill>
                  <a:srgbClr val="00B0F0"/>
                </a:solidFill>
              </a:rPr>
              <a:t>height</a:t>
            </a:r>
            <a:r>
              <a:rPr lang="zh-CN" altLang="en-US" sz="1400" dirty="0">
                <a:solidFill>
                  <a:srgbClr val="00B0F0"/>
                </a:solidFill>
              </a:rPr>
              <a:t>：高度。</a:t>
            </a:r>
          </a:p>
          <a:p>
            <a:pPr marL="0" indent="0">
              <a:buNone/>
            </a:pPr>
            <a:r>
              <a:rPr lang="en-US" altLang="zh-CN" sz="1400" dirty="0"/>
              <a:t>Line</a:t>
            </a:r>
            <a:r>
              <a:rPr lang="zh-CN" altLang="en-US" sz="1400" dirty="0"/>
              <a:t>的参数属性说明如下：</a:t>
            </a:r>
          </a:p>
          <a:p>
            <a:pPr marL="0" indent="0">
              <a:buNone/>
            </a:pPr>
            <a:r>
              <a:rPr lang="en-US" altLang="zh-CN" sz="1400" dirty="0" err="1">
                <a:solidFill>
                  <a:srgbClr val="00B0F0"/>
                </a:solidFill>
              </a:rPr>
              <a:t>startPoint</a:t>
            </a:r>
            <a:r>
              <a:rPr lang="zh-CN" altLang="en-US" sz="1400" dirty="0">
                <a:solidFill>
                  <a:srgbClr val="00B0F0"/>
                </a:solidFill>
              </a:rPr>
              <a:t>：直线起点坐标点（相对坐标），单位为</a:t>
            </a:r>
            <a:r>
              <a:rPr lang="en-US" altLang="zh-CN" sz="1400" dirty="0" err="1">
                <a:solidFill>
                  <a:srgbClr val="00B0F0"/>
                </a:solidFill>
              </a:rPr>
              <a:t>vp</a:t>
            </a:r>
            <a:r>
              <a:rPr lang="zh-CN" altLang="en-US" sz="1400" dirty="0">
                <a:solidFill>
                  <a:srgbClr val="00B0F0"/>
                </a:solidFill>
              </a:rPr>
              <a:t>。</a:t>
            </a:r>
          </a:p>
          <a:p>
            <a:pPr marL="0" indent="0">
              <a:buNone/>
            </a:pPr>
            <a:r>
              <a:rPr lang="en-US" altLang="zh-CN" sz="1400" dirty="0" err="1">
                <a:solidFill>
                  <a:srgbClr val="00B0F0"/>
                </a:solidFill>
              </a:rPr>
              <a:t>endPoint</a:t>
            </a:r>
            <a:r>
              <a:rPr lang="zh-CN" altLang="en-US" sz="1400" dirty="0">
                <a:solidFill>
                  <a:srgbClr val="00B0F0"/>
                </a:solidFill>
              </a:rPr>
              <a:t>：直线终点坐标点（相对坐标），单位为</a:t>
            </a:r>
            <a:r>
              <a:rPr lang="en-US" altLang="zh-CN" sz="1400" dirty="0" err="1">
                <a:solidFill>
                  <a:srgbClr val="00B0F0"/>
                </a:solidFill>
              </a:rPr>
              <a:t>vp</a:t>
            </a:r>
            <a:r>
              <a:rPr lang="zh-CN" altLang="en-US" sz="1400" dirty="0">
                <a:solidFill>
                  <a:srgbClr val="00B0F0"/>
                </a:solidFill>
              </a:rPr>
              <a:t>。</a:t>
            </a:r>
          </a:p>
          <a:p>
            <a:pPr marL="0" indent="0">
              <a:buNone/>
            </a:pPr>
            <a:r>
              <a:rPr lang="en-US" altLang="zh-CN" sz="1400" dirty="0">
                <a:solidFill>
                  <a:srgbClr val="00B0F0"/>
                </a:solidFill>
              </a:rPr>
              <a:t>fill</a:t>
            </a:r>
            <a:r>
              <a:rPr lang="zh-CN" altLang="en-US" sz="1400" dirty="0">
                <a:solidFill>
                  <a:srgbClr val="00B0F0"/>
                </a:solidFill>
              </a:rPr>
              <a:t>：设置填充区域颜色。默认值是</a:t>
            </a:r>
            <a:r>
              <a:rPr lang="en-US" altLang="zh-CN" sz="1400" dirty="0" err="1">
                <a:solidFill>
                  <a:srgbClr val="00B0F0"/>
                </a:solidFill>
              </a:rPr>
              <a:t>Color.Black</a:t>
            </a:r>
            <a:r>
              <a:rPr lang="zh-CN" altLang="en-US" sz="1400" dirty="0">
                <a:solidFill>
                  <a:srgbClr val="00B0F0"/>
                </a:solidFill>
              </a:rPr>
              <a:t>。</a:t>
            </a:r>
          </a:p>
          <a:p>
            <a:pPr marL="0" indent="0">
              <a:buNone/>
            </a:pPr>
            <a:r>
              <a:rPr lang="en-US" altLang="zh-CN" sz="1400" dirty="0" err="1">
                <a:solidFill>
                  <a:srgbClr val="00B0F0"/>
                </a:solidFill>
              </a:rPr>
              <a:t>fillOpacity</a:t>
            </a:r>
            <a:r>
              <a:rPr lang="zh-CN" altLang="en-US" sz="1400" dirty="0">
                <a:solidFill>
                  <a:srgbClr val="00B0F0"/>
                </a:solidFill>
              </a:rPr>
              <a:t>：设置填充区域透明度。默认值是</a:t>
            </a:r>
            <a:r>
              <a:rPr lang="en-US" altLang="zh-CN" sz="1400" dirty="0">
                <a:solidFill>
                  <a:srgbClr val="00B0F0"/>
                </a:solidFill>
              </a:rPr>
              <a:t>1</a:t>
            </a:r>
            <a:r>
              <a:rPr lang="zh-CN" altLang="en-US" sz="1400" dirty="0">
                <a:solidFill>
                  <a:srgbClr val="00B0F0"/>
                </a:solidFill>
              </a:rPr>
              <a:t>。</a:t>
            </a:r>
          </a:p>
          <a:p>
            <a:pPr marL="0" indent="0">
              <a:buNone/>
            </a:pPr>
            <a:r>
              <a:rPr lang="en-US" altLang="zh-CN" sz="1400" dirty="0">
                <a:solidFill>
                  <a:srgbClr val="00B0F0"/>
                </a:solidFill>
              </a:rPr>
              <a:t>stroke</a:t>
            </a:r>
            <a:r>
              <a:rPr lang="zh-CN" altLang="en-US" sz="1400" dirty="0">
                <a:solidFill>
                  <a:srgbClr val="00B0F0"/>
                </a:solidFill>
              </a:rPr>
              <a:t>：设置边框颜色，不设置时，默认没有边框。</a:t>
            </a:r>
          </a:p>
          <a:p>
            <a:pPr marL="0" indent="0">
              <a:buNone/>
            </a:pPr>
            <a:r>
              <a:rPr lang="en-US" altLang="zh-CN" sz="1400" dirty="0" err="1">
                <a:solidFill>
                  <a:srgbClr val="00B0F0"/>
                </a:solidFill>
              </a:rPr>
              <a:t>strokeDashArray</a:t>
            </a:r>
            <a:r>
              <a:rPr lang="zh-CN" altLang="en-US" sz="1400" dirty="0">
                <a:solidFill>
                  <a:srgbClr val="00B0F0"/>
                </a:solidFill>
              </a:rPr>
              <a:t>：设置边框间隙。默认值是</a:t>
            </a:r>
            <a:r>
              <a:rPr lang="en-US" altLang="zh-CN" sz="1400" dirty="0">
                <a:solidFill>
                  <a:srgbClr val="00B0F0"/>
                </a:solidFill>
              </a:rPr>
              <a:t>[]</a:t>
            </a:r>
            <a:r>
              <a:rPr lang="zh-CN" altLang="en-US" sz="1400" dirty="0">
                <a:solidFill>
                  <a:srgbClr val="00B0F0"/>
                </a:solidFill>
              </a:rPr>
              <a:t>。</a:t>
            </a:r>
          </a:p>
          <a:p>
            <a:pPr marL="0" indent="0">
              <a:buNone/>
            </a:pPr>
            <a:r>
              <a:rPr lang="en-US" altLang="zh-CN" sz="1400" dirty="0" err="1">
                <a:solidFill>
                  <a:srgbClr val="00B0F0"/>
                </a:solidFill>
              </a:rPr>
              <a:t>strokeDashOffset</a:t>
            </a:r>
            <a:r>
              <a:rPr lang="zh-CN" altLang="en-US" sz="1400" dirty="0">
                <a:solidFill>
                  <a:srgbClr val="00B0F0"/>
                </a:solidFill>
              </a:rPr>
              <a:t>：边框绘制起点的偏移量。默认值是</a:t>
            </a:r>
            <a:r>
              <a:rPr lang="en-US" altLang="zh-CN" sz="1400" dirty="0">
                <a:solidFill>
                  <a:srgbClr val="00B0F0"/>
                </a:solidFill>
              </a:rPr>
              <a:t>0</a:t>
            </a:r>
            <a:r>
              <a:rPr lang="zh-CN" altLang="en-US" sz="1400" dirty="0">
                <a:solidFill>
                  <a:srgbClr val="00B0F0"/>
                </a:solidFill>
              </a:rPr>
              <a:t>。</a:t>
            </a:r>
          </a:p>
          <a:p>
            <a:pPr marL="0" indent="0">
              <a:buNone/>
            </a:pPr>
            <a:r>
              <a:rPr lang="en-US" altLang="zh-CN" sz="1400" dirty="0" err="1">
                <a:solidFill>
                  <a:srgbClr val="00B0F0"/>
                </a:solidFill>
              </a:rPr>
              <a:t>strokeLineCap</a:t>
            </a:r>
            <a:r>
              <a:rPr lang="zh-CN" altLang="en-US" sz="1400" dirty="0">
                <a:solidFill>
                  <a:srgbClr val="00B0F0"/>
                </a:solidFill>
              </a:rPr>
              <a:t>：设置边框端点绘制样式。默认值是</a:t>
            </a:r>
            <a:r>
              <a:rPr lang="en-US" altLang="zh-CN" sz="1400" dirty="0" err="1">
                <a:solidFill>
                  <a:srgbClr val="00B0F0"/>
                </a:solidFill>
              </a:rPr>
              <a:t>LineCapStyle.Butt</a:t>
            </a:r>
            <a:r>
              <a:rPr lang="zh-CN" altLang="en-US" sz="1400" dirty="0">
                <a:solidFill>
                  <a:srgbClr val="00B0F0"/>
                </a:solidFill>
              </a:rPr>
              <a:t>。</a:t>
            </a:r>
          </a:p>
          <a:p>
            <a:pPr marL="0" indent="0">
              <a:buNone/>
            </a:pPr>
            <a:r>
              <a:rPr lang="en-US" altLang="zh-CN" sz="1400" dirty="0" err="1">
                <a:solidFill>
                  <a:srgbClr val="00B0F0"/>
                </a:solidFill>
              </a:rPr>
              <a:t>strokeLineJoin</a:t>
            </a:r>
            <a:r>
              <a:rPr lang="zh-CN" altLang="en-US" sz="1400" dirty="0">
                <a:solidFill>
                  <a:srgbClr val="00B0F0"/>
                </a:solidFill>
              </a:rPr>
              <a:t>：设置边框拐角绘制样式。默认值是</a:t>
            </a:r>
            <a:r>
              <a:rPr lang="en-US" altLang="zh-CN" sz="1400" dirty="0" err="1">
                <a:solidFill>
                  <a:srgbClr val="00B0F0"/>
                </a:solidFill>
              </a:rPr>
              <a:t>LineJoinStyle.Miter</a:t>
            </a:r>
            <a:r>
              <a:rPr lang="zh-CN" altLang="en-US" sz="1400" dirty="0">
                <a:solidFill>
                  <a:srgbClr val="00B0F0"/>
                </a:solidFill>
              </a:rPr>
              <a:t>。</a:t>
            </a:r>
          </a:p>
          <a:p>
            <a:pPr marL="0" indent="0">
              <a:buNone/>
            </a:pPr>
            <a:r>
              <a:rPr lang="en-US" altLang="zh-CN" sz="1400" dirty="0" err="1">
                <a:solidFill>
                  <a:srgbClr val="00B0F0"/>
                </a:solidFill>
              </a:rPr>
              <a:t>strokeMiterLimit</a:t>
            </a:r>
            <a:r>
              <a:rPr lang="zh-CN" altLang="en-US" sz="1400" dirty="0">
                <a:solidFill>
                  <a:srgbClr val="00B0F0"/>
                </a:solidFill>
              </a:rPr>
              <a:t>：设置斜接长度与边框宽度比值的极限值。默认值是</a:t>
            </a:r>
            <a:r>
              <a:rPr lang="en-US" altLang="zh-CN" sz="1400" dirty="0">
                <a:solidFill>
                  <a:srgbClr val="00B0F0"/>
                </a:solidFill>
              </a:rPr>
              <a:t>4</a:t>
            </a:r>
            <a:r>
              <a:rPr lang="zh-CN" altLang="en-US" sz="1400" dirty="0">
                <a:solidFill>
                  <a:srgbClr val="00B0F0"/>
                </a:solidFill>
              </a:rPr>
              <a:t>。</a:t>
            </a:r>
          </a:p>
          <a:p>
            <a:pPr marL="0" indent="0">
              <a:buNone/>
            </a:pPr>
            <a:r>
              <a:rPr lang="en-US" altLang="zh-CN" sz="1400" dirty="0" err="1">
                <a:solidFill>
                  <a:srgbClr val="00B0F0"/>
                </a:solidFill>
              </a:rPr>
              <a:t>strokeOpacity</a:t>
            </a:r>
            <a:r>
              <a:rPr lang="zh-CN" altLang="en-US" sz="1400" dirty="0">
                <a:solidFill>
                  <a:srgbClr val="00B0F0"/>
                </a:solidFill>
              </a:rPr>
              <a:t>：设置边框透明度。默认值是</a:t>
            </a:r>
            <a:r>
              <a:rPr lang="en-US" altLang="zh-CN" sz="1400" dirty="0">
                <a:solidFill>
                  <a:srgbClr val="00B0F0"/>
                </a:solidFill>
              </a:rPr>
              <a:t>1</a:t>
            </a:r>
            <a:r>
              <a:rPr lang="zh-CN" altLang="en-US" sz="1400" dirty="0">
                <a:solidFill>
                  <a:srgbClr val="00B0F0"/>
                </a:solidFill>
              </a:rPr>
              <a:t>。</a:t>
            </a:r>
          </a:p>
          <a:p>
            <a:pPr marL="0" indent="0">
              <a:buNone/>
            </a:pPr>
            <a:r>
              <a:rPr lang="en-US" altLang="zh-CN" sz="1400" dirty="0" err="1">
                <a:solidFill>
                  <a:srgbClr val="00B0F0"/>
                </a:solidFill>
              </a:rPr>
              <a:t>strokeWidth</a:t>
            </a:r>
            <a:r>
              <a:rPr lang="zh-CN" altLang="en-US" sz="1400" dirty="0">
                <a:solidFill>
                  <a:srgbClr val="00B0F0"/>
                </a:solidFill>
              </a:rPr>
              <a:t>：设置边框宽度。默认值是</a:t>
            </a:r>
            <a:r>
              <a:rPr lang="en-US" altLang="zh-CN" sz="1400" dirty="0">
                <a:solidFill>
                  <a:srgbClr val="00B0F0"/>
                </a:solidFill>
              </a:rPr>
              <a:t>1</a:t>
            </a:r>
            <a:r>
              <a:rPr lang="zh-CN" altLang="en-US" sz="1400" dirty="0">
                <a:solidFill>
                  <a:srgbClr val="00B0F0"/>
                </a:solidFill>
              </a:rPr>
              <a:t>。</a:t>
            </a:r>
          </a:p>
          <a:p>
            <a:pPr marL="0" indent="0">
              <a:buNone/>
            </a:pPr>
            <a:r>
              <a:rPr lang="en-US" altLang="zh-CN" sz="1400" dirty="0" err="1">
                <a:solidFill>
                  <a:srgbClr val="00B0F0"/>
                </a:solidFill>
              </a:rPr>
              <a:t>antiAlias</a:t>
            </a:r>
            <a:r>
              <a:rPr lang="zh-CN" altLang="en-US" sz="1400" dirty="0">
                <a:solidFill>
                  <a:srgbClr val="00B0F0"/>
                </a:solidFill>
              </a:rPr>
              <a:t>：是否开启抗锯齿效果。默认值是</a:t>
            </a:r>
            <a:r>
              <a:rPr lang="en-US" altLang="zh-CN" sz="1400" dirty="0">
                <a:solidFill>
                  <a:srgbClr val="00B0F0"/>
                </a:solidFill>
              </a:rPr>
              <a:t>true</a:t>
            </a:r>
            <a:r>
              <a:rPr lang="zh-CN" altLang="en-US" sz="1400" dirty="0">
                <a:solidFill>
                  <a:srgbClr val="00B0F0"/>
                </a:solidFill>
              </a:rPr>
              <a:t>。</a:t>
            </a:r>
          </a:p>
        </p:txBody>
      </p:sp>
    </p:spTree>
    <p:extLst>
      <p:ext uri="{BB962C8B-B14F-4D97-AF65-F5344CB8AC3E}">
        <p14:creationId xmlns:p14="http://schemas.microsoft.com/office/powerpoint/2010/main" val="4899062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270838" y="597702"/>
            <a:ext cx="7315200" cy="5816977"/>
          </a:xfrm>
          <a:prstGeom prst="rect">
            <a:avLst/>
          </a:prstGeom>
          <a:noFill/>
        </p:spPr>
        <p:txBody>
          <a:bodyPr wrap="square" rtlCol="0">
            <a:spAutoFit/>
          </a:bodyPr>
          <a:lstStyle/>
          <a:p>
            <a:r>
              <a:rPr lang="en-US" altLang="zh-CN" sz="1200" dirty="0"/>
              <a:t>//</a:t>
            </a:r>
            <a:r>
              <a:rPr lang="zh-CN" altLang="en-US" sz="1200" dirty="0"/>
              <a:t>线条绘制的起止点坐标均是相对于</a:t>
            </a:r>
            <a:r>
              <a:rPr lang="en-US" altLang="zh-CN" sz="1200" dirty="0"/>
              <a:t>Line</a:t>
            </a:r>
            <a:r>
              <a:rPr lang="zh-CN" altLang="en-US" sz="1200" dirty="0"/>
              <a:t>组件本身绘制区域的坐标</a:t>
            </a:r>
          </a:p>
          <a:p>
            <a:r>
              <a:rPr lang="en-US" altLang="zh-CN" sz="1200" dirty="0"/>
              <a:t>Line()</a:t>
            </a:r>
          </a:p>
          <a:p>
            <a:r>
              <a:rPr lang="en-US" altLang="zh-CN" sz="1200" dirty="0"/>
              <a:t>  .</a:t>
            </a:r>
            <a:r>
              <a:rPr lang="en-US" altLang="zh-CN" sz="1200" dirty="0" err="1"/>
              <a:t>startPoint</a:t>
            </a:r>
            <a:r>
              <a:rPr lang="en-US" altLang="zh-CN" sz="1200" dirty="0"/>
              <a:t>([0, 0])</a:t>
            </a:r>
          </a:p>
          <a:p>
            <a:r>
              <a:rPr lang="en-US" altLang="zh-CN" sz="1200" dirty="0"/>
              <a:t>  .</a:t>
            </a:r>
            <a:r>
              <a:rPr lang="en-US" altLang="zh-CN" sz="1200" dirty="0" err="1"/>
              <a:t>endPoint</a:t>
            </a:r>
            <a:r>
              <a:rPr lang="en-US" altLang="zh-CN" sz="1200" dirty="0"/>
              <a:t>([50, 100])</a:t>
            </a:r>
          </a:p>
          <a:p>
            <a:r>
              <a:rPr lang="en-US" altLang="zh-CN" sz="1200" dirty="0"/>
              <a:t>  .</a:t>
            </a:r>
            <a:r>
              <a:rPr lang="en-US" altLang="zh-CN" sz="1200" dirty="0" err="1"/>
              <a:t>backgroundColor</a:t>
            </a:r>
            <a:r>
              <a:rPr lang="en-US" altLang="zh-CN" sz="1200" dirty="0"/>
              <a:t>('#F5F5F5')</a:t>
            </a:r>
          </a:p>
          <a:p>
            <a:r>
              <a:rPr lang="en-US" altLang="zh-CN" sz="1200" dirty="0"/>
              <a:t>Line()</a:t>
            </a:r>
          </a:p>
          <a:p>
            <a:r>
              <a:rPr lang="en-US" altLang="zh-CN" sz="1200" dirty="0"/>
              <a:t>  .width(200)</a:t>
            </a:r>
          </a:p>
          <a:p>
            <a:r>
              <a:rPr lang="en-US" altLang="zh-CN" sz="1200" dirty="0"/>
              <a:t>  .height(200)</a:t>
            </a:r>
          </a:p>
          <a:p>
            <a:r>
              <a:rPr lang="en-US" altLang="zh-CN" sz="1200" dirty="0"/>
              <a:t>  .</a:t>
            </a:r>
            <a:r>
              <a:rPr lang="en-US" altLang="zh-CN" sz="1200" dirty="0" err="1"/>
              <a:t>startPoint</a:t>
            </a:r>
            <a:r>
              <a:rPr lang="en-US" altLang="zh-CN" sz="1200" dirty="0"/>
              <a:t>([50, 50])</a:t>
            </a:r>
          </a:p>
          <a:p>
            <a:r>
              <a:rPr lang="en-US" altLang="zh-CN" sz="1200" dirty="0"/>
              <a:t>  .</a:t>
            </a:r>
            <a:r>
              <a:rPr lang="en-US" altLang="zh-CN" sz="1200" dirty="0" err="1"/>
              <a:t>endPoint</a:t>
            </a:r>
            <a:r>
              <a:rPr lang="en-US" altLang="zh-CN" sz="1200" dirty="0"/>
              <a:t>([150, 150])</a:t>
            </a:r>
          </a:p>
          <a:p>
            <a:r>
              <a:rPr lang="en-US" altLang="zh-CN" sz="1200" dirty="0"/>
              <a:t>  .</a:t>
            </a:r>
            <a:r>
              <a:rPr lang="en-US" altLang="zh-CN" sz="1200" dirty="0" err="1"/>
              <a:t>strokeWidth</a:t>
            </a:r>
            <a:r>
              <a:rPr lang="en-US" altLang="zh-CN" sz="1200" dirty="0"/>
              <a:t>(5)</a:t>
            </a:r>
          </a:p>
          <a:p>
            <a:r>
              <a:rPr lang="en-US" altLang="zh-CN" sz="1200" dirty="0"/>
              <a:t>  .stroke(</a:t>
            </a:r>
            <a:r>
              <a:rPr lang="en-US" altLang="zh-CN" sz="1200" dirty="0" err="1"/>
              <a:t>Color.Orange</a:t>
            </a:r>
            <a:r>
              <a:rPr lang="en-US" altLang="zh-CN" sz="1200" dirty="0"/>
              <a:t>)</a:t>
            </a:r>
          </a:p>
          <a:p>
            <a:r>
              <a:rPr lang="en-US" altLang="zh-CN" sz="1200" dirty="0"/>
              <a:t>  .</a:t>
            </a:r>
            <a:r>
              <a:rPr lang="en-US" altLang="zh-CN" sz="1200" dirty="0" err="1"/>
              <a:t>strokeOpacity</a:t>
            </a:r>
            <a:r>
              <a:rPr lang="en-US" altLang="zh-CN" sz="1200" dirty="0"/>
              <a:t>(0.5)</a:t>
            </a:r>
          </a:p>
          <a:p>
            <a:r>
              <a:rPr lang="en-US" altLang="zh-CN" sz="1200" dirty="0"/>
              <a:t>  .</a:t>
            </a:r>
            <a:r>
              <a:rPr lang="en-US" altLang="zh-CN" sz="1200" dirty="0" err="1"/>
              <a:t>backgroundColor</a:t>
            </a:r>
            <a:r>
              <a:rPr lang="en-US" altLang="zh-CN" sz="1200" dirty="0"/>
              <a:t>('#F5F5F5')</a:t>
            </a:r>
          </a:p>
          <a:p>
            <a:endParaRPr lang="en-US" altLang="zh-CN" sz="1200" dirty="0"/>
          </a:p>
          <a:p>
            <a:r>
              <a:rPr lang="en-US" altLang="zh-CN" sz="1200" dirty="0"/>
              <a:t>//</a:t>
            </a:r>
            <a:r>
              <a:rPr lang="zh-CN" altLang="en-US" sz="1200" dirty="0"/>
              <a:t>当坐标点设置的值超出</a:t>
            </a:r>
            <a:r>
              <a:rPr lang="en-US" altLang="zh-CN" sz="1200" dirty="0"/>
              <a:t>Line</a:t>
            </a:r>
            <a:r>
              <a:rPr lang="zh-CN" altLang="en-US" sz="1200" dirty="0"/>
              <a:t>组件的宽高范围时，线条会画出组件绘制区域</a:t>
            </a:r>
          </a:p>
          <a:p>
            <a:r>
              <a:rPr lang="en-US" altLang="zh-CN" sz="1200" dirty="0"/>
              <a:t>Line({ width: 50, height: 50 })</a:t>
            </a:r>
          </a:p>
          <a:p>
            <a:r>
              <a:rPr lang="en-US" altLang="zh-CN" sz="1200" dirty="0"/>
              <a:t>  .</a:t>
            </a:r>
            <a:r>
              <a:rPr lang="en-US" altLang="zh-CN" sz="1200" dirty="0" err="1"/>
              <a:t>startPoint</a:t>
            </a:r>
            <a:r>
              <a:rPr lang="en-US" altLang="zh-CN" sz="1200" dirty="0"/>
              <a:t>([0, 0])</a:t>
            </a:r>
          </a:p>
          <a:p>
            <a:r>
              <a:rPr lang="en-US" altLang="zh-CN" sz="1200" dirty="0"/>
              <a:t>  .</a:t>
            </a:r>
            <a:r>
              <a:rPr lang="en-US" altLang="zh-CN" sz="1200" dirty="0" err="1"/>
              <a:t>endPoint</a:t>
            </a:r>
            <a:r>
              <a:rPr lang="en-US" altLang="zh-CN" sz="1200" dirty="0"/>
              <a:t>([100, 100])</a:t>
            </a:r>
          </a:p>
          <a:p>
            <a:r>
              <a:rPr lang="en-US" altLang="zh-CN" sz="1200" dirty="0"/>
              <a:t>  .</a:t>
            </a:r>
            <a:r>
              <a:rPr lang="en-US" altLang="zh-CN" sz="1200" dirty="0" err="1"/>
              <a:t>strokeWidth</a:t>
            </a:r>
            <a:r>
              <a:rPr lang="en-US" altLang="zh-CN" sz="1200" dirty="0"/>
              <a:t>(3)</a:t>
            </a:r>
          </a:p>
          <a:p>
            <a:r>
              <a:rPr lang="en-US" altLang="zh-CN" sz="1200" dirty="0"/>
              <a:t>  .</a:t>
            </a:r>
            <a:r>
              <a:rPr lang="en-US" altLang="zh-CN" sz="1200" dirty="0" err="1"/>
              <a:t>strokeDashArray</a:t>
            </a:r>
            <a:r>
              <a:rPr lang="en-US" altLang="zh-CN" sz="1200" dirty="0"/>
              <a:t>([10, 3])</a:t>
            </a:r>
          </a:p>
          <a:p>
            <a:r>
              <a:rPr lang="en-US" altLang="zh-CN" sz="1200" dirty="0"/>
              <a:t>  .</a:t>
            </a:r>
            <a:r>
              <a:rPr lang="en-US" altLang="zh-CN" sz="1200" dirty="0" err="1"/>
              <a:t>backgroundColor</a:t>
            </a:r>
            <a:r>
              <a:rPr lang="en-US" altLang="zh-CN" sz="1200" dirty="0"/>
              <a:t>('#F5F5F5')</a:t>
            </a:r>
          </a:p>
          <a:p>
            <a:endParaRPr lang="en-US" altLang="zh-CN" sz="1200" dirty="0"/>
          </a:p>
          <a:p>
            <a:r>
              <a:rPr lang="en-US" altLang="zh-CN" sz="1200" dirty="0"/>
              <a:t>//</a:t>
            </a:r>
            <a:r>
              <a:rPr lang="en-US" altLang="zh-CN" sz="1200" dirty="0" err="1"/>
              <a:t>strokeDashOffset</a:t>
            </a:r>
            <a:r>
              <a:rPr lang="zh-CN" altLang="en-US" sz="1200" dirty="0"/>
              <a:t>用于定义关联虚线</a:t>
            </a:r>
            <a:r>
              <a:rPr lang="en-US" altLang="zh-CN" sz="1200" dirty="0" err="1"/>
              <a:t>strokeDashArray</a:t>
            </a:r>
            <a:r>
              <a:rPr lang="zh-CN" altLang="en-US" sz="1200" dirty="0"/>
              <a:t>数组渲染时的偏移</a:t>
            </a:r>
          </a:p>
          <a:p>
            <a:r>
              <a:rPr lang="en-US" altLang="zh-CN" sz="1200" dirty="0"/>
              <a:t>Line({ width: 50, height: 50 })</a:t>
            </a:r>
          </a:p>
          <a:p>
            <a:r>
              <a:rPr lang="en-US" altLang="zh-CN" sz="1200" dirty="0"/>
              <a:t>  .</a:t>
            </a:r>
            <a:r>
              <a:rPr lang="en-US" altLang="zh-CN" sz="1200" dirty="0" err="1"/>
              <a:t>startPoint</a:t>
            </a:r>
            <a:r>
              <a:rPr lang="en-US" altLang="zh-CN" sz="1200" dirty="0"/>
              <a:t>([0, 0])</a:t>
            </a:r>
          </a:p>
          <a:p>
            <a:r>
              <a:rPr lang="en-US" altLang="zh-CN" sz="1200" dirty="0"/>
              <a:t>  .</a:t>
            </a:r>
            <a:r>
              <a:rPr lang="en-US" altLang="zh-CN" sz="1200" dirty="0" err="1"/>
              <a:t>endPoint</a:t>
            </a:r>
            <a:r>
              <a:rPr lang="en-US" altLang="zh-CN" sz="1200" dirty="0"/>
              <a:t>([100, 100])</a:t>
            </a:r>
          </a:p>
          <a:p>
            <a:r>
              <a:rPr lang="en-US" altLang="zh-CN" sz="1200" dirty="0"/>
              <a:t>  .</a:t>
            </a:r>
            <a:r>
              <a:rPr lang="en-US" altLang="zh-CN" sz="1200" dirty="0" err="1"/>
              <a:t>strokeWidth</a:t>
            </a:r>
            <a:r>
              <a:rPr lang="en-US" altLang="zh-CN" sz="1200" dirty="0"/>
              <a:t>(3)</a:t>
            </a:r>
          </a:p>
          <a:p>
            <a:r>
              <a:rPr lang="en-US" altLang="zh-CN" sz="1200" dirty="0"/>
              <a:t>  .</a:t>
            </a:r>
            <a:r>
              <a:rPr lang="en-US" altLang="zh-CN" sz="1200" dirty="0" err="1"/>
              <a:t>strokeDashArray</a:t>
            </a:r>
            <a:r>
              <a:rPr lang="en-US" altLang="zh-CN" sz="1200" dirty="0"/>
              <a:t>([10, 3])</a:t>
            </a:r>
          </a:p>
          <a:p>
            <a:r>
              <a:rPr lang="en-US" altLang="zh-CN" sz="1200" dirty="0"/>
              <a:t>  .</a:t>
            </a:r>
            <a:r>
              <a:rPr lang="en-US" altLang="zh-CN" sz="1200" dirty="0" err="1"/>
              <a:t>strokeDashOffset</a:t>
            </a:r>
            <a:r>
              <a:rPr lang="en-US" altLang="zh-CN" sz="1200" dirty="0"/>
              <a:t>(5)</a:t>
            </a:r>
          </a:p>
          <a:p>
            <a:r>
              <a:rPr lang="en-US" altLang="zh-CN" sz="1200" dirty="0"/>
              <a:t>  .</a:t>
            </a:r>
            <a:r>
              <a:rPr lang="en-US" altLang="zh-CN" sz="1200" dirty="0" err="1"/>
              <a:t>backgroundColor</a:t>
            </a:r>
            <a:r>
              <a:rPr lang="en-US" altLang="zh-CN" sz="1200" dirty="0"/>
              <a:t>('#F5F5F5')</a:t>
            </a:r>
            <a:endParaRPr lang="zh-CN" altLang="en-US" sz="1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659" y="839932"/>
            <a:ext cx="2860648" cy="5193178"/>
          </a:xfrm>
          <a:prstGeom prst="rect">
            <a:avLst/>
          </a:prstGeom>
        </p:spPr>
      </p:pic>
      <p:sp>
        <p:nvSpPr>
          <p:cNvPr id="3" name="文本框 2"/>
          <p:cNvSpPr txBox="1"/>
          <p:nvPr/>
        </p:nvSpPr>
        <p:spPr>
          <a:xfrm>
            <a:off x="434570" y="228370"/>
            <a:ext cx="1184856" cy="369332"/>
          </a:xfrm>
          <a:prstGeom prst="rect">
            <a:avLst/>
          </a:prstGeom>
          <a:noFill/>
        </p:spPr>
        <p:txBody>
          <a:bodyPr wrap="square" rtlCol="0">
            <a:spAutoFit/>
          </a:bodyPr>
          <a:lstStyle/>
          <a:p>
            <a:r>
              <a:rPr lang="zh-CN" altLang="en-US" dirty="0" smtClean="0"/>
              <a:t>示例：</a:t>
            </a:r>
            <a:endParaRPr lang="zh-CN" altLang="en-US" dirty="0"/>
          </a:p>
        </p:txBody>
      </p:sp>
    </p:spTree>
    <p:extLst>
      <p:ext uri="{BB962C8B-B14F-4D97-AF65-F5344CB8AC3E}">
        <p14:creationId xmlns:p14="http://schemas.microsoft.com/office/powerpoint/2010/main" val="291702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Column</a:t>
            </a:r>
            <a:r>
              <a:rPr lang="zh-CN" altLang="en-US" dirty="0"/>
              <a:t>和</a:t>
            </a:r>
            <a:r>
              <a:rPr lang="en-US" altLang="zh-CN" dirty="0"/>
              <a:t>Row</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Column</a:t>
            </a:r>
            <a:r>
              <a:rPr lang="zh-CN" altLang="en-US" dirty="0"/>
              <a:t>和</a:t>
            </a:r>
            <a:r>
              <a:rPr lang="en-US" altLang="zh-CN" dirty="0"/>
              <a:t>Row</a:t>
            </a:r>
            <a:r>
              <a:rPr lang="zh-CN" altLang="en-US" dirty="0"/>
              <a:t>是常用的容器组件。其中，</a:t>
            </a:r>
            <a:r>
              <a:rPr lang="en-US" altLang="zh-CN" dirty="0"/>
              <a:t>Column</a:t>
            </a:r>
            <a:r>
              <a:rPr lang="zh-CN" altLang="en-US" dirty="0"/>
              <a:t>是沿垂直方向布局的容器，</a:t>
            </a:r>
            <a:r>
              <a:rPr lang="en-US" altLang="zh-CN" dirty="0"/>
              <a:t>Row</a:t>
            </a:r>
            <a:r>
              <a:rPr lang="zh-CN" altLang="en-US" dirty="0"/>
              <a:t>是沿</a:t>
            </a:r>
            <a:r>
              <a:rPr lang="zh-CN" altLang="en-US" dirty="0" smtClean="0"/>
              <a:t>水平方向</a:t>
            </a:r>
            <a:r>
              <a:rPr lang="zh-CN" altLang="en-US" dirty="0"/>
              <a:t>布局的容器</a:t>
            </a:r>
            <a:r>
              <a:rPr lang="zh-CN" altLang="en-US" dirty="0" smtClean="0"/>
              <a:t>。、</a:t>
            </a:r>
            <a:endParaRPr lang="en-US" altLang="zh-CN" dirty="0" smtClean="0"/>
          </a:p>
          <a:p>
            <a:pPr marL="0" indent="0">
              <a:buNone/>
            </a:pPr>
            <a:r>
              <a:rPr lang="en-US" altLang="zh-CN" dirty="0"/>
              <a:t>Column</a:t>
            </a:r>
            <a:r>
              <a:rPr lang="zh-CN" altLang="en-US" dirty="0"/>
              <a:t>和</a:t>
            </a:r>
            <a:r>
              <a:rPr lang="en-US" altLang="zh-CN" dirty="0"/>
              <a:t>Row</a:t>
            </a:r>
            <a:r>
              <a:rPr lang="zh-CN" altLang="en-US" dirty="0"/>
              <a:t>的构造函数都有</a:t>
            </a:r>
            <a:r>
              <a:rPr lang="en-US" altLang="zh-CN" dirty="0"/>
              <a:t>space</a:t>
            </a:r>
            <a:r>
              <a:rPr lang="zh-CN" altLang="en-US" dirty="0"/>
              <a:t>参数，表示元素间的间距。</a:t>
            </a:r>
          </a:p>
          <a:p>
            <a:pPr marL="0" indent="0">
              <a:buNone/>
            </a:pPr>
            <a:r>
              <a:rPr lang="en-US" altLang="zh-CN" dirty="0"/>
              <a:t>Column</a:t>
            </a:r>
            <a:r>
              <a:rPr lang="zh-CN" altLang="en-US" dirty="0"/>
              <a:t>和</a:t>
            </a:r>
            <a:r>
              <a:rPr lang="en-US" altLang="zh-CN" dirty="0"/>
              <a:t>Row</a:t>
            </a:r>
            <a:r>
              <a:rPr lang="zh-CN" altLang="en-US" dirty="0"/>
              <a:t>都包含属性</a:t>
            </a:r>
            <a:r>
              <a:rPr lang="en-US" altLang="zh-CN" dirty="0" err="1"/>
              <a:t>alignItems</a:t>
            </a:r>
            <a:r>
              <a:rPr lang="zh-CN" altLang="en-US" dirty="0"/>
              <a:t>和</a:t>
            </a:r>
            <a:r>
              <a:rPr lang="en-US" altLang="zh-CN" dirty="0" err="1"/>
              <a:t>justifyContent</a:t>
            </a:r>
            <a:r>
              <a:rPr lang="zh-CN" altLang="en-US" dirty="0"/>
              <a:t>，用来设置子组件的对齐格式。</a:t>
            </a:r>
          </a:p>
          <a:p>
            <a:pPr marL="0" indent="0">
              <a:buNone/>
            </a:pPr>
            <a:r>
              <a:rPr lang="zh-CN" altLang="en-US" dirty="0"/>
              <a:t>不同的是，对于</a:t>
            </a:r>
            <a:r>
              <a:rPr lang="en-US" altLang="zh-CN" dirty="0"/>
              <a:t>Column</a:t>
            </a:r>
            <a:r>
              <a:rPr lang="zh-CN" altLang="en-US" dirty="0"/>
              <a:t>而言，</a:t>
            </a:r>
            <a:r>
              <a:rPr lang="en-US" altLang="zh-CN" dirty="0" err="1"/>
              <a:t>alignItems</a:t>
            </a:r>
            <a:r>
              <a:rPr lang="zh-CN" altLang="en-US" dirty="0"/>
              <a:t>用于设置子组件在水平方向上的对齐格式，</a:t>
            </a:r>
            <a:r>
              <a:rPr lang="zh-CN" altLang="en-US" dirty="0" smtClean="0"/>
              <a:t>默认</a:t>
            </a:r>
            <a:r>
              <a:rPr lang="zh-CN" altLang="en-US" dirty="0"/>
              <a:t>值是</a:t>
            </a:r>
            <a:r>
              <a:rPr lang="en-US" altLang="zh-CN" dirty="0" err="1"/>
              <a:t>HorizontalAlign.Center</a:t>
            </a:r>
            <a:r>
              <a:rPr lang="zh-CN" altLang="en-US" dirty="0"/>
              <a:t>；</a:t>
            </a:r>
            <a:r>
              <a:rPr lang="en-US" altLang="zh-CN" dirty="0" err="1"/>
              <a:t>justifyContent</a:t>
            </a:r>
            <a:r>
              <a:rPr lang="zh-CN" altLang="en-US" dirty="0"/>
              <a:t>用于设置子组件在垂直方向上的</a:t>
            </a:r>
            <a:r>
              <a:rPr lang="zh-CN" altLang="en-US" dirty="0" smtClean="0"/>
              <a:t>对齐格式</a:t>
            </a:r>
            <a:r>
              <a:rPr lang="zh-CN" altLang="en-US" dirty="0"/>
              <a:t>，默认值是</a:t>
            </a:r>
            <a:r>
              <a:rPr lang="en-US" altLang="zh-CN" dirty="0" err="1"/>
              <a:t>FlexAlign.Start</a:t>
            </a:r>
            <a:r>
              <a:rPr lang="zh-CN" altLang="en-US" dirty="0"/>
              <a:t>。</a:t>
            </a:r>
          </a:p>
          <a:p>
            <a:pPr marL="0" indent="0">
              <a:buNone/>
            </a:pPr>
            <a:r>
              <a:rPr lang="zh-CN" altLang="en-US" dirty="0"/>
              <a:t>而</a:t>
            </a:r>
            <a:r>
              <a:rPr lang="en-US" altLang="zh-CN" dirty="0"/>
              <a:t>Row</a:t>
            </a:r>
            <a:r>
              <a:rPr lang="zh-CN" altLang="en-US" dirty="0"/>
              <a:t>则相反，</a:t>
            </a:r>
            <a:r>
              <a:rPr lang="en-US" altLang="zh-CN" dirty="0" err="1"/>
              <a:t>alignItems</a:t>
            </a:r>
            <a:r>
              <a:rPr lang="zh-CN" altLang="en-US" dirty="0"/>
              <a:t>用于设置子组件在垂直方向上的对齐格式，默认值</a:t>
            </a:r>
            <a:r>
              <a:rPr lang="zh-CN" altLang="en-US" dirty="0" smtClean="0"/>
              <a:t>是</a:t>
            </a:r>
            <a:r>
              <a:rPr lang="en-US" altLang="zh-CN" dirty="0" err="1" smtClean="0"/>
              <a:t>VerticalAlign.Center</a:t>
            </a:r>
            <a:r>
              <a:rPr lang="zh-CN" altLang="en-US" dirty="0"/>
              <a:t>；而</a:t>
            </a:r>
            <a:r>
              <a:rPr lang="en-US" altLang="zh-CN" dirty="0" err="1"/>
              <a:t>justifyContent</a:t>
            </a:r>
            <a:r>
              <a:rPr lang="zh-CN" altLang="en-US" dirty="0"/>
              <a:t>用于设置子组件在水平方向上的对齐格式</a:t>
            </a:r>
            <a:r>
              <a:rPr lang="zh-CN" altLang="en-US" dirty="0" smtClean="0"/>
              <a:t>，默认</a:t>
            </a:r>
            <a:r>
              <a:rPr lang="zh-CN" altLang="en-US" dirty="0"/>
              <a:t>值是</a:t>
            </a:r>
            <a:r>
              <a:rPr lang="en-US" altLang="zh-CN" dirty="0" err="1"/>
              <a:t>FlexAlign.Start</a:t>
            </a:r>
            <a:r>
              <a:rPr lang="zh-CN" altLang="en-US" dirty="0"/>
              <a:t>。</a:t>
            </a:r>
          </a:p>
        </p:txBody>
      </p:sp>
    </p:spTree>
    <p:extLst>
      <p:ext uri="{BB962C8B-B14F-4D97-AF65-F5344CB8AC3E}">
        <p14:creationId xmlns:p14="http://schemas.microsoft.com/office/powerpoint/2010/main" val="1087327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290" y="-291697"/>
            <a:ext cx="10515600" cy="1325563"/>
          </a:xfrm>
        </p:spPr>
        <p:txBody>
          <a:bodyPr/>
          <a:lstStyle/>
          <a:p>
            <a:r>
              <a:rPr lang="en-US" altLang="zh-CN" dirty="0"/>
              <a:t>4.3.3  Polyline</a:t>
            </a:r>
            <a:endParaRPr lang="zh-CN" altLang="en-US" dirty="0"/>
          </a:p>
        </p:txBody>
      </p:sp>
      <p:sp>
        <p:nvSpPr>
          <p:cNvPr id="3" name="内容占位符 2"/>
          <p:cNvSpPr>
            <a:spLocks noGrp="1"/>
          </p:cNvSpPr>
          <p:nvPr>
            <p:ph idx="1"/>
          </p:nvPr>
        </p:nvSpPr>
        <p:spPr>
          <a:xfrm>
            <a:off x="1297546" y="1033866"/>
            <a:ext cx="6283817" cy="5824134"/>
          </a:xfrm>
        </p:spPr>
        <p:txBody>
          <a:bodyPr>
            <a:noAutofit/>
          </a:bodyPr>
          <a:lstStyle/>
          <a:p>
            <a:pPr marL="0" indent="0">
              <a:buNone/>
            </a:pPr>
            <a:r>
              <a:rPr lang="en-US" altLang="zh-CN" sz="1400" dirty="0"/>
              <a:t>Polyline</a:t>
            </a:r>
            <a:r>
              <a:rPr lang="zh-CN" altLang="en-US" sz="1400" dirty="0"/>
              <a:t>是用于绘制折线直线的组件。</a:t>
            </a:r>
          </a:p>
          <a:p>
            <a:pPr marL="0" indent="0">
              <a:buNone/>
            </a:pPr>
            <a:r>
              <a:rPr lang="en-US" altLang="zh-CN" sz="1400" dirty="0"/>
              <a:t>Polyline</a:t>
            </a:r>
            <a:r>
              <a:rPr lang="zh-CN" altLang="en-US" sz="1400" dirty="0"/>
              <a:t>的参数说明如下：</a:t>
            </a:r>
          </a:p>
          <a:p>
            <a:r>
              <a:rPr lang="en-US" altLang="zh-CN" sz="1400" dirty="0">
                <a:solidFill>
                  <a:srgbClr val="00B0F0"/>
                </a:solidFill>
              </a:rPr>
              <a:t>width</a:t>
            </a:r>
            <a:r>
              <a:rPr lang="zh-CN" altLang="en-US" sz="1400" dirty="0">
                <a:solidFill>
                  <a:srgbClr val="00B0F0"/>
                </a:solidFill>
              </a:rPr>
              <a:t>：宽度。</a:t>
            </a:r>
          </a:p>
          <a:p>
            <a:r>
              <a:rPr lang="en-US" altLang="zh-CN" sz="1400" dirty="0">
                <a:solidFill>
                  <a:srgbClr val="00B0F0"/>
                </a:solidFill>
              </a:rPr>
              <a:t>height</a:t>
            </a:r>
            <a:r>
              <a:rPr lang="zh-CN" altLang="en-US" sz="1400" dirty="0">
                <a:solidFill>
                  <a:srgbClr val="00B0F0"/>
                </a:solidFill>
              </a:rPr>
              <a:t>：高度。</a:t>
            </a:r>
          </a:p>
          <a:p>
            <a:pPr marL="0" indent="0">
              <a:buNone/>
            </a:pPr>
            <a:r>
              <a:rPr lang="en-US" altLang="zh-CN" sz="1400" dirty="0"/>
              <a:t>Polyline</a:t>
            </a:r>
            <a:r>
              <a:rPr lang="zh-CN" altLang="en-US" sz="1400" dirty="0"/>
              <a:t>的参数属性说明如下：</a:t>
            </a:r>
          </a:p>
          <a:p>
            <a:r>
              <a:rPr lang="en-US" altLang="zh-CN" sz="1400" dirty="0">
                <a:solidFill>
                  <a:srgbClr val="00B0F0"/>
                </a:solidFill>
              </a:rPr>
              <a:t>points</a:t>
            </a:r>
            <a:r>
              <a:rPr lang="zh-CN" altLang="en-US" sz="1400" dirty="0">
                <a:solidFill>
                  <a:srgbClr val="00B0F0"/>
                </a:solidFill>
              </a:rPr>
              <a:t>：折线经过的坐标点列表。</a:t>
            </a:r>
          </a:p>
          <a:p>
            <a:r>
              <a:rPr lang="en-US" altLang="zh-CN" sz="1400" dirty="0">
                <a:solidFill>
                  <a:srgbClr val="00B0F0"/>
                </a:solidFill>
              </a:rPr>
              <a:t>fill</a:t>
            </a:r>
            <a:r>
              <a:rPr lang="zh-CN" altLang="en-US" sz="1400" dirty="0">
                <a:solidFill>
                  <a:srgbClr val="00B0F0"/>
                </a:solidFill>
              </a:rPr>
              <a:t>：设置填充区域颜色。默认值是</a:t>
            </a:r>
            <a:r>
              <a:rPr lang="en-US" altLang="zh-CN" sz="1400" dirty="0" err="1">
                <a:solidFill>
                  <a:srgbClr val="00B0F0"/>
                </a:solidFill>
              </a:rPr>
              <a:t>Color.Black</a:t>
            </a:r>
            <a:r>
              <a:rPr lang="zh-CN" altLang="en-US" sz="1400" dirty="0">
                <a:solidFill>
                  <a:srgbClr val="00B0F0"/>
                </a:solidFill>
              </a:rPr>
              <a:t>。</a:t>
            </a:r>
          </a:p>
          <a:p>
            <a:r>
              <a:rPr lang="en-US" altLang="zh-CN" sz="1400" dirty="0" err="1">
                <a:solidFill>
                  <a:srgbClr val="00B0F0"/>
                </a:solidFill>
              </a:rPr>
              <a:t>fillOpacity</a:t>
            </a:r>
            <a:r>
              <a:rPr lang="zh-CN" altLang="en-US" sz="1400" dirty="0">
                <a:solidFill>
                  <a:srgbClr val="00B0F0"/>
                </a:solidFill>
              </a:rPr>
              <a:t>：设置填充区域透明度。默认值是</a:t>
            </a:r>
            <a:r>
              <a:rPr lang="en-US" altLang="zh-CN" sz="1400" dirty="0">
                <a:solidFill>
                  <a:srgbClr val="00B0F0"/>
                </a:solidFill>
              </a:rPr>
              <a:t>1</a:t>
            </a:r>
            <a:r>
              <a:rPr lang="zh-CN" altLang="en-US" sz="1400" dirty="0">
                <a:solidFill>
                  <a:srgbClr val="00B0F0"/>
                </a:solidFill>
              </a:rPr>
              <a:t>。</a:t>
            </a:r>
          </a:p>
          <a:p>
            <a:r>
              <a:rPr lang="en-US" altLang="zh-CN" sz="1400" dirty="0">
                <a:solidFill>
                  <a:srgbClr val="00B0F0"/>
                </a:solidFill>
              </a:rPr>
              <a:t>stroke</a:t>
            </a:r>
            <a:r>
              <a:rPr lang="zh-CN" altLang="en-US" sz="1400" dirty="0">
                <a:solidFill>
                  <a:srgbClr val="00B0F0"/>
                </a:solidFill>
              </a:rPr>
              <a:t>：设置边框颜色，不设置时，默认没有边框。</a:t>
            </a:r>
          </a:p>
          <a:p>
            <a:r>
              <a:rPr lang="en-US" altLang="zh-CN" sz="1400" dirty="0" err="1">
                <a:solidFill>
                  <a:srgbClr val="00B0F0"/>
                </a:solidFill>
              </a:rPr>
              <a:t>strokeDashArray</a:t>
            </a:r>
            <a:r>
              <a:rPr lang="zh-CN" altLang="en-US" sz="1400" dirty="0">
                <a:solidFill>
                  <a:srgbClr val="00B0F0"/>
                </a:solidFill>
              </a:rPr>
              <a:t>：设置边框间隙。默认值是</a:t>
            </a:r>
            <a:r>
              <a:rPr lang="en-US" altLang="zh-CN" sz="1400" dirty="0">
                <a:solidFill>
                  <a:srgbClr val="00B0F0"/>
                </a:solidFill>
              </a:rPr>
              <a:t>[]</a:t>
            </a:r>
            <a:r>
              <a:rPr lang="zh-CN" altLang="en-US" sz="1400" dirty="0">
                <a:solidFill>
                  <a:srgbClr val="00B0F0"/>
                </a:solidFill>
              </a:rPr>
              <a:t>。</a:t>
            </a:r>
          </a:p>
          <a:p>
            <a:r>
              <a:rPr lang="en-US" altLang="zh-CN" sz="1400" dirty="0" err="1">
                <a:solidFill>
                  <a:srgbClr val="00B0F0"/>
                </a:solidFill>
              </a:rPr>
              <a:t>strokeDashOffset</a:t>
            </a:r>
            <a:r>
              <a:rPr lang="zh-CN" altLang="en-US" sz="1400" dirty="0">
                <a:solidFill>
                  <a:srgbClr val="00B0F0"/>
                </a:solidFill>
              </a:rPr>
              <a:t>：边框绘制起点的偏移量。默认值是</a:t>
            </a:r>
            <a:r>
              <a:rPr lang="en-US" altLang="zh-CN" sz="1400" dirty="0">
                <a:solidFill>
                  <a:srgbClr val="00B0F0"/>
                </a:solidFill>
              </a:rPr>
              <a:t>0</a:t>
            </a:r>
            <a:r>
              <a:rPr lang="zh-CN" altLang="en-US" sz="1400" dirty="0">
                <a:solidFill>
                  <a:srgbClr val="00B0F0"/>
                </a:solidFill>
              </a:rPr>
              <a:t>。</a:t>
            </a:r>
          </a:p>
          <a:p>
            <a:r>
              <a:rPr lang="en-US" altLang="zh-CN" sz="1400" dirty="0" err="1">
                <a:solidFill>
                  <a:srgbClr val="00B0F0"/>
                </a:solidFill>
              </a:rPr>
              <a:t>strokeLineCap</a:t>
            </a:r>
            <a:r>
              <a:rPr lang="zh-CN" altLang="en-US" sz="1400" dirty="0">
                <a:solidFill>
                  <a:srgbClr val="00B0F0"/>
                </a:solidFill>
              </a:rPr>
              <a:t>：设置边框端点绘制样式。默认值是</a:t>
            </a:r>
            <a:r>
              <a:rPr lang="en-US" altLang="zh-CN" sz="1400" dirty="0" err="1">
                <a:solidFill>
                  <a:srgbClr val="00B0F0"/>
                </a:solidFill>
              </a:rPr>
              <a:t>LineCapStyle.Butt</a:t>
            </a:r>
            <a:r>
              <a:rPr lang="zh-CN" altLang="en-US" sz="1400" dirty="0">
                <a:solidFill>
                  <a:srgbClr val="00B0F0"/>
                </a:solidFill>
              </a:rPr>
              <a:t>。</a:t>
            </a:r>
          </a:p>
          <a:p>
            <a:r>
              <a:rPr lang="en-US" altLang="zh-CN" sz="1400" dirty="0" err="1">
                <a:solidFill>
                  <a:srgbClr val="00B0F0"/>
                </a:solidFill>
              </a:rPr>
              <a:t>strokeLineJoin</a:t>
            </a:r>
            <a:r>
              <a:rPr lang="zh-CN" altLang="en-US" sz="1400" dirty="0">
                <a:solidFill>
                  <a:srgbClr val="00B0F0"/>
                </a:solidFill>
              </a:rPr>
              <a:t>：设置边框拐角绘制样式。默认值是</a:t>
            </a:r>
            <a:r>
              <a:rPr lang="en-US" altLang="zh-CN" sz="1400" dirty="0" err="1">
                <a:solidFill>
                  <a:srgbClr val="00B0F0"/>
                </a:solidFill>
              </a:rPr>
              <a:t>LineJoinStyle.Miter</a:t>
            </a:r>
            <a:r>
              <a:rPr lang="zh-CN" altLang="en-US" sz="1400" dirty="0">
                <a:solidFill>
                  <a:srgbClr val="00B0F0"/>
                </a:solidFill>
              </a:rPr>
              <a:t>。</a:t>
            </a:r>
          </a:p>
          <a:p>
            <a:r>
              <a:rPr lang="en-US" altLang="zh-CN" sz="1400" dirty="0" err="1">
                <a:solidFill>
                  <a:srgbClr val="00B0F0"/>
                </a:solidFill>
              </a:rPr>
              <a:t>strokeMiterLimit</a:t>
            </a:r>
            <a:r>
              <a:rPr lang="zh-CN" altLang="en-US" sz="1400" dirty="0">
                <a:solidFill>
                  <a:srgbClr val="00B0F0"/>
                </a:solidFill>
              </a:rPr>
              <a:t>：设置斜接长度与边框宽度比值的极限值。默认值是</a:t>
            </a:r>
            <a:r>
              <a:rPr lang="en-US" altLang="zh-CN" sz="1400" dirty="0">
                <a:solidFill>
                  <a:srgbClr val="00B0F0"/>
                </a:solidFill>
              </a:rPr>
              <a:t>4</a:t>
            </a:r>
            <a:r>
              <a:rPr lang="zh-CN" altLang="en-US" sz="1400" dirty="0">
                <a:solidFill>
                  <a:srgbClr val="00B0F0"/>
                </a:solidFill>
              </a:rPr>
              <a:t>。</a:t>
            </a:r>
          </a:p>
          <a:p>
            <a:r>
              <a:rPr lang="en-US" altLang="zh-CN" sz="1400" dirty="0" err="1">
                <a:solidFill>
                  <a:srgbClr val="00B0F0"/>
                </a:solidFill>
              </a:rPr>
              <a:t>strokeOpacity</a:t>
            </a:r>
            <a:r>
              <a:rPr lang="zh-CN" altLang="en-US" sz="1400" dirty="0">
                <a:solidFill>
                  <a:srgbClr val="00B0F0"/>
                </a:solidFill>
              </a:rPr>
              <a:t>：设置边框透明度。默认值是</a:t>
            </a:r>
            <a:r>
              <a:rPr lang="en-US" altLang="zh-CN" sz="1400" dirty="0">
                <a:solidFill>
                  <a:srgbClr val="00B0F0"/>
                </a:solidFill>
              </a:rPr>
              <a:t>1</a:t>
            </a:r>
            <a:r>
              <a:rPr lang="zh-CN" altLang="en-US" sz="1400" dirty="0">
                <a:solidFill>
                  <a:srgbClr val="00B0F0"/>
                </a:solidFill>
              </a:rPr>
              <a:t>。</a:t>
            </a:r>
          </a:p>
          <a:p>
            <a:r>
              <a:rPr lang="en-US" altLang="zh-CN" sz="1400" dirty="0" err="1">
                <a:solidFill>
                  <a:srgbClr val="00B0F0"/>
                </a:solidFill>
              </a:rPr>
              <a:t>strokeWidth</a:t>
            </a:r>
            <a:r>
              <a:rPr lang="zh-CN" altLang="en-US" sz="1400" dirty="0">
                <a:solidFill>
                  <a:srgbClr val="00B0F0"/>
                </a:solidFill>
              </a:rPr>
              <a:t>：设置边框宽度。默认值是</a:t>
            </a:r>
            <a:r>
              <a:rPr lang="en-US" altLang="zh-CN" sz="1400" dirty="0">
                <a:solidFill>
                  <a:srgbClr val="00B0F0"/>
                </a:solidFill>
              </a:rPr>
              <a:t>1</a:t>
            </a:r>
            <a:r>
              <a:rPr lang="zh-CN" altLang="en-US" sz="1400" dirty="0">
                <a:solidFill>
                  <a:srgbClr val="00B0F0"/>
                </a:solidFill>
              </a:rPr>
              <a:t>。</a:t>
            </a:r>
          </a:p>
          <a:p>
            <a:r>
              <a:rPr lang="en-US" altLang="zh-CN" sz="1400" dirty="0" err="1">
                <a:solidFill>
                  <a:srgbClr val="00B0F0"/>
                </a:solidFill>
              </a:rPr>
              <a:t>antiAlias</a:t>
            </a:r>
            <a:r>
              <a:rPr lang="zh-CN" altLang="en-US" sz="1400" dirty="0">
                <a:solidFill>
                  <a:srgbClr val="00B0F0"/>
                </a:solidFill>
              </a:rPr>
              <a:t>：是否开启抗锯齿效果。默认值是</a:t>
            </a:r>
            <a:r>
              <a:rPr lang="en-US" altLang="zh-CN" sz="1400" dirty="0">
                <a:solidFill>
                  <a:srgbClr val="00B0F0"/>
                </a:solidFill>
              </a:rPr>
              <a:t>true</a:t>
            </a:r>
            <a:r>
              <a:rPr lang="zh-CN" altLang="en-US" sz="1400" dirty="0">
                <a:solidFill>
                  <a:srgbClr val="00B0F0"/>
                </a:solidFill>
              </a:rPr>
              <a:t>。</a:t>
            </a:r>
          </a:p>
        </p:txBody>
      </p:sp>
    </p:spTree>
    <p:extLst>
      <p:ext uri="{BB962C8B-B14F-4D97-AF65-F5344CB8AC3E}">
        <p14:creationId xmlns:p14="http://schemas.microsoft.com/office/powerpoint/2010/main" val="21672063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47446" y="916242"/>
            <a:ext cx="7315200" cy="4339650"/>
          </a:xfrm>
          <a:prstGeom prst="rect">
            <a:avLst/>
          </a:prstGeom>
          <a:noFill/>
        </p:spPr>
        <p:txBody>
          <a:bodyPr wrap="square" rtlCol="0">
            <a:spAutoFit/>
          </a:bodyPr>
          <a:lstStyle/>
          <a:p>
            <a:r>
              <a:rPr lang="en-US" altLang="zh-CN" sz="1200" dirty="0"/>
              <a:t>//</a:t>
            </a:r>
            <a:r>
              <a:rPr lang="zh-CN" altLang="en-US" sz="1200" dirty="0"/>
              <a:t>在 </a:t>
            </a:r>
            <a:r>
              <a:rPr lang="en-US" altLang="zh-CN" sz="1200" dirty="0"/>
              <a:t>100×100 </a:t>
            </a:r>
            <a:r>
              <a:rPr lang="zh-CN" altLang="en-US" sz="1200" dirty="0"/>
              <a:t>的矩形框中绘制一段折线，起点为</a:t>
            </a:r>
            <a:r>
              <a:rPr lang="en-US" altLang="zh-CN" sz="1200" dirty="0"/>
              <a:t>(0,0)</a:t>
            </a:r>
            <a:r>
              <a:rPr lang="zh-CN" altLang="en-US" sz="1200" dirty="0"/>
              <a:t>，经过</a:t>
            </a:r>
            <a:r>
              <a:rPr lang="en-US" altLang="zh-CN" sz="1200" dirty="0"/>
              <a:t>(20,60)</a:t>
            </a:r>
            <a:r>
              <a:rPr lang="zh-CN" altLang="en-US" sz="1200" dirty="0"/>
              <a:t>，到达终点</a:t>
            </a:r>
          </a:p>
          <a:p>
            <a:endParaRPr lang="zh-CN" altLang="en-US" sz="1200" dirty="0"/>
          </a:p>
          <a:p>
            <a:r>
              <a:rPr lang="en-US" altLang="zh-CN" sz="1200" dirty="0"/>
              <a:t>(100,100)</a:t>
            </a:r>
          </a:p>
          <a:p>
            <a:r>
              <a:rPr lang="en-US" altLang="zh-CN" sz="1200" dirty="0"/>
              <a:t>Polyline({ width: 100, height: 100 })</a:t>
            </a:r>
          </a:p>
          <a:p>
            <a:r>
              <a:rPr lang="en-US" altLang="zh-CN" sz="1200" dirty="0"/>
              <a:t>  .points([[0, 0], [20, 60], [100, 100]])</a:t>
            </a:r>
          </a:p>
          <a:p>
            <a:r>
              <a:rPr lang="en-US" altLang="zh-CN" sz="1200" dirty="0"/>
              <a:t>  .</a:t>
            </a:r>
            <a:r>
              <a:rPr lang="en-US" altLang="zh-CN" sz="1200" dirty="0" err="1"/>
              <a:t>fillOpacity</a:t>
            </a:r>
            <a:r>
              <a:rPr lang="en-US" altLang="zh-CN" sz="1200" dirty="0"/>
              <a:t>(0)</a:t>
            </a:r>
          </a:p>
          <a:p>
            <a:r>
              <a:rPr lang="en-US" altLang="zh-CN" sz="1200" dirty="0"/>
              <a:t>  .stroke(</a:t>
            </a:r>
            <a:r>
              <a:rPr lang="en-US" altLang="zh-CN" sz="1200" dirty="0" err="1"/>
              <a:t>Color.Blue</a:t>
            </a:r>
            <a:r>
              <a:rPr lang="en-US" altLang="zh-CN" sz="1200" dirty="0"/>
              <a:t>)</a:t>
            </a:r>
          </a:p>
          <a:p>
            <a:r>
              <a:rPr lang="en-US" altLang="zh-CN" sz="1200" dirty="0"/>
              <a:t>  .</a:t>
            </a:r>
            <a:r>
              <a:rPr lang="en-US" altLang="zh-CN" sz="1200" dirty="0" err="1"/>
              <a:t>strokeWidth</a:t>
            </a:r>
            <a:r>
              <a:rPr lang="en-US" altLang="zh-CN" sz="1200" dirty="0"/>
              <a:t>(3)</a:t>
            </a:r>
          </a:p>
          <a:p>
            <a:endParaRPr lang="en-US" altLang="zh-CN" sz="1200" dirty="0"/>
          </a:p>
          <a:p>
            <a:r>
              <a:rPr lang="en-US" altLang="zh-CN" sz="1200" dirty="0"/>
              <a:t>//</a:t>
            </a:r>
            <a:r>
              <a:rPr lang="zh-CN" altLang="en-US" sz="1200" dirty="0"/>
              <a:t>在 </a:t>
            </a:r>
            <a:r>
              <a:rPr lang="en-US" altLang="zh-CN" sz="1200" dirty="0"/>
              <a:t>100×100 </a:t>
            </a:r>
            <a:r>
              <a:rPr lang="zh-CN" altLang="en-US" sz="1200" dirty="0"/>
              <a:t>的矩形框中绘制一段折线，起点为</a:t>
            </a:r>
            <a:r>
              <a:rPr lang="en-US" altLang="zh-CN" sz="1200" dirty="0"/>
              <a:t>(20,0)</a:t>
            </a:r>
            <a:r>
              <a:rPr lang="zh-CN" altLang="en-US" sz="1200" dirty="0"/>
              <a:t>，经过</a:t>
            </a:r>
            <a:r>
              <a:rPr lang="en-US" altLang="zh-CN" sz="1200" dirty="0"/>
              <a:t>(0,100)</a:t>
            </a:r>
            <a:r>
              <a:rPr lang="zh-CN" altLang="en-US" sz="1200" dirty="0"/>
              <a:t>，到达终点</a:t>
            </a:r>
          </a:p>
          <a:p>
            <a:endParaRPr lang="zh-CN" altLang="en-US" sz="1200" dirty="0"/>
          </a:p>
          <a:p>
            <a:r>
              <a:rPr lang="en-US" altLang="zh-CN" sz="1200" dirty="0"/>
              <a:t>(100,90)</a:t>
            </a:r>
          </a:p>
          <a:p>
            <a:r>
              <a:rPr lang="en-US" altLang="zh-CN" sz="1200" dirty="0"/>
              <a:t>Polyline()</a:t>
            </a:r>
          </a:p>
          <a:p>
            <a:r>
              <a:rPr lang="en-US" altLang="zh-CN" sz="1200" dirty="0"/>
              <a:t>  .width(100)</a:t>
            </a:r>
          </a:p>
          <a:p>
            <a:r>
              <a:rPr lang="en-US" altLang="zh-CN" sz="1200" dirty="0"/>
              <a:t>  .height(100)</a:t>
            </a:r>
          </a:p>
          <a:p>
            <a:r>
              <a:rPr lang="en-US" altLang="zh-CN" sz="1200" dirty="0"/>
              <a:t>  .</a:t>
            </a:r>
            <a:r>
              <a:rPr lang="en-US" altLang="zh-CN" sz="1200" dirty="0" err="1"/>
              <a:t>fillOpacity</a:t>
            </a:r>
            <a:r>
              <a:rPr lang="en-US" altLang="zh-CN" sz="1200" dirty="0"/>
              <a:t>(0)</a:t>
            </a:r>
          </a:p>
          <a:p>
            <a:r>
              <a:rPr lang="en-US" altLang="zh-CN" sz="1200" dirty="0"/>
              <a:t>  .stroke(</a:t>
            </a:r>
            <a:r>
              <a:rPr lang="en-US" altLang="zh-CN" sz="1200" dirty="0" err="1"/>
              <a:t>Color.Red</a:t>
            </a:r>
            <a:r>
              <a:rPr lang="en-US" altLang="zh-CN" sz="1200" dirty="0"/>
              <a:t>)</a:t>
            </a:r>
          </a:p>
          <a:p>
            <a:r>
              <a:rPr lang="en-US" altLang="zh-CN" sz="1200" dirty="0"/>
              <a:t>  .</a:t>
            </a:r>
            <a:r>
              <a:rPr lang="en-US" altLang="zh-CN" sz="1200" dirty="0" err="1"/>
              <a:t>strokeWidth</a:t>
            </a:r>
            <a:r>
              <a:rPr lang="en-US" altLang="zh-CN" sz="1200" dirty="0"/>
              <a:t>(8)</a:t>
            </a:r>
          </a:p>
          <a:p>
            <a:r>
              <a:rPr lang="en-US" altLang="zh-CN" sz="1200" dirty="0"/>
              <a:t>  .points([[20, 0], [0, 100], [100, 90]])</a:t>
            </a:r>
          </a:p>
          <a:p>
            <a:r>
              <a:rPr lang="en-US" altLang="zh-CN" sz="1200" dirty="0"/>
              <a:t>    //</a:t>
            </a:r>
            <a:r>
              <a:rPr lang="zh-CN" altLang="en-US" sz="1200" dirty="0"/>
              <a:t>设置折线拐角处为圆弧</a:t>
            </a:r>
          </a:p>
          <a:p>
            <a:r>
              <a:rPr lang="zh-CN" altLang="en-US" sz="1200" dirty="0"/>
              <a:t>  </a:t>
            </a:r>
            <a:r>
              <a:rPr lang="en-US" altLang="zh-CN" sz="1200" dirty="0"/>
              <a:t>.</a:t>
            </a:r>
            <a:r>
              <a:rPr lang="en-US" altLang="zh-CN" sz="1200" dirty="0" err="1"/>
              <a:t>strokeLineJoin</a:t>
            </a:r>
            <a:r>
              <a:rPr lang="en-US" altLang="zh-CN" sz="1200" dirty="0"/>
              <a:t>(</a:t>
            </a:r>
            <a:r>
              <a:rPr lang="en-US" altLang="zh-CN" sz="1200" dirty="0" err="1"/>
              <a:t>LineJoinStyle.Round</a:t>
            </a:r>
            <a:r>
              <a:rPr lang="en-US" altLang="zh-CN" sz="1200" dirty="0"/>
              <a:t>)</a:t>
            </a:r>
          </a:p>
          <a:p>
            <a:r>
              <a:rPr lang="en-US" altLang="zh-CN" sz="1200" dirty="0"/>
              <a:t>    //</a:t>
            </a:r>
            <a:r>
              <a:rPr lang="zh-CN" altLang="en-US" sz="1200" dirty="0"/>
              <a:t>设置折线两端为半圆</a:t>
            </a:r>
          </a:p>
          <a:p>
            <a:r>
              <a:rPr lang="zh-CN" altLang="en-US" sz="1200" dirty="0"/>
              <a:t>  </a:t>
            </a:r>
            <a:r>
              <a:rPr lang="en-US" altLang="zh-CN" sz="1200" dirty="0"/>
              <a:t>.</a:t>
            </a:r>
            <a:r>
              <a:rPr lang="en-US" altLang="zh-CN" sz="1200" dirty="0" err="1"/>
              <a:t>strokeLineCap</a:t>
            </a:r>
            <a:r>
              <a:rPr lang="en-US" altLang="zh-CN" sz="1200" dirty="0"/>
              <a:t>(</a:t>
            </a:r>
            <a:r>
              <a:rPr lang="en-US" altLang="zh-CN" sz="1200" dirty="0" err="1"/>
              <a:t>LineCapStyle.Round</a:t>
            </a:r>
            <a:r>
              <a:rPr lang="en-US" altLang="zh-CN" sz="1200" dirty="0"/>
              <a:t>)</a:t>
            </a:r>
            <a:endParaRPr lang="zh-CN" altLang="en-US" sz="1200" dirty="0"/>
          </a:p>
        </p:txBody>
      </p:sp>
      <p:sp>
        <p:nvSpPr>
          <p:cNvPr id="3" name="文本框 2"/>
          <p:cNvSpPr txBox="1"/>
          <p:nvPr/>
        </p:nvSpPr>
        <p:spPr>
          <a:xfrm>
            <a:off x="486822" y="430079"/>
            <a:ext cx="1184856" cy="369332"/>
          </a:xfrm>
          <a:prstGeom prst="rect">
            <a:avLst/>
          </a:prstGeom>
          <a:noFill/>
        </p:spPr>
        <p:txBody>
          <a:bodyPr wrap="square" rtlCol="0">
            <a:spAutoFit/>
          </a:bodyPr>
          <a:lstStyle/>
          <a:p>
            <a:r>
              <a:rPr lang="zh-CN" altLang="en-US" dirty="0" smtClean="0"/>
              <a:t>示例：</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961" y="682579"/>
            <a:ext cx="2420417" cy="4573313"/>
          </a:xfrm>
          <a:prstGeom prst="rect">
            <a:avLst/>
          </a:prstGeom>
        </p:spPr>
      </p:pic>
    </p:spTree>
    <p:extLst>
      <p:ext uri="{BB962C8B-B14F-4D97-AF65-F5344CB8AC3E}">
        <p14:creationId xmlns:p14="http://schemas.microsoft.com/office/powerpoint/2010/main" val="20227142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290" y="-291697"/>
            <a:ext cx="10515600" cy="1325563"/>
          </a:xfrm>
        </p:spPr>
        <p:txBody>
          <a:bodyPr/>
          <a:lstStyle/>
          <a:p>
            <a:r>
              <a:rPr lang="en-US" altLang="zh-CN" dirty="0"/>
              <a:t>4.3.4  Polygon</a:t>
            </a:r>
            <a:endParaRPr lang="zh-CN" altLang="en-US" dirty="0"/>
          </a:p>
        </p:txBody>
      </p:sp>
      <p:sp>
        <p:nvSpPr>
          <p:cNvPr id="3" name="内容占位符 2"/>
          <p:cNvSpPr>
            <a:spLocks noGrp="1"/>
          </p:cNvSpPr>
          <p:nvPr>
            <p:ph idx="1"/>
          </p:nvPr>
        </p:nvSpPr>
        <p:spPr>
          <a:xfrm>
            <a:off x="1297546" y="1033866"/>
            <a:ext cx="6283817" cy="5824134"/>
          </a:xfrm>
        </p:spPr>
        <p:txBody>
          <a:bodyPr>
            <a:noAutofit/>
          </a:bodyPr>
          <a:lstStyle/>
          <a:p>
            <a:pPr marL="0" indent="0">
              <a:buNone/>
            </a:pPr>
            <a:r>
              <a:rPr lang="en-US" altLang="zh-CN" sz="1400" dirty="0"/>
              <a:t>Polyline</a:t>
            </a:r>
            <a:r>
              <a:rPr lang="zh-CN" altLang="en-US" sz="1400" dirty="0"/>
              <a:t>是用于绘制折线直线的组件。</a:t>
            </a:r>
          </a:p>
          <a:p>
            <a:pPr marL="0" indent="0">
              <a:buNone/>
            </a:pPr>
            <a:r>
              <a:rPr lang="en-US" altLang="zh-CN" sz="1400" dirty="0"/>
              <a:t>Polygon</a:t>
            </a:r>
            <a:r>
              <a:rPr lang="zh-CN" altLang="en-US" sz="1400" dirty="0"/>
              <a:t>是用于绘制多边形的组件。</a:t>
            </a:r>
          </a:p>
          <a:p>
            <a:pPr marL="0" indent="0">
              <a:buNone/>
            </a:pPr>
            <a:r>
              <a:rPr lang="en-US" altLang="zh-CN" sz="1400" dirty="0"/>
              <a:t>Polygon</a:t>
            </a:r>
            <a:r>
              <a:rPr lang="zh-CN" altLang="en-US" sz="1400" dirty="0"/>
              <a:t>的参数说明如下：</a:t>
            </a:r>
          </a:p>
          <a:p>
            <a:r>
              <a:rPr lang="en-US" altLang="zh-CN" sz="1400" dirty="0">
                <a:solidFill>
                  <a:srgbClr val="00B0F0"/>
                </a:solidFill>
              </a:rPr>
              <a:t>width</a:t>
            </a:r>
            <a:r>
              <a:rPr lang="zh-CN" altLang="en-US" sz="1400" dirty="0">
                <a:solidFill>
                  <a:srgbClr val="00B0F0"/>
                </a:solidFill>
              </a:rPr>
              <a:t>：宽度。</a:t>
            </a:r>
          </a:p>
          <a:p>
            <a:r>
              <a:rPr lang="en-US" altLang="zh-CN" sz="1400" dirty="0">
                <a:solidFill>
                  <a:srgbClr val="00B0F0"/>
                </a:solidFill>
              </a:rPr>
              <a:t>height</a:t>
            </a:r>
            <a:r>
              <a:rPr lang="zh-CN" altLang="en-US" sz="1400" dirty="0">
                <a:solidFill>
                  <a:srgbClr val="00B0F0"/>
                </a:solidFill>
              </a:rPr>
              <a:t>：高度。</a:t>
            </a:r>
          </a:p>
          <a:p>
            <a:pPr marL="0" indent="0">
              <a:buNone/>
            </a:pPr>
            <a:r>
              <a:rPr lang="en-US" altLang="zh-CN" sz="1400" dirty="0"/>
              <a:t>Polygon</a:t>
            </a:r>
            <a:r>
              <a:rPr lang="zh-CN" altLang="en-US" sz="1400" dirty="0"/>
              <a:t>的参数属性说明如下：</a:t>
            </a:r>
          </a:p>
          <a:p>
            <a:r>
              <a:rPr lang="en-US" altLang="zh-CN" sz="1400" dirty="0">
                <a:solidFill>
                  <a:srgbClr val="00B0F0"/>
                </a:solidFill>
              </a:rPr>
              <a:t>points</a:t>
            </a:r>
            <a:r>
              <a:rPr lang="zh-CN" altLang="en-US" sz="1400" dirty="0">
                <a:solidFill>
                  <a:srgbClr val="00B0F0"/>
                </a:solidFill>
              </a:rPr>
              <a:t>：折线经过的坐标点列表。</a:t>
            </a:r>
          </a:p>
          <a:p>
            <a:r>
              <a:rPr lang="en-US" altLang="zh-CN" sz="1400" dirty="0">
                <a:solidFill>
                  <a:srgbClr val="00B0F0"/>
                </a:solidFill>
              </a:rPr>
              <a:t>fill</a:t>
            </a:r>
            <a:r>
              <a:rPr lang="zh-CN" altLang="en-US" sz="1400" dirty="0">
                <a:solidFill>
                  <a:srgbClr val="00B0F0"/>
                </a:solidFill>
              </a:rPr>
              <a:t>：设置填充区域颜色。默认值是</a:t>
            </a:r>
            <a:r>
              <a:rPr lang="en-US" altLang="zh-CN" sz="1400" dirty="0" err="1">
                <a:solidFill>
                  <a:srgbClr val="00B0F0"/>
                </a:solidFill>
              </a:rPr>
              <a:t>Color.Black</a:t>
            </a:r>
            <a:r>
              <a:rPr lang="zh-CN" altLang="en-US" sz="1400" dirty="0">
                <a:solidFill>
                  <a:srgbClr val="00B0F0"/>
                </a:solidFill>
              </a:rPr>
              <a:t>。</a:t>
            </a:r>
          </a:p>
          <a:p>
            <a:r>
              <a:rPr lang="en-US" altLang="zh-CN" sz="1400" dirty="0" err="1">
                <a:solidFill>
                  <a:srgbClr val="00B0F0"/>
                </a:solidFill>
              </a:rPr>
              <a:t>fillOpacity</a:t>
            </a:r>
            <a:r>
              <a:rPr lang="zh-CN" altLang="en-US" sz="1400" dirty="0">
                <a:solidFill>
                  <a:srgbClr val="00B0F0"/>
                </a:solidFill>
              </a:rPr>
              <a:t>：设置填充区域透明度。默认值是</a:t>
            </a:r>
            <a:r>
              <a:rPr lang="en-US" altLang="zh-CN" sz="1400" dirty="0">
                <a:solidFill>
                  <a:srgbClr val="00B0F0"/>
                </a:solidFill>
              </a:rPr>
              <a:t>1</a:t>
            </a:r>
            <a:r>
              <a:rPr lang="zh-CN" altLang="en-US" sz="1400" dirty="0">
                <a:solidFill>
                  <a:srgbClr val="00B0F0"/>
                </a:solidFill>
              </a:rPr>
              <a:t>。</a:t>
            </a:r>
          </a:p>
          <a:p>
            <a:r>
              <a:rPr lang="en-US" altLang="zh-CN" sz="1400" dirty="0">
                <a:solidFill>
                  <a:srgbClr val="00B0F0"/>
                </a:solidFill>
              </a:rPr>
              <a:t>stroke</a:t>
            </a:r>
            <a:r>
              <a:rPr lang="zh-CN" altLang="en-US" sz="1400" dirty="0">
                <a:solidFill>
                  <a:srgbClr val="00B0F0"/>
                </a:solidFill>
              </a:rPr>
              <a:t>：设置边框颜色，不设置时，默认没有边框。</a:t>
            </a:r>
          </a:p>
          <a:p>
            <a:r>
              <a:rPr lang="en-US" altLang="zh-CN" sz="1400" dirty="0" err="1">
                <a:solidFill>
                  <a:srgbClr val="00B0F0"/>
                </a:solidFill>
              </a:rPr>
              <a:t>strokeDashArray</a:t>
            </a:r>
            <a:r>
              <a:rPr lang="zh-CN" altLang="en-US" sz="1400" dirty="0">
                <a:solidFill>
                  <a:srgbClr val="00B0F0"/>
                </a:solidFill>
              </a:rPr>
              <a:t>：设置边框间隙。默认值是</a:t>
            </a:r>
            <a:r>
              <a:rPr lang="en-US" altLang="zh-CN" sz="1400" dirty="0">
                <a:solidFill>
                  <a:srgbClr val="00B0F0"/>
                </a:solidFill>
              </a:rPr>
              <a:t>[]</a:t>
            </a:r>
            <a:r>
              <a:rPr lang="zh-CN" altLang="en-US" sz="1400" dirty="0">
                <a:solidFill>
                  <a:srgbClr val="00B0F0"/>
                </a:solidFill>
              </a:rPr>
              <a:t>。</a:t>
            </a:r>
          </a:p>
          <a:p>
            <a:r>
              <a:rPr lang="en-US" altLang="zh-CN" sz="1400" dirty="0" err="1">
                <a:solidFill>
                  <a:srgbClr val="00B0F0"/>
                </a:solidFill>
              </a:rPr>
              <a:t>strokeDashOffset</a:t>
            </a:r>
            <a:r>
              <a:rPr lang="zh-CN" altLang="en-US" sz="1400" dirty="0">
                <a:solidFill>
                  <a:srgbClr val="00B0F0"/>
                </a:solidFill>
              </a:rPr>
              <a:t>：边框绘制起点的偏移量。默认值是</a:t>
            </a:r>
            <a:r>
              <a:rPr lang="en-US" altLang="zh-CN" sz="1400" dirty="0">
                <a:solidFill>
                  <a:srgbClr val="00B0F0"/>
                </a:solidFill>
              </a:rPr>
              <a:t>0</a:t>
            </a:r>
            <a:r>
              <a:rPr lang="zh-CN" altLang="en-US" sz="1400" dirty="0">
                <a:solidFill>
                  <a:srgbClr val="00B0F0"/>
                </a:solidFill>
              </a:rPr>
              <a:t>。</a:t>
            </a:r>
          </a:p>
          <a:p>
            <a:r>
              <a:rPr lang="en-US" altLang="zh-CN" sz="1400" dirty="0" err="1">
                <a:solidFill>
                  <a:srgbClr val="00B0F0"/>
                </a:solidFill>
              </a:rPr>
              <a:t>strokeLineCap</a:t>
            </a:r>
            <a:r>
              <a:rPr lang="zh-CN" altLang="en-US" sz="1400" dirty="0">
                <a:solidFill>
                  <a:srgbClr val="00B0F0"/>
                </a:solidFill>
              </a:rPr>
              <a:t>：设置边框端点绘制样式。默认值是</a:t>
            </a:r>
            <a:r>
              <a:rPr lang="en-US" altLang="zh-CN" sz="1400" dirty="0" err="1">
                <a:solidFill>
                  <a:srgbClr val="00B0F0"/>
                </a:solidFill>
              </a:rPr>
              <a:t>LineCapStyle.Butt</a:t>
            </a:r>
            <a:r>
              <a:rPr lang="zh-CN" altLang="en-US" sz="1400" dirty="0">
                <a:solidFill>
                  <a:srgbClr val="00B0F0"/>
                </a:solidFill>
              </a:rPr>
              <a:t>。</a:t>
            </a:r>
          </a:p>
          <a:p>
            <a:r>
              <a:rPr lang="en-US" altLang="zh-CN" sz="1400" dirty="0" err="1">
                <a:solidFill>
                  <a:srgbClr val="00B0F0"/>
                </a:solidFill>
              </a:rPr>
              <a:t>strokeLineJoin</a:t>
            </a:r>
            <a:r>
              <a:rPr lang="zh-CN" altLang="en-US" sz="1400" dirty="0">
                <a:solidFill>
                  <a:srgbClr val="00B0F0"/>
                </a:solidFill>
              </a:rPr>
              <a:t>：设置边框拐角绘制样式。默认值是</a:t>
            </a:r>
            <a:r>
              <a:rPr lang="en-US" altLang="zh-CN" sz="1400" dirty="0" err="1">
                <a:solidFill>
                  <a:srgbClr val="00B0F0"/>
                </a:solidFill>
              </a:rPr>
              <a:t>LineJoinStyle.Miter</a:t>
            </a:r>
            <a:r>
              <a:rPr lang="zh-CN" altLang="en-US" sz="1400" dirty="0">
                <a:solidFill>
                  <a:srgbClr val="00B0F0"/>
                </a:solidFill>
              </a:rPr>
              <a:t>。</a:t>
            </a:r>
          </a:p>
          <a:p>
            <a:r>
              <a:rPr lang="en-US" altLang="zh-CN" sz="1400" dirty="0" err="1">
                <a:solidFill>
                  <a:srgbClr val="00B0F0"/>
                </a:solidFill>
              </a:rPr>
              <a:t>strokeMiterLimit</a:t>
            </a:r>
            <a:r>
              <a:rPr lang="zh-CN" altLang="en-US" sz="1400" dirty="0">
                <a:solidFill>
                  <a:srgbClr val="00B0F0"/>
                </a:solidFill>
              </a:rPr>
              <a:t>：设置斜接长度与边框宽度比值的极限值。默认值是</a:t>
            </a:r>
            <a:r>
              <a:rPr lang="en-US" altLang="zh-CN" sz="1400" dirty="0">
                <a:solidFill>
                  <a:srgbClr val="00B0F0"/>
                </a:solidFill>
              </a:rPr>
              <a:t>4</a:t>
            </a:r>
            <a:r>
              <a:rPr lang="zh-CN" altLang="en-US" sz="1400" dirty="0">
                <a:solidFill>
                  <a:srgbClr val="00B0F0"/>
                </a:solidFill>
              </a:rPr>
              <a:t>。</a:t>
            </a:r>
          </a:p>
          <a:p>
            <a:r>
              <a:rPr lang="en-US" altLang="zh-CN" sz="1400" dirty="0" err="1">
                <a:solidFill>
                  <a:srgbClr val="00B0F0"/>
                </a:solidFill>
              </a:rPr>
              <a:t>strokeOpacity</a:t>
            </a:r>
            <a:r>
              <a:rPr lang="zh-CN" altLang="en-US" sz="1400" dirty="0">
                <a:solidFill>
                  <a:srgbClr val="00B0F0"/>
                </a:solidFill>
              </a:rPr>
              <a:t>：设置边框透明度。默认值是</a:t>
            </a:r>
            <a:r>
              <a:rPr lang="en-US" altLang="zh-CN" sz="1400" dirty="0">
                <a:solidFill>
                  <a:srgbClr val="00B0F0"/>
                </a:solidFill>
              </a:rPr>
              <a:t>1</a:t>
            </a:r>
            <a:r>
              <a:rPr lang="zh-CN" altLang="en-US" sz="1400" dirty="0">
                <a:solidFill>
                  <a:srgbClr val="00B0F0"/>
                </a:solidFill>
              </a:rPr>
              <a:t>。</a:t>
            </a:r>
          </a:p>
          <a:p>
            <a:r>
              <a:rPr lang="en-US" altLang="zh-CN" sz="1400" dirty="0" err="1">
                <a:solidFill>
                  <a:srgbClr val="00B0F0"/>
                </a:solidFill>
              </a:rPr>
              <a:t>strokeWidth</a:t>
            </a:r>
            <a:r>
              <a:rPr lang="zh-CN" altLang="en-US" sz="1400" dirty="0">
                <a:solidFill>
                  <a:srgbClr val="00B0F0"/>
                </a:solidFill>
              </a:rPr>
              <a:t>：设置边框宽度。默认值是</a:t>
            </a:r>
            <a:r>
              <a:rPr lang="en-US" altLang="zh-CN" sz="1400" dirty="0">
                <a:solidFill>
                  <a:srgbClr val="00B0F0"/>
                </a:solidFill>
              </a:rPr>
              <a:t>1</a:t>
            </a:r>
            <a:r>
              <a:rPr lang="zh-CN" altLang="en-US" sz="1400" dirty="0">
                <a:solidFill>
                  <a:srgbClr val="00B0F0"/>
                </a:solidFill>
              </a:rPr>
              <a:t>。</a:t>
            </a:r>
          </a:p>
          <a:p>
            <a:r>
              <a:rPr lang="en-US" altLang="zh-CN" sz="1400" dirty="0" err="1">
                <a:solidFill>
                  <a:srgbClr val="00B0F0"/>
                </a:solidFill>
              </a:rPr>
              <a:t>antiAlias</a:t>
            </a:r>
            <a:r>
              <a:rPr lang="zh-CN" altLang="en-US" sz="1400" dirty="0">
                <a:solidFill>
                  <a:srgbClr val="00B0F0"/>
                </a:solidFill>
              </a:rPr>
              <a:t>：是否开启抗锯齿效果。默认值是</a:t>
            </a:r>
            <a:r>
              <a:rPr lang="en-US" altLang="zh-CN" sz="1400" dirty="0">
                <a:solidFill>
                  <a:srgbClr val="00B0F0"/>
                </a:solidFill>
              </a:rPr>
              <a:t>true</a:t>
            </a:r>
            <a:r>
              <a:rPr lang="zh-CN" altLang="en-US" sz="1400" dirty="0">
                <a:solidFill>
                  <a:srgbClr val="00B0F0"/>
                </a:solidFill>
              </a:rPr>
              <a:t>。</a:t>
            </a:r>
          </a:p>
        </p:txBody>
      </p:sp>
    </p:spTree>
    <p:extLst>
      <p:ext uri="{BB962C8B-B14F-4D97-AF65-F5344CB8AC3E}">
        <p14:creationId xmlns:p14="http://schemas.microsoft.com/office/powerpoint/2010/main" val="23529000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74253" y="528032"/>
            <a:ext cx="7315200" cy="5447645"/>
          </a:xfrm>
          <a:prstGeom prst="rect">
            <a:avLst/>
          </a:prstGeom>
          <a:noFill/>
        </p:spPr>
        <p:txBody>
          <a:bodyPr wrap="square" rtlCol="0">
            <a:spAutoFit/>
          </a:bodyPr>
          <a:lstStyle/>
          <a:p>
            <a:r>
              <a:rPr lang="en-US" altLang="zh-CN" sz="1200" dirty="0"/>
              <a:t>//</a:t>
            </a:r>
            <a:r>
              <a:rPr lang="zh-CN" altLang="en-US" sz="1200" dirty="0"/>
              <a:t>在 </a:t>
            </a:r>
            <a:r>
              <a:rPr lang="en-US" altLang="zh-CN" sz="1200" dirty="0"/>
              <a:t>100×100 </a:t>
            </a:r>
            <a:r>
              <a:rPr lang="zh-CN" altLang="en-US" sz="1200" dirty="0"/>
              <a:t>的矩形框中绘制一个三角形，起点为</a:t>
            </a:r>
            <a:r>
              <a:rPr lang="en-US" altLang="zh-CN" sz="1200" dirty="0"/>
              <a:t>(0,0)</a:t>
            </a:r>
            <a:r>
              <a:rPr lang="zh-CN" altLang="en-US" sz="1200" dirty="0"/>
              <a:t>，经过</a:t>
            </a:r>
            <a:r>
              <a:rPr lang="en-US" altLang="zh-CN" sz="1200" dirty="0"/>
              <a:t>(50,100)</a:t>
            </a:r>
            <a:r>
              <a:rPr lang="zh-CN" altLang="en-US" sz="1200" dirty="0"/>
              <a:t>，到达终点</a:t>
            </a:r>
          </a:p>
          <a:p>
            <a:endParaRPr lang="zh-CN" altLang="en-US" sz="1200" dirty="0"/>
          </a:p>
          <a:p>
            <a:r>
              <a:rPr lang="en-US" altLang="zh-CN" sz="1200" dirty="0"/>
              <a:t>(100, 0)</a:t>
            </a:r>
          </a:p>
          <a:p>
            <a:r>
              <a:rPr lang="en-US" altLang="zh-CN" sz="1200" dirty="0"/>
              <a:t>Polygon({ width: 100, height: 100 })</a:t>
            </a:r>
          </a:p>
          <a:p>
            <a:r>
              <a:rPr lang="en-US" altLang="zh-CN" sz="1200" dirty="0"/>
              <a:t>  .points([[0, 0], [50, 100], [100, 0]])</a:t>
            </a:r>
          </a:p>
          <a:p>
            <a:r>
              <a:rPr lang="en-US" altLang="zh-CN" sz="1200" dirty="0"/>
              <a:t>  .fill(</a:t>
            </a:r>
            <a:r>
              <a:rPr lang="en-US" altLang="zh-CN" sz="1200" dirty="0" err="1"/>
              <a:t>Color.Green</a:t>
            </a:r>
            <a:r>
              <a:rPr lang="en-US" altLang="zh-CN" sz="1200" dirty="0"/>
              <a:t>)</a:t>
            </a:r>
          </a:p>
          <a:p>
            <a:r>
              <a:rPr lang="en-US" altLang="zh-CN" sz="1200" dirty="0"/>
              <a:t>  .stroke(</a:t>
            </a:r>
            <a:r>
              <a:rPr lang="en-US" altLang="zh-CN" sz="1200" dirty="0" err="1"/>
              <a:t>Color.Transparent</a:t>
            </a:r>
            <a:r>
              <a:rPr lang="en-US" altLang="zh-CN" sz="1200" dirty="0"/>
              <a:t>)</a:t>
            </a:r>
          </a:p>
          <a:p>
            <a:endParaRPr lang="en-US" altLang="zh-CN" sz="1200" dirty="0"/>
          </a:p>
          <a:p>
            <a:r>
              <a:rPr lang="en-US" altLang="zh-CN" sz="1200" dirty="0"/>
              <a:t>//</a:t>
            </a:r>
            <a:r>
              <a:rPr lang="zh-CN" altLang="en-US" sz="1200" dirty="0"/>
              <a:t>在 </a:t>
            </a:r>
            <a:r>
              <a:rPr lang="en-US" altLang="zh-CN" sz="1200" dirty="0"/>
              <a:t>100×100 </a:t>
            </a:r>
            <a:r>
              <a:rPr lang="zh-CN" altLang="en-US" sz="1200" dirty="0"/>
              <a:t>的矩形框中绘制一个四边形，起点为</a:t>
            </a:r>
            <a:r>
              <a:rPr lang="en-US" altLang="zh-CN" sz="1200" dirty="0"/>
              <a:t>(0,0)</a:t>
            </a:r>
            <a:r>
              <a:rPr lang="zh-CN" altLang="en-US" sz="1200" dirty="0"/>
              <a:t>，经过</a:t>
            </a:r>
            <a:r>
              <a:rPr lang="en-US" altLang="zh-CN" sz="1200" dirty="0"/>
              <a:t>(0,100)</a:t>
            </a:r>
            <a:r>
              <a:rPr lang="zh-CN" altLang="en-US" sz="1200" dirty="0"/>
              <a:t>和</a:t>
            </a:r>
            <a:r>
              <a:rPr lang="en-US" altLang="zh-CN" sz="1200" dirty="0"/>
              <a:t>(100,100)</a:t>
            </a:r>
            <a:r>
              <a:rPr lang="zh-CN" altLang="en-US" sz="1200" dirty="0"/>
              <a:t>，</a:t>
            </a:r>
          </a:p>
          <a:p>
            <a:endParaRPr lang="zh-CN" altLang="en-US" sz="1200" dirty="0"/>
          </a:p>
          <a:p>
            <a:r>
              <a:rPr lang="zh-CN" altLang="en-US" sz="1200" dirty="0"/>
              <a:t>到达终点</a:t>
            </a:r>
            <a:r>
              <a:rPr lang="en-US" altLang="zh-CN" sz="1200" dirty="0"/>
              <a:t>(100, 0)</a:t>
            </a:r>
          </a:p>
          <a:p>
            <a:r>
              <a:rPr lang="en-US" altLang="zh-CN" sz="1200" dirty="0"/>
              <a:t>Polygon()</a:t>
            </a:r>
          </a:p>
          <a:p>
            <a:r>
              <a:rPr lang="en-US" altLang="zh-CN" sz="1200" dirty="0"/>
              <a:t>  .width(100)</a:t>
            </a:r>
          </a:p>
          <a:p>
            <a:r>
              <a:rPr lang="en-US" altLang="zh-CN" sz="1200" dirty="0"/>
              <a:t>  .height(100)</a:t>
            </a:r>
          </a:p>
          <a:p>
            <a:r>
              <a:rPr lang="en-US" altLang="zh-CN" sz="1200" dirty="0"/>
              <a:t>  .points([[0, 0], [0, 100], [100, 100], [100, 0]])</a:t>
            </a:r>
          </a:p>
          <a:p>
            <a:r>
              <a:rPr lang="en-US" altLang="zh-CN" sz="1200" dirty="0"/>
              <a:t>  .</a:t>
            </a:r>
            <a:r>
              <a:rPr lang="en-US" altLang="zh-CN" sz="1200" dirty="0" err="1"/>
              <a:t>fillOpacity</a:t>
            </a:r>
            <a:r>
              <a:rPr lang="en-US" altLang="zh-CN" sz="1200" dirty="0"/>
              <a:t>(0)</a:t>
            </a:r>
          </a:p>
          <a:p>
            <a:r>
              <a:rPr lang="en-US" altLang="zh-CN" sz="1200" dirty="0"/>
              <a:t>  .</a:t>
            </a:r>
            <a:r>
              <a:rPr lang="en-US" altLang="zh-CN" sz="1200" dirty="0" err="1"/>
              <a:t>strokeWidth</a:t>
            </a:r>
            <a:r>
              <a:rPr lang="en-US" altLang="zh-CN" sz="1200" dirty="0"/>
              <a:t>(5)</a:t>
            </a:r>
          </a:p>
          <a:p>
            <a:r>
              <a:rPr lang="en-US" altLang="zh-CN" sz="1200" dirty="0"/>
              <a:t>  .stroke(</a:t>
            </a:r>
            <a:r>
              <a:rPr lang="en-US" altLang="zh-CN" sz="1200" dirty="0" err="1"/>
              <a:t>Color.Blue</a:t>
            </a:r>
            <a:r>
              <a:rPr lang="en-US" altLang="zh-CN" sz="1200" dirty="0"/>
              <a:t>)</a:t>
            </a:r>
          </a:p>
          <a:p>
            <a:endParaRPr lang="en-US" altLang="zh-CN" sz="1200" dirty="0"/>
          </a:p>
          <a:p>
            <a:r>
              <a:rPr lang="en-US" altLang="zh-CN" sz="1200" dirty="0"/>
              <a:t>//</a:t>
            </a:r>
            <a:r>
              <a:rPr lang="zh-CN" altLang="en-US" sz="1200" dirty="0"/>
              <a:t>在 </a:t>
            </a:r>
            <a:r>
              <a:rPr lang="en-US" altLang="zh-CN" sz="1200" dirty="0"/>
              <a:t>100×100 </a:t>
            </a:r>
            <a:r>
              <a:rPr lang="zh-CN" altLang="en-US" sz="1200" dirty="0"/>
              <a:t>的矩形框中绘制一个五边形，起点为</a:t>
            </a:r>
            <a:r>
              <a:rPr lang="en-US" altLang="zh-CN" sz="1200" dirty="0"/>
              <a:t>(50,0)</a:t>
            </a:r>
            <a:r>
              <a:rPr lang="zh-CN" altLang="en-US" sz="1200" dirty="0"/>
              <a:t>，依次经过</a:t>
            </a:r>
            <a:r>
              <a:rPr lang="en-US" altLang="zh-CN" sz="1200" dirty="0"/>
              <a:t>(0,50)</a:t>
            </a:r>
            <a:r>
              <a:rPr lang="zh-CN" altLang="en-US" sz="1200" dirty="0"/>
              <a:t>、</a:t>
            </a:r>
          </a:p>
          <a:p>
            <a:endParaRPr lang="zh-CN" altLang="en-US" sz="1200" dirty="0"/>
          </a:p>
          <a:p>
            <a:r>
              <a:rPr lang="en-US" altLang="zh-CN" sz="1200" dirty="0"/>
              <a:t>(20,100)</a:t>
            </a:r>
            <a:r>
              <a:rPr lang="zh-CN" altLang="en-US" sz="1200" dirty="0"/>
              <a:t>和</a:t>
            </a:r>
            <a:r>
              <a:rPr lang="en-US" altLang="zh-CN" sz="1200" dirty="0"/>
              <a:t>(80,100)</a:t>
            </a:r>
            <a:r>
              <a:rPr lang="zh-CN" altLang="en-US" sz="1200" dirty="0"/>
              <a:t>，到达终点</a:t>
            </a:r>
            <a:r>
              <a:rPr lang="en-US" altLang="zh-CN" sz="1200" dirty="0"/>
              <a:t>(100,50)</a:t>
            </a:r>
          </a:p>
          <a:p>
            <a:r>
              <a:rPr lang="en-US" altLang="zh-CN" sz="1200" dirty="0"/>
              <a:t>Polygon()</a:t>
            </a:r>
          </a:p>
          <a:p>
            <a:r>
              <a:rPr lang="en-US" altLang="zh-CN" sz="1200" dirty="0"/>
              <a:t>  .width(100)</a:t>
            </a:r>
          </a:p>
          <a:p>
            <a:r>
              <a:rPr lang="en-US" altLang="zh-CN" sz="1200" dirty="0"/>
              <a:t>  .height(100)</a:t>
            </a:r>
          </a:p>
          <a:p>
            <a:r>
              <a:rPr lang="en-US" altLang="zh-CN" sz="1200" dirty="0"/>
              <a:t>  .points([[50, 0], [0, 50], [20, 100], [80, 100], [100, 50]])</a:t>
            </a:r>
          </a:p>
          <a:p>
            <a:r>
              <a:rPr lang="en-US" altLang="zh-CN" sz="1200" dirty="0"/>
              <a:t>  .fill(</a:t>
            </a:r>
            <a:r>
              <a:rPr lang="en-US" altLang="zh-CN" sz="1200" dirty="0" err="1"/>
              <a:t>Color.Red</a:t>
            </a:r>
            <a:r>
              <a:rPr lang="en-US" altLang="zh-CN" sz="1200" dirty="0"/>
              <a:t>)</a:t>
            </a:r>
          </a:p>
          <a:p>
            <a:r>
              <a:rPr lang="en-US" altLang="zh-CN" sz="1200" dirty="0"/>
              <a:t>  .</a:t>
            </a:r>
            <a:r>
              <a:rPr lang="en-US" altLang="zh-CN" sz="1200" dirty="0" err="1"/>
              <a:t>fillOpacity</a:t>
            </a:r>
            <a:r>
              <a:rPr lang="en-US" altLang="zh-CN" sz="1200" dirty="0"/>
              <a:t>(0.6)</a:t>
            </a:r>
          </a:p>
          <a:p>
            <a:r>
              <a:rPr lang="en-US" altLang="zh-CN" sz="1200" dirty="0"/>
              <a:t>  .stroke(</a:t>
            </a:r>
            <a:r>
              <a:rPr lang="en-US" altLang="zh-CN" sz="1200" dirty="0" err="1"/>
              <a:t>Color.Transparent</a:t>
            </a:r>
            <a:r>
              <a:rPr lang="en-US" altLang="zh-CN" sz="1200" dirty="0"/>
              <a:t>)</a:t>
            </a:r>
            <a:endParaRPr lang="zh-CN" altLang="en-US" sz="1200" dirty="0"/>
          </a:p>
        </p:txBody>
      </p:sp>
      <p:sp>
        <p:nvSpPr>
          <p:cNvPr id="3" name="文本框 2"/>
          <p:cNvSpPr txBox="1"/>
          <p:nvPr/>
        </p:nvSpPr>
        <p:spPr>
          <a:xfrm>
            <a:off x="687119" y="158700"/>
            <a:ext cx="1184856" cy="369332"/>
          </a:xfrm>
          <a:prstGeom prst="rect">
            <a:avLst/>
          </a:prstGeom>
          <a:noFill/>
        </p:spPr>
        <p:txBody>
          <a:bodyPr wrap="square" rtlCol="0">
            <a:spAutoFit/>
          </a:bodyPr>
          <a:lstStyle/>
          <a:p>
            <a:r>
              <a:rPr lang="zh-CN" altLang="en-US" dirty="0" smtClean="0"/>
              <a:t>示例：</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961" y="849246"/>
            <a:ext cx="2446985" cy="4805218"/>
          </a:xfrm>
          <a:prstGeom prst="rect">
            <a:avLst/>
          </a:prstGeom>
        </p:spPr>
      </p:pic>
    </p:spTree>
    <p:extLst>
      <p:ext uri="{BB962C8B-B14F-4D97-AF65-F5344CB8AC3E}">
        <p14:creationId xmlns:p14="http://schemas.microsoft.com/office/powerpoint/2010/main" val="11507264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290" y="-291697"/>
            <a:ext cx="10515600" cy="1325563"/>
          </a:xfrm>
        </p:spPr>
        <p:txBody>
          <a:bodyPr/>
          <a:lstStyle/>
          <a:p>
            <a:r>
              <a:rPr lang="en-US" altLang="zh-CN" dirty="0"/>
              <a:t>4.3.5  Path</a:t>
            </a:r>
            <a:endParaRPr lang="zh-CN" altLang="en-US" dirty="0"/>
          </a:p>
        </p:txBody>
      </p:sp>
      <p:sp>
        <p:nvSpPr>
          <p:cNvPr id="3" name="内容占位符 2"/>
          <p:cNvSpPr>
            <a:spLocks noGrp="1"/>
          </p:cNvSpPr>
          <p:nvPr>
            <p:ph idx="1"/>
          </p:nvPr>
        </p:nvSpPr>
        <p:spPr>
          <a:xfrm>
            <a:off x="602086" y="1033866"/>
            <a:ext cx="5721441" cy="5824134"/>
          </a:xfrm>
        </p:spPr>
        <p:txBody>
          <a:bodyPr>
            <a:noAutofit/>
          </a:bodyPr>
          <a:lstStyle/>
          <a:p>
            <a:pPr marL="0" indent="0">
              <a:buNone/>
            </a:pPr>
            <a:r>
              <a:rPr lang="en-US" altLang="zh-CN" sz="1400" dirty="0"/>
              <a:t>Path</a:t>
            </a:r>
            <a:r>
              <a:rPr lang="zh-CN" altLang="en-US" sz="1400" dirty="0"/>
              <a:t>是根据绘制路径生成封闭的自定义形状的组件。</a:t>
            </a:r>
          </a:p>
          <a:p>
            <a:pPr marL="0" indent="0">
              <a:buNone/>
            </a:pPr>
            <a:r>
              <a:rPr lang="en-US" altLang="zh-CN" sz="1400" dirty="0"/>
              <a:t>Path</a:t>
            </a:r>
            <a:r>
              <a:rPr lang="zh-CN" altLang="en-US" sz="1400" dirty="0"/>
              <a:t>的参数说明如下：</a:t>
            </a:r>
          </a:p>
          <a:p>
            <a:pPr marL="0" indent="0">
              <a:buNone/>
            </a:pPr>
            <a:r>
              <a:rPr lang="en-US" altLang="zh-CN" sz="1400" dirty="0"/>
              <a:t>width</a:t>
            </a:r>
            <a:r>
              <a:rPr lang="zh-CN" altLang="en-US" sz="1400" dirty="0"/>
              <a:t>：宽度。</a:t>
            </a:r>
          </a:p>
          <a:p>
            <a:pPr marL="0" indent="0">
              <a:buNone/>
            </a:pPr>
            <a:r>
              <a:rPr lang="en-US" altLang="zh-CN" sz="1400" dirty="0"/>
              <a:t>height</a:t>
            </a:r>
            <a:r>
              <a:rPr lang="zh-CN" altLang="en-US" sz="1400" dirty="0"/>
              <a:t>：高度。</a:t>
            </a:r>
          </a:p>
          <a:p>
            <a:pPr marL="0" indent="0">
              <a:buNone/>
            </a:pPr>
            <a:r>
              <a:rPr lang="en-US" altLang="zh-CN" sz="1400" dirty="0"/>
              <a:t>commands</a:t>
            </a:r>
            <a:r>
              <a:rPr lang="zh-CN" altLang="en-US" sz="1400" dirty="0"/>
              <a:t>：路径绘制的命令字符串。默认值是</a:t>
            </a:r>
            <a:r>
              <a:rPr lang="en-US" altLang="zh-CN" sz="1400" dirty="0"/>
              <a:t>'  '</a:t>
            </a:r>
            <a:r>
              <a:rPr lang="zh-CN" altLang="en-US" sz="1400" dirty="0"/>
              <a:t>。</a:t>
            </a:r>
          </a:p>
          <a:p>
            <a:pPr marL="0" indent="0">
              <a:buNone/>
            </a:pPr>
            <a:r>
              <a:rPr lang="en-US" altLang="zh-CN" sz="1400" dirty="0"/>
              <a:t>Path</a:t>
            </a:r>
            <a:r>
              <a:rPr lang="zh-CN" altLang="en-US" sz="1400" dirty="0"/>
              <a:t>的参数属性说明如下：</a:t>
            </a:r>
          </a:p>
          <a:p>
            <a:pPr marL="0" indent="0">
              <a:buNone/>
            </a:pPr>
            <a:r>
              <a:rPr lang="en-US" altLang="zh-CN" sz="1400" dirty="0"/>
              <a:t>commands</a:t>
            </a:r>
            <a:r>
              <a:rPr lang="zh-CN" altLang="en-US" sz="1400" dirty="0"/>
              <a:t>：路径绘制的命令字符串，单位为</a:t>
            </a:r>
            <a:r>
              <a:rPr lang="en-US" altLang="zh-CN" sz="1400" dirty="0" err="1"/>
              <a:t>px</a:t>
            </a:r>
            <a:r>
              <a:rPr lang="zh-CN" altLang="en-US" sz="1400" dirty="0"/>
              <a:t>。</a:t>
            </a:r>
          </a:p>
          <a:p>
            <a:pPr marL="0" indent="0">
              <a:buNone/>
            </a:pPr>
            <a:r>
              <a:rPr lang="en-US" altLang="zh-CN" sz="1400" dirty="0"/>
              <a:t>fill</a:t>
            </a:r>
            <a:r>
              <a:rPr lang="zh-CN" altLang="en-US" sz="1400" dirty="0"/>
              <a:t>：设置填充区域颜色。默认值是</a:t>
            </a:r>
            <a:r>
              <a:rPr lang="en-US" altLang="zh-CN" sz="1400" dirty="0" err="1"/>
              <a:t>Color.Black</a:t>
            </a:r>
            <a:r>
              <a:rPr lang="zh-CN" altLang="en-US" sz="1400" dirty="0"/>
              <a:t>。</a:t>
            </a:r>
          </a:p>
          <a:p>
            <a:pPr marL="0" indent="0">
              <a:buNone/>
            </a:pPr>
            <a:r>
              <a:rPr lang="en-US" altLang="zh-CN" sz="1400" dirty="0" err="1"/>
              <a:t>fillOpacity</a:t>
            </a:r>
            <a:r>
              <a:rPr lang="zh-CN" altLang="en-US" sz="1400" dirty="0"/>
              <a:t>：设置填充区域透明度。默认值是</a:t>
            </a:r>
            <a:r>
              <a:rPr lang="en-US" altLang="zh-CN" sz="1400" dirty="0"/>
              <a:t>1</a:t>
            </a:r>
            <a:r>
              <a:rPr lang="zh-CN" altLang="en-US" sz="1400" dirty="0"/>
              <a:t>。</a:t>
            </a:r>
          </a:p>
          <a:p>
            <a:pPr marL="0" indent="0">
              <a:buNone/>
            </a:pPr>
            <a:r>
              <a:rPr lang="en-US" altLang="zh-CN" sz="1400" dirty="0"/>
              <a:t>stroke</a:t>
            </a:r>
            <a:r>
              <a:rPr lang="zh-CN" altLang="en-US" sz="1400" dirty="0"/>
              <a:t>：设置边框颜色，不设置时，默认没有边框。</a:t>
            </a:r>
          </a:p>
          <a:p>
            <a:pPr marL="0" indent="0">
              <a:buNone/>
            </a:pPr>
            <a:r>
              <a:rPr lang="en-US" altLang="zh-CN" sz="1400" dirty="0" err="1"/>
              <a:t>strokeDashArray</a:t>
            </a:r>
            <a:r>
              <a:rPr lang="zh-CN" altLang="en-US" sz="1400" dirty="0"/>
              <a:t>：设置边框间隙。默认值是</a:t>
            </a:r>
            <a:r>
              <a:rPr lang="en-US" altLang="zh-CN" sz="1400" dirty="0"/>
              <a:t>[]</a:t>
            </a:r>
            <a:r>
              <a:rPr lang="zh-CN" altLang="en-US" sz="1400" dirty="0"/>
              <a:t>。</a:t>
            </a:r>
          </a:p>
          <a:p>
            <a:pPr marL="0" indent="0">
              <a:buNone/>
            </a:pPr>
            <a:r>
              <a:rPr lang="en-US" altLang="zh-CN" sz="1400" dirty="0" err="1"/>
              <a:t>strokeDashOffset</a:t>
            </a:r>
            <a:r>
              <a:rPr lang="zh-CN" altLang="en-US" sz="1400" dirty="0"/>
              <a:t>：边框绘制起点的偏移量。默认值是</a:t>
            </a:r>
            <a:r>
              <a:rPr lang="en-US" altLang="zh-CN" sz="1400" dirty="0"/>
              <a:t>0</a:t>
            </a:r>
            <a:r>
              <a:rPr lang="zh-CN" altLang="en-US" sz="1400" dirty="0"/>
              <a:t>。</a:t>
            </a:r>
          </a:p>
          <a:p>
            <a:pPr marL="0" indent="0">
              <a:buNone/>
            </a:pPr>
            <a:r>
              <a:rPr lang="en-US" altLang="zh-CN" sz="1400" dirty="0" err="1"/>
              <a:t>strokeLineCap</a:t>
            </a:r>
            <a:r>
              <a:rPr lang="zh-CN" altLang="en-US" sz="1400" dirty="0"/>
              <a:t>：设置边框端点绘制样式。默认值是</a:t>
            </a:r>
            <a:r>
              <a:rPr lang="en-US" altLang="zh-CN" sz="1400" dirty="0" err="1"/>
              <a:t>LineCapStyle.Butt</a:t>
            </a:r>
            <a:r>
              <a:rPr lang="zh-CN" altLang="en-US" sz="1400" dirty="0"/>
              <a:t>。</a:t>
            </a:r>
          </a:p>
          <a:p>
            <a:pPr marL="0" indent="0">
              <a:buNone/>
            </a:pPr>
            <a:r>
              <a:rPr lang="en-US" altLang="zh-CN" sz="1400" dirty="0" err="1"/>
              <a:t>strokeLineJoin</a:t>
            </a:r>
            <a:r>
              <a:rPr lang="zh-CN" altLang="en-US" sz="1400" dirty="0"/>
              <a:t>：设置边框拐角绘制样式。默认值是</a:t>
            </a:r>
            <a:r>
              <a:rPr lang="en-US" altLang="zh-CN" sz="1400" dirty="0" err="1"/>
              <a:t>LineJoinStyle.Miter</a:t>
            </a:r>
            <a:r>
              <a:rPr lang="zh-CN" altLang="en-US" sz="1400" dirty="0"/>
              <a:t>。</a:t>
            </a:r>
          </a:p>
          <a:p>
            <a:pPr marL="0" indent="0">
              <a:buNone/>
            </a:pPr>
            <a:r>
              <a:rPr lang="en-US" altLang="zh-CN" sz="1400" dirty="0" err="1"/>
              <a:t>strokeMiterLimit</a:t>
            </a:r>
            <a:r>
              <a:rPr lang="zh-CN" altLang="en-US" sz="1400" dirty="0"/>
              <a:t>：设置斜接长度与边框宽度比值的极限值。默认值是</a:t>
            </a:r>
            <a:r>
              <a:rPr lang="en-US" altLang="zh-CN" sz="1400" dirty="0"/>
              <a:t>4</a:t>
            </a:r>
            <a:r>
              <a:rPr lang="zh-CN" altLang="en-US" sz="1400" dirty="0"/>
              <a:t>。</a:t>
            </a:r>
          </a:p>
          <a:p>
            <a:pPr marL="0" indent="0">
              <a:buNone/>
            </a:pPr>
            <a:r>
              <a:rPr lang="en-US" altLang="zh-CN" sz="1400" dirty="0" err="1"/>
              <a:t>strokeOpacity</a:t>
            </a:r>
            <a:r>
              <a:rPr lang="zh-CN" altLang="en-US" sz="1400" dirty="0"/>
              <a:t>：设置边框透明度。默认值是</a:t>
            </a:r>
            <a:r>
              <a:rPr lang="en-US" altLang="zh-CN" sz="1400" dirty="0"/>
              <a:t>1</a:t>
            </a:r>
            <a:r>
              <a:rPr lang="zh-CN" altLang="en-US" sz="1400" dirty="0"/>
              <a:t>。</a:t>
            </a:r>
          </a:p>
          <a:p>
            <a:pPr marL="0" indent="0">
              <a:buNone/>
            </a:pPr>
            <a:r>
              <a:rPr lang="en-US" altLang="zh-CN" sz="1400" dirty="0" err="1"/>
              <a:t>strokeWidth</a:t>
            </a:r>
            <a:r>
              <a:rPr lang="zh-CN" altLang="en-US" sz="1400" dirty="0"/>
              <a:t>：设置边框宽度。默认值是</a:t>
            </a:r>
            <a:r>
              <a:rPr lang="en-US" altLang="zh-CN" sz="1400" dirty="0"/>
              <a:t>1</a:t>
            </a:r>
            <a:r>
              <a:rPr lang="zh-CN" altLang="en-US" sz="1400" dirty="0"/>
              <a:t>。</a:t>
            </a:r>
          </a:p>
          <a:p>
            <a:pPr marL="0" indent="0">
              <a:buNone/>
            </a:pPr>
            <a:r>
              <a:rPr lang="en-US" altLang="zh-CN" sz="1400" dirty="0" err="1"/>
              <a:t>antiAlias</a:t>
            </a:r>
            <a:r>
              <a:rPr lang="zh-CN" altLang="en-US" sz="1400" dirty="0"/>
              <a:t>：是否开启抗锯齿效果。默认值是</a:t>
            </a:r>
            <a:r>
              <a:rPr lang="en-US" altLang="zh-CN" sz="1400" dirty="0"/>
              <a:t>true</a:t>
            </a:r>
            <a:r>
              <a:rPr lang="zh-CN" altLang="en-US" sz="1400" dirty="0"/>
              <a:t>。</a:t>
            </a:r>
            <a:endParaRPr lang="zh-CN" altLang="en-US" sz="1400" dirty="0">
              <a:solidFill>
                <a:srgbClr val="00B0F0"/>
              </a:solidFill>
            </a:endParaRPr>
          </a:p>
        </p:txBody>
      </p:sp>
    </p:spTree>
    <p:extLst>
      <p:ext uri="{BB962C8B-B14F-4D97-AF65-F5344CB8AC3E}">
        <p14:creationId xmlns:p14="http://schemas.microsoft.com/office/powerpoint/2010/main" val="41507429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682581" y="557348"/>
            <a:ext cx="10370714" cy="58241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a:t>commands</a:t>
            </a:r>
            <a:r>
              <a:rPr lang="zh-CN" altLang="en-US" sz="1400" dirty="0"/>
              <a:t>支持的绘制命令如下。</a:t>
            </a:r>
          </a:p>
          <a:p>
            <a:pPr marL="0" indent="0">
              <a:buNone/>
            </a:pPr>
            <a:r>
              <a:rPr lang="en-US" altLang="zh-CN" sz="1400" dirty="0"/>
              <a:t>M</a:t>
            </a:r>
            <a:r>
              <a:rPr lang="zh-CN" altLang="en-US" sz="1400" dirty="0"/>
              <a:t>：在给定的 </a:t>
            </a:r>
            <a:r>
              <a:rPr lang="en-US" altLang="zh-CN" sz="1400" dirty="0"/>
              <a:t>(x, y) </a:t>
            </a:r>
            <a:r>
              <a:rPr lang="zh-CN" altLang="en-US" sz="1400" dirty="0"/>
              <a:t>坐标处开始一个新的子路径。例如，</a:t>
            </a:r>
            <a:r>
              <a:rPr lang="en-US" altLang="zh-CN" sz="1400" dirty="0"/>
              <a:t>M 0 0 </a:t>
            </a:r>
            <a:r>
              <a:rPr lang="zh-CN" altLang="en-US" sz="1400" dirty="0"/>
              <a:t>表示将（</a:t>
            </a:r>
            <a:r>
              <a:rPr lang="en-US" altLang="zh-CN" sz="1400" dirty="0"/>
              <a:t>0, 0</a:t>
            </a:r>
            <a:r>
              <a:rPr lang="zh-CN" altLang="en-US" sz="1400" dirty="0"/>
              <a:t>）点</a:t>
            </a:r>
            <a:r>
              <a:rPr lang="zh-CN" altLang="en-US" sz="1400" dirty="0" smtClean="0"/>
              <a:t>作为新</a:t>
            </a:r>
            <a:r>
              <a:rPr lang="zh-CN" altLang="en-US" sz="1400" dirty="0"/>
              <a:t>子路径的起始点。</a:t>
            </a:r>
          </a:p>
          <a:p>
            <a:pPr marL="0" indent="0">
              <a:buNone/>
            </a:pPr>
            <a:r>
              <a:rPr lang="en-US" altLang="zh-CN" sz="1400" dirty="0"/>
              <a:t>L</a:t>
            </a:r>
            <a:r>
              <a:rPr lang="zh-CN" altLang="en-US" sz="1400" dirty="0"/>
              <a:t>：从当前点到给定的 </a:t>
            </a:r>
            <a:r>
              <a:rPr lang="en-US" altLang="zh-CN" sz="1400" dirty="0"/>
              <a:t>(x, y) </a:t>
            </a:r>
            <a:r>
              <a:rPr lang="zh-CN" altLang="en-US" sz="1400" dirty="0"/>
              <a:t>坐标画一条线，该坐标成为新的当前点。例如，</a:t>
            </a:r>
            <a:r>
              <a:rPr lang="en-US" altLang="zh-CN" sz="1400" dirty="0"/>
              <a:t>L 50 50 </a:t>
            </a:r>
            <a:r>
              <a:rPr lang="zh-CN" altLang="en-US" sz="1400" dirty="0" smtClean="0"/>
              <a:t>表示</a:t>
            </a:r>
            <a:r>
              <a:rPr lang="zh-CN" altLang="en-US" sz="1400" dirty="0"/>
              <a:t>绘制当前点到（</a:t>
            </a:r>
            <a:r>
              <a:rPr lang="en-US" altLang="zh-CN" sz="1400" dirty="0"/>
              <a:t>50, 50</a:t>
            </a:r>
            <a:r>
              <a:rPr lang="zh-CN" altLang="en-US" sz="1400" dirty="0"/>
              <a:t>）点的直线，并将（</a:t>
            </a:r>
            <a:r>
              <a:rPr lang="en-US" altLang="zh-CN" sz="1400" dirty="0"/>
              <a:t>50, 50</a:t>
            </a:r>
            <a:r>
              <a:rPr lang="zh-CN" altLang="en-US" sz="1400" dirty="0"/>
              <a:t>）点作为新子路径的起始点。</a:t>
            </a:r>
          </a:p>
          <a:p>
            <a:pPr marL="0" indent="0">
              <a:buNone/>
            </a:pPr>
            <a:r>
              <a:rPr lang="en-US" altLang="zh-CN" sz="1400" dirty="0"/>
              <a:t>H</a:t>
            </a:r>
            <a:r>
              <a:rPr lang="zh-CN" altLang="en-US" sz="1400" dirty="0"/>
              <a:t>：从当前点绘制一条水平线，等效于将</a:t>
            </a:r>
            <a:r>
              <a:rPr lang="en-US" altLang="zh-CN" sz="1400" dirty="0"/>
              <a:t>y</a:t>
            </a:r>
            <a:r>
              <a:rPr lang="zh-CN" altLang="en-US" sz="1400" dirty="0"/>
              <a:t>坐标指定为</a:t>
            </a:r>
            <a:r>
              <a:rPr lang="en-US" altLang="zh-CN" sz="1400" dirty="0"/>
              <a:t>0</a:t>
            </a:r>
            <a:r>
              <a:rPr lang="zh-CN" altLang="en-US" sz="1400" dirty="0"/>
              <a:t>的</a:t>
            </a:r>
            <a:r>
              <a:rPr lang="en-US" altLang="zh-CN" sz="1400" dirty="0"/>
              <a:t>L</a:t>
            </a:r>
            <a:r>
              <a:rPr lang="zh-CN" altLang="en-US" sz="1400" dirty="0"/>
              <a:t>命令。例如，</a:t>
            </a:r>
            <a:r>
              <a:rPr lang="en-US" altLang="zh-CN" sz="1400" dirty="0"/>
              <a:t>H 50 </a:t>
            </a:r>
            <a:r>
              <a:rPr lang="zh-CN" altLang="en-US" sz="1400" dirty="0"/>
              <a:t>表示绘制</a:t>
            </a:r>
            <a:r>
              <a:rPr lang="zh-CN" altLang="en-US" sz="1400" dirty="0" smtClean="0"/>
              <a:t>当前</a:t>
            </a:r>
            <a:r>
              <a:rPr lang="zh-CN" altLang="en-US" sz="1400" dirty="0"/>
              <a:t>点到（</a:t>
            </a:r>
            <a:r>
              <a:rPr lang="en-US" altLang="zh-CN" sz="1400" dirty="0"/>
              <a:t>50, 0</a:t>
            </a:r>
            <a:r>
              <a:rPr lang="zh-CN" altLang="en-US" sz="1400" dirty="0"/>
              <a:t>）点的直线，并将（</a:t>
            </a:r>
            <a:r>
              <a:rPr lang="en-US" altLang="zh-CN" sz="1400" dirty="0"/>
              <a:t>50, 0</a:t>
            </a:r>
            <a:r>
              <a:rPr lang="zh-CN" altLang="en-US" sz="1400" dirty="0"/>
              <a:t>）点作为新子路径的起始点。</a:t>
            </a:r>
          </a:p>
          <a:p>
            <a:pPr marL="0" indent="0">
              <a:buNone/>
            </a:pPr>
            <a:r>
              <a:rPr lang="en-US" altLang="zh-CN" sz="1400" dirty="0"/>
              <a:t>V</a:t>
            </a:r>
            <a:r>
              <a:rPr lang="zh-CN" altLang="en-US" sz="1400" dirty="0"/>
              <a:t>：从当前点绘制一条垂直线，等效于将</a:t>
            </a:r>
            <a:r>
              <a:rPr lang="en-US" altLang="zh-CN" sz="1400" dirty="0"/>
              <a:t>x</a:t>
            </a:r>
            <a:r>
              <a:rPr lang="zh-CN" altLang="en-US" sz="1400" dirty="0"/>
              <a:t>坐标指定为</a:t>
            </a:r>
            <a:r>
              <a:rPr lang="en-US" altLang="zh-CN" sz="1400" dirty="0"/>
              <a:t>0</a:t>
            </a:r>
            <a:r>
              <a:rPr lang="zh-CN" altLang="en-US" sz="1400" dirty="0"/>
              <a:t>的</a:t>
            </a:r>
            <a:r>
              <a:rPr lang="en-US" altLang="zh-CN" sz="1400" dirty="0"/>
              <a:t>L</a:t>
            </a:r>
            <a:r>
              <a:rPr lang="zh-CN" altLang="en-US" sz="1400" dirty="0"/>
              <a:t>命令。例如，</a:t>
            </a:r>
            <a:r>
              <a:rPr lang="en-US" altLang="zh-CN" sz="1400" dirty="0"/>
              <a:t>V 50 </a:t>
            </a:r>
            <a:r>
              <a:rPr lang="zh-CN" altLang="en-US" sz="1400" dirty="0"/>
              <a:t>表示绘制</a:t>
            </a:r>
            <a:r>
              <a:rPr lang="zh-CN" altLang="en-US" sz="1400" dirty="0" smtClean="0"/>
              <a:t>当前</a:t>
            </a:r>
            <a:r>
              <a:rPr lang="zh-CN" altLang="en-US" sz="1400" dirty="0"/>
              <a:t>点到（</a:t>
            </a:r>
            <a:r>
              <a:rPr lang="en-US" altLang="zh-CN" sz="1400" dirty="0"/>
              <a:t>0, 50</a:t>
            </a:r>
            <a:r>
              <a:rPr lang="zh-CN" altLang="en-US" sz="1400" dirty="0"/>
              <a:t>）点的直线，并将（</a:t>
            </a:r>
            <a:r>
              <a:rPr lang="en-US" altLang="zh-CN" sz="1400" dirty="0"/>
              <a:t>0, 50</a:t>
            </a:r>
            <a:r>
              <a:rPr lang="zh-CN" altLang="en-US" sz="1400" dirty="0"/>
              <a:t>）点作为新子路径的起始点。</a:t>
            </a:r>
          </a:p>
          <a:p>
            <a:pPr marL="0" indent="0">
              <a:buNone/>
            </a:pPr>
            <a:r>
              <a:rPr lang="en-US" altLang="zh-CN" sz="1400" dirty="0"/>
              <a:t>C</a:t>
            </a:r>
            <a:r>
              <a:rPr lang="zh-CN" altLang="en-US" sz="1400" dirty="0"/>
              <a:t>：使用 </a:t>
            </a:r>
            <a:r>
              <a:rPr lang="en-US" altLang="zh-CN" sz="1400" dirty="0"/>
              <a:t>(x1, y1) </a:t>
            </a:r>
            <a:r>
              <a:rPr lang="zh-CN" altLang="en-US" sz="1400" dirty="0"/>
              <a:t>作为曲线起点的控制点， </a:t>
            </a:r>
            <a:r>
              <a:rPr lang="en-US" altLang="zh-CN" sz="1400" dirty="0"/>
              <a:t>(x2, y2) </a:t>
            </a:r>
            <a:r>
              <a:rPr lang="zh-CN" altLang="en-US" sz="1400" dirty="0"/>
              <a:t>作为曲线终点的控制点，从</a:t>
            </a:r>
            <a:r>
              <a:rPr lang="zh-CN" altLang="en-US" sz="1400" dirty="0" smtClean="0"/>
              <a:t>当前点</a:t>
            </a:r>
            <a:r>
              <a:rPr lang="zh-CN" altLang="en-US" sz="1400" dirty="0"/>
              <a:t>到 </a:t>
            </a:r>
            <a:r>
              <a:rPr lang="en-US" altLang="zh-CN" sz="1400" dirty="0"/>
              <a:t>(x, y) </a:t>
            </a:r>
            <a:r>
              <a:rPr lang="zh-CN" altLang="en-US" sz="1400" dirty="0"/>
              <a:t>绘制三次贝塞尔曲线。例如，</a:t>
            </a:r>
            <a:r>
              <a:rPr lang="en-US" altLang="zh-CN" sz="1400" dirty="0"/>
              <a:t>C100 100 250 100 250 200 </a:t>
            </a:r>
            <a:r>
              <a:rPr lang="zh-CN" altLang="en-US" sz="1400" dirty="0"/>
              <a:t>表示绘制当前</a:t>
            </a:r>
            <a:r>
              <a:rPr lang="zh-CN" altLang="en-US" sz="1400" dirty="0" smtClean="0"/>
              <a:t>点到</a:t>
            </a:r>
            <a:r>
              <a:rPr lang="zh-CN" altLang="en-US" sz="1400" dirty="0"/>
              <a:t>（</a:t>
            </a:r>
            <a:r>
              <a:rPr lang="en-US" altLang="zh-CN" sz="1400" dirty="0"/>
              <a:t>250, 200</a:t>
            </a:r>
            <a:r>
              <a:rPr lang="zh-CN" altLang="en-US" sz="1400" dirty="0"/>
              <a:t>）点的三次贝塞尔曲线，并将（</a:t>
            </a:r>
            <a:r>
              <a:rPr lang="en-US" altLang="zh-CN" sz="1400" dirty="0"/>
              <a:t>250, 200</a:t>
            </a:r>
            <a:r>
              <a:rPr lang="zh-CN" altLang="en-US" sz="1400" dirty="0"/>
              <a:t>）点作为新子路径的起始点。</a:t>
            </a:r>
          </a:p>
          <a:p>
            <a:pPr marL="0" indent="0">
              <a:buNone/>
            </a:pPr>
            <a:r>
              <a:rPr lang="en-US" altLang="zh-CN" sz="1400" dirty="0"/>
              <a:t>S</a:t>
            </a:r>
            <a:r>
              <a:rPr lang="zh-CN" altLang="en-US" sz="1400" dirty="0"/>
              <a:t>：</a:t>
            </a:r>
            <a:r>
              <a:rPr lang="en-US" altLang="zh-CN" sz="1400" dirty="0"/>
              <a:t>(x2, y2) </a:t>
            </a:r>
            <a:r>
              <a:rPr lang="zh-CN" altLang="en-US" sz="1400" dirty="0"/>
              <a:t>作为曲线终点的控制点，从当前点到 </a:t>
            </a:r>
            <a:r>
              <a:rPr lang="en-US" altLang="zh-CN" sz="1400" dirty="0"/>
              <a:t>(x, y) </a:t>
            </a:r>
            <a:r>
              <a:rPr lang="zh-CN" altLang="en-US" sz="1400" dirty="0"/>
              <a:t>绘制三次贝塞尔曲线。若</a:t>
            </a:r>
            <a:r>
              <a:rPr lang="zh-CN" altLang="en-US" sz="1400" dirty="0" smtClean="0"/>
              <a:t>前一</a:t>
            </a:r>
            <a:r>
              <a:rPr lang="zh-CN" altLang="en-US" sz="1400" dirty="0"/>
              <a:t>个命令是</a:t>
            </a:r>
            <a:r>
              <a:rPr lang="en-US" altLang="zh-CN" sz="1400" dirty="0"/>
              <a:t>C</a:t>
            </a:r>
            <a:r>
              <a:rPr lang="zh-CN" altLang="en-US" sz="1400" dirty="0"/>
              <a:t>或</a:t>
            </a:r>
            <a:r>
              <a:rPr lang="en-US" altLang="zh-CN" sz="1400" dirty="0"/>
              <a:t>S</a:t>
            </a:r>
            <a:r>
              <a:rPr lang="zh-CN" altLang="en-US" sz="1400" dirty="0"/>
              <a:t>，则起点控制点是上一个命令的终点控制点相对于起点的映射。例如</a:t>
            </a:r>
            <a:r>
              <a:rPr lang="zh-CN" altLang="en-US" sz="1400" dirty="0" smtClean="0"/>
              <a:t>，</a:t>
            </a:r>
            <a:r>
              <a:rPr lang="en-US" altLang="zh-CN" sz="1400" dirty="0" smtClean="0"/>
              <a:t>C100 </a:t>
            </a:r>
            <a:r>
              <a:rPr lang="en-US" altLang="zh-CN" sz="1400" dirty="0"/>
              <a:t>100 250 100 250 200 S400 300 400 200</a:t>
            </a:r>
            <a:r>
              <a:rPr lang="zh-CN" altLang="en-US" sz="1400" dirty="0"/>
              <a:t>第二段贝塞尔曲线的起点控制点为（</a:t>
            </a:r>
            <a:r>
              <a:rPr lang="en-US" altLang="zh-CN" sz="1400" dirty="0"/>
              <a:t>250, </a:t>
            </a:r>
          </a:p>
          <a:p>
            <a:pPr marL="0" indent="0">
              <a:buNone/>
            </a:pPr>
            <a:r>
              <a:rPr lang="en-US" altLang="zh-CN" sz="1400" dirty="0" smtClean="0"/>
              <a:t>300</a:t>
            </a:r>
            <a:r>
              <a:rPr lang="zh-CN" altLang="en-US" sz="1400" dirty="0"/>
              <a:t>）。如果没有前一个命令或者前一个命令不是 </a:t>
            </a:r>
            <a:r>
              <a:rPr lang="en-US" altLang="zh-CN" sz="1400" dirty="0"/>
              <a:t>C</a:t>
            </a:r>
            <a:r>
              <a:rPr lang="zh-CN" altLang="en-US" sz="1400" dirty="0"/>
              <a:t>或</a:t>
            </a:r>
            <a:r>
              <a:rPr lang="en-US" altLang="zh-CN" sz="1400" dirty="0"/>
              <a:t>S</a:t>
            </a:r>
            <a:r>
              <a:rPr lang="zh-CN" altLang="en-US" sz="1400" dirty="0"/>
              <a:t>，则第一个控制点与当前点</a:t>
            </a:r>
            <a:r>
              <a:rPr lang="zh-CN" altLang="en-US" sz="1400" dirty="0" smtClean="0"/>
              <a:t>重合。</a:t>
            </a:r>
            <a:endParaRPr lang="zh-CN" altLang="en-US" sz="1400" dirty="0"/>
          </a:p>
          <a:p>
            <a:pPr marL="0" indent="0">
              <a:buNone/>
            </a:pPr>
            <a:r>
              <a:rPr lang="en-US" altLang="zh-CN" sz="1400" dirty="0"/>
              <a:t>Q</a:t>
            </a:r>
            <a:r>
              <a:rPr lang="zh-CN" altLang="en-US" sz="1400" dirty="0"/>
              <a:t>：使用 </a:t>
            </a:r>
            <a:r>
              <a:rPr lang="en-US" altLang="zh-CN" sz="1400" dirty="0"/>
              <a:t>(x1, y1) </a:t>
            </a:r>
            <a:r>
              <a:rPr lang="zh-CN" altLang="en-US" sz="1400" dirty="0"/>
              <a:t>作为控制点，从当前点到 </a:t>
            </a:r>
            <a:r>
              <a:rPr lang="en-US" altLang="zh-CN" sz="1400" dirty="0"/>
              <a:t>(x, y) </a:t>
            </a:r>
            <a:r>
              <a:rPr lang="zh-CN" altLang="en-US" sz="1400" dirty="0"/>
              <a:t>绘制二次贝塞尔曲线。例如，</a:t>
            </a:r>
            <a:r>
              <a:rPr lang="en-US" altLang="zh-CN" sz="1400" dirty="0"/>
              <a:t>Q400 </a:t>
            </a:r>
            <a:r>
              <a:rPr lang="en-US" altLang="zh-CN" sz="1400" dirty="0" smtClean="0"/>
              <a:t>50 </a:t>
            </a:r>
            <a:r>
              <a:rPr lang="en-US" altLang="zh-CN" sz="1400" dirty="0"/>
              <a:t>600 300 </a:t>
            </a:r>
            <a:r>
              <a:rPr lang="zh-CN" altLang="en-US" sz="1400" dirty="0"/>
              <a:t>表示绘制当前点到（</a:t>
            </a:r>
            <a:r>
              <a:rPr lang="en-US" altLang="zh-CN" sz="1400" dirty="0"/>
              <a:t>600, 300</a:t>
            </a:r>
            <a:r>
              <a:rPr lang="zh-CN" altLang="en-US" sz="1400" dirty="0"/>
              <a:t>）点的二次贝塞尔曲线，并将（</a:t>
            </a:r>
            <a:r>
              <a:rPr lang="en-US" altLang="zh-CN" sz="1400" dirty="0"/>
              <a:t>600, 300</a:t>
            </a:r>
            <a:r>
              <a:rPr lang="zh-CN" altLang="en-US" sz="1400" dirty="0"/>
              <a:t>）</a:t>
            </a:r>
            <a:r>
              <a:rPr lang="zh-CN" altLang="en-US" sz="1400" dirty="0" smtClean="0"/>
              <a:t>点作为</a:t>
            </a:r>
            <a:r>
              <a:rPr lang="zh-CN" altLang="en-US" sz="1400" dirty="0"/>
              <a:t>新子路径的起始点。</a:t>
            </a:r>
          </a:p>
          <a:p>
            <a:pPr marL="0" indent="0">
              <a:buNone/>
            </a:pPr>
            <a:r>
              <a:rPr lang="en-US" altLang="zh-CN" sz="1400" dirty="0"/>
              <a:t>T</a:t>
            </a:r>
            <a:r>
              <a:rPr lang="zh-CN" altLang="en-US" sz="1400" dirty="0"/>
              <a:t>：从当前点到 </a:t>
            </a:r>
            <a:r>
              <a:rPr lang="en-US" altLang="zh-CN" sz="1400" dirty="0"/>
              <a:t>(x, y) </a:t>
            </a:r>
            <a:r>
              <a:rPr lang="zh-CN" altLang="en-US" sz="1400" dirty="0"/>
              <a:t>绘制二次贝塞尔曲线。若前一个命令是</a:t>
            </a:r>
            <a:r>
              <a:rPr lang="en-US" altLang="zh-CN" sz="1400" dirty="0"/>
              <a:t>Q</a:t>
            </a:r>
            <a:r>
              <a:rPr lang="zh-CN" altLang="en-US" sz="1400" dirty="0"/>
              <a:t>或</a:t>
            </a:r>
            <a:r>
              <a:rPr lang="en-US" altLang="zh-CN" sz="1400" dirty="0"/>
              <a:t>T</a:t>
            </a:r>
            <a:r>
              <a:rPr lang="zh-CN" altLang="en-US" sz="1400" dirty="0"/>
              <a:t>，则控制点是上一</a:t>
            </a:r>
            <a:r>
              <a:rPr lang="zh-CN" altLang="en-US" sz="1400" dirty="0" smtClean="0"/>
              <a:t>个命令</a:t>
            </a:r>
            <a:r>
              <a:rPr lang="zh-CN" altLang="en-US" sz="1400" dirty="0"/>
              <a:t>的终点控制点相对于起点的映射。 例如，</a:t>
            </a:r>
            <a:r>
              <a:rPr lang="en-US" altLang="zh-CN" sz="1400" dirty="0"/>
              <a:t>Q400 50 600 300 T1000 300</a:t>
            </a:r>
            <a:r>
              <a:rPr lang="zh-CN" altLang="en-US" sz="1400" dirty="0"/>
              <a:t>第二段贝</a:t>
            </a:r>
            <a:r>
              <a:rPr lang="zh-CN" altLang="en-US" sz="1400" dirty="0" smtClean="0"/>
              <a:t>塞尔</a:t>
            </a:r>
            <a:r>
              <a:rPr lang="zh-CN" altLang="en-US" sz="1400" dirty="0"/>
              <a:t>曲线的控制点为（</a:t>
            </a:r>
            <a:r>
              <a:rPr lang="en-US" altLang="zh-CN" sz="1400" dirty="0"/>
              <a:t>800, 350</a:t>
            </a:r>
            <a:r>
              <a:rPr lang="zh-CN" altLang="en-US" sz="1400" dirty="0"/>
              <a:t>）。 如果没有前一个命令或者前一个命令不是 </a:t>
            </a:r>
            <a:r>
              <a:rPr lang="en-US" altLang="zh-CN" sz="1400" dirty="0"/>
              <a:t>Q</a:t>
            </a:r>
            <a:r>
              <a:rPr lang="zh-CN" altLang="en-US" sz="1400" dirty="0"/>
              <a:t>或</a:t>
            </a:r>
            <a:r>
              <a:rPr lang="en-US" altLang="zh-CN" sz="1400" dirty="0"/>
              <a:t>T</a:t>
            </a:r>
            <a:r>
              <a:rPr lang="zh-CN" altLang="en-US" sz="1400" dirty="0"/>
              <a:t>，</a:t>
            </a:r>
            <a:r>
              <a:rPr lang="zh-CN" altLang="en-US" sz="1400" dirty="0" smtClean="0"/>
              <a:t>则第一</a:t>
            </a:r>
            <a:r>
              <a:rPr lang="zh-CN" altLang="en-US" sz="1400" dirty="0"/>
              <a:t>个控制点与当前点重合。</a:t>
            </a:r>
          </a:p>
          <a:p>
            <a:pPr marL="0" indent="0">
              <a:buNone/>
            </a:pPr>
            <a:r>
              <a:rPr lang="en-US" altLang="zh-CN" sz="1400" dirty="0"/>
              <a:t>A</a:t>
            </a:r>
            <a:r>
              <a:rPr lang="zh-CN" altLang="en-US" sz="1400" dirty="0"/>
              <a:t>：从当前点到 </a:t>
            </a:r>
            <a:r>
              <a:rPr lang="en-US" altLang="zh-CN" sz="1400" dirty="0"/>
              <a:t>(x, y) </a:t>
            </a:r>
            <a:r>
              <a:rPr lang="zh-CN" altLang="en-US" sz="1400" dirty="0"/>
              <a:t>绘制一条椭圆弧。椭圆的大小和方向由两个半径 </a:t>
            </a:r>
            <a:r>
              <a:rPr lang="en-US" altLang="zh-CN" sz="1400" dirty="0"/>
              <a:t>(</a:t>
            </a:r>
            <a:r>
              <a:rPr lang="en-US" altLang="zh-CN" sz="1400" dirty="0" err="1"/>
              <a:t>rx</a:t>
            </a:r>
            <a:r>
              <a:rPr lang="en-US" altLang="zh-CN" sz="1400" dirty="0"/>
              <a:t>, </a:t>
            </a:r>
            <a:r>
              <a:rPr lang="en-US" altLang="zh-CN" sz="1400" dirty="0" err="1"/>
              <a:t>ry</a:t>
            </a:r>
            <a:r>
              <a:rPr lang="en-US" altLang="zh-CN" sz="1400" dirty="0"/>
              <a:t>) </a:t>
            </a:r>
            <a:r>
              <a:rPr lang="zh-CN" altLang="en-US" sz="1400" dirty="0" smtClean="0"/>
              <a:t>和</a:t>
            </a:r>
            <a:r>
              <a:rPr lang="en-US" altLang="zh-CN" sz="1400" dirty="0" smtClean="0"/>
              <a:t>x-axis-rotation</a:t>
            </a:r>
            <a:r>
              <a:rPr lang="zh-CN" altLang="en-US" sz="1400" dirty="0"/>
              <a:t>定义，指示整个椭圆相对于当前坐标系如何旋转（以度为单位）。 </a:t>
            </a:r>
          </a:p>
          <a:p>
            <a:pPr marL="0" indent="0">
              <a:buNone/>
            </a:pPr>
            <a:r>
              <a:rPr lang="en-US" altLang="zh-CN" sz="1400" dirty="0" smtClean="0"/>
              <a:t>large-arc-flag </a:t>
            </a:r>
            <a:r>
              <a:rPr lang="zh-CN" altLang="en-US" sz="1400" dirty="0"/>
              <a:t>和 </a:t>
            </a:r>
            <a:r>
              <a:rPr lang="en-US" altLang="zh-CN" sz="1400" dirty="0"/>
              <a:t>sweep-flag</a:t>
            </a:r>
            <a:r>
              <a:rPr lang="zh-CN" altLang="en-US" sz="1400" dirty="0"/>
              <a:t>用于确定弧的绘制方式。</a:t>
            </a:r>
          </a:p>
          <a:p>
            <a:pPr marL="0" indent="0">
              <a:buNone/>
            </a:pPr>
            <a:r>
              <a:rPr lang="en-US" altLang="zh-CN" sz="1400" dirty="0"/>
              <a:t>Z</a:t>
            </a:r>
            <a:r>
              <a:rPr lang="zh-CN" altLang="en-US" sz="1400" dirty="0"/>
              <a:t>：通过将当前路径连接回当前子路径的初始点来关闭当前子路径。</a:t>
            </a:r>
            <a:endParaRPr lang="zh-CN" altLang="en-US" sz="1400" dirty="0">
              <a:solidFill>
                <a:srgbClr val="00B0F0"/>
              </a:solidFill>
            </a:endParaRPr>
          </a:p>
        </p:txBody>
      </p:sp>
    </p:spTree>
    <p:extLst>
      <p:ext uri="{BB962C8B-B14F-4D97-AF65-F5344CB8AC3E}">
        <p14:creationId xmlns:p14="http://schemas.microsoft.com/office/powerpoint/2010/main" val="13743831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854558" y="-298412"/>
            <a:ext cx="7315200" cy="7478970"/>
          </a:xfrm>
          <a:prstGeom prst="rect">
            <a:avLst/>
          </a:prstGeom>
          <a:noFill/>
        </p:spPr>
        <p:txBody>
          <a:bodyPr wrap="square" rtlCol="0">
            <a:spAutoFit/>
          </a:bodyPr>
          <a:lstStyle/>
          <a:p>
            <a:r>
              <a:rPr lang="en-US" altLang="zh-CN" sz="1200" dirty="0"/>
              <a:t>//</a:t>
            </a:r>
            <a:r>
              <a:rPr lang="zh-CN" altLang="en-US" sz="1200" dirty="0"/>
              <a:t>绘制一条长</a:t>
            </a:r>
            <a:r>
              <a:rPr lang="en-US" altLang="zh-CN" sz="1200" dirty="0"/>
              <a:t>900px</a:t>
            </a:r>
            <a:r>
              <a:rPr lang="zh-CN" altLang="en-US" sz="1200" dirty="0"/>
              <a:t>、宽</a:t>
            </a:r>
            <a:r>
              <a:rPr lang="en-US" altLang="zh-CN" sz="1200" dirty="0"/>
              <a:t>3vp</a:t>
            </a:r>
            <a:r>
              <a:rPr lang="zh-CN" altLang="en-US" sz="1200" dirty="0"/>
              <a:t>的直线</a:t>
            </a:r>
          </a:p>
          <a:p>
            <a:r>
              <a:rPr lang="en-US" altLang="zh-CN" sz="1200" dirty="0"/>
              <a:t>Path()</a:t>
            </a:r>
          </a:p>
          <a:p>
            <a:r>
              <a:rPr lang="en-US" altLang="zh-CN" sz="1200" dirty="0"/>
              <a:t>  .height(10)</a:t>
            </a:r>
          </a:p>
          <a:p>
            <a:r>
              <a:rPr lang="en-US" altLang="zh-CN" sz="1200" dirty="0"/>
              <a:t>  .commands('M0 0 L600 0')</a:t>
            </a:r>
          </a:p>
          <a:p>
            <a:r>
              <a:rPr lang="en-US" altLang="zh-CN" sz="1200" dirty="0"/>
              <a:t>  .stroke(</a:t>
            </a:r>
            <a:r>
              <a:rPr lang="en-US" altLang="zh-CN" sz="1200" dirty="0" err="1"/>
              <a:t>Color.Black</a:t>
            </a:r>
            <a:r>
              <a:rPr lang="en-US" altLang="zh-CN" sz="1200" dirty="0"/>
              <a:t>)</a:t>
            </a:r>
          </a:p>
          <a:p>
            <a:r>
              <a:rPr lang="en-US" altLang="zh-CN" sz="1200" dirty="0"/>
              <a:t>  .</a:t>
            </a:r>
            <a:r>
              <a:rPr lang="en-US" altLang="zh-CN" sz="1200" dirty="0" err="1"/>
              <a:t>strokeWidth</a:t>
            </a:r>
            <a:r>
              <a:rPr lang="en-US" altLang="zh-CN" sz="1200" dirty="0"/>
              <a:t>(3)</a:t>
            </a:r>
          </a:p>
          <a:p>
            <a:endParaRPr lang="en-US" altLang="zh-CN" sz="1200" dirty="0"/>
          </a:p>
          <a:p>
            <a:r>
              <a:rPr lang="en-US" altLang="zh-CN" sz="1200" dirty="0"/>
              <a:t>//</a:t>
            </a:r>
            <a:r>
              <a:rPr lang="zh-CN" altLang="en-US" sz="1200" dirty="0"/>
              <a:t>绘制直线图形</a:t>
            </a:r>
          </a:p>
          <a:p>
            <a:r>
              <a:rPr lang="en-US" altLang="zh-CN" sz="1200" dirty="0"/>
              <a:t>Path()</a:t>
            </a:r>
          </a:p>
          <a:p>
            <a:r>
              <a:rPr lang="en-US" altLang="zh-CN" sz="1200" dirty="0"/>
              <a:t>  .commands('M100 0 L200 240 L0 240 Z')</a:t>
            </a:r>
          </a:p>
          <a:p>
            <a:r>
              <a:rPr lang="en-US" altLang="zh-CN" sz="1200" dirty="0"/>
              <a:t>  .</a:t>
            </a:r>
            <a:r>
              <a:rPr lang="en-US" altLang="zh-CN" sz="1200" dirty="0" err="1"/>
              <a:t>fillOpacity</a:t>
            </a:r>
            <a:r>
              <a:rPr lang="en-US" altLang="zh-CN" sz="1200" dirty="0"/>
              <a:t>(0)</a:t>
            </a:r>
          </a:p>
          <a:p>
            <a:r>
              <a:rPr lang="en-US" altLang="zh-CN" sz="1200" dirty="0"/>
              <a:t>  .stroke(</a:t>
            </a:r>
            <a:r>
              <a:rPr lang="en-US" altLang="zh-CN" sz="1200" dirty="0" err="1"/>
              <a:t>Color.Black</a:t>
            </a:r>
            <a:r>
              <a:rPr lang="en-US" altLang="zh-CN" sz="1200" dirty="0"/>
              <a:t>)</a:t>
            </a:r>
          </a:p>
          <a:p>
            <a:r>
              <a:rPr lang="en-US" altLang="zh-CN" sz="1200" dirty="0"/>
              <a:t>  .</a:t>
            </a:r>
            <a:r>
              <a:rPr lang="en-US" altLang="zh-CN" sz="1200" dirty="0" err="1"/>
              <a:t>strokeWidth</a:t>
            </a:r>
            <a:r>
              <a:rPr lang="en-US" altLang="zh-CN" sz="1200" dirty="0"/>
              <a:t>(3)</a:t>
            </a:r>
          </a:p>
          <a:p>
            <a:r>
              <a:rPr lang="en-US" altLang="zh-CN" sz="1200" dirty="0"/>
              <a:t>Path()</a:t>
            </a:r>
          </a:p>
          <a:p>
            <a:r>
              <a:rPr lang="en-US" altLang="zh-CN" sz="1200" dirty="0"/>
              <a:t>  .commands('M0 0 H200 V200 H0 Z')</a:t>
            </a:r>
          </a:p>
          <a:p>
            <a:r>
              <a:rPr lang="en-US" altLang="zh-CN" sz="1200" dirty="0"/>
              <a:t>  .</a:t>
            </a:r>
            <a:r>
              <a:rPr lang="en-US" altLang="zh-CN" sz="1200" dirty="0" err="1"/>
              <a:t>fillOpacity</a:t>
            </a:r>
            <a:r>
              <a:rPr lang="en-US" altLang="zh-CN" sz="1200" dirty="0"/>
              <a:t>(0)</a:t>
            </a:r>
          </a:p>
          <a:p>
            <a:r>
              <a:rPr lang="en-US" altLang="zh-CN" sz="1200" dirty="0"/>
              <a:t>  .stroke(</a:t>
            </a:r>
            <a:r>
              <a:rPr lang="en-US" altLang="zh-CN" sz="1200" dirty="0" err="1"/>
              <a:t>Color.Black</a:t>
            </a:r>
            <a:r>
              <a:rPr lang="en-US" altLang="zh-CN" sz="1200" dirty="0"/>
              <a:t>)</a:t>
            </a:r>
          </a:p>
          <a:p>
            <a:r>
              <a:rPr lang="en-US" altLang="zh-CN" sz="1200" dirty="0"/>
              <a:t>  .</a:t>
            </a:r>
            <a:r>
              <a:rPr lang="en-US" altLang="zh-CN" sz="1200" dirty="0" err="1"/>
              <a:t>strokeWidth</a:t>
            </a:r>
            <a:r>
              <a:rPr lang="en-US" altLang="zh-CN" sz="1200" dirty="0"/>
              <a:t>(3)</a:t>
            </a:r>
          </a:p>
          <a:p>
            <a:r>
              <a:rPr lang="en-US" altLang="zh-CN" sz="1200" dirty="0"/>
              <a:t>Path()</a:t>
            </a:r>
          </a:p>
          <a:p>
            <a:r>
              <a:rPr lang="en-US" altLang="zh-CN" sz="1200" dirty="0"/>
              <a:t>  .commands('M100 0 L0 100 L50 200 L150 200 L200 100 Z')</a:t>
            </a:r>
          </a:p>
          <a:p>
            <a:r>
              <a:rPr lang="en-US" altLang="zh-CN" sz="1200" dirty="0"/>
              <a:t>  .</a:t>
            </a:r>
            <a:r>
              <a:rPr lang="en-US" altLang="zh-CN" sz="1200" dirty="0" err="1"/>
              <a:t>fillOpacity</a:t>
            </a:r>
            <a:r>
              <a:rPr lang="en-US" altLang="zh-CN" sz="1200" dirty="0"/>
              <a:t>(0)</a:t>
            </a:r>
          </a:p>
          <a:p>
            <a:r>
              <a:rPr lang="en-US" altLang="zh-CN" sz="1200" dirty="0"/>
              <a:t>  .stroke(</a:t>
            </a:r>
            <a:r>
              <a:rPr lang="en-US" altLang="zh-CN" sz="1200" dirty="0" err="1"/>
              <a:t>Color.Black</a:t>
            </a:r>
            <a:r>
              <a:rPr lang="en-US" altLang="zh-CN" sz="1200" dirty="0"/>
              <a:t>)</a:t>
            </a:r>
          </a:p>
          <a:p>
            <a:r>
              <a:rPr lang="en-US" altLang="zh-CN" sz="1200" dirty="0"/>
              <a:t>  .</a:t>
            </a:r>
            <a:r>
              <a:rPr lang="en-US" altLang="zh-CN" sz="1200" dirty="0" err="1"/>
              <a:t>strokeWidth</a:t>
            </a:r>
            <a:r>
              <a:rPr lang="en-US" altLang="zh-CN" sz="1200" dirty="0"/>
              <a:t>(3)</a:t>
            </a:r>
          </a:p>
          <a:p>
            <a:endParaRPr lang="en-US" altLang="zh-CN" sz="1200" dirty="0"/>
          </a:p>
          <a:p>
            <a:r>
              <a:rPr lang="en-US" altLang="zh-CN" sz="1200" dirty="0"/>
              <a:t>//</a:t>
            </a:r>
            <a:r>
              <a:rPr lang="zh-CN" altLang="en-US" sz="1200" dirty="0"/>
              <a:t>绘制弧线图形</a:t>
            </a:r>
          </a:p>
          <a:p>
            <a:r>
              <a:rPr lang="en-US" altLang="zh-CN" sz="1200" dirty="0"/>
              <a:t>Path()</a:t>
            </a:r>
          </a:p>
          <a:p>
            <a:r>
              <a:rPr lang="en-US" altLang="zh-CN" sz="1200" dirty="0"/>
              <a:t>  .commands("M0 300 S100 0 240 300 Z")</a:t>
            </a:r>
          </a:p>
          <a:p>
            <a:r>
              <a:rPr lang="en-US" altLang="zh-CN" sz="1200" dirty="0"/>
              <a:t>  .</a:t>
            </a:r>
            <a:r>
              <a:rPr lang="en-US" altLang="zh-CN" sz="1200" dirty="0" err="1"/>
              <a:t>fillOpacity</a:t>
            </a:r>
            <a:r>
              <a:rPr lang="en-US" altLang="zh-CN" sz="1200" dirty="0"/>
              <a:t>(0)</a:t>
            </a:r>
          </a:p>
          <a:p>
            <a:r>
              <a:rPr lang="en-US" altLang="zh-CN" sz="1200" dirty="0"/>
              <a:t>  .stroke(</a:t>
            </a:r>
            <a:r>
              <a:rPr lang="en-US" altLang="zh-CN" sz="1200" dirty="0" err="1"/>
              <a:t>Color.Black</a:t>
            </a:r>
            <a:r>
              <a:rPr lang="en-US" altLang="zh-CN" sz="1200" dirty="0"/>
              <a:t>)</a:t>
            </a:r>
          </a:p>
          <a:p>
            <a:r>
              <a:rPr lang="en-US" altLang="zh-CN" sz="1200" dirty="0"/>
              <a:t>  .</a:t>
            </a:r>
            <a:r>
              <a:rPr lang="en-US" altLang="zh-CN" sz="1200" dirty="0" err="1"/>
              <a:t>strokeWidth</a:t>
            </a:r>
            <a:r>
              <a:rPr lang="en-US" altLang="zh-CN" sz="1200" dirty="0"/>
              <a:t>(3)</a:t>
            </a:r>
          </a:p>
          <a:p>
            <a:r>
              <a:rPr lang="en-US" altLang="zh-CN" sz="1200" dirty="0"/>
              <a:t>Path()</a:t>
            </a:r>
          </a:p>
          <a:p>
            <a:r>
              <a:rPr lang="en-US" altLang="zh-CN" sz="1200" dirty="0"/>
              <a:t>  .commands('M0 150 C0 100 140 0 200 150 L100 300 Z')</a:t>
            </a:r>
          </a:p>
          <a:p>
            <a:r>
              <a:rPr lang="en-US" altLang="zh-CN" sz="1200" dirty="0"/>
              <a:t>  .</a:t>
            </a:r>
            <a:r>
              <a:rPr lang="en-US" altLang="zh-CN" sz="1200" dirty="0" err="1"/>
              <a:t>fillOpacity</a:t>
            </a:r>
            <a:r>
              <a:rPr lang="en-US" altLang="zh-CN" sz="1200" dirty="0"/>
              <a:t>(0)</a:t>
            </a:r>
          </a:p>
          <a:p>
            <a:r>
              <a:rPr lang="en-US" altLang="zh-CN" sz="1200" dirty="0"/>
              <a:t>  .stroke(</a:t>
            </a:r>
            <a:r>
              <a:rPr lang="en-US" altLang="zh-CN" sz="1200" dirty="0" err="1"/>
              <a:t>Color.Black</a:t>
            </a:r>
            <a:r>
              <a:rPr lang="en-US" altLang="zh-CN" sz="1200" dirty="0"/>
              <a:t>)</a:t>
            </a:r>
          </a:p>
          <a:p>
            <a:r>
              <a:rPr lang="en-US" altLang="zh-CN" sz="1200" dirty="0"/>
              <a:t>  .</a:t>
            </a:r>
            <a:r>
              <a:rPr lang="en-US" altLang="zh-CN" sz="1200" dirty="0" err="1"/>
              <a:t>strokeWidth</a:t>
            </a:r>
            <a:r>
              <a:rPr lang="en-US" altLang="zh-CN" sz="1200" dirty="0"/>
              <a:t>(3)</a:t>
            </a:r>
          </a:p>
          <a:p>
            <a:r>
              <a:rPr lang="en-US" altLang="zh-CN" sz="1200" dirty="0"/>
              <a:t>Path()</a:t>
            </a:r>
          </a:p>
          <a:p>
            <a:r>
              <a:rPr lang="en-US" altLang="zh-CN" sz="1200" dirty="0"/>
              <a:t>  .commands('M0 100 A30 20 20 0 0 200 100 Z')</a:t>
            </a:r>
          </a:p>
          <a:p>
            <a:r>
              <a:rPr lang="en-US" altLang="zh-CN" sz="1200" dirty="0"/>
              <a:t>  .</a:t>
            </a:r>
            <a:r>
              <a:rPr lang="en-US" altLang="zh-CN" sz="1200" dirty="0" err="1"/>
              <a:t>fillOpacity</a:t>
            </a:r>
            <a:r>
              <a:rPr lang="en-US" altLang="zh-CN" sz="1200" dirty="0"/>
              <a:t>(0)</a:t>
            </a:r>
          </a:p>
          <a:p>
            <a:r>
              <a:rPr lang="en-US" altLang="zh-CN" sz="1200" dirty="0"/>
              <a:t>  .stroke(</a:t>
            </a:r>
            <a:r>
              <a:rPr lang="en-US" altLang="zh-CN" sz="1200" dirty="0" err="1"/>
              <a:t>Color.Black</a:t>
            </a:r>
            <a:r>
              <a:rPr lang="en-US" altLang="zh-CN" sz="1200" dirty="0"/>
              <a:t>)</a:t>
            </a:r>
          </a:p>
          <a:p>
            <a:r>
              <a:rPr lang="en-US" altLang="zh-CN" sz="1200" dirty="0"/>
              <a:t>  .</a:t>
            </a:r>
            <a:r>
              <a:rPr lang="en-US" altLang="zh-CN" sz="1200" dirty="0" err="1"/>
              <a:t>strokeWidth</a:t>
            </a:r>
            <a:r>
              <a:rPr lang="en-US" altLang="zh-CN" sz="1200" dirty="0"/>
              <a:t>(3)</a:t>
            </a:r>
            <a:endParaRPr lang="zh-CN" altLang="en-US" sz="1200" dirty="0"/>
          </a:p>
        </p:txBody>
      </p:sp>
      <p:sp>
        <p:nvSpPr>
          <p:cNvPr id="3" name="文本框 2"/>
          <p:cNvSpPr txBox="1"/>
          <p:nvPr/>
        </p:nvSpPr>
        <p:spPr>
          <a:xfrm>
            <a:off x="669702" y="0"/>
            <a:ext cx="1184856" cy="369332"/>
          </a:xfrm>
          <a:prstGeom prst="rect">
            <a:avLst/>
          </a:prstGeom>
          <a:noFill/>
        </p:spPr>
        <p:txBody>
          <a:bodyPr wrap="square" rtlCol="0">
            <a:spAutoFit/>
          </a:bodyPr>
          <a:lstStyle/>
          <a:p>
            <a:r>
              <a:rPr lang="zh-CN" altLang="en-US" dirty="0" smtClean="0"/>
              <a:t>示例：</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041" y="906591"/>
            <a:ext cx="2697802" cy="5068965"/>
          </a:xfrm>
          <a:prstGeom prst="rect">
            <a:avLst/>
          </a:prstGeom>
        </p:spPr>
      </p:pic>
    </p:spTree>
    <p:extLst>
      <p:ext uri="{BB962C8B-B14F-4D97-AF65-F5344CB8AC3E}">
        <p14:creationId xmlns:p14="http://schemas.microsoft.com/office/powerpoint/2010/main" val="17864174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290" y="-291697"/>
            <a:ext cx="10515600" cy="1325563"/>
          </a:xfrm>
        </p:spPr>
        <p:txBody>
          <a:bodyPr/>
          <a:lstStyle/>
          <a:p>
            <a:r>
              <a:rPr lang="en-US" altLang="zh-CN" dirty="0"/>
              <a:t>4.3.6  </a:t>
            </a:r>
            <a:r>
              <a:rPr lang="en-US" altLang="zh-CN" dirty="0" err="1"/>
              <a:t>Rect</a:t>
            </a:r>
            <a:endParaRPr lang="zh-CN" altLang="en-US" dirty="0"/>
          </a:p>
        </p:txBody>
      </p:sp>
      <p:sp>
        <p:nvSpPr>
          <p:cNvPr id="3" name="内容占位符 2"/>
          <p:cNvSpPr>
            <a:spLocks noGrp="1"/>
          </p:cNvSpPr>
          <p:nvPr>
            <p:ph idx="1"/>
          </p:nvPr>
        </p:nvSpPr>
        <p:spPr>
          <a:xfrm>
            <a:off x="4311202" y="-150990"/>
            <a:ext cx="6283817" cy="5824134"/>
          </a:xfrm>
        </p:spPr>
        <p:txBody>
          <a:bodyPr>
            <a:noAutofit/>
          </a:bodyPr>
          <a:lstStyle/>
          <a:p>
            <a:pPr marL="0" indent="0">
              <a:buNone/>
            </a:pPr>
            <a:r>
              <a:rPr lang="en-US" altLang="zh-CN" sz="1400" dirty="0" err="1"/>
              <a:t>Rect</a:t>
            </a:r>
            <a:r>
              <a:rPr lang="zh-CN" altLang="en-US" sz="1400" dirty="0"/>
              <a:t>是绘制矩形的组件。</a:t>
            </a:r>
          </a:p>
          <a:p>
            <a:pPr marL="0" indent="0">
              <a:buNone/>
            </a:pPr>
            <a:r>
              <a:rPr lang="en-US" altLang="zh-CN" sz="1400" dirty="0" err="1"/>
              <a:t>Rect</a:t>
            </a:r>
            <a:r>
              <a:rPr lang="zh-CN" altLang="en-US" sz="1400" dirty="0"/>
              <a:t>的参数说明如下：</a:t>
            </a:r>
          </a:p>
          <a:p>
            <a:r>
              <a:rPr lang="en-US" altLang="zh-CN" sz="1400" dirty="0">
                <a:solidFill>
                  <a:srgbClr val="00B0F0"/>
                </a:solidFill>
              </a:rPr>
              <a:t>width</a:t>
            </a:r>
            <a:r>
              <a:rPr lang="zh-CN" altLang="en-US" sz="1400" dirty="0">
                <a:solidFill>
                  <a:srgbClr val="00B0F0"/>
                </a:solidFill>
              </a:rPr>
              <a:t>：宽度。</a:t>
            </a:r>
          </a:p>
          <a:p>
            <a:r>
              <a:rPr lang="en-US" altLang="zh-CN" sz="1400" dirty="0">
                <a:solidFill>
                  <a:srgbClr val="00B0F0"/>
                </a:solidFill>
              </a:rPr>
              <a:t>height</a:t>
            </a:r>
            <a:r>
              <a:rPr lang="zh-CN" altLang="en-US" sz="1400" dirty="0">
                <a:solidFill>
                  <a:srgbClr val="00B0F0"/>
                </a:solidFill>
              </a:rPr>
              <a:t>：高度。</a:t>
            </a:r>
          </a:p>
          <a:p>
            <a:r>
              <a:rPr lang="en-US" altLang="zh-CN" sz="1400" dirty="0">
                <a:solidFill>
                  <a:srgbClr val="00B0F0"/>
                </a:solidFill>
              </a:rPr>
              <a:t>radius</a:t>
            </a:r>
            <a:r>
              <a:rPr lang="zh-CN" altLang="en-US" sz="1400" dirty="0">
                <a:solidFill>
                  <a:srgbClr val="00B0F0"/>
                </a:solidFill>
              </a:rPr>
              <a:t>：圆角半径，支持分别设置</a:t>
            </a:r>
            <a:r>
              <a:rPr lang="en-US" altLang="zh-CN" sz="1400" dirty="0">
                <a:solidFill>
                  <a:srgbClr val="00B0F0"/>
                </a:solidFill>
              </a:rPr>
              <a:t>4</a:t>
            </a:r>
            <a:r>
              <a:rPr lang="zh-CN" altLang="en-US" sz="1400" dirty="0">
                <a:solidFill>
                  <a:srgbClr val="00B0F0"/>
                </a:solidFill>
              </a:rPr>
              <a:t>个角的圆角度数。</a:t>
            </a:r>
          </a:p>
          <a:p>
            <a:r>
              <a:rPr lang="en-US" altLang="zh-CN" sz="1400" dirty="0" err="1">
                <a:solidFill>
                  <a:srgbClr val="00B0F0"/>
                </a:solidFill>
              </a:rPr>
              <a:t>radiusWidth</a:t>
            </a:r>
            <a:r>
              <a:rPr lang="zh-CN" altLang="en-US" sz="1400" dirty="0">
                <a:solidFill>
                  <a:srgbClr val="00B0F0"/>
                </a:solidFill>
              </a:rPr>
              <a:t>：圆角宽度。</a:t>
            </a:r>
          </a:p>
          <a:p>
            <a:r>
              <a:rPr lang="en-US" altLang="zh-CN" sz="1400" dirty="0" err="1">
                <a:solidFill>
                  <a:srgbClr val="00B0F0"/>
                </a:solidFill>
              </a:rPr>
              <a:t>radiusHeight</a:t>
            </a:r>
            <a:r>
              <a:rPr lang="zh-CN" altLang="en-US" sz="1400" dirty="0">
                <a:solidFill>
                  <a:srgbClr val="00B0F0"/>
                </a:solidFill>
              </a:rPr>
              <a:t>：圆角高度。</a:t>
            </a:r>
          </a:p>
          <a:p>
            <a:pPr marL="0" indent="0">
              <a:buNone/>
            </a:pPr>
            <a:r>
              <a:rPr lang="en-US" altLang="zh-CN" sz="1400" dirty="0" err="1"/>
              <a:t>Rect</a:t>
            </a:r>
            <a:r>
              <a:rPr lang="zh-CN" altLang="en-US" sz="1400" dirty="0"/>
              <a:t>的参数属性有说明如下：</a:t>
            </a:r>
          </a:p>
          <a:p>
            <a:r>
              <a:rPr lang="en-US" altLang="zh-CN" sz="1400" dirty="0" err="1">
                <a:solidFill>
                  <a:srgbClr val="00B0F0"/>
                </a:solidFill>
              </a:rPr>
              <a:t>radiusWidth</a:t>
            </a:r>
            <a:r>
              <a:rPr lang="zh-CN" altLang="en-US" sz="1400" dirty="0">
                <a:solidFill>
                  <a:srgbClr val="00B0F0"/>
                </a:solidFill>
              </a:rPr>
              <a:t>：圆角的宽度，仅设置宽时宽高一致。</a:t>
            </a:r>
          </a:p>
          <a:p>
            <a:r>
              <a:rPr lang="en-US" altLang="zh-CN" sz="1400" dirty="0" err="1">
                <a:solidFill>
                  <a:srgbClr val="00B0F0"/>
                </a:solidFill>
              </a:rPr>
              <a:t>radiusHeight</a:t>
            </a:r>
            <a:r>
              <a:rPr lang="zh-CN" altLang="en-US" sz="1400" dirty="0">
                <a:solidFill>
                  <a:srgbClr val="00B0F0"/>
                </a:solidFill>
              </a:rPr>
              <a:t>：圆角的高度，仅设置高时宽高一致。</a:t>
            </a:r>
          </a:p>
          <a:p>
            <a:r>
              <a:rPr lang="en-US" altLang="zh-CN" sz="1400" dirty="0">
                <a:solidFill>
                  <a:srgbClr val="00B0F0"/>
                </a:solidFill>
              </a:rPr>
              <a:t>radius</a:t>
            </a:r>
            <a:r>
              <a:rPr lang="zh-CN" altLang="en-US" sz="1400" dirty="0">
                <a:solidFill>
                  <a:srgbClr val="00B0F0"/>
                </a:solidFill>
              </a:rPr>
              <a:t>：圆角半径大小。</a:t>
            </a:r>
          </a:p>
          <a:p>
            <a:r>
              <a:rPr lang="en-US" altLang="zh-CN" sz="1400" dirty="0">
                <a:solidFill>
                  <a:srgbClr val="00B0F0"/>
                </a:solidFill>
              </a:rPr>
              <a:t>fill</a:t>
            </a:r>
            <a:r>
              <a:rPr lang="zh-CN" altLang="en-US" sz="1400" dirty="0">
                <a:solidFill>
                  <a:srgbClr val="00B0F0"/>
                </a:solidFill>
              </a:rPr>
              <a:t>：设置填充区域颜色。默认值是</a:t>
            </a:r>
            <a:r>
              <a:rPr lang="en-US" altLang="zh-CN" sz="1400" dirty="0" err="1">
                <a:solidFill>
                  <a:srgbClr val="00B0F0"/>
                </a:solidFill>
              </a:rPr>
              <a:t>Color.Black</a:t>
            </a:r>
            <a:r>
              <a:rPr lang="zh-CN" altLang="en-US" sz="1400" dirty="0">
                <a:solidFill>
                  <a:srgbClr val="00B0F0"/>
                </a:solidFill>
              </a:rPr>
              <a:t>。</a:t>
            </a:r>
          </a:p>
          <a:p>
            <a:r>
              <a:rPr lang="en-US" altLang="zh-CN" sz="1400" dirty="0" err="1">
                <a:solidFill>
                  <a:srgbClr val="00B0F0"/>
                </a:solidFill>
              </a:rPr>
              <a:t>fillOpacity</a:t>
            </a:r>
            <a:r>
              <a:rPr lang="zh-CN" altLang="en-US" sz="1400" dirty="0">
                <a:solidFill>
                  <a:srgbClr val="00B0F0"/>
                </a:solidFill>
              </a:rPr>
              <a:t>：设置填充区域透明度。默认值是</a:t>
            </a:r>
            <a:r>
              <a:rPr lang="en-US" altLang="zh-CN" sz="1400" dirty="0">
                <a:solidFill>
                  <a:srgbClr val="00B0F0"/>
                </a:solidFill>
              </a:rPr>
              <a:t>1</a:t>
            </a:r>
            <a:r>
              <a:rPr lang="zh-CN" altLang="en-US" sz="1400" dirty="0">
                <a:solidFill>
                  <a:srgbClr val="00B0F0"/>
                </a:solidFill>
              </a:rPr>
              <a:t>。</a:t>
            </a:r>
          </a:p>
          <a:p>
            <a:r>
              <a:rPr lang="en-US" altLang="zh-CN" sz="1400" dirty="0">
                <a:solidFill>
                  <a:srgbClr val="00B0F0"/>
                </a:solidFill>
              </a:rPr>
              <a:t>stroke</a:t>
            </a:r>
            <a:r>
              <a:rPr lang="zh-CN" altLang="en-US" sz="1400" dirty="0">
                <a:solidFill>
                  <a:srgbClr val="00B0F0"/>
                </a:solidFill>
              </a:rPr>
              <a:t>：设置边框颜色，不设置时，默认没有边框。</a:t>
            </a:r>
          </a:p>
          <a:p>
            <a:r>
              <a:rPr lang="en-US" altLang="zh-CN" sz="1400" dirty="0" err="1">
                <a:solidFill>
                  <a:srgbClr val="00B0F0"/>
                </a:solidFill>
              </a:rPr>
              <a:t>strokeDashArray</a:t>
            </a:r>
            <a:r>
              <a:rPr lang="zh-CN" altLang="en-US" sz="1400" dirty="0">
                <a:solidFill>
                  <a:srgbClr val="00B0F0"/>
                </a:solidFill>
              </a:rPr>
              <a:t>：设置边框间隙。默认值是</a:t>
            </a:r>
            <a:r>
              <a:rPr lang="en-US" altLang="zh-CN" sz="1400" dirty="0">
                <a:solidFill>
                  <a:srgbClr val="00B0F0"/>
                </a:solidFill>
              </a:rPr>
              <a:t>[]</a:t>
            </a:r>
            <a:r>
              <a:rPr lang="zh-CN" altLang="en-US" sz="1400" dirty="0">
                <a:solidFill>
                  <a:srgbClr val="00B0F0"/>
                </a:solidFill>
              </a:rPr>
              <a:t>。</a:t>
            </a:r>
          </a:p>
          <a:p>
            <a:r>
              <a:rPr lang="en-US" altLang="zh-CN" sz="1400" dirty="0" err="1">
                <a:solidFill>
                  <a:srgbClr val="00B0F0"/>
                </a:solidFill>
              </a:rPr>
              <a:t>strokeDashOffset</a:t>
            </a:r>
            <a:r>
              <a:rPr lang="zh-CN" altLang="en-US" sz="1400" dirty="0">
                <a:solidFill>
                  <a:srgbClr val="00B0F0"/>
                </a:solidFill>
              </a:rPr>
              <a:t>：边框绘制起点的偏移量。默认值是</a:t>
            </a:r>
            <a:r>
              <a:rPr lang="en-US" altLang="zh-CN" sz="1400" dirty="0">
                <a:solidFill>
                  <a:srgbClr val="00B0F0"/>
                </a:solidFill>
              </a:rPr>
              <a:t>0</a:t>
            </a:r>
            <a:r>
              <a:rPr lang="zh-CN" altLang="en-US" sz="1400" dirty="0">
                <a:solidFill>
                  <a:srgbClr val="00B0F0"/>
                </a:solidFill>
              </a:rPr>
              <a:t>。</a:t>
            </a:r>
          </a:p>
          <a:p>
            <a:r>
              <a:rPr lang="en-US" altLang="zh-CN" sz="1400" dirty="0" err="1">
                <a:solidFill>
                  <a:srgbClr val="00B0F0"/>
                </a:solidFill>
              </a:rPr>
              <a:t>strokeLineCap</a:t>
            </a:r>
            <a:r>
              <a:rPr lang="zh-CN" altLang="en-US" sz="1400" dirty="0">
                <a:solidFill>
                  <a:srgbClr val="00B0F0"/>
                </a:solidFill>
              </a:rPr>
              <a:t>：设置边框端点绘制样式。默认值是</a:t>
            </a:r>
            <a:r>
              <a:rPr lang="en-US" altLang="zh-CN" sz="1400" dirty="0" err="1">
                <a:solidFill>
                  <a:srgbClr val="00B0F0"/>
                </a:solidFill>
              </a:rPr>
              <a:t>LineCapStyle.Butt</a:t>
            </a:r>
            <a:r>
              <a:rPr lang="zh-CN" altLang="en-US" sz="1400" dirty="0">
                <a:solidFill>
                  <a:srgbClr val="00B0F0"/>
                </a:solidFill>
              </a:rPr>
              <a:t>。</a:t>
            </a:r>
          </a:p>
          <a:p>
            <a:r>
              <a:rPr lang="en-US" altLang="zh-CN" sz="1400" dirty="0" err="1">
                <a:solidFill>
                  <a:srgbClr val="00B0F0"/>
                </a:solidFill>
              </a:rPr>
              <a:t>strokeLineJoin</a:t>
            </a:r>
            <a:r>
              <a:rPr lang="zh-CN" altLang="en-US" sz="1400" dirty="0">
                <a:solidFill>
                  <a:srgbClr val="00B0F0"/>
                </a:solidFill>
              </a:rPr>
              <a:t>：设置边框拐角绘制样式。默认值是</a:t>
            </a:r>
            <a:r>
              <a:rPr lang="en-US" altLang="zh-CN" sz="1400" dirty="0" err="1">
                <a:solidFill>
                  <a:srgbClr val="00B0F0"/>
                </a:solidFill>
              </a:rPr>
              <a:t>LineJoinStyle.Miter</a:t>
            </a:r>
            <a:r>
              <a:rPr lang="zh-CN" altLang="en-US" sz="1400" dirty="0">
                <a:solidFill>
                  <a:srgbClr val="00B0F0"/>
                </a:solidFill>
              </a:rPr>
              <a:t>。</a:t>
            </a:r>
          </a:p>
          <a:p>
            <a:r>
              <a:rPr lang="en-US" altLang="zh-CN" sz="1400" dirty="0" err="1">
                <a:solidFill>
                  <a:srgbClr val="00B0F0"/>
                </a:solidFill>
              </a:rPr>
              <a:t>strokeMiterLimit</a:t>
            </a:r>
            <a:r>
              <a:rPr lang="zh-CN" altLang="en-US" sz="1400" dirty="0">
                <a:solidFill>
                  <a:srgbClr val="00B0F0"/>
                </a:solidFill>
              </a:rPr>
              <a:t>：设置斜接长度与边框宽度比值的极限值。默认值是</a:t>
            </a:r>
            <a:r>
              <a:rPr lang="en-US" altLang="zh-CN" sz="1400" dirty="0">
                <a:solidFill>
                  <a:srgbClr val="00B0F0"/>
                </a:solidFill>
              </a:rPr>
              <a:t>4</a:t>
            </a:r>
            <a:r>
              <a:rPr lang="zh-CN" altLang="en-US" sz="1400" dirty="0">
                <a:solidFill>
                  <a:srgbClr val="00B0F0"/>
                </a:solidFill>
              </a:rPr>
              <a:t>。</a:t>
            </a:r>
          </a:p>
          <a:p>
            <a:r>
              <a:rPr lang="en-US" altLang="zh-CN" sz="1400" dirty="0" err="1">
                <a:solidFill>
                  <a:srgbClr val="00B0F0"/>
                </a:solidFill>
              </a:rPr>
              <a:t>strokeOpacity</a:t>
            </a:r>
            <a:r>
              <a:rPr lang="zh-CN" altLang="en-US" sz="1400" dirty="0">
                <a:solidFill>
                  <a:srgbClr val="00B0F0"/>
                </a:solidFill>
              </a:rPr>
              <a:t>：设置边框透明度。默认值是</a:t>
            </a:r>
            <a:r>
              <a:rPr lang="en-US" altLang="zh-CN" sz="1400" dirty="0">
                <a:solidFill>
                  <a:srgbClr val="00B0F0"/>
                </a:solidFill>
              </a:rPr>
              <a:t>1</a:t>
            </a:r>
            <a:r>
              <a:rPr lang="zh-CN" altLang="en-US" sz="1400" dirty="0">
                <a:solidFill>
                  <a:srgbClr val="00B0F0"/>
                </a:solidFill>
              </a:rPr>
              <a:t>。</a:t>
            </a:r>
          </a:p>
          <a:p>
            <a:r>
              <a:rPr lang="en-US" altLang="zh-CN" sz="1400" dirty="0" err="1">
                <a:solidFill>
                  <a:srgbClr val="00B0F0"/>
                </a:solidFill>
              </a:rPr>
              <a:t>strokeWidth</a:t>
            </a:r>
            <a:r>
              <a:rPr lang="zh-CN" altLang="en-US" sz="1400" dirty="0">
                <a:solidFill>
                  <a:srgbClr val="00B0F0"/>
                </a:solidFill>
              </a:rPr>
              <a:t>：设置边框宽度。默认值是</a:t>
            </a:r>
            <a:r>
              <a:rPr lang="en-US" altLang="zh-CN" sz="1400" dirty="0">
                <a:solidFill>
                  <a:srgbClr val="00B0F0"/>
                </a:solidFill>
              </a:rPr>
              <a:t>1</a:t>
            </a:r>
            <a:r>
              <a:rPr lang="zh-CN" altLang="en-US" sz="1400" dirty="0">
                <a:solidFill>
                  <a:srgbClr val="00B0F0"/>
                </a:solidFill>
              </a:rPr>
              <a:t>。</a:t>
            </a:r>
          </a:p>
          <a:p>
            <a:r>
              <a:rPr lang="en-US" altLang="zh-CN" sz="1400" dirty="0" err="1">
                <a:solidFill>
                  <a:srgbClr val="00B0F0"/>
                </a:solidFill>
              </a:rPr>
              <a:t>antiAlias</a:t>
            </a:r>
            <a:r>
              <a:rPr lang="zh-CN" altLang="en-US" sz="1400" dirty="0">
                <a:solidFill>
                  <a:srgbClr val="00B0F0"/>
                </a:solidFill>
              </a:rPr>
              <a:t>：是否开启抗锯齿效果。默认值是</a:t>
            </a:r>
            <a:r>
              <a:rPr lang="en-US" altLang="zh-CN" sz="1400" dirty="0">
                <a:solidFill>
                  <a:srgbClr val="00B0F0"/>
                </a:solidFill>
              </a:rPr>
              <a:t>true</a:t>
            </a:r>
            <a:r>
              <a:rPr lang="zh-CN" altLang="en-US" sz="1400" dirty="0">
                <a:solidFill>
                  <a:srgbClr val="00B0F0"/>
                </a:solidFill>
              </a:rPr>
              <a:t>。</a:t>
            </a:r>
          </a:p>
        </p:txBody>
      </p:sp>
    </p:spTree>
    <p:extLst>
      <p:ext uri="{BB962C8B-B14F-4D97-AF65-F5344CB8AC3E}">
        <p14:creationId xmlns:p14="http://schemas.microsoft.com/office/powerpoint/2010/main" val="36441590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854558" y="369332"/>
            <a:ext cx="7315200" cy="6186309"/>
          </a:xfrm>
          <a:prstGeom prst="rect">
            <a:avLst/>
          </a:prstGeom>
          <a:noFill/>
        </p:spPr>
        <p:txBody>
          <a:bodyPr wrap="square" rtlCol="0">
            <a:spAutoFit/>
          </a:bodyPr>
          <a:lstStyle/>
          <a:p>
            <a:r>
              <a:rPr lang="en-US" altLang="zh-CN" sz="1200" dirty="0"/>
              <a:t>//</a:t>
            </a:r>
            <a:r>
              <a:rPr lang="zh-CN" altLang="en-US" sz="1200" dirty="0"/>
              <a:t>绘制</a:t>
            </a:r>
            <a:r>
              <a:rPr lang="en-US" altLang="zh-CN" sz="1200" dirty="0"/>
              <a:t>90%×50</a:t>
            </a:r>
            <a:r>
              <a:rPr lang="zh-CN" altLang="en-US" sz="1200" dirty="0"/>
              <a:t>的矩形</a:t>
            </a:r>
          </a:p>
          <a:p>
            <a:r>
              <a:rPr lang="en-US" altLang="zh-CN" sz="1200" dirty="0" err="1"/>
              <a:t>Rect</a:t>
            </a:r>
            <a:r>
              <a:rPr lang="en-US" altLang="zh-CN" sz="1200" dirty="0"/>
              <a:t>({ width: '90%', height: 50 })</a:t>
            </a:r>
          </a:p>
          <a:p>
            <a:r>
              <a:rPr lang="en-US" altLang="zh-CN" sz="1200" dirty="0"/>
              <a:t>  .fill(</a:t>
            </a:r>
            <a:r>
              <a:rPr lang="en-US" altLang="zh-CN" sz="1200" dirty="0" err="1"/>
              <a:t>Color.Pink</a:t>
            </a:r>
            <a:r>
              <a:rPr lang="en-US" altLang="zh-CN" sz="1200" dirty="0"/>
              <a:t>)</a:t>
            </a:r>
          </a:p>
          <a:p>
            <a:r>
              <a:rPr lang="en-US" altLang="zh-CN" sz="1200" dirty="0"/>
              <a:t>  .stroke(</a:t>
            </a:r>
            <a:r>
              <a:rPr lang="en-US" altLang="zh-CN" sz="1200" dirty="0" err="1"/>
              <a:t>Color.Transparent</a:t>
            </a:r>
            <a:r>
              <a:rPr lang="en-US" altLang="zh-CN" sz="1200" dirty="0"/>
              <a:t>)</a:t>
            </a:r>
          </a:p>
          <a:p>
            <a:endParaRPr lang="en-US" altLang="zh-CN" sz="1200" dirty="0"/>
          </a:p>
          <a:p>
            <a:r>
              <a:rPr lang="en-US" altLang="zh-CN" sz="1200" dirty="0"/>
              <a:t>//</a:t>
            </a:r>
            <a:r>
              <a:rPr lang="zh-CN" altLang="en-US" sz="1200" dirty="0"/>
              <a:t>绘制</a:t>
            </a:r>
            <a:r>
              <a:rPr lang="en-US" altLang="zh-CN" sz="1200" dirty="0"/>
              <a:t>90%×50</a:t>
            </a:r>
            <a:r>
              <a:rPr lang="zh-CN" altLang="en-US" sz="1200" dirty="0"/>
              <a:t>的矩形框</a:t>
            </a:r>
          </a:p>
          <a:p>
            <a:r>
              <a:rPr lang="en-US" altLang="zh-CN" sz="1200" dirty="0" err="1"/>
              <a:t>Rect</a:t>
            </a:r>
            <a:r>
              <a:rPr lang="en-US" altLang="zh-CN" sz="1200" dirty="0"/>
              <a:t>()</a:t>
            </a:r>
          </a:p>
          <a:p>
            <a:r>
              <a:rPr lang="en-US" altLang="zh-CN" sz="1200" dirty="0"/>
              <a:t>  .width('90%')</a:t>
            </a:r>
          </a:p>
          <a:p>
            <a:r>
              <a:rPr lang="en-US" altLang="zh-CN" sz="1200" dirty="0"/>
              <a:t>  .height(50)</a:t>
            </a:r>
          </a:p>
          <a:p>
            <a:r>
              <a:rPr lang="en-US" altLang="zh-CN" sz="1200" dirty="0"/>
              <a:t>  .</a:t>
            </a:r>
            <a:r>
              <a:rPr lang="en-US" altLang="zh-CN" sz="1200" dirty="0" err="1"/>
              <a:t>fillOpacity</a:t>
            </a:r>
            <a:r>
              <a:rPr lang="en-US" altLang="zh-CN" sz="1200" dirty="0"/>
              <a:t>(0)</a:t>
            </a:r>
          </a:p>
          <a:p>
            <a:r>
              <a:rPr lang="en-US" altLang="zh-CN" sz="1200" dirty="0"/>
              <a:t>  .stroke(</a:t>
            </a:r>
            <a:r>
              <a:rPr lang="en-US" altLang="zh-CN" sz="1200" dirty="0" err="1"/>
              <a:t>Color.Red</a:t>
            </a:r>
            <a:r>
              <a:rPr lang="en-US" altLang="zh-CN" sz="1200" dirty="0"/>
              <a:t>)</a:t>
            </a:r>
          </a:p>
          <a:p>
            <a:r>
              <a:rPr lang="en-US" altLang="zh-CN" sz="1200" dirty="0"/>
              <a:t>  .</a:t>
            </a:r>
            <a:r>
              <a:rPr lang="en-US" altLang="zh-CN" sz="1200" dirty="0" err="1"/>
              <a:t>strokeWidth</a:t>
            </a:r>
            <a:r>
              <a:rPr lang="en-US" altLang="zh-CN" sz="1200" dirty="0"/>
              <a:t>(3)</a:t>
            </a:r>
          </a:p>
          <a:p>
            <a:endParaRPr lang="en-US" altLang="zh-CN" sz="1200" dirty="0"/>
          </a:p>
          <a:p>
            <a:r>
              <a:rPr lang="en-US" altLang="zh-CN" sz="1200" dirty="0"/>
              <a:t>//</a:t>
            </a:r>
            <a:r>
              <a:rPr lang="zh-CN" altLang="en-US" sz="1200" dirty="0"/>
              <a:t>绘制</a:t>
            </a:r>
            <a:r>
              <a:rPr lang="en-US" altLang="zh-CN" sz="1200" dirty="0"/>
              <a:t>90%×80</a:t>
            </a:r>
            <a:r>
              <a:rPr lang="zh-CN" altLang="en-US" sz="1200" dirty="0"/>
              <a:t>的矩形，圆角宽、高分别为</a:t>
            </a:r>
            <a:r>
              <a:rPr lang="en-US" altLang="zh-CN" sz="1200" dirty="0"/>
              <a:t>40</a:t>
            </a:r>
            <a:r>
              <a:rPr lang="zh-CN" altLang="en-US" sz="1200" dirty="0"/>
              <a:t>、</a:t>
            </a:r>
            <a:r>
              <a:rPr lang="en-US" altLang="zh-CN" sz="1200" dirty="0"/>
              <a:t>20</a:t>
            </a:r>
          </a:p>
          <a:p>
            <a:r>
              <a:rPr lang="en-US" altLang="zh-CN" sz="1200" dirty="0" err="1"/>
              <a:t>Rect</a:t>
            </a:r>
            <a:r>
              <a:rPr lang="en-US" altLang="zh-CN" sz="1200" dirty="0"/>
              <a:t>({ width: '90%', height: 80 })</a:t>
            </a:r>
          </a:p>
          <a:p>
            <a:r>
              <a:rPr lang="en-US" altLang="zh-CN" sz="1200" dirty="0"/>
              <a:t>  .</a:t>
            </a:r>
            <a:r>
              <a:rPr lang="en-US" altLang="zh-CN" sz="1200" dirty="0" err="1"/>
              <a:t>radiusHeight</a:t>
            </a:r>
            <a:r>
              <a:rPr lang="en-US" altLang="zh-CN" sz="1200" dirty="0"/>
              <a:t>(20)</a:t>
            </a:r>
          </a:p>
          <a:p>
            <a:r>
              <a:rPr lang="en-US" altLang="zh-CN" sz="1200" dirty="0"/>
              <a:t>  .</a:t>
            </a:r>
            <a:r>
              <a:rPr lang="en-US" altLang="zh-CN" sz="1200" dirty="0" err="1"/>
              <a:t>radiusWidth</a:t>
            </a:r>
            <a:r>
              <a:rPr lang="en-US" altLang="zh-CN" sz="1200" dirty="0"/>
              <a:t>(40)</a:t>
            </a:r>
          </a:p>
          <a:p>
            <a:r>
              <a:rPr lang="en-US" altLang="zh-CN" sz="1200" dirty="0"/>
              <a:t>  .fill(</a:t>
            </a:r>
            <a:r>
              <a:rPr lang="en-US" altLang="zh-CN" sz="1200" dirty="0" err="1"/>
              <a:t>Color.Pink</a:t>
            </a:r>
            <a:r>
              <a:rPr lang="en-US" altLang="zh-CN" sz="1200" dirty="0"/>
              <a:t>)</a:t>
            </a:r>
          </a:p>
          <a:p>
            <a:r>
              <a:rPr lang="en-US" altLang="zh-CN" sz="1200" dirty="0"/>
              <a:t>  .stroke(</a:t>
            </a:r>
            <a:r>
              <a:rPr lang="en-US" altLang="zh-CN" sz="1200" dirty="0" err="1"/>
              <a:t>Color.Transparent</a:t>
            </a:r>
            <a:r>
              <a:rPr lang="en-US" altLang="zh-CN" sz="1200" dirty="0"/>
              <a:t>)</a:t>
            </a:r>
          </a:p>
          <a:p>
            <a:endParaRPr lang="en-US" altLang="zh-CN" sz="1200" dirty="0"/>
          </a:p>
          <a:p>
            <a:r>
              <a:rPr lang="en-US" altLang="zh-CN" sz="1200" dirty="0"/>
              <a:t>//</a:t>
            </a:r>
            <a:r>
              <a:rPr lang="zh-CN" altLang="en-US" sz="1200" dirty="0"/>
              <a:t>绘制</a:t>
            </a:r>
            <a:r>
              <a:rPr lang="en-US" altLang="zh-CN" sz="1200" dirty="0"/>
              <a:t>90%×80</a:t>
            </a:r>
            <a:r>
              <a:rPr lang="zh-CN" altLang="en-US" sz="1200" dirty="0"/>
              <a:t>的矩形，圆角宽、高为</a:t>
            </a:r>
            <a:r>
              <a:rPr lang="en-US" altLang="zh-CN" sz="1200" dirty="0"/>
              <a:t>20</a:t>
            </a:r>
          </a:p>
          <a:p>
            <a:r>
              <a:rPr lang="en-US" altLang="zh-CN" sz="1200" dirty="0" err="1"/>
              <a:t>Rect</a:t>
            </a:r>
            <a:r>
              <a:rPr lang="en-US" altLang="zh-CN" sz="1200" dirty="0"/>
              <a:t>({ width: '90%', height: 80 })</a:t>
            </a:r>
          </a:p>
          <a:p>
            <a:r>
              <a:rPr lang="en-US" altLang="zh-CN" sz="1200" dirty="0"/>
              <a:t>  .radius(20)</a:t>
            </a:r>
          </a:p>
          <a:p>
            <a:r>
              <a:rPr lang="en-US" altLang="zh-CN" sz="1200" dirty="0"/>
              <a:t>  .fill(</a:t>
            </a:r>
            <a:r>
              <a:rPr lang="en-US" altLang="zh-CN" sz="1200" dirty="0" err="1"/>
              <a:t>Color.Pink</a:t>
            </a:r>
            <a:r>
              <a:rPr lang="en-US" altLang="zh-CN" sz="1200" dirty="0"/>
              <a:t>)</a:t>
            </a:r>
          </a:p>
          <a:p>
            <a:r>
              <a:rPr lang="en-US" altLang="zh-CN" sz="1200" dirty="0"/>
              <a:t>  .stroke(</a:t>
            </a:r>
            <a:r>
              <a:rPr lang="en-US" altLang="zh-CN" sz="1200" dirty="0" err="1"/>
              <a:t>Color.Transparent</a:t>
            </a:r>
            <a:r>
              <a:rPr lang="en-US" altLang="zh-CN" sz="1200" dirty="0"/>
              <a:t>)</a:t>
            </a:r>
          </a:p>
          <a:p>
            <a:endParaRPr lang="en-US" altLang="zh-CN" sz="1200" dirty="0"/>
          </a:p>
          <a:p>
            <a:r>
              <a:rPr lang="en-US" altLang="zh-CN" sz="1200" dirty="0"/>
              <a:t>//</a:t>
            </a:r>
            <a:r>
              <a:rPr lang="zh-CN" altLang="en-US" sz="1200" dirty="0"/>
              <a:t>绘制</a:t>
            </a:r>
            <a:r>
              <a:rPr lang="en-US" altLang="zh-CN" sz="1200" dirty="0"/>
              <a:t>90%×50</a:t>
            </a:r>
            <a:r>
              <a:rPr lang="zh-CN" altLang="en-US" sz="1200" dirty="0"/>
              <a:t>的矩形，左上圆角宽高</a:t>
            </a:r>
            <a:r>
              <a:rPr lang="en-US" altLang="zh-CN" sz="1200" dirty="0"/>
              <a:t>40</a:t>
            </a:r>
            <a:r>
              <a:rPr lang="zh-CN" altLang="en-US" sz="1200" dirty="0"/>
              <a:t>，右上圆角宽、高为</a:t>
            </a:r>
            <a:r>
              <a:rPr lang="en-US" altLang="zh-CN" sz="1200" dirty="0"/>
              <a:t>20</a:t>
            </a:r>
            <a:r>
              <a:rPr lang="zh-CN" altLang="en-US" sz="1200" dirty="0"/>
              <a:t>，右下圆角宽高为</a:t>
            </a:r>
            <a:r>
              <a:rPr lang="en-US" altLang="zh-CN" sz="1200" dirty="0"/>
              <a:t>40</a:t>
            </a:r>
            <a:r>
              <a:rPr lang="zh-CN" altLang="en-US" sz="1200" dirty="0"/>
              <a:t>，左</a:t>
            </a:r>
          </a:p>
          <a:p>
            <a:endParaRPr lang="zh-CN" altLang="en-US" sz="1200" dirty="0"/>
          </a:p>
          <a:p>
            <a:r>
              <a:rPr lang="zh-CN" altLang="en-US" sz="1200" dirty="0"/>
              <a:t>下圆角宽高为</a:t>
            </a:r>
            <a:r>
              <a:rPr lang="en-US" altLang="zh-CN" sz="1200" dirty="0"/>
              <a:t>20</a:t>
            </a:r>
          </a:p>
          <a:p>
            <a:r>
              <a:rPr lang="en-US" altLang="zh-CN" sz="1200" dirty="0" err="1"/>
              <a:t>Rect</a:t>
            </a:r>
            <a:r>
              <a:rPr lang="en-US" altLang="zh-CN" sz="1200" dirty="0"/>
              <a:t>({ width: '90%', height: 80 })</a:t>
            </a:r>
          </a:p>
          <a:p>
            <a:r>
              <a:rPr lang="en-US" altLang="zh-CN" sz="1200" dirty="0"/>
              <a:t>  .radius([[40, 40], [20, 20], [40, 40], [20, 20]])</a:t>
            </a:r>
          </a:p>
          <a:p>
            <a:r>
              <a:rPr lang="en-US" altLang="zh-CN" sz="1200" dirty="0"/>
              <a:t>  .fill(</a:t>
            </a:r>
            <a:r>
              <a:rPr lang="en-US" altLang="zh-CN" sz="1200" dirty="0" err="1"/>
              <a:t>Color.Pink</a:t>
            </a:r>
            <a:r>
              <a:rPr lang="en-US" altLang="zh-CN" sz="1200" dirty="0"/>
              <a:t>)</a:t>
            </a:r>
          </a:p>
          <a:p>
            <a:r>
              <a:rPr lang="en-US" altLang="zh-CN" sz="1200" dirty="0"/>
              <a:t>  .stroke(</a:t>
            </a:r>
            <a:r>
              <a:rPr lang="en-US" altLang="zh-CN" sz="1200" dirty="0" err="1"/>
              <a:t>Color.Transparent</a:t>
            </a:r>
            <a:r>
              <a:rPr lang="en-US" altLang="zh-CN" sz="1200" dirty="0"/>
              <a:t>)</a:t>
            </a:r>
            <a:endParaRPr lang="zh-CN" altLang="en-US" sz="1200" dirty="0"/>
          </a:p>
        </p:txBody>
      </p:sp>
      <p:sp>
        <p:nvSpPr>
          <p:cNvPr id="3" name="文本框 2"/>
          <p:cNvSpPr txBox="1"/>
          <p:nvPr/>
        </p:nvSpPr>
        <p:spPr>
          <a:xfrm>
            <a:off x="669702" y="0"/>
            <a:ext cx="1184856" cy="369332"/>
          </a:xfrm>
          <a:prstGeom prst="rect">
            <a:avLst/>
          </a:prstGeom>
          <a:noFill/>
        </p:spPr>
        <p:txBody>
          <a:bodyPr wrap="square" rtlCol="0">
            <a:spAutoFit/>
          </a:bodyPr>
          <a:lstStyle/>
          <a:p>
            <a:r>
              <a:rPr lang="zh-CN" altLang="en-US" dirty="0" smtClean="0"/>
              <a:t>示例：</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4083" y="619043"/>
            <a:ext cx="2491790" cy="4880235"/>
          </a:xfrm>
          <a:prstGeom prst="rect">
            <a:avLst/>
          </a:prstGeom>
        </p:spPr>
      </p:pic>
    </p:spTree>
    <p:extLst>
      <p:ext uri="{BB962C8B-B14F-4D97-AF65-F5344CB8AC3E}">
        <p14:creationId xmlns:p14="http://schemas.microsoft.com/office/powerpoint/2010/main" val="28630088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290" y="-291697"/>
            <a:ext cx="10515600" cy="1325563"/>
          </a:xfrm>
        </p:spPr>
        <p:txBody>
          <a:bodyPr/>
          <a:lstStyle/>
          <a:p>
            <a:r>
              <a:rPr lang="en-US" altLang="zh-CN" dirty="0"/>
              <a:t>4.3.7  Shape</a:t>
            </a:r>
            <a:endParaRPr lang="zh-CN" altLang="en-US" dirty="0"/>
          </a:p>
        </p:txBody>
      </p:sp>
      <p:sp>
        <p:nvSpPr>
          <p:cNvPr id="3" name="内容占位符 2"/>
          <p:cNvSpPr>
            <a:spLocks noGrp="1"/>
          </p:cNvSpPr>
          <p:nvPr>
            <p:ph idx="1"/>
          </p:nvPr>
        </p:nvSpPr>
        <p:spPr>
          <a:xfrm>
            <a:off x="1455313" y="772732"/>
            <a:ext cx="8650310" cy="5824134"/>
          </a:xfrm>
        </p:spPr>
        <p:txBody>
          <a:bodyPr>
            <a:noAutofit/>
          </a:bodyPr>
          <a:lstStyle/>
          <a:p>
            <a:pPr marL="0" indent="0">
              <a:buNone/>
            </a:pPr>
            <a:r>
              <a:rPr lang="en-US" altLang="zh-CN" sz="1400" dirty="0"/>
              <a:t>Shape</a:t>
            </a:r>
            <a:r>
              <a:rPr lang="zh-CN" altLang="en-US" sz="1400" dirty="0"/>
              <a:t>是绘制组件的父组件，父组件中会描述所有绘制的组件均支持的通用属性。</a:t>
            </a:r>
          </a:p>
          <a:p>
            <a:pPr marL="0" indent="0">
              <a:buNone/>
            </a:pPr>
            <a:r>
              <a:rPr lang="zh-CN" altLang="en-US" sz="1400" dirty="0"/>
              <a:t>绘制组件使用</a:t>
            </a:r>
            <a:r>
              <a:rPr lang="en-US" altLang="zh-CN" sz="1400" dirty="0"/>
              <a:t>Shape</a:t>
            </a:r>
            <a:r>
              <a:rPr lang="zh-CN" altLang="en-US" sz="1400" dirty="0"/>
              <a:t>作为父组件，实现类似于</a:t>
            </a:r>
            <a:r>
              <a:rPr lang="en-US" altLang="zh-CN" sz="1400" dirty="0"/>
              <a:t>SVG</a:t>
            </a:r>
            <a:r>
              <a:rPr lang="zh-CN" altLang="en-US" sz="1400" dirty="0"/>
              <a:t>的效果。</a:t>
            </a:r>
          </a:p>
          <a:p>
            <a:pPr marL="0" indent="0">
              <a:buNone/>
            </a:pPr>
            <a:r>
              <a:rPr lang="zh-CN" altLang="en-US" sz="1400" dirty="0"/>
              <a:t>绘制组件单独使用，用于在页面上绘制指定的图形。</a:t>
            </a:r>
          </a:p>
          <a:p>
            <a:pPr marL="0" indent="0">
              <a:buNone/>
            </a:pPr>
            <a:r>
              <a:rPr lang="en-US" altLang="zh-CN" sz="1400" dirty="0"/>
              <a:t>Shape</a:t>
            </a:r>
            <a:r>
              <a:rPr lang="zh-CN" altLang="en-US" sz="1400" dirty="0"/>
              <a:t>的参数有</a:t>
            </a:r>
            <a:r>
              <a:rPr lang="en-US" altLang="zh-CN" sz="1400" dirty="0"/>
              <a:t>value</a:t>
            </a:r>
            <a:r>
              <a:rPr lang="zh-CN" altLang="en-US" sz="1400" dirty="0"/>
              <a:t>，可将图形绘制在指定的</a:t>
            </a:r>
            <a:r>
              <a:rPr lang="en-US" altLang="zh-CN" sz="1400" dirty="0" err="1"/>
              <a:t>PixelMap</a:t>
            </a:r>
            <a:r>
              <a:rPr lang="zh-CN" altLang="en-US" sz="1400" dirty="0"/>
              <a:t>对象中，若未设置，则在当前</a:t>
            </a:r>
            <a:r>
              <a:rPr lang="zh-CN" altLang="en-US" sz="1400" dirty="0" smtClean="0"/>
              <a:t>绘制</a:t>
            </a:r>
            <a:r>
              <a:rPr lang="zh-CN" altLang="en-US" sz="1400" dirty="0"/>
              <a:t>目标中进行绘制。</a:t>
            </a:r>
          </a:p>
          <a:p>
            <a:pPr marL="0" indent="0">
              <a:buNone/>
            </a:pPr>
            <a:r>
              <a:rPr lang="en-US" altLang="zh-CN" sz="1400" dirty="0"/>
              <a:t>Shape</a:t>
            </a:r>
            <a:r>
              <a:rPr lang="zh-CN" altLang="en-US" sz="1400" dirty="0"/>
              <a:t>的参数属性说明如下：</a:t>
            </a:r>
          </a:p>
          <a:p>
            <a:r>
              <a:rPr lang="en-US" altLang="zh-CN" sz="1400" dirty="0" err="1">
                <a:solidFill>
                  <a:srgbClr val="00B0F0"/>
                </a:solidFill>
              </a:rPr>
              <a:t>viewPort</a:t>
            </a:r>
            <a:r>
              <a:rPr lang="zh-CN" altLang="en-US" sz="1400" dirty="0">
                <a:solidFill>
                  <a:srgbClr val="00B0F0"/>
                </a:solidFill>
              </a:rPr>
              <a:t>：形状的视口。</a:t>
            </a:r>
          </a:p>
          <a:p>
            <a:r>
              <a:rPr lang="en-US" altLang="zh-CN" sz="1400" dirty="0">
                <a:solidFill>
                  <a:srgbClr val="00B0F0"/>
                </a:solidFill>
              </a:rPr>
              <a:t>fill</a:t>
            </a:r>
            <a:r>
              <a:rPr lang="zh-CN" altLang="en-US" sz="1400" dirty="0">
                <a:solidFill>
                  <a:srgbClr val="00B0F0"/>
                </a:solidFill>
              </a:rPr>
              <a:t>：设置填充区域颜色。默认值是</a:t>
            </a:r>
            <a:r>
              <a:rPr lang="en-US" altLang="zh-CN" sz="1400" dirty="0" err="1">
                <a:solidFill>
                  <a:srgbClr val="00B0F0"/>
                </a:solidFill>
              </a:rPr>
              <a:t>Color.Black</a:t>
            </a:r>
            <a:r>
              <a:rPr lang="zh-CN" altLang="en-US" sz="1400" dirty="0">
                <a:solidFill>
                  <a:srgbClr val="00B0F0"/>
                </a:solidFill>
              </a:rPr>
              <a:t>。</a:t>
            </a:r>
          </a:p>
          <a:p>
            <a:r>
              <a:rPr lang="en-US" altLang="zh-CN" sz="1400" dirty="0" err="1">
                <a:solidFill>
                  <a:srgbClr val="00B0F0"/>
                </a:solidFill>
              </a:rPr>
              <a:t>fillOpacity</a:t>
            </a:r>
            <a:r>
              <a:rPr lang="zh-CN" altLang="en-US" sz="1400" dirty="0">
                <a:solidFill>
                  <a:srgbClr val="00B0F0"/>
                </a:solidFill>
              </a:rPr>
              <a:t>：设置填充区域透明度。默认值是</a:t>
            </a:r>
            <a:r>
              <a:rPr lang="en-US" altLang="zh-CN" sz="1400" dirty="0">
                <a:solidFill>
                  <a:srgbClr val="00B0F0"/>
                </a:solidFill>
              </a:rPr>
              <a:t>1</a:t>
            </a:r>
            <a:r>
              <a:rPr lang="zh-CN" altLang="en-US" sz="1400" dirty="0">
                <a:solidFill>
                  <a:srgbClr val="00B0F0"/>
                </a:solidFill>
              </a:rPr>
              <a:t>。</a:t>
            </a:r>
          </a:p>
          <a:p>
            <a:r>
              <a:rPr lang="en-US" altLang="zh-CN" sz="1400" dirty="0">
                <a:solidFill>
                  <a:srgbClr val="00B0F0"/>
                </a:solidFill>
              </a:rPr>
              <a:t>stroke</a:t>
            </a:r>
            <a:r>
              <a:rPr lang="zh-CN" altLang="en-US" sz="1400" dirty="0">
                <a:solidFill>
                  <a:srgbClr val="00B0F0"/>
                </a:solidFill>
              </a:rPr>
              <a:t>：设置边框颜色，不设置时，默认没有边框。</a:t>
            </a:r>
          </a:p>
          <a:p>
            <a:r>
              <a:rPr lang="en-US" altLang="zh-CN" sz="1400" dirty="0" err="1">
                <a:solidFill>
                  <a:srgbClr val="00B0F0"/>
                </a:solidFill>
              </a:rPr>
              <a:t>strokeDashArray</a:t>
            </a:r>
            <a:r>
              <a:rPr lang="zh-CN" altLang="en-US" sz="1400" dirty="0">
                <a:solidFill>
                  <a:srgbClr val="00B0F0"/>
                </a:solidFill>
              </a:rPr>
              <a:t>：设置边框间隙。默认值是</a:t>
            </a:r>
            <a:r>
              <a:rPr lang="en-US" altLang="zh-CN" sz="1400" dirty="0">
                <a:solidFill>
                  <a:srgbClr val="00B0F0"/>
                </a:solidFill>
              </a:rPr>
              <a:t>[]</a:t>
            </a:r>
            <a:r>
              <a:rPr lang="zh-CN" altLang="en-US" sz="1400" dirty="0">
                <a:solidFill>
                  <a:srgbClr val="00B0F0"/>
                </a:solidFill>
              </a:rPr>
              <a:t>。</a:t>
            </a:r>
          </a:p>
          <a:p>
            <a:r>
              <a:rPr lang="en-US" altLang="zh-CN" sz="1400" dirty="0" err="1">
                <a:solidFill>
                  <a:srgbClr val="00B0F0"/>
                </a:solidFill>
              </a:rPr>
              <a:t>strokeDashOffset</a:t>
            </a:r>
            <a:r>
              <a:rPr lang="zh-CN" altLang="en-US" sz="1400" dirty="0">
                <a:solidFill>
                  <a:srgbClr val="00B0F0"/>
                </a:solidFill>
              </a:rPr>
              <a:t>：边框绘制起点的偏移量。默认值是</a:t>
            </a:r>
            <a:r>
              <a:rPr lang="en-US" altLang="zh-CN" sz="1400" dirty="0">
                <a:solidFill>
                  <a:srgbClr val="00B0F0"/>
                </a:solidFill>
              </a:rPr>
              <a:t>0</a:t>
            </a:r>
            <a:r>
              <a:rPr lang="zh-CN" altLang="en-US" sz="1400" dirty="0">
                <a:solidFill>
                  <a:srgbClr val="00B0F0"/>
                </a:solidFill>
              </a:rPr>
              <a:t>。</a:t>
            </a:r>
          </a:p>
          <a:p>
            <a:r>
              <a:rPr lang="en-US" altLang="zh-CN" sz="1400" dirty="0" err="1">
                <a:solidFill>
                  <a:srgbClr val="00B0F0"/>
                </a:solidFill>
              </a:rPr>
              <a:t>strokeLineCap</a:t>
            </a:r>
            <a:r>
              <a:rPr lang="zh-CN" altLang="en-US" sz="1400" dirty="0">
                <a:solidFill>
                  <a:srgbClr val="00B0F0"/>
                </a:solidFill>
              </a:rPr>
              <a:t>：设置边框端点绘制样式。默认值是</a:t>
            </a:r>
            <a:r>
              <a:rPr lang="en-US" altLang="zh-CN" sz="1400" dirty="0" err="1">
                <a:solidFill>
                  <a:srgbClr val="00B0F0"/>
                </a:solidFill>
              </a:rPr>
              <a:t>LineCapStyle.Butt</a:t>
            </a:r>
            <a:r>
              <a:rPr lang="zh-CN" altLang="en-US" sz="1400" dirty="0">
                <a:solidFill>
                  <a:srgbClr val="00B0F0"/>
                </a:solidFill>
              </a:rPr>
              <a:t>。</a:t>
            </a:r>
          </a:p>
          <a:p>
            <a:r>
              <a:rPr lang="en-US" altLang="zh-CN" sz="1400" dirty="0" err="1">
                <a:solidFill>
                  <a:srgbClr val="00B0F0"/>
                </a:solidFill>
              </a:rPr>
              <a:t>strokeLineJoin</a:t>
            </a:r>
            <a:r>
              <a:rPr lang="zh-CN" altLang="en-US" sz="1400" dirty="0">
                <a:solidFill>
                  <a:srgbClr val="00B0F0"/>
                </a:solidFill>
              </a:rPr>
              <a:t>：设置边框拐角绘制样式。默认值是</a:t>
            </a:r>
            <a:r>
              <a:rPr lang="en-US" altLang="zh-CN" sz="1400" dirty="0" err="1">
                <a:solidFill>
                  <a:srgbClr val="00B0F0"/>
                </a:solidFill>
              </a:rPr>
              <a:t>LineJoinStyle.Miter</a:t>
            </a:r>
            <a:r>
              <a:rPr lang="zh-CN" altLang="en-US" sz="1400" dirty="0">
                <a:solidFill>
                  <a:srgbClr val="00B0F0"/>
                </a:solidFill>
              </a:rPr>
              <a:t>。</a:t>
            </a:r>
          </a:p>
          <a:p>
            <a:r>
              <a:rPr lang="en-US" altLang="zh-CN" sz="1400" dirty="0" err="1">
                <a:solidFill>
                  <a:srgbClr val="00B0F0"/>
                </a:solidFill>
              </a:rPr>
              <a:t>strokeMiterLimit</a:t>
            </a:r>
            <a:r>
              <a:rPr lang="zh-CN" altLang="en-US" sz="1400" dirty="0">
                <a:solidFill>
                  <a:srgbClr val="00B0F0"/>
                </a:solidFill>
              </a:rPr>
              <a:t>：设置斜接长度与边框宽度比值的极限值。默认值是</a:t>
            </a:r>
            <a:r>
              <a:rPr lang="en-US" altLang="zh-CN" sz="1400" dirty="0">
                <a:solidFill>
                  <a:srgbClr val="00B0F0"/>
                </a:solidFill>
              </a:rPr>
              <a:t>4</a:t>
            </a:r>
            <a:r>
              <a:rPr lang="zh-CN" altLang="en-US" sz="1400" dirty="0">
                <a:solidFill>
                  <a:srgbClr val="00B0F0"/>
                </a:solidFill>
              </a:rPr>
              <a:t>。</a:t>
            </a:r>
          </a:p>
          <a:p>
            <a:r>
              <a:rPr lang="en-US" altLang="zh-CN" sz="1400" dirty="0" err="1">
                <a:solidFill>
                  <a:srgbClr val="00B0F0"/>
                </a:solidFill>
              </a:rPr>
              <a:t>strokeOpacity</a:t>
            </a:r>
            <a:r>
              <a:rPr lang="zh-CN" altLang="en-US" sz="1400" dirty="0">
                <a:solidFill>
                  <a:srgbClr val="00B0F0"/>
                </a:solidFill>
              </a:rPr>
              <a:t>：设置边框透明度。默认值是</a:t>
            </a:r>
            <a:r>
              <a:rPr lang="en-US" altLang="zh-CN" sz="1400" dirty="0">
                <a:solidFill>
                  <a:srgbClr val="00B0F0"/>
                </a:solidFill>
              </a:rPr>
              <a:t>1</a:t>
            </a:r>
            <a:r>
              <a:rPr lang="zh-CN" altLang="en-US" sz="1400" dirty="0">
                <a:solidFill>
                  <a:srgbClr val="00B0F0"/>
                </a:solidFill>
              </a:rPr>
              <a:t>。</a:t>
            </a:r>
          </a:p>
          <a:p>
            <a:r>
              <a:rPr lang="en-US" altLang="zh-CN" sz="1400" dirty="0" err="1">
                <a:solidFill>
                  <a:srgbClr val="00B0F0"/>
                </a:solidFill>
              </a:rPr>
              <a:t>strokeWidth</a:t>
            </a:r>
            <a:r>
              <a:rPr lang="zh-CN" altLang="en-US" sz="1400" dirty="0">
                <a:solidFill>
                  <a:srgbClr val="00B0F0"/>
                </a:solidFill>
              </a:rPr>
              <a:t>：设置边框宽度。默认值是</a:t>
            </a:r>
            <a:r>
              <a:rPr lang="en-US" altLang="zh-CN" sz="1400" dirty="0">
                <a:solidFill>
                  <a:srgbClr val="00B0F0"/>
                </a:solidFill>
              </a:rPr>
              <a:t>1</a:t>
            </a:r>
            <a:r>
              <a:rPr lang="zh-CN" altLang="en-US" sz="1400" dirty="0">
                <a:solidFill>
                  <a:srgbClr val="00B0F0"/>
                </a:solidFill>
              </a:rPr>
              <a:t>。</a:t>
            </a:r>
          </a:p>
          <a:p>
            <a:r>
              <a:rPr lang="en-US" altLang="zh-CN" sz="1400" dirty="0" err="1">
                <a:solidFill>
                  <a:srgbClr val="00B0F0"/>
                </a:solidFill>
              </a:rPr>
              <a:t>antiAlias</a:t>
            </a:r>
            <a:r>
              <a:rPr lang="zh-CN" altLang="en-US" sz="1400" dirty="0">
                <a:solidFill>
                  <a:srgbClr val="00B0F0"/>
                </a:solidFill>
              </a:rPr>
              <a:t>：是否开启抗锯齿效果。默认值是</a:t>
            </a:r>
            <a:r>
              <a:rPr lang="en-US" altLang="zh-CN" sz="1400" dirty="0">
                <a:solidFill>
                  <a:srgbClr val="00B0F0"/>
                </a:solidFill>
              </a:rPr>
              <a:t>true</a:t>
            </a:r>
            <a:r>
              <a:rPr lang="zh-CN" altLang="en-US" sz="1400" dirty="0">
                <a:solidFill>
                  <a:srgbClr val="00B0F0"/>
                </a:solidFill>
              </a:rPr>
              <a:t>。</a:t>
            </a:r>
          </a:p>
          <a:p>
            <a:r>
              <a:rPr lang="en-US" altLang="zh-CN" sz="1400" dirty="0">
                <a:solidFill>
                  <a:srgbClr val="00B0F0"/>
                </a:solidFill>
              </a:rPr>
              <a:t>mesh</a:t>
            </a:r>
            <a:r>
              <a:rPr lang="zh-CN" altLang="en-US" sz="1400" dirty="0">
                <a:solidFill>
                  <a:srgbClr val="00B0F0"/>
                </a:solidFill>
              </a:rPr>
              <a:t>：设置</a:t>
            </a:r>
            <a:r>
              <a:rPr lang="en-US" altLang="zh-CN" sz="1400" dirty="0">
                <a:solidFill>
                  <a:srgbClr val="00B0F0"/>
                </a:solidFill>
              </a:rPr>
              <a:t>mesh</a:t>
            </a:r>
            <a:r>
              <a:rPr lang="zh-CN" altLang="en-US" sz="1400" dirty="0">
                <a:solidFill>
                  <a:srgbClr val="00B0F0"/>
                </a:solidFill>
              </a:rPr>
              <a:t>效果。第一个参数为长度</a:t>
            </a:r>
            <a:r>
              <a:rPr lang="en-US" altLang="zh-CN" sz="1400" dirty="0">
                <a:solidFill>
                  <a:srgbClr val="00B0F0"/>
                </a:solidFill>
              </a:rPr>
              <a:t>(column + 1)×(row + 1)×2</a:t>
            </a:r>
            <a:r>
              <a:rPr lang="zh-CN" altLang="en-US" sz="1400" dirty="0">
                <a:solidFill>
                  <a:srgbClr val="00B0F0"/>
                </a:solidFill>
              </a:rPr>
              <a:t>的数组，它</a:t>
            </a:r>
            <a:r>
              <a:rPr lang="zh-CN" altLang="en-US" sz="1400" dirty="0" smtClean="0">
                <a:solidFill>
                  <a:srgbClr val="00B0F0"/>
                </a:solidFill>
              </a:rPr>
              <a:t>记录了</a:t>
            </a:r>
            <a:r>
              <a:rPr lang="zh-CN" altLang="en-US" sz="1400" dirty="0">
                <a:solidFill>
                  <a:srgbClr val="00B0F0"/>
                </a:solidFill>
              </a:rPr>
              <a:t>扭曲后的位图各个顶点的位置，第二个参数为</a:t>
            </a:r>
            <a:r>
              <a:rPr lang="en-US" altLang="zh-CN" sz="1400" dirty="0">
                <a:solidFill>
                  <a:srgbClr val="00B0F0"/>
                </a:solidFill>
              </a:rPr>
              <a:t>mesh</a:t>
            </a:r>
            <a:r>
              <a:rPr lang="zh-CN" altLang="en-US" sz="1400" dirty="0">
                <a:solidFill>
                  <a:srgbClr val="00B0F0"/>
                </a:solidFill>
              </a:rPr>
              <a:t>矩阵列数</a:t>
            </a:r>
            <a:r>
              <a:rPr lang="en-US" altLang="zh-CN" sz="1400" dirty="0">
                <a:solidFill>
                  <a:srgbClr val="00B0F0"/>
                </a:solidFill>
              </a:rPr>
              <a:t>column</a:t>
            </a:r>
            <a:r>
              <a:rPr lang="zh-CN" altLang="en-US" sz="1400" dirty="0">
                <a:solidFill>
                  <a:srgbClr val="00B0F0"/>
                </a:solidFill>
              </a:rPr>
              <a:t>，第三个参数</a:t>
            </a:r>
            <a:r>
              <a:rPr lang="zh-CN" altLang="en-US" sz="1400" dirty="0" smtClean="0">
                <a:solidFill>
                  <a:srgbClr val="00B0F0"/>
                </a:solidFill>
              </a:rPr>
              <a:t>为</a:t>
            </a:r>
            <a:r>
              <a:rPr lang="en-US" altLang="zh-CN" sz="1400" dirty="0" smtClean="0">
                <a:solidFill>
                  <a:srgbClr val="00B0F0"/>
                </a:solidFill>
              </a:rPr>
              <a:t>mesh</a:t>
            </a:r>
            <a:r>
              <a:rPr lang="zh-CN" altLang="en-US" sz="1400" dirty="0">
                <a:solidFill>
                  <a:srgbClr val="00B0F0"/>
                </a:solidFill>
              </a:rPr>
              <a:t>矩阵行数</a:t>
            </a:r>
            <a:r>
              <a:rPr lang="en-US" altLang="zh-CN" sz="1400" dirty="0">
                <a:solidFill>
                  <a:srgbClr val="00B0F0"/>
                </a:solidFill>
              </a:rPr>
              <a:t>row</a:t>
            </a:r>
            <a:r>
              <a:rPr lang="zh-CN" altLang="en-US" sz="1400" dirty="0">
                <a:solidFill>
                  <a:srgbClr val="00B0F0"/>
                </a:solidFill>
              </a:rPr>
              <a:t>。</a:t>
            </a:r>
          </a:p>
        </p:txBody>
      </p:sp>
    </p:spTree>
    <p:extLst>
      <p:ext uri="{BB962C8B-B14F-4D97-AF65-F5344CB8AC3E}">
        <p14:creationId xmlns:p14="http://schemas.microsoft.com/office/powerpoint/2010/main" val="3663080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8803" y="-1495006"/>
            <a:ext cx="10515600" cy="1325563"/>
          </a:xfrm>
        </p:spPr>
        <p:txBody>
          <a:bodyPr/>
          <a:lstStyle/>
          <a:p>
            <a:r>
              <a:rPr lang="zh-CN" altLang="en-US" dirty="0" smtClean="0"/>
              <a:t>示例：</a:t>
            </a:r>
            <a:endParaRPr lang="zh-CN" altLang="en-US" dirty="0"/>
          </a:p>
        </p:txBody>
      </p:sp>
      <p:sp>
        <p:nvSpPr>
          <p:cNvPr id="5" name="文本框 4"/>
          <p:cNvSpPr txBox="1"/>
          <p:nvPr/>
        </p:nvSpPr>
        <p:spPr>
          <a:xfrm>
            <a:off x="521593" y="4777533"/>
            <a:ext cx="4237149" cy="2400657"/>
          </a:xfrm>
          <a:prstGeom prst="rect">
            <a:avLst/>
          </a:prstGeom>
          <a:noFill/>
        </p:spPr>
        <p:txBody>
          <a:bodyPr wrap="square" rtlCol="0">
            <a:spAutoFit/>
          </a:bodyPr>
          <a:lstStyle/>
          <a:p>
            <a:r>
              <a:rPr lang="en-US" altLang="zh-CN" dirty="0"/>
              <a:t> </a:t>
            </a:r>
            <a:r>
              <a:rPr lang="en-US" altLang="zh-CN" sz="1200" dirty="0"/>
              <a:t>//</a:t>
            </a:r>
            <a:r>
              <a:rPr lang="zh-CN" altLang="en-US" sz="1200" dirty="0"/>
              <a:t>设置子元素水平方向的对齐方式</a:t>
            </a:r>
          </a:p>
          <a:p>
            <a:r>
              <a:rPr lang="zh-CN" altLang="en-US" sz="1200" dirty="0"/>
              <a:t>  </a:t>
            </a:r>
            <a:r>
              <a:rPr lang="en-US" altLang="zh-CN" sz="1200" dirty="0"/>
              <a:t>Row() {</a:t>
            </a:r>
          </a:p>
          <a:p>
            <a:r>
              <a:rPr lang="en-US" altLang="zh-CN" sz="1200" dirty="0"/>
              <a:t>    Row().width('30%').height(50).</a:t>
            </a:r>
            <a:r>
              <a:rPr lang="en-US" altLang="zh-CN" sz="1200" dirty="0" err="1"/>
              <a:t>backgroundColor</a:t>
            </a:r>
            <a:r>
              <a:rPr lang="en-US" altLang="zh-CN" sz="1200" dirty="0"/>
              <a:t>(0xAFEEEE)</a:t>
            </a:r>
          </a:p>
          <a:p>
            <a:r>
              <a:rPr lang="en-US" altLang="zh-CN" sz="1200" dirty="0"/>
              <a:t>    Row().width('30%').height(50).</a:t>
            </a:r>
            <a:r>
              <a:rPr lang="en-US" altLang="zh-CN" sz="1200" dirty="0" err="1"/>
              <a:t>backgroundColor</a:t>
            </a:r>
            <a:r>
              <a:rPr lang="en-US" altLang="zh-CN" sz="1200" dirty="0"/>
              <a:t>(0x00FFFF)</a:t>
            </a:r>
          </a:p>
          <a:p>
            <a:r>
              <a:rPr lang="en-US" altLang="zh-CN" sz="1200" dirty="0"/>
              <a:t>  }.width('90%').border({ width: 1 }).</a:t>
            </a:r>
            <a:r>
              <a:rPr lang="en-US" altLang="zh-CN" sz="1200" dirty="0" err="1"/>
              <a:t>justifyContent</a:t>
            </a:r>
            <a:r>
              <a:rPr lang="en-US" altLang="zh-CN" sz="1200" dirty="0"/>
              <a:t>(</a:t>
            </a:r>
            <a:r>
              <a:rPr lang="en-US" altLang="zh-CN" sz="1200" dirty="0" err="1"/>
              <a:t>FlexAlign.End</a:t>
            </a:r>
            <a:r>
              <a:rPr lang="en-US" altLang="zh-CN" sz="1200" dirty="0"/>
              <a:t>)</a:t>
            </a:r>
          </a:p>
          <a:p>
            <a:endParaRPr lang="en-US" altLang="zh-CN" sz="1200" dirty="0"/>
          </a:p>
          <a:p>
            <a:r>
              <a:rPr lang="en-US" altLang="zh-CN" sz="1200" dirty="0"/>
              <a:t>  Row() {</a:t>
            </a:r>
          </a:p>
          <a:p>
            <a:r>
              <a:rPr lang="en-US" altLang="zh-CN" sz="1200" dirty="0"/>
              <a:t>    Row().width('30%').height(50).</a:t>
            </a:r>
            <a:r>
              <a:rPr lang="en-US" altLang="zh-CN" sz="1200" dirty="0" err="1"/>
              <a:t>backgroundColor</a:t>
            </a:r>
            <a:r>
              <a:rPr lang="en-US" altLang="zh-CN" sz="1200" dirty="0"/>
              <a:t>(0xAFEEEE)</a:t>
            </a:r>
          </a:p>
          <a:p>
            <a:r>
              <a:rPr lang="en-US" altLang="zh-CN" sz="1200" dirty="0"/>
              <a:t>    Row().width('30%').height(50).</a:t>
            </a:r>
            <a:r>
              <a:rPr lang="en-US" altLang="zh-CN" sz="1200" dirty="0" err="1"/>
              <a:t>backgroundColor</a:t>
            </a:r>
            <a:r>
              <a:rPr lang="en-US" altLang="zh-CN" sz="1200" dirty="0"/>
              <a:t>(0x00FFFF)</a:t>
            </a:r>
          </a:p>
          <a:p>
            <a:r>
              <a:rPr lang="en-US" altLang="zh-CN" sz="1200" dirty="0"/>
              <a:t>  }.width('90%').border({ width: 1 }).</a:t>
            </a:r>
            <a:r>
              <a:rPr lang="en-US" altLang="zh-CN" sz="1200" dirty="0" err="1"/>
              <a:t>justifyContent</a:t>
            </a:r>
            <a:r>
              <a:rPr lang="en-US" altLang="zh-CN" sz="1200" dirty="0"/>
              <a:t>(</a:t>
            </a:r>
            <a:r>
              <a:rPr lang="en-US" altLang="zh-CN" sz="1200" dirty="0" err="1"/>
              <a:t>FlexAlign.Center</a:t>
            </a:r>
            <a:r>
              <a:rPr lang="en-US" altLang="zh-CN" sz="1200" dirty="0"/>
              <a:t>)</a:t>
            </a:r>
          </a:p>
          <a:p>
            <a:r>
              <a:rPr lang="en-US" altLang="zh-CN" sz="1200" dirty="0"/>
              <a:t>}</a:t>
            </a:r>
            <a:endParaRPr lang="zh-CN" altLang="en-US" sz="1200" dirty="0"/>
          </a:p>
        </p:txBody>
      </p:sp>
      <p:sp>
        <p:nvSpPr>
          <p:cNvPr id="22" name="文本框 21"/>
          <p:cNvSpPr txBox="1"/>
          <p:nvPr/>
        </p:nvSpPr>
        <p:spPr>
          <a:xfrm>
            <a:off x="631064" y="437883"/>
            <a:ext cx="4018209" cy="4339650"/>
          </a:xfrm>
          <a:prstGeom prst="rect">
            <a:avLst/>
          </a:prstGeom>
          <a:noFill/>
        </p:spPr>
        <p:txBody>
          <a:bodyPr wrap="square" rtlCol="0">
            <a:spAutoFit/>
          </a:bodyPr>
          <a:lstStyle/>
          <a:p>
            <a:r>
              <a:rPr lang="en-US" altLang="zh-CN" sz="1200" dirty="0"/>
              <a:t>Column() {</a:t>
            </a:r>
          </a:p>
          <a:p>
            <a:r>
              <a:rPr lang="en-US" altLang="zh-CN" sz="1200" dirty="0"/>
              <a:t>  //</a:t>
            </a:r>
            <a:r>
              <a:rPr lang="zh-CN" altLang="en-US" sz="1200" dirty="0"/>
              <a:t>设置子组件水平方向的间距为</a:t>
            </a:r>
            <a:r>
              <a:rPr lang="en-US" altLang="zh-CN" sz="1200" dirty="0"/>
              <a:t>5</a:t>
            </a:r>
          </a:p>
          <a:p>
            <a:r>
              <a:rPr lang="en-US" altLang="zh-CN" sz="1200" dirty="0"/>
              <a:t>  Row({ space: 5 }) {</a:t>
            </a:r>
          </a:p>
          <a:p>
            <a:r>
              <a:rPr lang="en-US" altLang="zh-CN" sz="1200" dirty="0"/>
              <a:t>    Row().width('30%').height(50).</a:t>
            </a:r>
            <a:r>
              <a:rPr lang="en-US" altLang="zh-CN" sz="1200" dirty="0" err="1"/>
              <a:t>backgroundColor</a:t>
            </a:r>
            <a:r>
              <a:rPr lang="en-US" altLang="zh-CN" sz="1200" dirty="0"/>
              <a:t>(0xAFEEEE)</a:t>
            </a:r>
          </a:p>
          <a:p>
            <a:r>
              <a:rPr lang="en-US" altLang="zh-CN" sz="1200" dirty="0"/>
              <a:t>    Row().width('30%').height(50).</a:t>
            </a:r>
            <a:r>
              <a:rPr lang="en-US" altLang="zh-CN" sz="1200" dirty="0" err="1"/>
              <a:t>backgroundColor</a:t>
            </a:r>
            <a:r>
              <a:rPr lang="en-US" altLang="zh-CN" sz="1200" dirty="0"/>
              <a:t>(0x00FFFF)</a:t>
            </a:r>
          </a:p>
          <a:p>
            <a:r>
              <a:rPr lang="en-US" altLang="zh-CN" sz="1200" dirty="0"/>
              <a:t>  }.width('90%').height(107).border({ width: 1 })</a:t>
            </a:r>
          </a:p>
          <a:p>
            <a:endParaRPr lang="en-US" altLang="zh-CN" sz="1200" dirty="0"/>
          </a:p>
          <a:p>
            <a:r>
              <a:rPr lang="en-US" altLang="zh-CN" sz="1200" dirty="0"/>
              <a:t>  //</a:t>
            </a:r>
            <a:r>
              <a:rPr lang="zh-CN" altLang="en-US" sz="1200" dirty="0"/>
              <a:t>设置子元素垂直方向的对齐方式</a:t>
            </a:r>
          </a:p>
          <a:p>
            <a:r>
              <a:rPr lang="zh-CN" altLang="en-US" sz="1200" dirty="0"/>
              <a:t>  </a:t>
            </a:r>
            <a:r>
              <a:rPr lang="en-US" altLang="zh-CN" sz="1200" dirty="0"/>
              <a:t>Row() {</a:t>
            </a:r>
          </a:p>
          <a:p>
            <a:r>
              <a:rPr lang="en-US" altLang="zh-CN" sz="1200" dirty="0"/>
              <a:t>    Row().width('30%').height(50).</a:t>
            </a:r>
            <a:r>
              <a:rPr lang="en-US" altLang="zh-CN" sz="1200" dirty="0" err="1"/>
              <a:t>backgroundColor</a:t>
            </a:r>
            <a:r>
              <a:rPr lang="en-US" altLang="zh-CN" sz="1200" dirty="0"/>
              <a:t>(0xAFEEEE)</a:t>
            </a:r>
          </a:p>
          <a:p>
            <a:r>
              <a:rPr lang="en-US" altLang="zh-CN" sz="1200" dirty="0"/>
              <a:t>    Row().width('30%').height(50).</a:t>
            </a:r>
            <a:r>
              <a:rPr lang="en-US" altLang="zh-CN" sz="1200" dirty="0" err="1"/>
              <a:t>backgroundColor</a:t>
            </a:r>
            <a:r>
              <a:rPr lang="en-US" altLang="zh-CN" sz="1200" dirty="0"/>
              <a:t>(0x00FFFF)</a:t>
            </a:r>
          </a:p>
          <a:p>
            <a:r>
              <a:rPr lang="en-US" altLang="zh-CN" sz="1200" dirty="0"/>
              <a:t>  }.width('90%').</a:t>
            </a:r>
            <a:r>
              <a:rPr lang="en-US" altLang="zh-CN" sz="1200" dirty="0" err="1"/>
              <a:t>alignItems</a:t>
            </a:r>
            <a:r>
              <a:rPr lang="en-US" altLang="zh-CN" sz="1200" dirty="0"/>
              <a:t>(</a:t>
            </a:r>
            <a:r>
              <a:rPr lang="en-US" altLang="zh-CN" sz="1200" dirty="0" err="1"/>
              <a:t>VerticalAlign.Bottom</a:t>
            </a:r>
            <a:r>
              <a:rPr lang="en-US" altLang="zh-CN" sz="1200" dirty="0"/>
              <a:t>).height('15%').border({ </a:t>
            </a:r>
          </a:p>
          <a:p>
            <a:endParaRPr lang="en-US" altLang="zh-CN" sz="1200" dirty="0"/>
          </a:p>
          <a:p>
            <a:r>
              <a:rPr lang="en-US" altLang="zh-CN" sz="1200" dirty="0"/>
              <a:t>width: 1 })</a:t>
            </a:r>
          </a:p>
          <a:p>
            <a:endParaRPr lang="en-US" altLang="zh-CN" sz="1200" dirty="0"/>
          </a:p>
          <a:p>
            <a:r>
              <a:rPr lang="en-US" altLang="zh-CN" sz="1200" dirty="0"/>
              <a:t>  Row() {</a:t>
            </a:r>
          </a:p>
          <a:p>
            <a:r>
              <a:rPr lang="en-US" altLang="zh-CN" sz="1200" dirty="0"/>
              <a:t>    Row().width('30%').height(50).</a:t>
            </a:r>
            <a:r>
              <a:rPr lang="en-US" altLang="zh-CN" sz="1200" dirty="0" err="1"/>
              <a:t>backgroundColor</a:t>
            </a:r>
            <a:r>
              <a:rPr lang="en-US" altLang="zh-CN" sz="1200" dirty="0"/>
              <a:t>(0xAFEEEE)</a:t>
            </a:r>
          </a:p>
          <a:p>
            <a:r>
              <a:rPr lang="en-US" altLang="zh-CN" sz="1200" dirty="0"/>
              <a:t>    Row().width('30%').height(50).</a:t>
            </a:r>
            <a:r>
              <a:rPr lang="en-US" altLang="zh-CN" sz="1200" dirty="0" err="1"/>
              <a:t>backgroundColor</a:t>
            </a:r>
            <a:r>
              <a:rPr lang="en-US" altLang="zh-CN" sz="1200" dirty="0"/>
              <a:t>(0x00FFFF)</a:t>
            </a:r>
          </a:p>
          <a:p>
            <a:r>
              <a:rPr lang="en-US" altLang="zh-CN" sz="1200" dirty="0"/>
              <a:t>  }.width('90%').</a:t>
            </a:r>
            <a:r>
              <a:rPr lang="en-US" altLang="zh-CN" sz="1200" dirty="0" err="1"/>
              <a:t>alignItems</a:t>
            </a:r>
            <a:r>
              <a:rPr lang="en-US" altLang="zh-CN" sz="1200" dirty="0"/>
              <a:t>(</a:t>
            </a:r>
            <a:r>
              <a:rPr lang="en-US" altLang="zh-CN" sz="1200" dirty="0" err="1"/>
              <a:t>VerticalAlign.Center</a:t>
            </a:r>
            <a:r>
              <a:rPr lang="en-US" altLang="zh-CN" sz="1200" dirty="0"/>
              <a:t>).height('15%').border({ </a:t>
            </a:r>
          </a:p>
          <a:p>
            <a:endParaRPr lang="en-US" altLang="zh-CN" sz="1200" dirty="0"/>
          </a:p>
          <a:p>
            <a:r>
              <a:rPr lang="en-US" altLang="zh-CN" sz="1200" dirty="0"/>
              <a:t>width: 1 })</a:t>
            </a:r>
            <a:endParaRPr lang="zh-CN" altLang="en-US" sz="1200" dirty="0"/>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784" y="1315016"/>
            <a:ext cx="3092916" cy="4841086"/>
          </a:xfrm>
          <a:prstGeom prst="rect">
            <a:avLst/>
          </a:prstGeom>
        </p:spPr>
      </p:pic>
    </p:spTree>
    <p:extLst>
      <p:ext uri="{BB962C8B-B14F-4D97-AF65-F5344CB8AC3E}">
        <p14:creationId xmlns:p14="http://schemas.microsoft.com/office/powerpoint/2010/main" val="4327663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96215" y="499904"/>
            <a:ext cx="3786388" cy="6186309"/>
          </a:xfrm>
          <a:prstGeom prst="rect">
            <a:avLst/>
          </a:prstGeom>
          <a:noFill/>
        </p:spPr>
        <p:txBody>
          <a:bodyPr wrap="square" rtlCol="0">
            <a:spAutoFit/>
          </a:bodyPr>
          <a:lstStyle/>
          <a:p>
            <a:r>
              <a:rPr lang="en-US" altLang="zh-CN" sz="1200" dirty="0"/>
              <a:t>//</a:t>
            </a:r>
            <a:r>
              <a:rPr lang="zh-CN" altLang="en-US" sz="1200" dirty="0"/>
              <a:t>在</a:t>
            </a:r>
            <a:r>
              <a:rPr lang="en-US" altLang="zh-CN" sz="1200" dirty="0"/>
              <a:t>Shape</a:t>
            </a:r>
            <a:r>
              <a:rPr lang="zh-CN" altLang="en-US" sz="1200" dirty="0"/>
              <a:t>的</a:t>
            </a:r>
            <a:r>
              <a:rPr lang="en-US" altLang="zh-CN" sz="1200" dirty="0"/>
              <a:t>(-2, 118)</a:t>
            </a:r>
            <a:r>
              <a:rPr lang="zh-CN" altLang="en-US" sz="1200" dirty="0"/>
              <a:t>点绘制一个 </a:t>
            </a:r>
            <a:r>
              <a:rPr lang="en-US" altLang="zh-CN" sz="1200" dirty="0"/>
              <a:t>300×10</a:t>
            </a:r>
            <a:r>
              <a:rPr lang="zh-CN" altLang="en-US" sz="1200" dirty="0"/>
              <a:t>的直线路径，颜色为</a:t>
            </a:r>
            <a:r>
              <a:rPr lang="en-US" altLang="zh-CN" sz="1200" dirty="0"/>
              <a:t>0x317AF7</a:t>
            </a:r>
            <a:r>
              <a:rPr lang="zh-CN" altLang="en-US" sz="1200" dirty="0"/>
              <a:t>，边框颜色</a:t>
            </a:r>
            <a:r>
              <a:rPr lang="zh-CN" altLang="en-US" sz="1200" dirty="0" smtClean="0"/>
              <a:t>为黑色</a:t>
            </a:r>
            <a:r>
              <a:rPr lang="zh-CN" altLang="en-US" sz="1200" dirty="0"/>
              <a:t>，宽度为</a:t>
            </a:r>
            <a:r>
              <a:rPr lang="en-US" altLang="zh-CN" sz="1200" dirty="0"/>
              <a:t>4</a:t>
            </a:r>
            <a:r>
              <a:rPr lang="zh-CN" altLang="en-US" sz="1200" dirty="0"/>
              <a:t>，间隙为</a:t>
            </a:r>
            <a:r>
              <a:rPr lang="en-US" altLang="zh-CN" sz="1200" dirty="0"/>
              <a:t>20</a:t>
            </a:r>
            <a:r>
              <a:rPr lang="zh-CN" altLang="en-US" sz="1200" dirty="0"/>
              <a:t>，向左偏移</a:t>
            </a:r>
            <a:r>
              <a:rPr lang="en-US" altLang="zh-CN" sz="1200" dirty="0"/>
              <a:t>10</a:t>
            </a:r>
            <a:r>
              <a:rPr lang="zh-CN" altLang="en-US" sz="1200" dirty="0"/>
              <a:t>，线条两端样式为半圆，拐角样式为圆角，抗</a:t>
            </a:r>
            <a:r>
              <a:rPr lang="zh-CN" altLang="en-US" sz="1200" dirty="0" smtClean="0"/>
              <a:t>锯齿</a:t>
            </a:r>
            <a:r>
              <a:rPr lang="en-US" altLang="zh-CN" sz="1200" dirty="0"/>
              <a:t>(</a:t>
            </a:r>
            <a:r>
              <a:rPr lang="zh-CN" altLang="en-US" sz="1200" dirty="0"/>
              <a:t>默认开启</a:t>
            </a:r>
            <a:r>
              <a:rPr lang="en-US" altLang="zh-CN" sz="1200" dirty="0"/>
              <a:t>)</a:t>
            </a:r>
          </a:p>
          <a:p>
            <a:r>
              <a:rPr lang="en-US" altLang="zh-CN" sz="1200" dirty="0"/>
              <a:t>Shape() {</a:t>
            </a:r>
          </a:p>
          <a:p>
            <a:r>
              <a:rPr lang="en-US" altLang="zh-CN" sz="1200" dirty="0"/>
              <a:t>  </a:t>
            </a:r>
            <a:r>
              <a:rPr lang="en-US" altLang="zh-CN" sz="1200" dirty="0" err="1"/>
              <a:t>Rect</a:t>
            </a:r>
            <a:r>
              <a:rPr lang="en-US" altLang="zh-CN" sz="1200" dirty="0"/>
              <a:t>().width(300).height(50)</a:t>
            </a:r>
          </a:p>
          <a:p>
            <a:r>
              <a:rPr lang="en-US" altLang="zh-CN" sz="1200" dirty="0"/>
              <a:t>  Ellipse().width(300).height(50).offset({ x: 0, y: 60 })</a:t>
            </a:r>
          </a:p>
          <a:p>
            <a:r>
              <a:rPr lang="en-US" altLang="zh-CN" sz="1200" dirty="0"/>
              <a:t>  Path().width(300).height(10).commands('M0 0 L900 0').offset({ x: 0, y: 120 </a:t>
            </a:r>
          </a:p>
          <a:p>
            <a:endParaRPr lang="en-US" altLang="zh-CN" sz="1200" dirty="0"/>
          </a:p>
          <a:p>
            <a:r>
              <a:rPr lang="en-US" altLang="zh-CN" sz="1200" dirty="0"/>
              <a:t>})</a:t>
            </a:r>
          </a:p>
          <a:p>
            <a:r>
              <a:rPr lang="en-US" altLang="zh-CN" sz="1200" dirty="0"/>
              <a:t>}</a:t>
            </a:r>
          </a:p>
          <a:p>
            <a:r>
              <a:rPr lang="en-US" altLang="zh-CN" sz="1200" dirty="0"/>
              <a:t>.</a:t>
            </a:r>
            <a:r>
              <a:rPr lang="en-US" altLang="zh-CN" sz="1200" dirty="0" err="1"/>
              <a:t>viewPort</a:t>
            </a:r>
            <a:r>
              <a:rPr lang="en-US" altLang="zh-CN" sz="1200" dirty="0"/>
              <a:t>({ x: -2, y: -2, width: 304, height: 130 })</a:t>
            </a:r>
          </a:p>
          <a:p>
            <a:r>
              <a:rPr lang="en-US" altLang="zh-CN" sz="1200" dirty="0"/>
              <a:t>.fill(0x317AF7)</a:t>
            </a:r>
          </a:p>
          <a:p>
            <a:r>
              <a:rPr lang="en-US" altLang="zh-CN" sz="1200" dirty="0"/>
              <a:t>.stroke(</a:t>
            </a:r>
            <a:r>
              <a:rPr lang="en-US" altLang="zh-CN" sz="1200" dirty="0" err="1"/>
              <a:t>Color.Black</a:t>
            </a:r>
            <a:r>
              <a:rPr lang="en-US" altLang="zh-CN" sz="1200" dirty="0"/>
              <a:t>)</a:t>
            </a:r>
          </a:p>
          <a:p>
            <a:r>
              <a:rPr lang="en-US" altLang="zh-CN" sz="1200" dirty="0"/>
              <a:t>.</a:t>
            </a:r>
            <a:r>
              <a:rPr lang="en-US" altLang="zh-CN" sz="1200" dirty="0" err="1"/>
              <a:t>strokeWidth</a:t>
            </a:r>
            <a:r>
              <a:rPr lang="en-US" altLang="zh-CN" sz="1200" dirty="0"/>
              <a:t>(4)</a:t>
            </a:r>
          </a:p>
          <a:p>
            <a:r>
              <a:rPr lang="en-US" altLang="zh-CN" sz="1200" dirty="0"/>
              <a:t>.</a:t>
            </a:r>
            <a:r>
              <a:rPr lang="en-US" altLang="zh-CN" sz="1200" dirty="0" err="1"/>
              <a:t>strokeDashArray</a:t>
            </a:r>
            <a:r>
              <a:rPr lang="en-US" altLang="zh-CN" sz="1200" dirty="0"/>
              <a:t>([20])</a:t>
            </a:r>
          </a:p>
          <a:p>
            <a:r>
              <a:rPr lang="en-US" altLang="zh-CN" sz="1200" dirty="0"/>
              <a:t>.</a:t>
            </a:r>
            <a:r>
              <a:rPr lang="en-US" altLang="zh-CN" sz="1200" dirty="0" err="1"/>
              <a:t>strokeDashOffset</a:t>
            </a:r>
            <a:r>
              <a:rPr lang="en-US" altLang="zh-CN" sz="1200" dirty="0"/>
              <a:t>(10)</a:t>
            </a:r>
          </a:p>
          <a:p>
            <a:r>
              <a:rPr lang="en-US" altLang="zh-CN" sz="1200" dirty="0"/>
              <a:t>.</a:t>
            </a:r>
            <a:r>
              <a:rPr lang="en-US" altLang="zh-CN" sz="1200" dirty="0" err="1"/>
              <a:t>strokeLineCap</a:t>
            </a:r>
            <a:r>
              <a:rPr lang="en-US" altLang="zh-CN" sz="1200" dirty="0"/>
              <a:t>(</a:t>
            </a:r>
            <a:r>
              <a:rPr lang="en-US" altLang="zh-CN" sz="1200" dirty="0" err="1"/>
              <a:t>LineCapStyle.Round</a:t>
            </a:r>
            <a:r>
              <a:rPr lang="en-US" altLang="zh-CN" sz="1200" dirty="0"/>
              <a:t>)</a:t>
            </a:r>
          </a:p>
          <a:p>
            <a:r>
              <a:rPr lang="en-US" altLang="zh-CN" sz="1200" dirty="0"/>
              <a:t>.</a:t>
            </a:r>
            <a:r>
              <a:rPr lang="en-US" altLang="zh-CN" sz="1200" dirty="0" err="1"/>
              <a:t>strokeLineJoin</a:t>
            </a:r>
            <a:r>
              <a:rPr lang="en-US" altLang="zh-CN" sz="1200" dirty="0"/>
              <a:t>(</a:t>
            </a:r>
            <a:r>
              <a:rPr lang="en-US" altLang="zh-CN" sz="1200" dirty="0" err="1"/>
              <a:t>LineJoinStyle.Round</a:t>
            </a:r>
            <a:r>
              <a:rPr lang="en-US" altLang="zh-CN" sz="1200" dirty="0"/>
              <a:t>)</a:t>
            </a:r>
          </a:p>
          <a:p>
            <a:r>
              <a:rPr lang="en-US" altLang="zh-CN" sz="1200" dirty="0"/>
              <a:t>.</a:t>
            </a:r>
            <a:r>
              <a:rPr lang="en-US" altLang="zh-CN" sz="1200" dirty="0" err="1"/>
              <a:t>antiAlias</a:t>
            </a:r>
            <a:r>
              <a:rPr lang="en-US" altLang="zh-CN" sz="1200" dirty="0"/>
              <a:t>(true)</a:t>
            </a:r>
          </a:p>
          <a:p>
            <a:endParaRPr lang="en-US" altLang="zh-CN" sz="1200" dirty="0"/>
          </a:p>
          <a:p>
            <a:r>
              <a:rPr lang="en-US" altLang="zh-CN" sz="1200" dirty="0"/>
              <a:t>//</a:t>
            </a:r>
            <a:r>
              <a:rPr lang="zh-CN" altLang="en-US" sz="1200" dirty="0"/>
              <a:t>分别在</a:t>
            </a:r>
            <a:r>
              <a:rPr lang="en-US" altLang="zh-CN" sz="1200" dirty="0"/>
              <a:t>Shape</a:t>
            </a:r>
            <a:r>
              <a:rPr lang="zh-CN" altLang="en-US" sz="1200" dirty="0"/>
              <a:t>的</a:t>
            </a:r>
            <a:r>
              <a:rPr lang="en-US" altLang="zh-CN" sz="1200" dirty="0"/>
              <a:t>(0, 0)</a:t>
            </a:r>
            <a:r>
              <a:rPr lang="zh-CN" altLang="en-US" sz="1200" dirty="0"/>
              <a:t>、</a:t>
            </a:r>
            <a:r>
              <a:rPr lang="en-US" altLang="zh-CN" sz="1200" dirty="0"/>
              <a:t>(-5, -5)</a:t>
            </a:r>
            <a:r>
              <a:rPr lang="zh-CN" altLang="en-US" sz="1200" dirty="0"/>
              <a:t>点绘制一个</a:t>
            </a:r>
            <a:r>
              <a:rPr lang="en-US" altLang="zh-CN" sz="1200" dirty="0"/>
              <a:t>300×50</a:t>
            </a:r>
            <a:r>
              <a:rPr lang="zh-CN" altLang="en-US" sz="1200" dirty="0"/>
              <a:t>的带边框的矩形，可以看出</a:t>
            </a:r>
            <a:r>
              <a:rPr lang="zh-CN" altLang="en-US" sz="1200" dirty="0" smtClean="0"/>
              <a:t>之所以</a:t>
            </a:r>
            <a:r>
              <a:rPr lang="zh-CN" altLang="en-US" sz="1200" dirty="0"/>
              <a:t>将视口的起始位置坐标设为负值，是因为绘制的起点默认为线宽的中点位置，因此</a:t>
            </a:r>
            <a:r>
              <a:rPr lang="zh-CN" altLang="en-US" sz="1200" dirty="0" smtClean="0"/>
              <a:t>要让</a:t>
            </a:r>
            <a:r>
              <a:rPr lang="zh-CN" altLang="en-US" sz="1200" dirty="0"/>
              <a:t>边框完全显示，则需要让视口偏移半个线宽</a:t>
            </a:r>
          </a:p>
          <a:p>
            <a:r>
              <a:rPr lang="en-US" altLang="zh-CN" sz="1200" dirty="0"/>
              <a:t>Shape() {</a:t>
            </a:r>
          </a:p>
          <a:p>
            <a:r>
              <a:rPr lang="en-US" altLang="zh-CN" sz="1200" dirty="0"/>
              <a:t>  </a:t>
            </a:r>
            <a:r>
              <a:rPr lang="en-US" altLang="zh-CN" sz="1200" dirty="0" err="1"/>
              <a:t>Rect</a:t>
            </a:r>
            <a:r>
              <a:rPr lang="en-US" altLang="zh-CN" sz="1200" dirty="0"/>
              <a:t>().width(300).height(50)</a:t>
            </a:r>
          </a:p>
          <a:p>
            <a:r>
              <a:rPr lang="en-US" altLang="zh-CN" sz="1200" dirty="0"/>
              <a:t>}</a:t>
            </a:r>
          </a:p>
          <a:p>
            <a:r>
              <a:rPr lang="en-US" altLang="zh-CN" sz="1200" dirty="0"/>
              <a:t>.</a:t>
            </a:r>
            <a:r>
              <a:rPr lang="en-US" altLang="zh-CN" sz="1200" dirty="0" err="1"/>
              <a:t>viewPort</a:t>
            </a:r>
            <a:r>
              <a:rPr lang="en-US" altLang="zh-CN" sz="1200" dirty="0"/>
              <a:t>({ x: 0, y: 0, width: 320, height: 70 })</a:t>
            </a:r>
          </a:p>
          <a:p>
            <a:r>
              <a:rPr lang="en-US" altLang="zh-CN" sz="1200" dirty="0"/>
              <a:t>.fill(0x317AF7)</a:t>
            </a:r>
          </a:p>
          <a:p>
            <a:r>
              <a:rPr lang="en-US" altLang="zh-CN" sz="1200" dirty="0"/>
              <a:t>.stroke(</a:t>
            </a:r>
            <a:r>
              <a:rPr lang="en-US" altLang="zh-CN" sz="1200" dirty="0" err="1"/>
              <a:t>Color.Black</a:t>
            </a:r>
            <a:r>
              <a:rPr lang="en-US" altLang="zh-CN" sz="1200" dirty="0"/>
              <a:t>)</a:t>
            </a:r>
          </a:p>
          <a:p>
            <a:r>
              <a:rPr lang="en-US" altLang="zh-CN" sz="1200" dirty="0"/>
              <a:t>.</a:t>
            </a:r>
            <a:r>
              <a:rPr lang="en-US" altLang="zh-CN" sz="1200" dirty="0" err="1"/>
              <a:t>strokeWidth</a:t>
            </a:r>
            <a:r>
              <a:rPr lang="en-US" altLang="zh-CN" sz="1200" dirty="0"/>
              <a:t>(10)</a:t>
            </a:r>
            <a:endParaRPr lang="zh-CN" altLang="en-US" sz="1200" dirty="0"/>
          </a:p>
        </p:txBody>
      </p:sp>
      <p:sp>
        <p:nvSpPr>
          <p:cNvPr id="3" name="文本框 2"/>
          <p:cNvSpPr txBox="1"/>
          <p:nvPr/>
        </p:nvSpPr>
        <p:spPr>
          <a:xfrm>
            <a:off x="608742" y="130572"/>
            <a:ext cx="1184856" cy="369332"/>
          </a:xfrm>
          <a:prstGeom prst="rect">
            <a:avLst/>
          </a:prstGeom>
          <a:noFill/>
        </p:spPr>
        <p:txBody>
          <a:bodyPr wrap="square" rtlCol="0">
            <a:spAutoFit/>
          </a:bodyPr>
          <a:lstStyle/>
          <a:p>
            <a:r>
              <a:rPr lang="zh-CN" altLang="en-US" dirty="0" smtClean="0"/>
              <a:t>示例：</a:t>
            </a:r>
            <a:endParaRPr lang="zh-CN" altLang="en-US" dirty="0"/>
          </a:p>
        </p:txBody>
      </p:sp>
      <p:sp>
        <p:nvSpPr>
          <p:cNvPr id="4" name="文本框 3"/>
          <p:cNvSpPr txBox="1"/>
          <p:nvPr/>
        </p:nvSpPr>
        <p:spPr>
          <a:xfrm>
            <a:off x="4260548" y="499904"/>
            <a:ext cx="3402382" cy="6647974"/>
          </a:xfrm>
          <a:prstGeom prst="rect">
            <a:avLst/>
          </a:prstGeom>
          <a:noFill/>
        </p:spPr>
        <p:txBody>
          <a:bodyPr wrap="square" rtlCol="0">
            <a:spAutoFit/>
          </a:bodyPr>
          <a:lstStyle/>
          <a:p>
            <a:r>
              <a:rPr lang="en-US" altLang="zh-CN" sz="1200" dirty="0"/>
              <a:t>//</a:t>
            </a:r>
            <a:r>
              <a:rPr lang="zh-CN" altLang="en-US" sz="1200" dirty="0"/>
              <a:t>在</a:t>
            </a:r>
            <a:r>
              <a:rPr lang="en-US" altLang="zh-CN" sz="1200" dirty="0"/>
              <a:t>Shape</a:t>
            </a:r>
            <a:r>
              <a:rPr lang="zh-CN" altLang="en-US" sz="1200" dirty="0"/>
              <a:t>的</a:t>
            </a:r>
            <a:r>
              <a:rPr lang="en-US" altLang="zh-CN" sz="1200" dirty="0"/>
              <a:t>(0, -5)</a:t>
            </a:r>
            <a:r>
              <a:rPr lang="zh-CN" altLang="en-US" sz="1200" dirty="0"/>
              <a:t>点绘制一条直线路径，颜色为</a:t>
            </a:r>
            <a:r>
              <a:rPr lang="en-US" altLang="zh-CN" sz="1200" dirty="0"/>
              <a:t>0xEE8443</a:t>
            </a:r>
            <a:r>
              <a:rPr lang="zh-CN" altLang="en-US" sz="1200" dirty="0"/>
              <a:t>，线条宽度为</a:t>
            </a:r>
            <a:r>
              <a:rPr lang="en-US" altLang="zh-CN" sz="1200" dirty="0"/>
              <a:t>10</a:t>
            </a:r>
            <a:r>
              <a:rPr lang="zh-CN" altLang="en-US" sz="1200" dirty="0"/>
              <a:t>，线条</a:t>
            </a:r>
            <a:r>
              <a:rPr lang="zh-CN" altLang="en-US" sz="1200" dirty="0" smtClean="0"/>
              <a:t>间隙为</a:t>
            </a:r>
            <a:r>
              <a:rPr lang="en-US" altLang="zh-CN" sz="1200" dirty="0"/>
              <a:t>20</a:t>
            </a:r>
          </a:p>
          <a:p>
            <a:r>
              <a:rPr lang="en-US" altLang="zh-CN" sz="1200" dirty="0"/>
              <a:t>Shape() {</a:t>
            </a:r>
          </a:p>
          <a:p>
            <a:r>
              <a:rPr lang="en-US" altLang="zh-CN" sz="1200" dirty="0"/>
              <a:t>  Path().width(300).height(10).commands('M0 0 L900 0')</a:t>
            </a:r>
          </a:p>
          <a:p>
            <a:r>
              <a:rPr lang="en-US" altLang="zh-CN" sz="1200" dirty="0"/>
              <a:t>}</a:t>
            </a:r>
          </a:p>
          <a:p>
            <a:r>
              <a:rPr lang="en-US" altLang="zh-CN" sz="1200" dirty="0"/>
              <a:t>.</a:t>
            </a:r>
            <a:r>
              <a:rPr lang="en-US" altLang="zh-CN" sz="1200" dirty="0" err="1"/>
              <a:t>viewPort</a:t>
            </a:r>
            <a:r>
              <a:rPr lang="en-US" altLang="zh-CN" sz="1200" dirty="0"/>
              <a:t>({ x: 0, y: -5, width: 300, height: 20 })</a:t>
            </a:r>
          </a:p>
          <a:p>
            <a:r>
              <a:rPr lang="en-US" altLang="zh-CN" sz="1200" dirty="0"/>
              <a:t>.stroke(0xEE8443)</a:t>
            </a:r>
          </a:p>
          <a:p>
            <a:r>
              <a:rPr lang="en-US" altLang="zh-CN" sz="1200" dirty="0"/>
              <a:t>.</a:t>
            </a:r>
            <a:r>
              <a:rPr lang="en-US" altLang="zh-CN" sz="1200" dirty="0" err="1"/>
              <a:t>strokeWidth</a:t>
            </a:r>
            <a:r>
              <a:rPr lang="en-US" altLang="zh-CN" sz="1200" dirty="0"/>
              <a:t>(10)</a:t>
            </a:r>
          </a:p>
          <a:p>
            <a:r>
              <a:rPr lang="en-US" altLang="zh-CN" sz="1200" dirty="0"/>
              <a:t>.</a:t>
            </a:r>
            <a:r>
              <a:rPr lang="en-US" altLang="zh-CN" sz="1200" dirty="0" err="1"/>
              <a:t>strokeDashArray</a:t>
            </a:r>
            <a:r>
              <a:rPr lang="en-US" altLang="zh-CN" sz="1200" dirty="0"/>
              <a:t>([20])</a:t>
            </a:r>
          </a:p>
          <a:p>
            <a:endParaRPr lang="en-US" altLang="zh-CN" sz="1200" dirty="0"/>
          </a:p>
          <a:p>
            <a:r>
              <a:rPr lang="en-US" altLang="zh-CN" sz="1200" dirty="0"/>
              <a:t>//</a:t>
            </a:r>
            <a:r>
              <a:rPr lang="zh-CN" altLang="en-US" sz="1200" dirty="0"/>
              <a:t>在</a:t>
            </a:r>
            <a:r>
              <a:rPr lang="en-US" altLang="zh-CN" sz="1200" dirty="0"/>
              <a:t>Shape</a:t>
            </a:r>
            <a:r>
              <a:rPr lang="zh-CN" altLang="en-US" sz="1200" dirty="0"/>
              <a:t>的</a:t>
            </a:r>
            <a:r>
              <a:rPr lang="en-US" altLang="zh-CN" sz="1200" dirty="0"/>
              <a:t>(0, -5)</a:t>
            </a:r>
            <a:r>
              <a:rPr lang="zh-CN" altLang="en-US" sz="1200" dirty="0"/>
              <a:t>点绘制一条直线路径，颜色为</a:t>
            </a:r>
            <a:r>
              <a:rPr lang="en-US" altLang="zh-CN" sz="1200" dirty="0"/>
              <a:t>0xEE8443</a:t>
            </a:r>
            <a:r>
              <a:rPr lang="zh-CN" altLang="en-US" sz="1200" dirty="0"/>
              <a:t>，线条宽度为</a:t>
            </a:r>
            <a:r>
              <a:rPr lang="en-US" altLang="zh-CN" sz="1200" dirty="0"/>
              <a:t>10</a:t>
            </a:r>
            <a:r>
              <a:rPr lang="zh-CN" altLang="en-US" sz="1200" dirty="0"/>
              <a:t>，线条</a:t>
            </a:r>
            <a:r>
              <a:rPr lang="zh-CN" altLang="en-US" sz="1200" dirty="0" smtClean="0"/>
              <a:t>间隙为</a:t>
            </a:r>
            <a:r>
              <a:rPr lang="en-US" altLang="zh-CN" sz="1200" dirty="0"/>
              <a:t>20</a:t>
            </a:r>
            <a:r>
              <a:rPr lang="zh-CN" altLang="en-US" sz="1200" dirty="0"/>
              <a:t>，向左偏移</a:t>
            </a:r>
            <a:r>
              <a:rPr lang="en-US" altLang="zh-CN" sz="1200" dirty="0"/>
              <a:t>10</a:t>
            </a:r>
          </a:p>
          <a:p>
            <a:r>
              <a:rPr lang="en-US" altLang="zh-CN" sz="1200" dirty="0"/>
              <a:t>Shape() {</a:t>
            </a:r>
          </a:p>
          <a:p>
            <a:r>
              <a:rPr lang="en-US" altLang="zh-CN" sz="1200" dirty="0"/>
              <a:t>  Path().width(300).height(10).commands('M0 0 L900 0')</a:t>
            </a:r>
          </a:p>
          <a:p>
            <a:r>
              <a:rPr lang="en-US" altLang="zh-CN" sz="1200" dirty="0"/>
              <a:t>}</a:t>
            </a:r>
          </a:p>
          <a:p>
            <a:r>
              <a:rPr lang="en-US" altLang="zh-CN" sz="1200" dirty="0"/>
              <a:t>.</a:t>
            </a:r>
            <a:r>
              <a:rPr lang="en-US" altLang="zh-CN" sz="1200" dirty="0" err="1"/>
              <a:t>viewPort</a:t>
            </a:r>
            <a:r>
              <a:rPr lang="en-US" altLang="zh-CN" sz="1200" dirty="0"/>
              <a:t>({ x: 0, y: -5, width: 300, height: 20 })</a:t>
            </a:r>
          </a:p>
          <a:p>
            <a:r>
              <a:rPr lang="en-US" altLang="zh-CN" sz="1200" dirty="0"/>
              <a:t>.stroke(0xEE8443)</a:t>
            </a:r>
          </a:p>
          <a:p>
            <a:r>
              <a:rPr lang="en-US" altLang="zh-CN" sz="1200" dirty="0"/>
              <a:t>.</a:t>
            </a:r>
            <a:r>
              <a:rPr lang="en-US" altLang="zh-CN" sz="1200" dirty="0" err="1"/>
              <a:t>strokeWidth</a:t>
            </a:r>
            <a:r>
              <a:rPr lang="en-US" altLang="zh-CN" sz="1200" dirty="0"/>
              <a:t>(10)</a:t>
            </a:r>
          </a:p>
          <a:p>
            <a:r>
              <a:rPr lang="en-US" altLang="zh-CN" sz="1200" dirty="0"/>
              <a:t>.</a:t>
            </a:r>
            <a:r>
              <a:rPr lang="en-US" altLang="zh-CN" sz="1200" dirty="0" err="1"/>
              <a:t>strokeDashArray</a:t>
            </a:r>
            <a:r>
              <a:rPr lang="en-US" altLang="zh-CN" sz="1200" dirty="0"/>
              <a:t>([20])</a:t>
            </a:r>
          </a:p>
          <a:p>
            <a:r>
              <a:rPr lang="en-US" altLang="zh-CN" sz="1200" dirty="0"/>
              <a:t>.</a:t>
            </a:r>
            <a:r>
              <a:rPr lang="en-US" altLang="zh-CN" sz="1200" dirty="0" err="1"/>
              <a:t>strokeDashOffset</a:t>
            </a:r>
            <a:r>
              <a:rPr lang="en-US" altLang="zh-CN" sz="1200" dirty="0"/>
              <a:t>(10)</a:t>
            </a:r>
          </a:p>
          <a:p>
            <a:endParaRPr lang="en-US" altLang="zh-CN" sz="1200" dirty="0"/>
          </a:p>
          <a:p>
            <a:r>
              <a:rPr lang="en-US" altLang="zh-CN" sz="1200" dirty="0"/>
              <a:t>//</a:t>
            </a:r>
            <a:r>
              <a:rPr lang="zh-CN" altLang="en-US" sz="1200" dirty="0"/>
              <a:t>在</a:t>
            </a:r>
            <a:r>
              <a:rPr lang="en-US" altLang="zh-CN" sz="1200" dirty="0"/>
              <a:t>Shape</a:t>
            </a:r>
            <a:r>
              <a:rPr lang="zh-CN" altLang="en-US" sz="1200" dirty="0"/>
              <a:t>的</a:t>
            </a:r>
            <a:r>
              <a:rPr lang="en-US" altLang="zh-CN" sz="1200" dirty="0"/>
              <a:t>(0, -5)</a:t>
            </a:r>
            <a:r>
              <a:rPr lang="zh-CN" altLang="en-US" sz="1200" dirty="0"/>
              <a:t>点绘制一条直线路径，颜色为</a:t>
            </a:r>
            <a:r>
              <a:rPr lang="en-US" altLang="zh-CN" sz="1200" dirty="0"/>
              <a:t>0xEE8443</a:t>
            </a:r>
            <a:r>
              <a:rPr lang="zh-CN" altLang="en-US" sz="1200" dirty="0"/>
              <a:t>，线条宽度为</a:t>
            </a:r>
            <a:r>
              <a:rPr lang="en-US" altLang="zh-CN" sz="1200" dirty="0"/>
              <a:t>10</a:t>
            </a:r>
            <a:r>
              <a:rPr lang="zh-CN" altLang="en-US" sz="1200" dirty="0"/>
              <a:t>，透明度</a:t>
            </a:r>
            <a:r>
              <a:rPr lang="zh-CN" altLang="en-US" sz="1200" dirty="0" smtClean="0"/>
              <a:t>为</a:t>
            </a:r>
            <a:r>
              <a:rPr lang="en-US" altLang="zh-CN" sz="1200" dirty="0" smtClean="0"/>
              <a:t>0.5</a:t>
            </a:r>
            <a:endParaRPr lang="en-US" altLang="zh-CN" sz="1200" dirty="0"/>
          </a:p>
          <a:p>
            <a:r>
              <a:rPr lang="en-US" altLang="zh-CN" sz="1200" dirty="0"/>
              <a:t>Shape() {</a:t>
            </a:r>
          </a:p>
          <a:p>
            <a:r>
              <a:rPr lang="en-US" altLang="zh-CN" sz="1200" dirty="0"/>
              <a:t>  Path().width(300).height(10).commands('M0 0 L900 0')</a:t>
            </a:r>
          </a:p>
          <a:p>
            <a:r>
              <a:rPr lang="en-US" altLang="zh-CN" sz="1200" dirty="0"/>
              <a:t>}</a:t>
            </a:r>
          </a:p>
          <a:p>
            <a:r>
              <a:rPr lang="en-US" altLang="zh-CN" sz="1200" dirty="0"/>
              <a:t>.</a:t>
            </a:r>
            <a:r>
              <a:rPr lang="en-US" altLang="zh-CN" sz="1200" dirty="0" err="1"/>
              <a:t>viewPort</a:t>
            </a:r>
            <a:r>
              <a:rPr lang="en-US" altLang="zh-CN" sz="1200" dirty="0"/>
              <a:t>({ x: 0, y: -5, width: 300, height: 20 })</a:t>
            </a:r>
          </a:p>
          <a:p>
            <a:r>
              <a:rPr lang="en-US" altLang="zh-CN" sz="1200" dirty="0"/>
              <a:t>.stroke(0xEE8443)</a:t>
            </a:r>
          </a:p>
          <a:p>
            <a:r>
              <a:rPr lang="en-US" altLang="zh-CN" sz="1200" dirty="0"/>
              <a:t>.</a:t>
            </a:r>
            <a:r>
              <a:rPr lang="en-US" altLang="zh-CN" sz="1200" dirty="0" err="1"/>
              <a:t>strokeWidth</a:t>
            </a:r>
            <a:r>
              <a:rPr lang="en-US" altLang="zh-CN" sz="1200" dirty="0"/>
              <a:t>(10)</a:t>
            </a:r>
          </a:p>
          <a:p>
            <a:r>
              <a:rPr lang="en-US" altLang="zh-CN" sz="1200" dirty="0"/>
              <a:t>.</a:t>
            </a:r>
            <a:r>
              <a:rPr lang="en-US" altLang="zh-CN" sz="1200" dirty="0" err="1"/>
              <a:t>strokeOpacity</a:t>
            </a:r>
            <a:r>
              <a:rPr lang="en-US" altLang="zh-CN" sz="1200" dirty="0"/>
              <a:t>(0.5)</a:t>
            </a:r>
          </a:p>
          <a:p>
            <a:endParaRPr lang="zh-CN" altLang="en-US" dirty="0"/>
          </a:p>
        </p:txBody>
      </p:sp>
      <p:sp>
        <p:nvSpPr>
          <p:cNvPr id="5" name="文本框 4"/>
          <p:cNvSpPr txBox="1"/>
          <p:nvPr/>
        </p:nvSpPr>
        <p:spPr>
          <a:xfrm>
            <a:off x="8190963" y="499904"/>
            <a:ext cx="3181082" cy="5262979"/>
          </a:xfrm>
          <a:prstGeom prst="rect">
            <a:avLst/>
          </a:prstGeom>
          <a:noFill/>
        </p:spPr>
        <p:txBody>
          <a:bodyPr wrap="square" rtlCol="0">
            <a:spAutoFit/>
          </a:bodyPr>
          <a:lstStyle/>
          <a:p>
            <a:r>
              <a:rPr lang="en-US" altLang="zh-CN" sz="1200" dirty="0"/>
              <a:t>//</a:t>
            </a:r>
            <a:r>
              <a:rPr lang="zh-CN" altLang="en-US" sz="1200" dirty="0"/>
              <a:t>在</a:t>
            </a:r>
            <a:r>
              <a:rPr lang="en-US" altLang="zh-CN" sz="1200" dirty="0"/>
              <a:t>Shape</a:t>
            </a:r>
            <a:r>
              <a:rPr lang="zh-CN" altLang="en-US" sz="1200" dirty="0"/>
              <a:t>的</a:t>
            </a:r>
            <a:r>
              <a:rPr lang="en-US" altLang="zh-CN" sz="1200" dirty="0"/>
              <a:t>(0, -5)</a:t>
            </a:r>
            <a:r>
              <a:rPr lang="zh-CN" altLang="en-US" sz="1200" dirty="0"/>
              <a:t>点绘制一条直线路径，颜色为</a:t>
            </a:r>
            <a:r>
              <a:rPr lang="en-US" altLang="zh-CN" sz="1200" dirty="0"/>
              <a:t>0xEE8443</a:t>
            </a:r>
            <a:r>
              <a:rPr lang="zh-CN" altLang="en-US" sz="1200" dirty="0"/>
              <a:t>，线条宽度为</a:t>
            </a:r>
            <a:r>
              <a:rPr lang="en-US" altLang="zh-CN" sz="1200" dirty="0"/>
              <a:t>10</a:t>
            </a:r>
            <a:r>
              <a:rPr lang="zh-CN" altLang="en-US" sz="1200" dirty="0"/>
              <a:t>，线条间隙</a:t>
            </a:r>
          </a:p>
          <a:p>
            <a:endParaRPr lang="zh-CN" altLang="en-US" sz="1200" dirty="0"/>
          </a:p>
          <a:p>
            <a:r>
              <a:rPr lang="zh-CN" altLang="en-US" sz="1200" dirty="0"/>
              <a:t>为</a:t>
            </a:r>
            <a:r>
              <a:rPr lang="en-US" altLang="zh-CN" sz="1200" dirty="0"/>
              <a:t>20</a:t>
            </a:r>
            <a:r>
              <a:rPr lang="zh-CN" altLang="en-US" sz="1200" dirty="0"/>
              <a:t>，线条两端样式为半圆</a:t>
            </a:r>
          </a:p>
          <a:p>
            <a:r>
              <a:rPr lang="en-US" altLang="zh-CN" sz="1200" dirty="0"/>
              <a:t>Shape() {</a:t>
            </a:r>
          </a:p>
          <a:p>
            <a:r>
              <a:rPr lang="en-US" altLang="zh-CN" sz="1200" dirty="0"/>
              <a:t>  Path().width(300).height(10).commands('M0 0 L900 0')</a:t>
            </a:r>
          </a:p>
          <a:p>
            <a:r>
              <a:rPr lang="en-US" altLang="zh-CN" sz="1200" dirty="0"/>
              <a:t>}</a:t>
            </a:r>
          </a:p>
          <a:p>
            <a:r>
              <a:rPr lang="en-US" altLang="zh-CN" sz="1200" dirty="0"/>
              <a:t>.</a:t>
            </a:r>
            <a:r>
              <a:rPr lang="en-US" altLang="zh-CN" sz="1200" dirty="0" err="1"/>
              <a:t>viewPort</a:t>
            </a:r>
            <a:r>
              <a:rPr lang="en-US" altLang="zh-CN" sz="1200" dirty="0"/>
              <a:t>({ x: 0, y: -5, width: 300, height: 20 })</a:t>
            </a:r>
          </a:p>
          <a:p>
            <a:r>
              <a:rPr lang="en-US" altLang="zh-CN" sz="1200" dirty="0"/>
              <a:t>.stroke(0xEE8443)</a:t>
            </a:r>
          </a:p>
          <a:p>
            <a:r>
              <a:rPr lang="en-US" altLang="zh-CN" sz="1200" dirty="0"/>
              <a:t>.</a:t>
            </a:r>
            <a:r>
              <a:rPr lang="en-US" altLang="zh-CN" sz="1200" dirty="0" err="1"/>
              <a:t>strokeWidth</a:t>
            </a:r>
            <a:r>
              <a:rPr lang="en-US" altLang="zh-CN" sz="1200" dirty="0"/>
              <a:t>(10)</a:t>
            </a:r>
          </a:p>
          <a:p>
            <a:r>
              <a:rPr lang="en-US" altLang="zh-CN" sz="1200" dirty="0"/>
              <a:t>.</a:t>
            </a:r>
            <a:r>
              <a:rPr lang="en-US" altLang="zh-CN" sz="1200" dirty="0" err="1"/>
              <a:t>strokeDashArray</a:t>
            </a:r>
            <a:r>
              <a:rPr lang="en-US" altLang="zh-CN" sz="1200" dirty="0"/>
              <a:t>([20])</a:t>
            </a:r>
          </a:p>
          <a:p>
            <a:r>
              <a:rPr lang="en-US" altLang="zh-CN" sz="1200" dirty="0"/>
              <a:t>.</a:t>
            </a:r>
            <a:r>
              <a:rPr lang="en-US" altLang="zh-CN" sz="1200" dirty="0" err="1"/>
              <a:t>strokeLineCap</a:t>
            </a:r>
            <a:r>
              <a:rPr lang="en-US" altLang="zh-CN" sz="1200" dirty="0"/>
              <a:t>(</a:t>
            </a:r>
            <a:r>
              <a:rPr lang="en-US" altLang="zh-CN" sz="1200" dirty="0" err="1"/>
              <a:t>LineCapStyle.Round</a:t>
            </a:r>
            <a:r>
              <a:rPr lang="en-US" altLang="zh-CN" sz="1200" dirty="0"/>
              <a:t>)</a:t>
            </a:r>
          </a:p>
          <a:p>
            <a:endParaRPr lang="en-US" altLang="zh-CN" sz="1200" dirty="0"/>
          </a:p>
          <a:p>
            <a:r>
              <a:rPr lang="en-US" altLang="zh-CN" sz="1200" dirty="0"/>
              <a:t>//</a:t>
            </a:r>
            <a:r>
              <a:rPr lang="zh-CN" altLang="en-US" sz="1200" dirty="0"/>
              <a:t>在</a:t>
            </a:r>
            <a:r>
              <a:rPr lang="en-US" altLang="zh-CN" sz="1200" dirty="0"/>
              <a:t>Shape</a:t>
            </a:r>
            <a:r>
              <a:rPr lang="zh-CN" altLang="en-US" sz="1200" dirty="0"/>
              <a:t>的</a:t>
            </a:r>
            <a:r>
              <a:rPr lang="en-US" altLang="zh-CN" sz="1200" dirty="0"/>
              <a:t>(-80, -5)</a:t>
            </a:r>
            <a:r>
              <a:rPr lang="zh-CN" altLang="en-US" sz="1200" dirty="0"/>
              <a:t>点绘制一个封闭路径，颜色为</a:t>
            </a:r>
            <a:r>
              <a:rPr lang="en-US" altLang="zh-CN" sz="1200" dirty="0"/>
              <a:t>0x317AF7</a:t>
            </a:r>
            <a:r>
              <a:rPr lang="zh-CN" altLang="en-US" sz="1200" dirty="0"/>
              <a:t>，线条宽度为</a:t>
            </a:r>
            <a:r>
              <a:rPr lang="en-US" altLang="zh-CN" sz="1200" dirty="0"/>
              <a:t>10</a:t>
            </a:r>
            <a:r>
              <a:rPr lang="zh-CN" altLang="en-US" sz="1200" dirty="0"/>
              <a:t>，边框颜</a:t>
            </a:r>
          </a:p>
          <a:p>
            <a:endParaRPr lang="zh-CN" altLang="en-US" sz="1200" dirty="0"/>
          </a:p>
          <a:p>
            <a:r>
              <a:rPr lang="zh-CN" altLang="en-US" sz="1200" dirty="0"/>
              <a:t>色为</a:t>
            </a:r>
            <a:r>
              <a:rPr lang="en-US" altLang="zh-CN" sz="1200" dirty="0"/>
              <a:t>0xEE8443</a:t>
            </a:r>
            <a:r>
              <a:rPr lang="zh-CN" altLang="en-US" sz="1200" dirty="0"/>
              <a:t>，拐角样式为锐角（默认值）</a:t>
            </a:r>
          </a:p>
          <a:p>
            <a:r>
              <a:rPr lang="en-US" altLang="zh-CN" sz="1200" dirty="0"/>
              <a:t>Shape() {</a:t>
            </a:r>
          </a:p>
          <a:p>
            <a:r>
              <a:rPr lang="en-US" altLang="zh-CN" sz="1200" dirty="0"/>
              <a:t>  Path().width(200).height(60).commands('M0 0 L400 0 L400 150 Z')</a:t>
            </a:r>
          </a:p>
          <a:p>
            <a:r>
              <a:rPr lang="en-US" altLang="zh-CN" sz="1200" dirty="0"/>
              <a:t>}</a:t>
            </a:r>
          </a:p>
          <a:p>
            <a:r>
              <a:rPr lang="en-US" altLang="zh-CN" sz="1200" dirty="0"/>
              <a:t>.</a:t>
            </a:r>
            <a:r>
              <a:rPr lang="en-US" altLang="zh-CN" sz="1200" dirty="0" err="1"/>
              <a:t>viewPort</a:t>
            </a:r>
            <a:r>
              <a:rPr lang="en-US" altLang="zh-CN" sz="1200" dirty="0"/>
              <a:t>({ x: -80, y: -5, width: 310, height: 90 })</a:t>
            </a:r>
          </a:p>
          <a:p>
            <a:r>
              <a:rPr lang="en-US" altLang="zh-CN" sz="1200" dirty="0"/>
              <a:t>.fill(0x317AF7)</a:t>
            </a:r>
          </a:p>
          <a:p>
            <a:r>
              <a:rPr lang="en-US" altLang="zh-CN" sz="1200" dirty="0"/>
              <a:t>.stroke(0xEE8443)</a:t>
            </a:r>
          </a:p>
          <a:p>
            <a:r>
              <a:rPr lang="en-US" altLang="zh-CN" sz="1200" dirty="0"/>
              <a:t>.</a:t>
            </a:r>
            <a:r>
              <a:rPr lang="en-US" altLang="zh-CN" sz="1200" dirty="0" err="1"/>
              <a:t>strokeWidth</a:t>
            </a:r>
            <a:r>
              <a:rPr lang="en-US" altLang="zh-CN" sz="1200" dirty="0"/>
              <a:t>(10)</a:t>
            </a:r>
          </a:p>
          <a:p>
            <a:r>
              <a:rPr lang="en-US" altLang="zh-CN" sz="1200" dirty="0"/>
              <a:t>.</a:t>
            </a:r>
            <a:r>
              <a:rPr lang="en-US" altLang="zh-CN" sz="1200" dirty="0" err="1"/>
              <a:t>strokeLineJoin</a:t>
            </a:r>
            <a:r>
              <a:rPr lang="en-US" altLang="zh-CN" sz="1200" dirty="0"/>
              <a:t>(</a:t>
            </a:r>
            <a:r>
              <a:rPr lang="en-US" altLang="zh-CN" sz="1200" dirty="0" err="1"/>
              <a:t>LineJoinStyle.Miter</a:t>
            </a:r>
            <a:r>
              <a:rPr lang="en-US" altLang="zh-CN" sz="1200" dirty="0"/>
              <a:t>)</a:t>
            </a:r>
          </a:p>
          <a:p>
            <a:r>
              <a:rPr lang="en-US" altLang="zh-CN" sz="1200" dirty="0"/>
              <a:t>.</a:t>
            </a:r>
            <a:r>
              <a:rPr lang="en-US" altLang="zh-CN" sz="1200" dirty="0" err="1"/>
              <a:t>strokeMiterLimit</a:t>
            </a:r>
            <a:r>
              <a:rPr lang="en-US" altLang="zh-CN" sz="1200" dirty="0"/>
              <a:t>(5)</a:t>
            </a:r>
            <a:endParaRPr lang="zh-CN" altLang="en-US" sz="1200" dirty="0"/>
          </a:p>
        </p:txBody>
      </p:sp>
    </p:spTree>
    <p:extLst>
      <p:ext uri="{BB962C8B-B14F-4D97-AF65-F5344CB8AC3E}">
        <p14:creationId xmlns:p14="http://schemas.microsoft.com/office/powerpoint/2010/main" val="34049013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955" y="1108074"/>
            <a:ext cx="2440000" cy="4866882"/>
          </a:xfrm>
          <a:prstGeom prst="rect">
            <a:avLst/>
          </a:prstGeom>
        </p:spPr>
      </p:pic>
    </p:spTree>
    <p:extLst>
      <p:ext uri="{BB962C8B-B14F-4D97-AF65-F5344CB8AC3E}">
        <p14:creationId xmlns:p14="http://schemas.microsoft.com/office/powerpoint/2010/main" val="30051445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4.4  </a:t>
            </a:r>
            <a:r>
              <a:rPr lang="zh-CN" altLang="en-US" dirty="0"/>
              <a:t>画布组件详解</a:t>
            </a:r>
          </a:p>
        </p:txBody>
      </p:sp>
      <p:sp>
        <p:nvSpPr>
          <p:cNvPr id="3" name="内容占位符 2"/>
          <p:cNvSpPr>
            <a:spLocks noGrp="1"/>
          </p:cNvSpPr>
          <p:nvPr>
            <p:ph idx="1"/>
          </p:nvPr>
        </p:nvSpPr>
        <p:spPr/>
        <p:txBody>
          <a:bodyPr/>
          <a:lstStyle/>
          <a:p>
            <a:pPr marL="0" indent="0">
              <a:buNone/>
            </a:pPr>
            <a:r>
              <a:rPr lang="zh-CN" altLang="en-US" dirty="0"/>
              <a:t>声明式开发范式目前可供选择的画布组件有</a:t>
            </a:r>
            <a:r>
              <a:rPr lang="en-US" altLang="zh-CN" dirty="0"/>
              <a:t>Canvas</a:t>
            </a:r>
            <a:r>
              <a:rPr lang="zh-CN" altLang="en-US" dirty="0"/>
              <a:t>。与</a:t>
            </a:r>
            <a:r>
              <a:rPr lang="en-US" altLang="zh-CN" dirty="0"/>
              <a:t>Canvas</a:t>
            </a:r>
            <a:r>
              <a:rPr lang="zh-CN" altLang="en-US" dirty="0"/>
              <a:t>配合使用的</a:t>
            </a:r>
            <a:r>
              <a:rPr lang="zh-CN" altLang="en-US" dirty="0" smtClean="0"/>
              <a:t>还有</a:t>
            </a:r>
            <a:r>
              <a:rPr lang="en-US" altLang="zh-CN" dirty="0" smtClean="0"/>
              <a:t>CanvasRenderingContext2D</a:t>
            </a:r>
            <a:r>
              <a:rPr lang="zh-CN" altLang="en-US" dirty="0"/>
              <a:t>、</a:t>
            </a:r>
            <a:r>
              <a:rPr lang="en-US" altLang="zh-CN" dirty="0" err="1"/>
              <a:t>CanvasGradient</a:t>
            </a:r>
            <a:r>
              <a:rPr lang="zh-CN" altLang="en-US" dirty="0"/>
              <a:t>、</a:t>
            </a:r>
            <a:r>
              <a:rPr lang="en-US" altLang="zh-CN" dirty="0" err="1"/>
              <a:t>ImageBitmap</a:t>
            </a:r>
            <a:r>
              <a:rPr lang="zh-CN" altLang="en-US" dirty="0"/>
              <a:t>、</a:t>
            </a:r>
            <a:r>
              <a:rPr lang="en-US" altLang="zh-CN" dirty="0" err="1"/>
              <a:t>ImageData</a:t>
            </a:r>
            <a:r>
              <a:rPr lang="zh-CN" altLang="en-US" dirty="0" smtClean="0"/>
              <a:t>、</a:t>
            </a:r>
            <a:r>
              <a:rPr lang="en-US" altLang="zh-CN" dirty="0" smtClean="0"/>
              <a:t>OffscreenCanvasRenderingContext2D</a:t>
            </a:r>
            <a:r>
              <a:rPr lang="zh-CN" altLang="en-US" dirty="0"/>
              <a:t>、</a:t>
            </a:r>
            <a:r>
              <a:rPr lang="en-US" altLang="zh-CN" dirty="0"/>
              <a:t>Path2D</a:t>
            </a:r>
            <a:r>
              <a:rPr lang="zh-CN" altLang="en-US" dirty="0"/>
              <a:t>等对象。</a:t>
            </a:r>
          </a:p>
        </p:txBody>
      </p:sp>
    </p:spTree>
    <p:extLst>
      <p:ext uri="{BB962C8B-B14F-4D97-AF65-F5344CB8AC3E}">
        <p14:creationId xmlns:p14="http://schemas.microsoft.com/office/powerpoint/2010/main" val="2978505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21442" y="561641"/>
            <a:ext cx="4984125" cy="3785652"/>
          </a:xfrm>
          <a:prstGeom prst="rect">
            <a:avLst/>
          </a:prstGeom>
          <a:noFill/>
        </p:spPr>
        <p:txBody>
          <a:bodyPr wrap="square" rtlCol="0">
            <a:spAutoFit/>
          </a:bodyPr>
          <a:lstStyle/>
          <a:p>
            <a:r>
              <a:rPr lang="zh-CN" altLang="en-US" sz="1200" dirty="0"/>
              <a:t>以下是</a:t>
            </a:r>
            <a:r>
              <a:rPr lang="en-US" altLang="zh-CN" sz="1200" dirty="0"/>
              <a:t>Canvas</a:t>
            </a:r>
            <a:r>
              <a:rPr lang="zh-CN" altLang="en-US" sz="1200" dirty="0"/>
              <a:t>示例：</a:t>
            </a:r>
          </a:p>
          <a:p>
            <a:r>
              <a:rPr lang="en-US" altLang="zh-CN" sz="1200" dirty="0"/>
              <a:t>private </a:t>
            </a:r>
            <a:r>
              <a:rPr lang="en-US" altLang="zh-CN" sz="1200" dirty="0" err="1"/>
              <a:t>renderingContextSettings</a:t>
            </a:r>
            <a:r>
              <a:rPr lang="en-US" altLang="zh-CN" sz="1200" dirty="0"/>
              <a:t>: </a:t>
            </a:r>
            <a:r>
              <a:rPr lang="en-US" altLang="zh-CN" sz="1200" dirty="0" err="1"/>
              <a:t>RenderingContextSettings</a:t>
            </a:r>
            <a:r>
              <a:rPr lang="en-US" altLang="zh-CN" sz="1200" dirty="0"/>
              <a:t> = new </a:t>
            </a:r>
          </a:p>
          <a:p>
            <a:r>
              <a:rPr lang="en-US" altLang="zh-CN" sz="1200" dirty="0" err="1" smtClean="0"/>
              <a:t>RenderingContextSettings</a:t>
            </a:r>
            <a:r>
              <a:rPr lang="en-US" altLang="zh-CN" sz="1200" dirty="0" smtClean="0"/>
              <a:t>(true</a:t>
            </a:r>
            <a:r>
              <a:rPr lang="en-US" altLang="zh-CN" sz="1200" dirty="0"/>
              <a:t>)</a:t>
            </a:r>
          </a:p>
          <a:p>
            <a:endParaRPr lang="en-US" altLang="zh-CN" sz="1200" dirty="0"/>
          </a:p>
          <a:p>
            <a:r>
              <a:rPr lang="en-US" altLang="zh-CN" sz="1200" dirty="0"/>
              <a:t>//</a:t>
            </a:r>
            <a:r>
              <a:rPr lang="zh-CN" altLang="en-US" sz="1200" dirty="0"/>
              <a:t>使用</a:t>
            </a:r>
            <a:r>
              <a:rPr lang="en-US" altLang="zh-CN" sz="1200" dirty="0" err="1"/>
              <a:t>RenderingContext</a:t>
            </a:r>
            <a:r>
              <a:rPr lang="zh-CN" altLang="en-US" sz="1200" dirty="0"/>
              <a:t>在</a:t>
            </a:r>
            <a:r>
              <a:rPr lang="en-US" altLang="zh-CN" sz="1200" dirty="0"/>
              <a:t>Canvas</a:t>
            </a:r>
            <a:r>
              <a:rPr lang="zh-CN" altLang="en-US" sz="1200" dirty="0"/>
              <a:t>组件上进行绘制，绘制对象可以是矩形、文本、</a:t>
            </a:r>
            <a:r>
              <a:rPr lang="zh-CN" altLang="en-US" sz="1200" dirty="0" smtClean="0"/>
              <a:t>图片等</a:t>
            </a:r>
            <a:endParaRPr lang="zh-CN" altLang="en-US" sz="1200" dirty="0"/>
          </a:p>
          <a:p>
            <a:r>
              <a:rPr lang="en-US" altLang="zh-CN" sz="1200" dirty="0"/>
              <a:t>private canvasRenderingContext2D: CanvasRenderingContext2D = new </a:t>
            </a:r>
          </a:p>
          <a:p>
            <a:r>
              <a:rPr lang="en-US" altLang="zh-CN" sz="1200" dirty="0" smtClean="0"/>
              <a:t>CanvasRenderingContext2D(</a:t>
            </a:r>
            <a:r>
              <a:rPr lang="en-US" altLang="zh-CN" sz="1200" dirty="0" err="1" smtClean="0"/>
              <a:t>this.renderingContextSettings</a:t>
            </a:r>
            <a:r>
              <a:rPr lang="en-US" altLang="zh-CN" sz="1200" dirty="0"/>
              <a:t>)</a:t>
            </a:r>
          </a:p>
          <a:p>
            <a:endParaRPr lang="en-US" altLang="zh-CN" sz="1200" dirty="0"/>
          </a:p>
          <a:p>
            <a:r>
              <a:rPr lang="en-US" altLang="zh-CN" sz="1200" dirty="0"/>
              <a:t>Canvas(this.canvasRenderingContext2D)</a:t>
            </a:r>
          </a:p>
          <a:p>
            <a:r>
              <a:rPr lang="en-US" altLang="zh-CN" sz="1200" dirty="0"/>
              <a:t>  .width('100%')</a:t>
            </a:r>
          </a:p>
          <a:p>
            <a:r>
              <a:rPr lang="en-US" altLang="zh-CN" sz="1200" dirty="0"/>
              <a:t>  .height('100%')</a:t>
            </a:r>
          </a:p>
          <a:p>
            <a:r>
              <a:rPr lang="en-US" altLang="zh-CN" sz="1200" dirty="0"/>
              <a:t>  //</a:t>
            </a:r>
            <a:r>
              <a:rPr lang="en-US" altLang="zh-CN" sz="1200" dirty="0" err="1"/>
              <a:t>onReady</a:t>
            </a:r>
            <a:r>
              <a:rPr lang="zh-CN" altLang="en-US" sz="1200" dirty="0"/>
              <a:t>是</a:t>
            </a:r>
            <a:r>
              <a:rPr lang="en-US" altLang="zh-CN" sz="1200" dirty="0"/>
              <a:t>Canvas</a:t>
            </a:r>
            <a:r>
              <a:rPr lang="zh-CN" altLang="en-US" sz="1200" dirty="0"/>
              <a:t>组件初始化完成时的事件回调，该事件之后</a:t>
            </a:r>
            <a:r>
              <a:rPr lang="en-US" altLang="zh-CN" sz="1200" dirty="0"/>
              <a:t>Canvas</a:t>
            </a:r>
            <a:r>
              <a:rPr lang="zh-CN" altLang="en-US" sz="1200" dirty="0"/>
              <a:t>组件的宽、高</a:t>
            </a:r>
            <a:r>
              <a:rPr lang="zh-CN" altLang="en-US" sz="1200" dirty="0" smtClean="0"/>
              <a:t>确定</a:t>
            </a:r>
            <a:r>
              <a:rPr lang="zh-CN" altLang="en-US" sz="1200" dirty="0"/>
              <a:t>且可获取</a:t>
            </a:r>
          </a:p>
          <a:p>
            <a:r>
              <a:rPr lang="zh-CN" altLang="en-US" sz="1200" dirty="0"/>
              <a:t>  </a:t>
            </a:r>
            <a:r>
              <a:rPr lang="en-US" altLang="zh-CN" sz="1200" dirty="0"/>
              <a:t>.</a:t>
            </a:r>
            <a:r>
              <a:rPr lang="en-US" altLang="zh-CN" sz="1200" dirty="0" err="1"/>
              <a:t>onReady</a:t>
            </a:r>
            <a:r>
              <a:rPr lang="en-US" altLang="zh-CN" sz="1200" dirty="0"/>
              <a:t>(() =&gt; {</a:t>
            </a:r>
          </a:p>
          <a:p>
            <a:r>
              <a:rPr lang="en-US" altLang="zh-CN" sz="1200" dirty="0"/>
              <a:t>    //</a:t>
            </a:r>
            <a:r>
              <a:rPr lang="zh-CN" altLang="en-US" sz="1200" dirty="0"/>
              <a:t>绘制矩形</a:t>
            </a:r>
          </a:p>
          <a:p>
            <a:r>
              <a:rPr lang="zh-CN" altLang="en-US" sz="1200" dirty="0"/>
              <a:t>    </a:t>
            </a:r>
            <a:r>
              <a:rPr lang="en-US" altLang="zh-CN" sz="1200" dirty="0"/>
              <a:t>this.canvasRenderingContext2D.fillRect(0, 30, 100, 100)</a:t>
            </a:r>
          </a:p>
          <a:p>
            <a:r>
              <a:rPr lang="en-US" altLang="zh-CN" sz="1200" dirty="0"/>
              <a:t>  })</a:t>
            </a:r>
          </a:p>
          <a:p>
            <a:r>
              <a:rPr lang="zh-CN" altLang="en-US" sz="1200" dirty="0"/>
              <a:t>上述示例通过</a:t>
            </a:r>
            <a:r>
              <a:rPr lang="en-US" altLang="zh-CN" sz="1200" dirty="0"/>
              <a:t>CanvasRenderingContext2D</a:t>
            </a:r>
            <a:r>
              <a:rPr lang="zh-CN" altLang="en-US" sz="1200" dirty="0"/>
              <a:t>来实例化一个</a:t>
            </a:r>
            <a:r>
              <a:rPr lang="en-US" altLang="zh-CN" sz="1200" dirty="0"/>
              <a:t>Canvas</a:t>
            </a:r>
            <a:r>
              <a:rPr lang="zh-CN" altLang="en-US" sz="1200" dirty="0"/>
              <a:t>，而后</a:t>
            </a:r>
            <a:r>
              <a:rPr lang="zh-CN" altLang="en-US" sz="1200" dirty="0" smtClean="0"/>
              <a:t>通过</a:t>
            </a:r>
            <a:r>
              <a:rPr lang="en-US" altLang="zh-CN" sz="1200" dirty="0" smtClean="0"/>
              <a:t>CanvasRenderingContext2D</a:t>
            </a:r>
            <a:r>
              <a:rPr lang="zh-CN" altLang="en-US" sz="1200" dirty="0"/>
              <a:t>的</a:t>
            </a:r>
            <a:r>
              <a:rPr lang="en-US" altLang="zh-CN" sz="1200" dirty="0" err="1"/>
              <a:t>fillRect</a:t>
            </a:r>
            <a:r>
              <a:rPr lang="zh-CN" altLang="en-US" sz="1200" dirty="0"/>
              <a:t>来绘制一个矩形。</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645" y="309092"/>
            <a:ext cx="2242054" cy="4738612"/>
          </a:xfrm>
          <a:prstGeom prst="rect">
            <a:avLst/>
          </a:prstGeom>
        </p:spPr>
      </p:pic>
    </p:spTree>
    <p:extLst>
      <p:ext uri="{BB962C8B-B14F-4D97-AF65-F5344CB8AC3E}">
        <p14:creationId xmlns:p14="http://schemas.microsoft.com/office/powerpoint/2010/main" val="17898303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46974" y="309092"/>
            <a:ext cx="5615189" cy="4154984"/>
          </a:xfrm>
          <a:prstGeom prst="rect">
            <a:avLst/>
          </a:prstGeom>
          <a:noFill/>
        </p:spPr>
        <p:txBody>
          <a:bodyPr wrap="square" rtlCol="0">
            <a:spAutoFit/>
          </a:bodyPr>
          <a:lstStyle/>
          <a:p>
            <a:endParaRPr lang="en-US" altLang="zh-CN" sz="1200" dirty="0" smtClean="0"/>
          </a:p>
          <a:p>
            <a:r>
              <a:rPr lang="zh-CN" altLang="en-US" sz="1200" dirty="0" smtClean="0"/>
              <a:t>以下</a:t>
            </a:r>
            <a:r>
              <a:rPr lang="zh-CN" altLang="en-US" sz="1200" dirty="0"/>
              <a:t>是</a:t>
            </a:r>
            <a:r>
              <a:rPr lang="en-US" altLang="zh-CN" sz="1200" dirty="0"/>
              <a:t>Canvas</a:t>
            </a:r>
            <a:r>
              <a:rPr lang="zh-CN" altLang="en-US" sz="1200" dirty="0"/>
              <a:t>绘制贝赛尔曲线的示例：</a:t>
            </a:r>
          </a:p>
          <a:p>
            <a:r>
              <a:rPr lang="en-US" altLang="zh-CN" sz="1200" dirty="0"/>
              <a:t>//</a:t>
            </a:r>
            <a:r>
              <a:rPr lang="zh-CN" altLang="en-US" sz="1200" dirty="0"/>
              <a:t>绘制贝赛尔曲线</a:t>
            </a:r>
          </a:p>
          <a:p>
            <a:r>
              <a:rPr lang="en-US" altLang="zh-CN" sz="1200" dirty="0"/>
              <a:t>this.canvasRenderingContext2D.beginPath()</a:t>
            </a:r>
          </a:p>
          <a:p>
            <a:r>
              <a:rPr lang="en-US" altLang="zh-CN" sz="1200" dirty="0"/>
              <a:t>this.canvasRenderingContext2D.moveTo(170, 10)</a:t>
            </a:r>
          </a:p>
          <a:p>
            <a:r>
              <a:rPr lang="en-US" altLang="zh-CN" sz="1200" dirty="0"/>
              <a:t>this.canvasRenderingContext2D.bezierCurveTo(20, 100, 200, 100, 200, 20)</a:t>
            </a:r>
          </a:p>
          <a:p>
            <a:r>
              <a:rPr lang="en-US" altLang="zh-CN" sz="1200" dirty="0"/>
              <a:t>this.canvasRenderingContext2D.stroke()</a:t>
            </a:r>
          </a:p>
          <a:p>
            <a:r>
              <a:rPr lang="zh-CN" altLang="en-US" sz="1200" dirty="0"/>
              <a:t>上述示例通过</a:t>
            </a:r>
            <a:r>
              <a:rPr lang="en-US" altLang="zh-CN" sz="1200" dirty="0"/>
              <a:t>CanvasRenderingContext2D</a:t>
            </a:r>
            <a:r>
              <a:rPr lang="zh-CN" altLang="en-US" sz="1200" dirty="0"/>
              <a:t>绘制了贝赛尔</a:t>
            </a:r>
            <a:r>
              <a:rPr lang="zh-CN" altLang="en-US" sz="1200" dirty="0" smtClean="0"/>
              <a:t>曲线。</a:t>
            </a:r>
            <a:endParaRPr lang="en-US" altLang="zh-CN" sz="1200" dirty="0" smtClean="0"/>
          </a:p>
          <a:p>
            <a:endParaRPr lang="en-US" altLang="zh-CN" sz="1200" dirty="0"/>
          </a:p>
          <a:p>
            <a:endParaRPr lang="zh-CN" altLang="en-US" sz="1200" dirty="0"/>
          </a:p>
          <a:p>
            <a:r>
              <a:rPr lang="zh-CN" altLang="en-US" sz="1200" dirty="0"/>
              <a:t>以下是</a:t>
            </a:r>
            <a:r>
              <a:rPr lang="en-US" altLang="zh-CN" sz="1200" dirty="0"/>
              <a:t>Canvas</a:t>
            </a:r>
            <a:r>
              <a:rPr lang="zh-CN" altLang="en-US" sz="1200" dirty="0"/>
              <a:t>绘制渐变对象的示例：</a:t>
            </a:r>
          </a:p>
          <a:p>
            <a:r>
              <a:rPr lang="en-US" altLang="zh-CN" sz="1200" dirty="0"/>
              <a:t>//</a:t>
            </a:r>
            <a:r>
              <a:rPr lang="zh-CN" altLang="en-US" sz="1200" dirty="0"/>
              <a:t>绘制渐变对象</a:t>
            </a:r>
          </a:p>
          <a:p>
            <a:r>
              <a:rPr lang="en-US" altLang="zh-CN" sz="1200" dirty="0" err="1"/>
              <a:t>var</a:t>
            </a:r>
            <a:r>
              <a:rPr lang="en-US" altLang="zh-CN" sz="1200" dirty="0"/>
              <a:t> grad = this.canvasRenderingContext2D.createLinearGradient(150, 0, 300, </a:t>
            </a:r>
          </a:p>
          <a:p>
            <a:r>
              <a:rPr lang="en-US" altLang="zh-CN" sz="1200" dirty="0" smtClean="0"/>
              <a:t>100</a:t>
            </a:r>
            <a:r>
              <a:rPr lang="en-US" altLang="zh-CN" sz="1200" dirty="0"/>
              <a:t>)</a:t>
            </a:r>
          </a:p>
          <a:p>
            <a:r>
              <a:rPr lang="en-US" altLang="zh-CN" sz="1200" dirty="0" err="1"/>
              <a:t>grad.addColorStop</a:t>
            </a:r>
            <a:r>
              <a:rPr lang="en-US" altLang="zh-CN" sz="1200" dirty="0"/>
              <a:t>(0.0, 'red')</a:t>
            </a:r>
          </a:p>
          <a:p>
            <a:r>
              <a:rPr lang="en-US" altLang="zh-CN" sz="1200" dirty="0" err="1"/>
              <a:t>grad.addColorStop</a:t>
            </a:r>
            <a:r>
              <a:rPr lang="en-US" altLang="zh-CN" sz="1200" dirty="0"/>
              <a:t>(0.5, 'white')</a:t>
            </a:r>
          </a:p>
          <a:p>
            <a:r>
              <a:rPr lang="en-US" altLang="zh-CN" sz="1200" dirty="0" err="1"/>
              <a:t>grad.addColorStop</a:t>
            </a:r>
            <a:r>
              <a:rPr lang="en-US" altLang="zh-CN" sz="1200" dirty="0"/>
              <a:t>(1.0, 'green')</a:t>
            </a:r>
          </a:p>
          <a:p>
            <a:r>
              <a:rPr lang="en-US" altLang="zh-CN" sz="1200" dirty="0"/>
              <a:t>this.canvasRenderingContext2D.fillStyle = grad</a:t>
            </a:r>
          </a:p>
          <a:p>
            <a:r>
              <a:rPr lang="en-US" altLang="zh-CN" sz="1200" dirty="0"/>
              <a:t>this.canvasRenderingContext2D.fillRect(200, 0, 100, 100)</a:t>
            </a:r>
          </a:p>
          <a:p>
            <a:r>
              <a:rPr lang="zh-CN" altLang="en-US" sz="1200" dirty="0"/>
              <a:t>上述示例通过</a:t>
            </a:r>
            <a:r>
              <a:rPr lang="en-US" altLang="zh-CN" sz="1200" dirty="0"/>
              <a:t>CanvasRenderingContext2D</a:t>
            </a:r>
            <a:r>
              <a:rPr lang="zh-CN" altLang="en-US" sz="1200" dirty="0"/>
              <a:t>绘制了渐变</a:t>
            </a:r>
            <a:r>
              <a:rPr lang="zh-CN" altLang="en-US" sz="1200" dirty="0" smtClean="0"/>
              <a:t>对象。</a:t>
            </a:r>
            <a:endParaRPr lang="zh-CN" altLang="en-US" sz="1200" dirty="0"/>
          </a:p>
          <a:p>
            <a:r>
              <a:rPr lang="zh-CN" altLang="en-US" sz="1200" dirty="0"/>
              <a:t>			</a:t>
            </a:r>
          </a:p>
          <a:p>
            <a:r>
              <a:rPr lang="zh-CN" altLang="en-US" sz="1200" dirty="0"/>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876" y="385436"/>
            <a:ext cx="4550833" cy="4002295"/>
          </a:xfrm>
          <a:prstGeom prst="rect">
            <a:avLst/>
          </a:prstGeom>
        </p:spPr>
      </p:pic>
    </p:spTree>
    <p:extLst>
      <p:ext uri="{BB962C8B-B14F-4D97-AF65-F5344CB8AC3E}">
        <p14:creationId xmlns:p14="http://schemas.microsoft.com/office/powerpoint/2010/main" val="24373537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a:t>
            </a:r>
            <a:r>
              <a:rPr lang="zh-CN" altLang="en-US" dirty="0"/>
              <a:t>常用布局</a:t>
            </a:r>
          </a:p>
        </p:txBody>
      </p:sp>
      <p:sp>
        <p:nvSpPr>
          <p:cNvPr id="3" name="内容占位符 2"/>
          <p:cNvSpPr>
            <a:spLocks noGrp="1"/>
          </p:cNvSpPr>
          <p:nvPr>
            <p:ph idx="1"/>
          </p:nvPr>
        </p:nvSpPr>
        <p:spPr/>
        <p:txBody>
          <a:bodyPr/>
          <a:lstStyle/>
          <a:p>
            <a:pPr marL="0" indent="0">
              <a:buNone/>
            </a:pPr>
            <a:r>
              <a:rPr lang="en-US" altLang="zh-CN" dirty="0" err="1"/>
              <a:t>ArkUI</a:t>
            </a:r>
            <a:r>
              <a:rPr lang="zh-CN" altLang="en-US" dirty="0"/>
              <a:t>的常用布局主要分为两大类：自适应布局和响应式布局。</a:t>
            </a:r>
          </a:p>
        </p:txBody>
      </p:sp>
    </p:spTree>
    <p:extLst>
      <p:ext uri="{BB962C8B-B14F-4D97-AF65-F5344CB8AC3E}">
        <p14:creationId xmlns:p14="http://schemas.microsoft.com/office/powerpoint/2010/main" val="5141768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763" y="230817"/>
            <a:ext cx="10515600" cy="1325563"/>
          </a:xfrm>
        </p:spPr>
        <p:txBody>
          <a:bodyPr/>
          <a:lstStyle/>
          <a:p>
            <a:r>
              <a:rPr lang="en-US" altLang="zh-CN" dirty="0"/>
              <a:t>4.5.1  </a:t>
            </a:r>
            <a:r>
              <a:rPr lang="zh-CN" altLang="en-US" dirty="0"/>
              <a:t>自适应布局</a:t>
            </a:r>
          </a:p>
        </p:txBody>
      </p:sp>
      <p:sp>
        <p:nvSpPr>
          <p:cNvPr id="7" name="文本框 6"/>
          <p:cNvSpPr txBox="1"/>
          <p:nvPr/>
        </p:nvSpPr>
        <p:spPr>
          <a:xfrm>
            <a:off x="2295260" y="2167453"/>
            <a:ext cx="3618964" cy="1200329"/>
          </a:xfrm>
          <a:prstGeom prst="rect">
            <a:avLst/>
          </a:prstGeom>
          <a:noFill/>
        </p:spPr>
        <p:txBody>
          <a:bodyPr wrap="square" rtlCol="0">
            <a:spAutoFit/>
          </a:bodyPr>
          <a:lstStyle/>
          <a:p>
            <a:r>
              <a:rPr lang="zh-CN" altLang="en-US" dirty="0" smtClean="0">
                <a:solidFill>
                  <a:srgbClr val="00B0F0"/>
                </a:solidFill>
              </a:rPr>
              <a:t>线性布局</a:t>
            </a:r>
            <a:endParaRPr lang="en-US" altLang="zh-CN" dirty="0" smtClean="0">
              <a:solidFill>
                <a:srgbClr val="00B0F0"/>
              </a:solidFill>
            </a:endParaRPr>
          </a:p>
          <a:p>
            <a:r>
              <a:rPr lang="zh-CN" altLang="en-US" dirty="0" smtClean="0">
                <a:solidFill>
                  <a:srgbClr val="00B0F0"/>
                </a:solidFill>
              </a:rPr>
              <a:t>层叠布局</a:t>
            </a:r>
            <a:endParaRPr lang="en-US" altLang="zh-CN" dirty="0" smtClean="0">
              <a:solidFill>
                <a:srgbClr val="00B0F0"/>
              </a:solidFill>
            </a:endParaRPr>
          </a:p>
          <a:p>
            <a:r>
              <a:rPr lang="zh-CN" altLang="en-US" dirty="0" smtClean="0">
                <a:solidFill>
                  <a:srgbClr val="00B0F0"/>
                </a:solidFill>
              </a:rPr>
              <a:t>弹性布局</a:t>
            </a:r>
            <a:endParaRPr lang="en-US" altLang="zh-CN" dirty="0" smtClean="0">
              <a:solidFill>
                <a:srgbClr val="00B0F0"/>
              </a:solidFill>
            </a:endParaRPr>
          </a:p>
          <a:p>
            <a:r>
              <a:rPr lang="zh-CN" altLang="en-US" dirty="0" smtClean="0">
                <a:solidFill>
                  <a:srgbClr val="00B0F0"/>
                </a:solidFill>
              </a:rPr>
              <a:t>网格布局</a:t>
            </a:r>
            <a:endParaRPr lang="en-US" altLang="zh-CN" dirty="0" smtClean="0">
              <a:solidFill>
                <a:srgbClr val="00B0F0"/>
              </a:solidFill>
            </a:endParaRPr>
          </a:p>
        </p:txBody>
      </p:sp>
    </p:spTree>
    <p:extLst>
      <p:ext uri="{BB962C8B-B14F-4D97-AF65-F5344CB8AC3E}">
        <p14:creationId xmlns:p14="http://schemas.microsoft.com/office/powerpoint/2010/main" val="261648426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线性布局</a:t>
            </a:r>
            <a:endParaRPr lang="zh-CN" altLang="en-US" dirty="0"/>
          </a:p>
        </p:txBody>
      </p:sp>
      <p:sp>
        <p:nvSpPr>
          <p:cNvPr id="5" name="文本框 4"/>
          <p:cNvSpPr txBox="1"/>
          <p:nvPr/>
        </p:nvSpPr>
        <p:spPr>
          <a:xfrm>
            <a:off x="970208" y="1867436"/>
            <a:ext cx="9684913" cy="3970318"/>
          </a:xfrm>
          <a:prstGeom prst="rect">
            <a:avLst/>
          </a:prstGeom>
          <a:noFill/>
        </p:spPr>
        <p:txBody>
          <a:bodyPr wrap="square" rtlCol="0">
            <a:spAutoFit/>
          </a:bodyPr>
          <a:lstStyle/>
          <a:p>
            <a:r>
              <a:rPr lang="zh-CN" altLang="en-US" dirty="0"/>
              <a:t>线性布局（</a:t>
            </a:r>
            <a:r>
              <a:rPr lang="en-US" altLang="zh-CN" dirty="0" err="1"/>
              <a:t>LinearLayout</a:t>
            </a:r>
            <a:r>
              <a:rPr lang="zh-CN" altLang="en-US" dirty="0"/>
              <a:t>）是开发中最常用的布局。线性布局的子组件在线性方向（</a:t>
            </a:r>
            <a:r>
              <a:rPr lang="zh-CN" altLang="en-US" dirty="0" smtClean="0"/>
              <a:t>水平方向</a:t>
            </a:r>
            <a:r>
              <a:rPr lang="zh-CN" altLang="en-US" dirty="0"/>
              <a:t>和垂直方向）上依次排列。</a:t>
            </a:r>
          </a:p>
          <a:p>
            <a:r>
              <a:rPr lang="zh-CN" altLang="en-US" dirty="0"/>
              <a:t>通过线性容器</a:t>
            </a:r>
            <a:r>
              <a:rPr lang="en-US" altLang="zh-CN" dirty="0"/>
              <a:t>Row</a:t>
            </a:r>
            <a:r>
              <a:rPr lang="zh-CN" altLang="en-US" dirty="0"/>
              <a:t>和</a:t>
            </a:r>
            <a:r>
              <a:rPr lang="en-US" altLang="zh-CN" dirty="0"/>
              <a:t>Column</a:t>
            </a:r>
            <a:r>
              <a:rPr lang="zh-CN" altLang="en-US" dirty="0"/>
              <a:t>实现线性布局。</a:t>
            </a:r>
            <a:r>
              <a:rPr lang="en-US" altLang="zh-CN" dirty="0"/>
              <a:t>Column</a:t>
            </a:r>
            <a:r>
              <a:rPr lang="zh-CN" altLang="en-US" dirty="0"/>
              <a:t>容器内的子组件按照垂直方向排列</a:t>
            </a:r>
            <a:r>
              <a:rPr lang="zh-CN" altLang="en-US" dirty="0" smtClean="0"/>
              <a:t>，</a:t>
            </a:r>
            <a:r>
              <a:rPr lang="en-US" altLang="zh-CN" dirty="0" smtClean="0"/>
              <a:t>Row</a:t>
            </a:r>
            <a:r>
              <a:rPr lang="zh-CN" altLang="en-US" dirty="0"/>
              <a:t>组件中的子组件按照水平方向排列。</a:t>
            </a:r>
          </a:p>
          <a:p>
            <a:r>
              <a:rPr lang="zh-CN" altLang="en-US" dirty="0"/>
              <a:t>线性布局的排列方向由所选容器组件决定。根据不同的排列方向，选择使用</a:t>
            </a:r>
            <a:r>
              <a:rPr lang="en-US" altLang="zh-CN" dirty="0"/>
              <a:t>Row</a:t>
            </a:r>
            <a:r>
              <a:rPr lang="zh-CN" altLang="en-US" dirty="0"/>
              <a:t>或</a:t>
            </a:r>
            <a:r>
              <a:rPr lang="en-US" altLang="zh-CN" dirty="0" smtClean="0"/>
              <a:t>Column</a:t>
            </a:r>
            <a:r>
              <a:rPr lang="zh-CN" altLang="en-US" dirty="0" smtClean="0"/>
              <a:t>容器</a:t>
            </a:r>
            <a:r>
              <a:rPr lang="zh-CN" altLang="en-US" dirty="0"/>
              <a:t>创建线性布局，通过调整</a:t>
            </a:r>
            <a:r>
              <a:rPr lang="en-US" altLang="zh-CN" dirty="0"/>
              <a:t>space</a:t>
            </a:r>
            <a:r>
              <a:rPr lang="zh-CN" altLang="en-US" dirty="0"/>
              <a:t>、</a:t>
            </a:r>
            <a:r>
              <a:rPr lang="en-US" altLang="zh-CN" dirty="0" err="1"/>
              <a:t>alignItems</a:t>
            </a:r>
            <a:r>
              <a:rPr lang="zh-CN" altLang="en-US" dirty="0"/>
              <a:t>、</a:t>
            </a:r>
            <a:r>
              <a:rPr lang="en-US" altLang="zh-CN" dirty="0" err="1"/>
              <a:t>justifyContent</a:t>
            </a:r>
            <a:r>
              <a:rPr lang="zh-CN" altLang="en-US" dirty="0"/>
              <a:t>属性，可以调整子</a:t>
            </a:r>
            <a:r>
              <a:rPr lang="zh-CN" altLang="en-US" dirty="0" smtClean="0"/>
              <a:t>组件</a:t>
            </a:r>
            <a:r>
              <a:rPr lang="zh-CN" altLang="en-US" dirty="0"/>
              <a:t>之间的间距，并设置水平和垂直方向上的对齐方式。</a:t>
            </a:r>
          </a:p>
          <a:p>
            <a:r>
              <a:rPr lang="zh-CN" altLang="en-US" dirty="0"/>
              <a:t>通过</a:t>
            </a:r>
            <a:r>
              <a:rPr lang="en-US" altLang="zh-CN" dirty="0"/>
              <a:t>space</a:t>
            </a:r>
            <a:r>
              <a:rPr lang="zh-CN" altLang="en-US" dirty="0"/>
              <a:t>参数设置主轴（排列方向）上子组件的间距，达到各子组件在排列方向上的</a:t>
            </a:r>
            <a:r>
              <a:rPr lang="zh-CN" altLang="en-US" dirty="0" smtClean="0"/>
              <a:t>等间距</a:t>
            </a:r>
            <a:r>
              <a:rPr lang="zh-CN" altLang="en-US" dirty="0"/>
              <a:t>效果。</a:t>
            </a:r>
          </a:p>
          <a:p>
            <a:r>
              <a:rPr lang="zh-CN" altLang="en-US" dirty="0"/>
              <a:t>通过</a:t>
            </a:r>
            <a:r>
              <a:rPr lang="en-US" altLang="zh-CN" dirty="0" err="1"/>
              <a:t>alignItems</a:t>
            </a:r>
            <a:r>
              <a:rPr lang="zh-CN" altLang="en-US" dirty="0"/>
              <a:t>属性设置子组件在交叉轴（排列方向的垂直方向）上的对齐方式，且</a:t>
            </a:r>
            <a:r>
              <a:rPr lang="zh-CN" altLang="en-US" dirty="0" smtClean="0"/>
              <a:t>在各</a:t>
            </a:r>
            <a:r>
              <a:rPr lang="zh-CN" altLang="en-US" dirty="0"/>
              <a:t>类尺寸屏幕中表现一致。其中，交叉轴为垂直方向时，取值为</a:t>
            </a:r>
            <a:r>
              <a:rPr lang="en-US" altLang="zh-CN" dirty="0" err="1"/>
              <a:t>VerticalAlign</a:t>
            </a:r>
            <a:r>
              <a:rPr lang="zh-CN" altLang="en-US" dirty="0"/>
              <a:t>类型，</a:t>
            </a:r>
            <a:r>
              <a:rPr lang="zh-CN" altLang="en-US" dirty="0" smtClean="0"/>
              <a:t>水平方向</a:t>
            </a:r>
            <a:r>
              <a:rPr lang="zh-CN" altLang="en-US" dirty="0"/>
              <a:t>取值为</a:t>
            </a:r>
            <a:r>
              <a:rPr lang="en-US" altLang="zh-CN" dirty="0" err="1"/>
              <a:t>HorizontalAlign</a:t>
            </a:r>
            <a:r>
              <a:rPr lang="zh-CN" altLang="en-US" dirty="0"/>
              <a:t>类型。</a:t>
            </a:r>
          </a:p>
          <a:p>
            <a:r>
              <a:rPr lang="zh-CN" altLang="en-US" dirty="0"/>
              <a:t>通过</a:t>
            </a:r>
            <a:r>
              <a:rPr lang="en-US" altLang="zh-CN" dirty="0" err="1"/>
              <a:t>justifyContent</a:t>
            </a:r>
            <a:r>
              <a:rPr lang="zh-CN" altLang="en-US" dirty="0"/>
              <a:t>属性设置子组件在主轴（排列方向）上的对齐方式，实现布局的</a:t>
            </a:r>
            <a:r>
              <a:rPr lang="zh-CN" altLang="en-US" dirty="0" smtClean="0"/>
              <a:t>自适应</a:t>
            </a:r>
            <a:r>
              <a:rPr lang="zh-CN" altLang="en-US" dirty="0"/>
              <a:t>均分能力，取值为</a:t>
            </a:r>
            <a:r>
              <a:rPr lang="en-US" altLang="zh-CN" dirty="0" err="1"/>
              <a:t>FlexAlign</a:t>
            </a:r>
            <a:r>
              <a:rPr lang="zh-CN" altLang="en-US" dirty="0"/>
              <a:t>类型。</a:t>
            </a:r>
          </a:p>
        </p:txBody>
      </p:sp>
    </p:spTree>
    <p:extLst>
      <p:ext uri="{BB962C8B-B14F-4D97-AF65-F5344CB8AC3E}">
        <p14:creationId xmlns:p14="http://schemas.microsoft.com/office/powerpoint/2010/main" val="30452911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层叠布局</a:t>
            </a:r>
          </a:p>
        </p:txBody>
      </p:sp>
      <p:sp>
        <p:nvSpPr>
          <p:cNvPr id="5" name="文本框 4"/>
          <p:cNvSpPr txBox="1"/>
          <p:nvPr/>
        </p:nvSpPr>
        <p:spPr>
          <a:xfrm>
            <a:off x="970208" y="1867436"/>
            <a:ext cx="9684913" cy="1754326"/>
          </a:xfrm>
          <a:prstGeom prst="rect">
            <a:avLst/>
          </a:prstGeom>
          <a:noFill/>
        </p:spPr>
        <p:txBody>
          <a:bodyPr wrap="square" rtlCol="0">
            <a:spAutoFit/>
          </a:bodyPr>
          <a:lstStyle/>
          <a:p>
            <a:r>
              <a:rPr lang="zh-CN" altLang="en-US" dirty="0"/>
              <a:t>层叠布局（</a:t>
            </a:r>
            <a:r>
              <a:rPr lang="en-US" altLang="zh-CN" dirty="0" err="1"/>
              <a:t>StackLayout</a:t>
            </a:r>
            <a:r>
              <a:rPr lang="zh-CN" altLang="en-US" dirty="0"/>
              <a:t>）用于在屏幕上预留一块区域来显示组件中的元素，提供元素</a:t>
            </a:r>
            <a:r>
              <a:rPr lang="zh-CN" altLang="en-US" dirty="0" smtClean="0"/>
              <a:t>可以</a:t>
            </a:r>
            <a:r>
              <a:rPr lang="zh-CN" altLang="en-US" dirty="0"/>
              <a:t>重叠的布局。层叠布局通过层叠容器</a:t>
            </a:r>
            <a:r>
              <a:rPr lang="en-US" altLang="zh-CN" dirty="0"/>
              <a:t>Stack</a:t>
            </a:r>
            <a:r>
              <a:rPr lang="zh-CN" altLang="en-US" dirty="0"/>
              <a:t>实现，容器中的子元素依次入栈，后一</a:t>
            </a:r>
            <a:r>
              <a:rPr lang="zh-CN" altLang="en-US" dirty="0" smtClean="0"/>
              <a:t>个子元素</a:t>
            </a:r>
            <a:r>
              <a:rPr lang="zh-CN" altLang="en-US" dirty="0"/>
              <a:t>覆盖前一个子元素显示。</a:t>
            </a:r>
          </a:p>
          <a:p>
            <a:r>
              <a:rPr lang="zh-CN" altLang="en-US" dirty="0"/>
              <a:t>层叠布局可以设置子元素在容器内的对齐方式，支持</a:t>
            </a:r>
            <a:r>
              <a:rPr lang="en-US" altLang="zh-CN" dirty="0" err="1"/>
              <a:t>TopStart</a:t>
            </a:r>
            <a:r>
              <a:rPr lang="zh-CN" altLang="en-US" dirty="0"/>
              <a:t>（左上）、</a:t>
            </a:r>
            <a:r>
              <a:rPr lang="en-US" altLang="zh-CN" dirty="0"/>
              <a:t>Top</a:t>
            </a:r>
            <a:r>
              <a:rPr lang="zh-CN" altLang="en-US" dirty="0"/>
              <a:t>（上中）</a:t>
            </a:r>
            <a:r>
              <a:rPr lang="zh-CN" altLang="en-US" dirty="0" smtClean="0"/>
              <a:t>、</a:t>
            </a:r>
            <a:r>
              <a:rPr lang="en-US" altLang="zh-CN" dirty="0" err="1" smtClean="0"/>
              <a:t>TopEnd</a:t>
            </a:r>
            <a:r>
              <a:rPr lang="zh-CN" altLang="en-US" dirty="0"/>
              <a:t>（右上）、</a:t>
            </a:r>
            <a:r>
              <a:rPr lang="en-US" altLang="zh-CN" dirty="0"/>
              <a:t>Start</a:t>
            </a:r>
            <a:r>
              <a:rPr lang="zh-CN" altLang="en-US" dirty="0"/>
              <a:t>（左）、</a:t>
            </a:r>
            <a:r>
              <a:rPr lang="en-US" altLang="zh-CN" dirty="0"/>
              <a:t>Center</a:t>
            </a:r>
            <a:r>
              <a:rPr lang="zh-CN" altLang="en-US" dirty="0"/>
              <a:t>（中）、</a:t>
            </a:r>
            <a:r>
              <a:rPr lang="en-US" altLang="zh-CN" dirty="0"/>
              <a:t>End</a:t>
            </a:r>
            <a:r>
              <a:rPr lang="zh-CN" altLang="en-US" dirty="0"/>
              <a:t>（右）、</a:t>
            </a:r>
            <a:r>
              <a:rPr lang="en-US" altLang="zh-CN" dirty="0" err="1"/>
              <a:t>BottomStart</a:t>
            </a:r>
            <a:r>
              <a:rPr lang="zh-CN" altLang="en-US" dirty="0"/>
              <a:t>（左下）</a:t>
            </a:r>
            <a:r>
              <a:rPr lang="zh-CN" altLang="en-US" dirty="0" smtClean="0"/>
              <a:t>、</a:t>
            </a:r>
            <a:r>
              <a:rPr lang="en-US" altLang="zh-CN" dirty="0" smtClean="0"/>
              <a:t>Bottom</a:t>
            </a:r>
            <a:r>
              <a:rPr lang="zh-CN" altLang="en-US" dirty="0"/>
              <a:t>（中下）、</a:t>
            </a:r>
            <a:r>
              <a:rPr lang="en-US" altLang="zh-CN" dirty="0" err="1"/>
              <a:t>BottomEnd</a:t>
            </a:r>
            <a:r>
              <a:rPr lang="zh-CN" altLang="en-US" dirty="0"/>
              <a:t>（右下）</a:t>
            </a:r>
            <a:r>
              <a:rPr lang="en-US" altLang="zh-CN" dirty="0"/>
              <a:t>9</a:t>
            </a:r>
            <a:r>
              <a:rPr lang="zh-CN" altLang="en-US" dirty="0"/>
              <a:t>种对齐方式。</a:t>
            </a:r>
          </a:p>
        </p:txBody>
      </p:sp>
    </p:spTree>
    <p:extLst>
      <p:ext uri="{BB962C8B-B14F-4D97-AF65-F5344CB8AC3E}">
        <p14:creationId xmlns:p14="http://schemas.microsoft.com/office/powerpoint/2010/main" val="19892478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弹性布局</a:t>
            </a:r>
          </a:p>
        </p:txBody>
      </p:sp>
      <p:sp>
        <p:nvSpPr>
          <p:cNvPr id="5" name="文本框 4"/>
          <p:cNvSpPr txBox="1"/>
          <p:nvPr/>
        </p:nvSpPr>
        <p:spPr>
          <a:xfrm>
            <a:off x="838200" y="1690688"/>
            <a:ext cx="5147257" cy="3693319"/>
          </a:xfrm>
          <a:prstGeom prst="rect">
            <a:avLst/>
          </a:prstGeom>
          <a:noFill/>
        </p:spPr>
        <p:txBody>
          <a:bodyPr wrap="square" rtlCol="0">
            <a:spAutoFit/>
          </a:bodyPr>
          <a:lstStyle/>
          <a:p>
            <a:r>
              <a:rPr lang="zh-CN" altLang="en-US" dirty="0"/>
              <a:t>弹性布局（</a:t>
            </a:r>
            <a:r>
              <a:rPr lang="en-US" altLang="zh-CN" dirty="0" err="1"/>
              <a:t>FlexLayout</a:t>
            </a:r>
            <a:r>
              <a:rPr lang="zh-CN" altLang="en-US" dirty="0"/>
              <a:t>）是自适应布局中使用最为灵活的布局。弹性布局提供一种</a:t>
            </a:r>
            <a:r>
              <a:rPr lang="zh-CN" altLang="en-US" dirty="0" smtClean="0"/>
              <a:t>更加有效</a:t>
            </a:r>
            <a:r>
              <a:rPr lang="zh-CN" altLang="en-US" dirty="0"/>
              <a:t>的方式来对容器中的子组件进行排列、对齐和分配空白空间。弹性布局包括以下</a:t>
            </a:r>
            <a:r>
              <a:rPr lang="zh-CN" altLang="en-US" dirty="0" smtClean="0"/>
              <a:t>概念</a:t>
            </a:r>
            <a:r>
              <a:rPr lang="zh-CN" altLang="en-US" dirty="0"/>
              <a:t>。</a:t>
            </a:r>
          </a:p>
          <a:p>
            <a:r>
              <a:rPr lang="zh-CN" altLang="en-US" dirty="0"/>
              <a:t>容器：</a:t>
            </a:r>
            <a:r>
              <a:rPr lang="en-US" altLang="zh-CN" dirty="0"/>
              <a:t>Flex</a:t>
            </a:r>
            <a:r>
              <a:rPr lang="zh-CN" altLang="en-US" dirty="0"/>
              <a:t>组件作为</a:t>
            </a:r>
            <a:r>
              <a:rPr lang="en-US" altLang="zh-CN" dirty="0"/>
              <a:t>Flex</a:t>
            </a:r>
            <a:r>
              <a:rPr lang="zh-CN" altLang="en-US" dirty="0"/>
              <a:t>布局的容器，用于设置布局相关属性。</a:t>
            </a:r>
          </a:p>
          <a:p>
            <a:r>
              <a:rPr lang="zh-CN" altLang="en-US" dirty="0"/>
              <a:t>子组件：</a:t>
            </a:r>
            <a:r>
              <a:rPr lang="en-US" altLang="zh-CN" dirty="0"/>
              <a:t>Flex</a:t>
            </a:r>
            <a:r>
              <a:rPr lang="zh-CN" altLang="en-US" dirty="0"/>
              <a:t>组件内的子组件自动成为布局的子组件。</a:t>
            </a:r>
          </a:p>
          <a:p>
            <a:r>
              <a:rPr lang="zh-CN" altLang="en-US" dirty="0"/>
              <a:t>主轴：</a:t>
            </a:r>
            <a:r>
              <a:rPr lang="en-US" altLang="zh-CN" dirty="0"/>
              <a:t>Flex</a:t>
            </a:r>
            <a:r>
              <a:rPr lang="zh-CN" altLang="en-US" dirty="0"/>
              <a:t>组件布局方向的轴线，子组件默认沿着主轴排列。主轴开始的位置称为</a:t>
            </a:r>
            <a:r>
              <a:rPr lang="zh-CN" altLang="en-US" dirty="0" smtClean="0"/>
              <a:t>主轴起始端</a:t>
            </a:r>
            <a:r>
              <a:rPr lang="zh-CN" altLang="en-US" dirty="0"/>
              <a:t>，结束位置称为主轴终点端。</a:t>
            </a:r>
          </a:p>
          <a:p>
            <a:r>
              <a:rPr lang="zh-CN" altLang="en-US" dirty="0"/>
              <a:t>交叉轴：垂直于主轴方向的轴线。交叉轴起始的位置称为主轴首部，结束位置称为</a:t>
            </a:r>
            <a:r>
              <a:rPr lang="zh-CN" altLang="en-US" dirty="0" smtClean="0"/>
              <a:t>交叉轴尾部</a:t>
            </a:r>
            <a:r>
              <a:rPr lang="zh-CN" altLang="en-US" dirty="0"/>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987" y="1690688"/>
            <a:ext cx="5001323" cy="3381847"/>
          </a:xfrm>
          <a:prstGeom prst="rect">
            <a:avLst/>
          </a:prstGeom>
        </p:spPr>
      </p:pic>
    </p:spTree>
    <p:extLst>
      <p:ext uri="{BB962C8B-B14F-4D97-AF65-F5344CB8AC3E}">
        <p14:creationId xmlns:p14="http://schemas.microsoft.com/office/powerpoint/2010/main" val="2922847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en-US" altLang="zh-CN" dirty="0" err="1"/>
              <a:t>ColumnSplit</a:t>
            </a:r>
            <a:r>
              <a:rPr lang="zh-CN" altLang="en-US" dirty="0"/>
              <a:t>和</a:t>
            </a:r>
            <a:r>
              <a:rPr lang="en-US" altLang="zh-CN" dirty="0" err="1"/>
              <a:t>RowSplit</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err="1"/>
              <a:t>ColumnSplit</a:t>
            </a:r>
            <a:r>
              <a:rPr lang="zh-CN" altLang="en-US" dirty="0"/>
              <a:t>和</a:t>
            </a:r>
            <a:r>
              <a:rPr lang="en-US" altLang="zh-CN" dirty="0" err="1"/>
              <a:t>RowSplit</a:t>
            </a:r>
            <a:r>
              <a:rPr lang="zh-CN" altLang="en-US" dirty="0"/>
              <a:t>是在每个子组件之间插入一条分隔线。其中</a:t>
            </a:r>
            <a:r>
              <a:rPr lang="en-US" altLang="zh-CN" dirty="0" err="1"/>
              <a:t>ColumnSplit</a:t>
            </a:r>
            <a:r>
              <a:rPr lang="zh-CN" altLang="en-US" dirty="0"/>
              <a:t>是</a:t>
            </a:r>
            <a:r>
              <a:rPr lang="zh-CN" altLang="en-US" dirty="0" smtClean="0"/>
              <a:t>横向的</a:t>
            </a:r>
            <a:r>
              <a:rPr lang="zh-CN" altLang="en-US" dirty="0"/>
              <a:t>分隔线，</a:t>
            </a:r>
            <a:r>
              <a:rPr lang="en-US" altLang="zh-CN" dirty="0" err="1"/>
              <a:t>RowSplit</a:t>
            </a:r>
            <a:r>
              <a:rPr lang="zh-CN" altLang="en-US" dirty="0"/>
              <a:t>是纵向的分隔线。</a:t>
            </a:r>
          </a:p>
        </p:txBody>
      </p:sp>
    </p:spTree>
    <p:extLst>
      <p:ext uri="{BB962C8B-B14F-4D97-AF65-F5344CB8AC3E}">
        <p14:creationId xmlns:p14="http://schemas.microsoft.com/office/powerpoint/2010/main" val="28754737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网格布局</a:t>
            </a:r>
          </a:p>
        </p:txBody>
      </p:sp>
      <p:sp>
        <p:nvSpPr>
          <p:cNvPr id="5" name="文本框 4"/>
          <p:cNvSpPr txBox="1"/>
          <p:nvPr/>
        </p:nvSpPr>
        <p:spPr>
          <a:xfrm>
            <a:off x="1185930" y="1690688"/>
            <a:ext cx="9516414" cy="923330"/>
          </a:xfrm>
          <a:prstGeom prst="rect">
            <a:avLst/>
          </a:prstGeom>
          <a:noFill/>
        </p:spPr>
        <p:txBody>
          <a:bodyPr wrap="square" rtlCol="0">
            <a:spAutoFit/>
          </a:bodyPr>
          <a:lstStyle/>
          <a:p>
            <a:r>
              <a:rPr lang="zh-CN" altLang="en-US" dirty="0"/>
              <a:t>网格布局（</a:t>
            </a:r>
            <a:r>
              <a:rPr lang="en-US" altLang="zh-CN" dirty="0" err="1"/>
              <a:t>GridLayout</a:t>
            </a:r>
            <a:r>
              <a:rPr lang="zh-CN" altLang="en-US" dirty="0"/>
              <a:t>）是自适应布局中一种重要的布局，具备较强的页面均分能力</a:t>
            </a:r>
            <a:r>
              <a:rPr lang="zh-CN" altLang="en-US" dirty="0" smtClean="0"/>
              <a:t>和子</a:t>
            </a:r>
            <a:r>
              <a:rPr lang="zh-CN" altLang="en-US" dirty="0"/>
              <a:t>组件占比控制能力。网格布局通过</a:t>
            </a:r>
            <a:r>
              <a:rPr lang="en-US" altLang="zh-CN" dirty="0"/>
              <a:t>Grid</a:t>
            </a:r>
            <a:r>
              <a:rPr lang="zh-CN" altLang="en-US" dirty="0"/>
              <a:t>容器组件和子组件</a:t>
            </a:r>
            <a:r>
              <a:rPr lang="en-US" altLang="zh-CN" dirty="0" err="1"/>
              <a:t>GridItem</a:t>
            </a:r>
            <a:r>
              <a:rPr lang="zh-CN" altLang="en-US" dirty="0"/>
              <a:t>实现，</a:t>
            </a:r>
            <a:r>
              <a:rPr lang="en-US" altLang="zh-CN" dirty="0"/>
              <a:t>Grid</a:t>
            </a:r>
            <a:r>
              <a:rPr lang="zh-CN" altLang="en-US" dirty="0"/>
              <a:t>用于</a:t>
            </a:r>
            <a:r>
              <a:rPr lang="zh-CN" altLang="en-US" dirty="0" smtClean="0"/>
              <a:t>设置</a:t>
            </a:r>
            <a:r>
              <a:rPr lang="zh-CN" altLang="en-US" dirty="0"/>
              <a:t>网格布局相关参数，</a:t>
            </a:r>
            <a:r>
              <a:rPr lang="en-US" altLang="zh-CN" dirty="0" err="1"/>
              <a:t>GridItem</a:t>
            </a:r>
            <a:r>
              <a:rPr lang="zh-CN" altLang="en-US" dirty="0"/>
              <a:t>用于定义子组件相关特征</a:t>
            </a:r>
            <a:r>
              <a:rPr lang="zh-CN" altLang="en-US" dirty="0" smtClean="0"/>
              <a:t>。</a:t>
            </a:r>
            <a:endParaRPr lang="zh-CN" altLang="en-US" dirty="0"/>
          </a:p>
        </p:txBody>
      </p:sp>
    </p:spTree>
    <p:extLst>
      <p:ext uri="{BB962C8B-B14F-4D97-AF65-F5344CB8AC3E}">
        <p14:creationId xmlns:p14="http://schemas.microsoft.com/office/powerpoint/2010/main" val="27774143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290" y="-291697"/>
            <a:ext cx="10515600" cy="1325563"/>
          </a:xfrm>
        </p:spPr>
        <p:txBody>
          <a:bodyPr/>
          <a:lstStyle/>
          <a:p>
            <a:r>
              <a:rPr lang="en-US" altLang="zh-CN" dirty="0"/>
              <a:t>4.5.2  </a:t>
            </a:r>
            <a:r>
              <a:rPr lang="zh-CN" altLang="en-US" dirty="0"/>
              <a:t>响应式布局</a:t>
            </a:r>
          </a:p>
        </p:txBody>
      </p:sp>
      <p:sp>
        <p:nvSpPr>
          <p:cNvPr id="7" name="文本框 6"/>
          <p:cNvSpPr txBox="1"/>
          <p:nvPr/>
        </p:nvSpPr>
        <p:spPr>
          <a:xfrm>
            <a:off x="875762" y="1287887"/>
            <a:ext cx="10362127" cy="3139321"/>
          </a:xfrm>
          <a:prstGeom prst="rect">
            <a:avLst/>
          </a:prstGeom>
          <a:noFill/>
        </p:spPr>
        <p:txBody>
          <a:bodyPr wrap="square" rtlCol="0">
            <a:spAutoFit/>
          </a:bodyPr>
          <a:lstStyle/>
          <a:p>
            <a:r>
              <a:rPr lang="zh-CN" altLang="en-US" dirty="0">
                <a:solidFill>
                  <a:srgbClr val="00B0F0"/>
                </a:solidFill>
              </a:rPr>
              <a:t>响应式布局包含以下两类。</a:t>
            </a:r>
          </a:p>
          <a:p>
            <a:r>
              <a:rPr lang="zh-CN" altLang="en-US" dirty="0">
                <a:solidFill>
                  <a:srgbClr val="00B0F0"/>
                </a:solidFill>
              </a:rPr>
              <a:t> </a:t>
            </a:r>
            <a:endParaRPr lang="en-US" altLang="zh-CN" dirty="0" smtClean="0">
              <a:solidFill>
                <a:srgbClr val="00B0F0"/>
              </a:solidFill>
            </a:endParaRPr>
          </a:p>
          <a:p>
            <a:r>
              <a:rPr lang="zh-CN" altLang="en-US" dirty="0" smtClean="0">
                <a:solidFill>
                  <a:srgbClr val="00B0F0"/>
                </a:solidFill>
              </a:rPr>
              <a:t>栅</a:t>
            </a:r>
            <a:r>
              <a:rPr lang="zh-CN" altLang="en-US" dirty="0">
                <a:solidFill>
                  <a:srgbClr val="00B0F0"/>
                </a:solidFill>
              </a:rPr>
              <a:t>格布局</a:t>
            </a:r>
          </a:p>
          <a:p>
            <a:r>
              <a:rPr lang="zh-CN" altLang="en-US" dirty="0"/>
              <a:t>栅格系统作为一种辅助布局的定位工具，在平面设计和网站设计中都起到了很好的</a:t>
            </a:r>
            <a:r>
              <a:rPr lang="zh-CN" altLang="en-US" dirty="0" smtClean="0"/>
              <a:t>作用，</a:t>
            </a:r>
            <a:r>
              <a:rPr lang="zh-CN" altLang="en-US" dirty="0"/>
              <a:t>对移动设备的界面设计有较好的借鉴作用。</a:t>
            </a:r>
          </a:p>
          <a:p>
            <a:r>
              <a:rPr lang="zh-CN" altLang="en-US" dirty="0"/>
              <a:t>栅格组件</a:t>
            </a:r>
            <a:r>
              <a:rPr lang="en-US" altLang="zh-CN" dirty="0" err="1"/>
              <a:t>GridRow</a:t>
            </a:r>
            <a:r>
              <a:rPr lang="zh-CN" altLang="en-US" dirty="0"/>
              <a:t>和</a:t>
            </a:r>
            <a:r>
              <a:rPr lang="en-US" altLang="zh-CN" dirty="0" err="1"/>
              <a:t>GridCol</a:t>
            </a:r>
            <a:r>
              <a:rPr lang="zh-CN" altLang="en-US" dirty="0"/>
              <a:t>提供了更灵活、更全面的栅格系统实现方案。</a:t>
            </a:r>
            <a:r>
              <a:rPr lang="en-US" altLang="zh-CN" dirty="0" err="1"/>
              <a:t>GridRow</a:t>
            </a:r>
            <a:r>
              <a:rPr lang="zh-CN" altLang="en-US" dirty="0"/>
              <a:t>为栅</a:t>
            </a:r>
            <a:r>
              <a:rPr lang="zh-CN" altLang="en-US" dirty="0" smtClean="0"/>
              <a:t>格容器</a:t>
            </a:r>
            <a:r>
              <a:rPr lang="zh-CN" altLang="en-US" dirty="0"/>
              <a:t>组件，只与栅格子组件</a:t>
            </a:r>
            <a:r>
              <a:rPr lang="en-US" altLang="zh-CN" dirty="0" err="1"/>
              <a:t>GridCol</a:t>
            </a:r>
            <a:r>
              <a:rPr lang="zh-CN" altLang="en-US" dirty="0"/>
              <a:t>在栅格布局场景中使用。</a:t>
            </a:r>
          </a:p>
          <a:p>
            <a:endParaRPr lang="en-US" altLang="zh-CN" dirty="0" smtClean="0">
              <a:solidFill>
                <a:srgbClr val="00B0F0"/>
              </a:solidFill>
            </a:endParaRPr>
          </a:p>
          <a:p>
            <a:r>
              <a:rPr lang="zh-CN" altLang="en-US" dirty="0" smtClean="0">
                <a:solidFill>
                  <a:srgbClr val="00B0F0"/>
                </a:solidFill>
              </a:rPr>
              <a:t> </a:t>
            </a:r>
            <a:r>
              <a:rPr lang="zh-CN" altLang="en-US" dirty="0">
                <a:solidFill>
                  <a:srgbClr val="00B0F0"/>
                </a:solidFill>
              </a:rPr>
              <a:t>媒体查询</a:t>
            </a:r>
          </a:p>
          <a:p>
            <a:r>
              <a:rPr lang="zh-CN" altLang="en-US" dirty="0"/>
              <a:t>媒体查询（</a:t>
            </a:r>
            <a:r>
              <a:rPr lang="en-US" altLang="zh-CN" dirty="0"/>
              <a:t>Media Query</a:t>
            </a:r>
            <a:r>
              <a:rPr lang="zh-CN" altLang="en-US" dirty="0"/>
              <a:t>）作为响应式设计的核心，在移动设备上应用十分广泛。它</a:t>
            </a:r>
            <a:r>
              <a:rPr lang="zh-CN" altLang="en-US" dirty="0" smtClean="0"/>
              <a:t>根据不同</a:t>
            </a:r>
            <a:r>
              <a:rPr lang="zh-CN" altLang="en-US" dirty="0"/>
              <a:t>设备类型或同设备不同状态修改应用的样式。</a:t>
            </a:r>
            <a:endParaRPr lang="en-US" altLang="zh-CN" dirty="0" smtClean="0"/>
          </a:p>
        </p:txBody>
      </p:sp>
    </p:spTree>
    <p:extLst>
      <p:ext uri="{BB962C8B-B14F-4D97-AF65-F5344CB8AC3E}">
        <p14:creationId xmlns:p14="http://schemas.microsoft.com/office/powerpoint/2010/main" val="28027079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4.6  </a:t>
            </a:r>
            <a:r>
              <a:rPr lang="zh-CN" altLang="en-US" dirty="0" smtClean="0"/>
              <a:t>使用</a:t>
            </a:r>
            <a:r>
              <a:rPr lang="en-US" altLang="zh-CN" dirty="0" err="1"/>
              <a:t>ArkUI</a:t>
            </a:r>
            <a:r>
              <a:rPr lang="zh-CN" altLang="en-US" dirty="0"/>
              <a:t>实现“登录”页面</a:t>
            </a:r>
          </a:p>
        </p:txBody>
      </p:sp>
      <p:sp>
        <p:nvSpPr>
          <p:cNvPr id="3" name="内容占位符 2"/>
          <p:cNvSpPr>
            <a:spLocks noGrp="1"/>
          </p:cNvSpPr>
          <p:nvPr>
            <p:ph idx="1"/>
          </p:nvPr>
        </p:nvSpPr>
        <p:spPr>
          <a:xfrm>
            <a:off x="619259" y="1877140"/>
            <a:ext cx="7842161" cy="4351338"/>
          </a:xfrm>
        </p:spPr>
        <p:txBody>
          <a:bodyPr>
            <a:normAutofit/>
          </a:bodyPr>
          <a:lstStyle/>
          <a:p>
            <a:pPr marL="0" indent="0">
              <a:buNone/>
            </a:pPr>
            <a:r>
              <a:rPr lang="zh-CN" altLang="en-US" dirty="0"/>
              <a:t>本节主要介绍在</a:t>
            </a:r>
            <a:r>
              <a:rPr lang="en-US" altLang="zh-CN" dirty="0"/>
              <a:t>App</a:t>
            </a:r>
            <a:r>
              <a:rPr lang="zh-CN" altLang="en-US" dirty="0"/>
              <a:t>中常见的“登录”页面的实现</a:t>
            </a:r>
            <a:r>
              <a:rPr lang="zh-CN" altLang="en-US" dirty="0" smtClean="0"/>
              <a:t>。</a:t>
            </a:r>
            <a:endParaRPr lang="en-US" altLang="zh-CN" dirty="0" smtClean="0"/>
          </a:p>
          <a:p>
            <a:pPr marL="0" indent="0">
              <a:buNone/>
            </a:pPr>
            <a:r>
              <a:rPr lang="zh-CN" altLang="en-US" dirty="0" smtClean="0"/>
              <a:t>本</a:t>
            </a:r>
            <a:r>
              <a:rPr lang="zh-CN" altLang="en-US" dirty="0"/>
              <a:t>示例的“登录”页面使用</a:t>
            </a:r>
            <a:r>
              <a:rPr lang="en-US" altLang="zh-CN" dirty="0"/>
              <a:t>Column</a:t>
            </a:r>
            <a:r>
              <a:rPr lang="zh-CN" altLang="en-US" dirty="0" smtClean="0"/>
              <a:t>容器</a:t>
            </a:r>
            <a:r>
              <a:rPr lang="zh-CN" altLang="en-US" dirty="0"/>
              <a:t>组件布局，由</a:t>
            </a:r>
            <a:r>
              <a:rPr lang="en-US" altLang="zh-CN" dirty="0"/>
              <a:t>Image</a:t>
            </a:r>
            <a:r>
              <a:rPr lang="zh-CN" altLang="en-US" dirty="0"/>
              <a:t>、</a:t>
            </a:r>
            <a:r>
              <a:rPr lang="en-US" altLang="zh-CN" dirty="0" err="1"/>
              <a:t>TextInput</a:t>
            </a:r>
            <a:r>
              <a:rPr lang="zh-CN" altLang="en-US" dirty="0"/>
              <a:t>、</a:t>
            </a:r>
            <a:r>
              <a:rPr lang="en-US" altLang="zh-CN" dirty="0"/>
              <a:t>Button</a:t>
            </a:r>
            <a:r>
              <a:rPr lang="zh-CN" altLang="en-US" dirty="0"/>
              <a:t>、</a:t>
            </a:r>
            <a:r>
              <a:rPr lang="en-US" altLang="zh-CN" dirty="0"/>
              <a:t>Text</a:t>
            </a:r>
            <a:r>
              <a:rPr lang="zh-CN" altLang="en-US" dirty="0"/>
              <a:t>等基础组件构成。最终的界面效果</a:t>
            </a:r>
            <a:r>
              <a:rPr lang="zh-CN" altLang="en-US" dirty="0" smtClean="0"/>
              <a:t>如图所</a:t>
            </a:r>
            <a:r>
              <a:rPr lang="zh-CN" altLang="en-US" dirty="0"/>
              <a:t>示</a:t>
            </a:r>
            <a:r>
              <a:rPr lang="zh-CN" altLang="en-US" dirty="0" smtClean="0"/>
              <a:t>。</a:t>
            </a:r>
            <a:endParaRPr lang="en-US" altLang="zh-CN" dirty="0" smtClean="0"/>
          </a:p>
          <a:p>
            <a:pPr marL="0" indent="0">
              <a:buNone/>
            </a:pPr>
            <a:endParaRPr lang="en-US" altLang="zh-CN" dirty="0"/>
          </a:p>
          <a:p>
            <a:pPr marL="0" indent="0">
              <a:buNone/>
            </a:pPr>
            <a:r>
              <a:rPr lang="zh-CN" altLang="en-US" dirty="0"/>
              <a:t>打开</a:t>
            </a:r>
            <a:r>
              <a:rPr lang="en-US" altLang="zh-CN" dirty="0" err="1"/>
              <a:t>DevEco</a:t>
            </a:r>
            <a:r>
              <a:rPr lang="en-US" altLang="zh-CN" dirty="0"/>
              <a:t> Studio</a:t>
            </a:r>
            <a:r>
              <a:rPr lang="zh-CN" altLang="en-US" dirty="0"/>
              <a:t>，选择一个</a:t>
            </a:r>
            <a:r>
              <a:rPr lang="en-US" altLang="zh-CN" dirty="0"/>
              <a:t>Empty Ability</a:t>
            </a:r>
            <a:r>
              <a:rPr lang="zh-CN" altLang="en-US" dirty="0"/>
              <a:t>工程模板，创建一个名为</a:t>
            </a:r>
            <a:r>
              <a:rPr lang="en-US" altLang="zh-CN" dirty="0" err="1"/>
              <a:t>ArkUILogin</a:t>
            </a:r>
            <a:r>
              <a:rPr lang="zh-CN" altLang="en-US" dirty="0"/>
              <a:t>的</a:t>
            </a:r>
            <a:r>
              <a:rPr lang="zh-CN" altLang="en-US" dirty="0" smtClean="0"/>
              <a:t>工程</a:t>
            </a:r>
            <a:r>
              <a:rPr lang="zh-CN" altLang="en-US" dirty="0"/>
              <a:t>为演示示例。</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966" y="1690688"/>
            <a:ext cx="2225290" cy="4359287"/>
          </a:xfrm>
          <a:prstGeom prst="rect">
            <a:avLst/>
          </a:prstGeom>
        </p:spPr>
      </p:pic>
    </p:spTree>
    <p:extLst>
      <p:ext uri="{BB962C8B-B14F-4D97-AF65-F5344CB8AC3E}">
        <p14:creationId xmlns:p14="http://schemas.microsoft.com/office/powerpoint/2010/main" val="22022319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290" y="-291697"/>
            <a:ext cx="10515600" cy="1325563"/>
          </a:xfrm>
        </p:spPr>
        <p:txBody>
          <a:bodyPr/>
          <a:lstStyle/>
          <a:p>
            <a:r>
              <a:rPr lang="en-US" altLang="zh-CN" dirty="0"/>
              <a:t>4.6.1  </a:t>
            </a:r>
            <a:r>
              <a:rPr lang="zh-CN" altLang="en-US" dirty="0"/>
              <a:t>使用</a:t>
            </a:r>
            <a:r>
              <a:rPr lang="en-US" altLang="zh-CN" dirty="0"/>
              <a:t>Column</a:t>
            </a:r>
            <a:r>
              <a:rPr lang="zh-CN" altLang="en-US" dirty="0"/>
              <a:t>容器实现整体布局</a:t>
            </a:r>
          </a:p>
        </p:txBody>
      </p:sp>
      <p:sp>
        <p:nvSpPr>
          <p:cNvPr id="7" name="文本框 6"/>
          <p:cNvSpPr txBox="1"/>
          <p:nvPr/>
        </p:nvSpPr>
        <p:spPr>
          <a:xfrm>
            <a:off x="875762" y="1287887"/>
            <a:ext cx="10362127" cy="3416320"/>
          </a:xfrm>
          <a:prstGeom prst="rect">
            <a:avLst/>
          </a:prstGeom>
          <a:noFill/>
        </p:spPr>
        <p:txBody>
          <a:bodyPr wrap="square" rtlCol="0">
            <a:spAutoFit/>
          </a:bodyPr>
          <a:lstStyle/>
          <a:p>
            <a:r>
              <a:rPr lang="zh-CN" altLang="en-US" dirty="0"/>
              <a:t>“登录”页面的子组件都按照垂直方向排列，因此使用的是</a:t>
            </a:r>
            <a:r>
              <a:rPr lang="en-US" altLang="zh-CN" dirty="0"/>
              <a:t>Column</a:t>
            </a:r>
            <a:r>
              <a:rPr lang="zh-CN" altLang="en-US" dirty="0"/>
              <a:t>容器。代码如下：</a:t>
            </a:r>
          </a:p>
          <a:p>
            <a:r>
              <a:rPr lang="en-US" altLang="zh-CN" dirty="0"/>
              <a:t>@Entry</a:t>
            </a:r>
          </a:p>
          <a:p>
            <a:r>
              <a:rPr lang="en-US" altLang="zh-CN" dirty="0"/>
              <a:t>@Component</a:t>
            </a:r>
          </a:p>
          <a:p>
            <a:r>
              <a:rPr lang="en-US" altLang="zh-CN" dirty="0" err="1"/>
              <a:t>struct</a:t>
            </a:r>
            <a:r>
              <a:rPr lang="en-US" altLang="zh-CN" dirty="0"/>
              <a:t> Index {</a:t>
            </a:r>
          </a:p>
          <a:p>
            <a:r>
              <a:rPr lang="en-US" altLang="zh-CN" dirty="0"/>
              <a:t>  build() {</a:t>
            </a:r>
          </a:p>
          <a:p>
            <a:r>
              <a:rPr lang="en-US" altLang="zh-CN" dirty="0"/>
              <a:t>    //</a:t>
            </a:r>
            <a:r>
              <a:rPr lang="zh-CN" altLang="en-US" dirty="0"/>
              <a:t>子组件都按照垂直方向排列</a:t>
            </a:r>
          </a:p>
          <a:p>
            <a:r>
              <a:rPr lang="zh-CN" altLang="en-US" dirty="0"/>
              <a:t>    </a:t>
            </a:r>
            <a:r>
              <a:rPr lang="en-US" altLang="zh-CN" dirty="0"/>
              <a:t>Column() {</a:t>
            </a:r>
          </a:p>
          <a:p>
            <a:r>
              <a:rPr lang="en-US" altLang="zh-CN" dirty="0"/>
              <a:t>    }</a:t>
            </a:r>
          </a:p>
          <a:p>
            <a:r>
              <a:rPr lang="en-US" altLang="zh-CN" dirty="0"/>
              <a:t>    .width('100%')</a:t>
            </a:r>
          </a:p>
          <a:p>
            <a:r>
              <a:rPr lang="en-US" altLang="zh-CN" dirty="0"/>
              <a:t>  }</a:t>
            </a:r>
          </a:p>
          <a:p>
            <a:r>
              <a:rPr lang="en-US" altLang="zh-CN" dirty="0"/>
              <a:t>}</a:t>
            </a:r>
          </a:p>
          <a:p>
            <a:r>
              <a:rPr lang="zh-CN" altLang="en-US" dirty="0"/>
              <a:t>上述</a:t>
            </a:r>
            <a:r>
              <a:rPr lang="en-US" altLang="zh-CN" dirty="0"/>
              <a:t>width('100%')</a:t>
            </a:r>
            <a:r>
              <a:rPr lang="zh-CN" altLang="en-US" dirty="0"/>
              <a:t>用于设置容器的宽度为</a:t>
            </a:r>
            <a:r>
              <a:rPr lang="en-US" altLang="zh-CN" dirty="0"/>
              <a:t>100%</a:t>
            </a:r>
            <a:r>
              <a:rPr lang="zh-CN" altLang="en-US" dirty="0"/>
              <a:t>。</a:t>
            </a:r>
            <a:endParaRPr lang="en-US" altLang="zh-CN" dirty="0" smtClean="0"/>
          </a:p>
        </p:txBody>
      </p:sp>
    </p:spTree>
    <p:extLst>
      <p:ext uri="{BB962C8B-B14F-4D97-AF65-F5344CB8AC3E}">
        <p14:creationId xmlns:p14="http://schemas.microsoft.com/office/powerpoint/2010/main" val="19165130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290" y="-291697"/>
            <a:ext cx="10515600" cy="1325563"/>
          </a:xfrm>
        </p:spPr>
        <p:txBody>
          <a:bodyPr/>
          <a:lstStyle/>
          <a:p>
            <a:r>
              <a:rPr lang="en-US" altLang="zh-CN" dirty="0"/>
              <a:t>4.6.2  </a:t>
            </a:r>
            <a:r>
              <a:rPr lang="zh-CN" altLang="en-US" dirty="0"/>
              <a:t>使用</a:t>
            </a:r>
            <a:r>
              <a:rPr lang="en-US" altLang="zh-CN" dirty="0"/>
              <a:t>Image</a:t>
            </a:r>
            <a:r>
              <a:rPr lang="zh-CN" altLang="en-US" dirty="0"/>
              <a:t>组件实现标志展示</a:t>
            </a:r>
          </a:p>
        </p:txBody>
      </p:sp>
      <p:sp>
        <p:nvSpPr>
          <p:cNvPr id="7" name="文本框 6"/>
          <p:cNvSpPr txBox="1"/>
          <p:nvPr/>
        </p:nvSpPr>
        <p:spPr>
          <a:xfrm>
            <a:off x="875762" y="1287887"/>
            <a:ext cx="10362127" cy="3693319"/>
          </a:xfrm>
          <a:prstGeom prst="rect">
            <a:avLst/>
          </a:prstGeom>
          <a:noFill/>
        </p:spPr>
        <p:txBody>
          <a:bodyPr wrap="square" rtlCol="0">
            <a:spAutoFit/>
          </a:bodyPr>
          <a:lstStyle/>
          <a:p>
            <a:r>
              <a:rPr lang="zh-CN" altLang="en-US" dirty="0" smtClean="0"/>
              <a:t>“登录”</a:t>
            </a:r>
            <a:r>
              <a:rPr lang="zh-CN" altLang="en-US" dirty="0"/>
              <a:t>页面的标志是图片，因此使用</a:t>
            </a:r>
            <a:r>
              <a:rPr lang="en-US" altLang="zh-CN" dirty="0"/>
              <a:t>Image</a:t>
            </a:r>
            <a:r>
              <a:rPr lang="zh-CN" altLang="en-US" dirty="0"/>
              <a:t>组件来实现。代码如下：</a:t>
            </a:r>
          </a:p>
          <a:p>
            <a:r>
              <a:rPr lang="en-US" altLang="zh-CN" dirty="0"/>
              <a:t>//</a:t>
            </a:r>
            <a:r>
              <a:rPr lang="zh-CN" altLang="en-US" dirty="0"/>
              <a:t>子组件都按照垂直方向排列</a:t>
            </a:r>
          </a:p>
          <a:p>
            <a:r>
              <a:rPr lang="en-US" altLang="zh-CN" dirty="0"/>
              <a:t>Column() {</a:t>
            </a:r>
          </a:p>
          <a:p>
            <a:r>
              <a:rPr lang="en-US" altLang="zh-CN" dirty="0"/>
              <a:t>    //</a:t>
            </a:r>
            <a:r>
              <a:rPr lang="zh-CN" altLang="en-US" dirty="0"/>
              <a:t>页面的标志是图片</a:t>
            </a:r>
          </a:p>
          <a:p>
            <a:r>
              <a:rPr lang="zh-CN" altLang="en-US" dirty="0"/>
              <a:t>    </a:t>
            </a:r>
            <a:r>
              <a:rPr lang="en-US" altLang="zh-CN" dirty="0"/>
              <a:t>Image($r('app.media.waylau_181_181'))</a:t>
            </a:r>
          </a:p>
          <a:p>
            <a:r>
              <a:rPr lang="en-US" altLang="zh-CN" dirty="0"/>
              <a:t>    .width(181)</a:t>
            </a:r>
          </a:p>
          <a:p>
            <a:r>
              <a:rPr lang="en-US" altLang="zh-CN" dirty="0"/>
              <a:t>    .height(181)</a:t>
            </a:r>
          </a:p>
          <a:p>
            <a:r>
              <a:rPr lang="en-US" altLang="zh-CN" dirty="0"/>
              <a:t>    .margin({ top: 80, bottom: 80 })</a:t>
            </a:r>
          </a:p>
          <a:p>
            <a:r>
              <a:rPr lang="en-US" altLang="zh-CN" dirty="0"/>
              <a:t>}</a:t>
            </a:r>
          </a:p>
          <a:p>
            <a:r>
              <a:rPr lang="en-US" altLang="zh-CN" dirty="0"/>
              <a:t>.width('100%')</a:t>
            </a:r>
          </a:p>
          <a:p>
            <a:r>
              <a:rPr lang="zh-CN" altLang="en-US" dirty="0"/>
              <a:t>其中，</a:t>
            </a:r>
            <a:r>
              <a:rPr lang="en-US" altLang="zh-CN" dirty="0"/>
              <a:t>Image</a:t>
            </a:r>
            <a:r>
              <a:rPr lang="zh-CN" altLang="en-US" dirty="0"/>
              <a:t>设置了宽、高以及白边，</a:t>
            </a:r>
            <a:r>
              <a:rPr lang="en-US" altLang="zh-CN" dirty="0"/>
              <a:t>Image</a:t>
            </a:r>
            <a:r>
              <a:rPr lang="zh-CN" altLang="en-US" dirty="0"/>
              <a:t>所引用的图片资源</a:t>
            </a:r>
            <a:r>
              <a:rPr lang="en-US" altLang="zh-CN" dirty="0"/>
              <a:t>waylau_181_181.jpg</a:t>
            </a:r>
            <a:r>
              <a:rPr lang="zh-CN" altLang="en-US" dirty="0"/>
              <a:t>放置</a:t>
            </a:r>
          </a:p>
          <a:p>
            <a:endParaRPr lang="zh-CN" altLang="en-US" dirty="0"/>
          </a:p>
          <a:p>
            <a:r>
              <a:rPr lang="zh-CN" altLang="en-US" dirty="0"/>
              <a:t>在</a:t>
            </a:r>
            <a:r>
              <a:rPr lang="en-US" altLang="zh-CN" dirty="0" err="1"/>
              <a:t>src</a:t>
            </a:r>
            <a:r>
              <a:rPr lang="en-US" altLang="zh-CN" dirty="0"/>
              <a:t>/main/resources/base/media</a:t>
            </a:r>
            <a:r>
              <a:rPr lang="zh-CN" altLang="en-US" dirty="0"/>
              <a:t>目录下。</a:t>
            </a:r>
            <a:endParaRPr lang="en-US" altLang="zh-CN" dirty="0" smtClean="0"/>
          </a:p>
        </p:txBody>
      </p:sp>
    </p:spTree>
    <p:extLst>
      <p:ext uri="{BB962C8B-B14F-4D97-AF65-F5344CB8AC3E}">
        <p14:creationId xmlns:p14="http://schemas.microsoft.com/office/powerpoint/2010/main" val="31082843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747" y="-37676"/>
            <a:ext cx="10515600" cy="1325563"/>
          </a:xfrm>
        </p:spPr>
        <p:txBody>
          <a:bodyPr/>
          <a:lstStyle/>
          <a:p>
            <a:r>
              <a:rPr lang="en-US" altLang="zh-CN" dirty="0"/>
              <a:t>4.6.3  </a:t>
            </a:r>
            <a:r>
              <a:rPr lang="zh-CN" altLang="en-US" dirty="0"/>
              <a:t>使用</a:t>
            </a:r>
            <a:r>
              <a:rPr lang="en-US" altLang="zh-CN" dirty="0" err="1"/>
              <a:t>TextInput</a:t>
            </a:r>
            <a:r>
              <a:rPr lang="zh-CN" altLang="en-US" dirty="0"/>
              <a:t>组件实现账号和密码的输入</a:t>
            </a:r>
          </a:p>
        </p:txBody>
      </p:sp>
      <p:sp>
        <p:nvSpPr>
          <p:cNvPr id="7" name="文本框 6"/>
          <p:cNvSpPr txBox="1"/>
          <p:nvPr/>
        </p:nvSpPr>
        <p:spPr>
          <a:xfrm>
            <a:off x="1069483" y="1390918"/>
            <a:ext cx="10362127" cy="4247317"/>
          </a:xfrm>
          <a:prstGeom prst="rect">
            <a:avLst/>
          </a:prstGeom>
          <a:noFill/>
        </p:spPr>
        <p:txBody>
          <a:bodyPr wrap="square" rtlCol="0">
            <a:spAutoFit/>
          </a:bodyPr>
          <a:lstStyle/>
          <a:p>
            <a:r>
              <a:rPr lang="zh-CN" altLang="en-US" dirty="0"/>
              <a:t>“登录”页面在标志的下方增加了两个</a:t>
            </a:r>
            <a:r>
              <a:rPr lang="en-US" altLang="zh-CN" dirty="0" err="1"/>
              <a:t>TextInput</a:t>
            </a:r>
            <a:r>
              <a:rPr lang="zh-CN" altLang="en-US" dirty="0"/>
              <a:t>组件，分别用于实现账号和密码的输入</a:t>
            </a:r>
          </a:p>
          <a:p>
            <a:endParaRPr lang="zh-CN" altLang="en-US" dirty="0"/>
          </a:p>
          <a:p>
            <a:r>
              <a:rPr lang="zh-CN" altLang="en-US" dirty="0"/>
              <a:t>。代码如下：</a:t>
            </a:r>
          </a:p>
          <a:p>
            <a:r>
              <a:rPr lang="en-US" altLang="zh-CN" dirty="0"/>
              <a:t>//</a:t>
            </a:r>
            <a:r>
              <a:rPr lang="zh-CN" altLang="en-US" dirty="0"/>
              <a:t>账号</a:t>
            </a:r>
          </a:p>
          <a:p>
            <a:r>
              <a:rPr lang="en-US" altLang="zh-CN" dirty="0" err="1"/>
              <a:t>TextInput</a:t>
            </a:r>
            <a:r>
              <a:rPr lang="en-US" altLang="zh-CN" dirty="0"/>
              <a:t>({ placeholder: '</a:t>
            </a:r>
            <a:r>
              <a:rPr lang="zh-CN" altLang="en-US" dirty="0"/>
              <a:t>请输入账号</a:t>
            </a:r>
            <a:r>
              <a:rPr lang="en-US" altLang="zh-CN" dirty="0"/>
              <a:t>' })</a:t>
            </a:r>
          </a:p>
          <a:p>
            <a:r>
              <a:rPr lang="en-US" altLang="zh-CN" dirty="0"/>
              <a:t>.</a:t>
            </a:r>
            <a:r>
              <a:rPr lang="en-US" altLang="zh-CN" dirty="0" err="1"/>
              <a:t>maxLength</a:t>
            </a:r>
            <a:r>
              <a:rPr lang="en-US" altLang="zh-CN" dirty="0"/>
              <a:t>(80)</a:t>
            </a:r>
          </a:p>
          <a:p>
            <a:r>
              <a:rPr lang="en-US" altLang="zh-CN" dirty="0"/>
              <a:t>.type(</a:t>
            </a:r>
            <a:r>
              <a:rPr lang="en-US" altLang="zh-CN" dirty="0" err="1"/>
              <a:t>InputType.Number</a:t>
            </a:r>
            <a:r>
              <a:rPr lang="en-US" altLang="zh-CN" dirty="0"/>
              <a:t>)</a:t>
            </a:r>
          </a:p>
          <a:p>
            <a:endParaRPr lang="en-US" altLang="zh-CN" dirty="0"/>
          </a:p>
          <a:p>
            <a:r>
              <a:rPr lang="en-US" altLang="zh-CN" dirty="0"/>
              <a:t>//</a:t>
            </a:r>
            <a:r>
              <a:rPr lang="zh-CN" altLang="en-US" dirty="0"/>
              <a:t>密码</a:t>
            </a:r>
          </a:p>
          <a:p>
            <a:r>
              <a:rPr lang="en-US" altLang="zh-CN" dirty="0" err="1"/>
              <a:t>TextInput</a:t>
            </a:r>
            <a:r>
              <a:rPr lang="en-US" altLang="zh-CN" dirty="0"/>
              <a:t>({ placeholder: '</a:t>
            </a:r>
            <a:r>
              <a:rPr lang="zh-CN" altLang="en-US" dirty="0"/>
              <a:t>请输入密码</a:t>
            </a:r>
            <a:r>
              <a:rPr lang="en-US" altLang="zh-CN" dirty="0"/>
              <a:t>' })</a:t>
            </a:r>
          </a:p>
          <a:p>
            <a:r>
              <a:rPr lang="en-US" altLang="zh-CN" dirty="0"/>
              <a:t>.</a:t>
            </a:r>
            <a:r>
              <a:rPr lang="en-US" altLang="zh-CN" dirty="0" err="1"/>
              <a:t>maxLength</a:t>
            </a:r>
            <a:r>
              <a:rPr lang="en-US" altLang="zh-CN" dirty="0"/>
              <a:t>(80)</a:t>
            </a:r>
          </a:p>
          <a:p>
            <a:r>
              <a:rPr lang="en-US" altLang="zh-CN" dirty="0"/>
              <a:t>.type(</a:t>
            </a:r>
            <a:r>
              <a:rPr lang="en-US" altLang="zh-CN" dirty="0" err="1"/>
              <a:t>InputType.Password</a:t>
            </a:r>
            <a:r>
              <a:rPr lang="en-US" altLang="zh-CN" dirty="0"/>
              <a:t>)</a:t>
            </a:r>
          </a:p>
          <a:p>
            <a:r>
              <a:rPr lang="en-US" altLang="zh-CN" dirty="0"/>
              <a:t>type</a:t>
            </a:r>
            <a:r>
              <a:rPr lang="zh-CN" altLang="en-US" dirty="0"/>
              <a:t>方法用于指定输入框的类型。其中</a:t>
            </a:r>
            <a:r>
              <a:rPr lang="en-US" altLang="zh-CN" dirty="0" err="1"/>
              <a:t>InputType.Number</a:t>
            </a:r>
            <a:r>
              <a:rPr lang="zh-CN" altLang="en-US" dirty="0"/>
              <a:t>限制只能输入数字，而</a:t>
            </a:r>
          </a:p>
          <a:p>
            <a:endParaRPr lang="zh-CN" altLang="en-US" dirty="0"/>
          </a:p>
          <a:p>
            <a:r>
              <a:rPr lang="en-US" altLang="zh-CN" dirty="0" err="1"/>
              <a:t>InputType.Password</a:t>
            </a:r>
            <a:r>
              <a:rPr lang="zh-CN" altLang="en-US" dirty="0"/>
              <a:t>专门用于输入密码。</a:t>
            </a:r>
            <a:endParaRPr lang="en-US" altLang="zh-CN" dirty="0" smtClean="0"/>
          </a:p>
        </p:txBody>
      </p:sp>
    </p:spTree>
    <p:extLst>
      <p:ext uri="{BB962C8B-B14F-4D97-AF65-F5344CB8AC3E}">
        <p14:creationId xmlns:p14="http://schemas.microsoft.com/office/powerpoint/2010/main" val="32433803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747" y="-37676"/>
            <a:ext cx="10515600" cy="1325563"/>
          </a:xfrm>
        </p:spPr>
        <p:txBody>
          <a:bodyPr/>
          <a:lstStyle/>
          <a:p>
            <a:r>
              <a:rPr lang="en-US" altLang="zh-CN" dirty="0"/>
              <a:t>4.6.4  </a:t>
            </a:r>
            <a:r>
              <a:rPr lang="zh-CN" altLang="en-US" dirty="0"/>
              <a:t>使用</a:t>
            </a:r>
            <a:r>
              <a:rPr lang="en-US" altLang="zh-CN" dirty="0"/>
              <a:t>Button</a:t>
            </a:r>
            <a:r>
              <a:rPr lang="zh-CN" altLang="en-US" dirty="0"/>
              <a:t>组件实现“登录”按钮</a:t>
            </a:r>
          </a:p>
        </p:txBody>
      </p:sp>
      <p:sp>
        <p:nvSpPr>
          <p:cNvPr id="7" name="文本框 6"/>
          <p:cNvSpPr txBox="1"/>
          <p:nvPr/>
        </p:nvSpPr>
        <p:spPr>
          <a:xfrm>
            <a:off x="1069483" y="1390918"/>
            <a:ext cx="10362127" cy="2308324"/>
          </a:xfrm>
          <a:prstGeom prst="rect">
            <a:avLst/>
          </a:prstGeom>
          <a:noFill/>
        </p:spPr>
        <p:txBody>
          <a:bodyPr wrap="square" rtlCol="0">
            <a:spAutoFit/>
          </a:bodyPr>
          <a:lstStyle/>
          <a:p>
            <a:r>
              <a:rPr lang="zh-CN" altLang="en-US" dirty="0"/>
              <a:t>“登录”页面在输入框的下方增加了一个</a:t>
            </a:r>
            <a:r>
              <a:rPr lang="en-US" altLang="zh-CN" dirty="0"/>
              <a:t>Button</a:t>
            </a:r>
            <a:r>
              <a:rPr lang="zh-CN" altLang="en-US" dirty="0"/>
              <a:t>组件，以实现“登录”按钮。代码</a:t>
            </a:r>
            <a:r>
              <a:rPr lang="zh-CN" altLang="en-US" dirty="0" smtClean="0"/>
              <a:t>如下：</a:t>
            </a:r>
            <a:endParaRPr lang="zh-CN" altLang="en-US" dirty="0"/>
          </a:p>
          <a:p>
            <a:r>
              <a:rPr lang="en-US" altLang="zh-CN" dirty="0"/>
              <a:t>//</a:t>
            </a:r>
            <a:r>
              <a:rPr lang="zh-CN" altLang="en-US" dirty="0" smtClean="0"/>
              <a:t>登录</a:t>
            </a:r>
            <a:endParaRPr lang="en-US" altLang="zh-CN" dirty="0" smtClean="0"/>
          </a:p>
          <a:p>
            <a:endParaRPr lang="zh-CN" altLang="en-US" dirty="0"/>
          </a:p>
          <a:p>
            <a:r>
              <a:rPr lang="en-US" altLang="zh-CN" dirty="0"/>
              <a:t>Button(('</a:t>
            </a:r>
            <a:r>
              <a:rPr lang="zh-CN" altLang="en-US" dirty="0"/>
              <a:t>登录</a:t>
            </a:r>
            <a:r>
              <a:rPr lang="en-US" altLang="zh-CN" dirty="0"/>
              <a:t>'), { type: </a:t>
            </a:r>
            <a:r>
              <a:rPr lang="en-US" altLang="zh-CN" dirty="0" err="1"/>
              <a:t>ButtonType.Capsule</a:t>
            </a:r>
            <a:r>
              <a:rPr lang="en-US" altLang="zh-CN" dirty="0"/>
              <a:t> })</a:t>
            </a:r>
          </a:p>
          <a:p>
            <a:r>
              <a:rPr lang="en-US" altLang="zh-CN" dirty="0"/>
              <a:t>.width(140)</a:t>
            </a:r>
          </a:p>
          <a:p>
            <a:r>
              <a:rPr lang="en-US" altLang="zh-CN" dirty="0"/>
              <a:t>.</a:t>
            </a:r>
            <a:r>
              <a:rPr lang="en-US" altLang="zh-CN" dirty="0" err="1"/>
              <a:t>fontSize</a:t>
            </a:r>
            <a:r>
              <a:rPr lang="en-US" altLang="zh-CN" dirty="0"/>
              <a:t>(40)</a:t>
            </a:r>
          </a:p>
          <a:p>
            <a:r>
              <a:rPr lang="en-US" altLang="zh-CN" dirty="0"/>
              <a:t>.</a:t>
            </a:r>
            <a:r>
              <a:rPr lang="en-US" altLang="zh-CN" dirty="0" err="1"/>
              <a:t>fontWeight</a:t>
            </a:r>
            <a:r>
              <a:rPr lang="en-US" altLang="zh-CN" dirty="0"/>
              <a:t>(</a:t>
            </a:r>
            <a:r>
              <a:rPr lang="en-US" altLang="zh-CN" dirty="0" err="1"/>
              <a:t>FontWeight.Medium</a:t>
            </a:r>
            <a:r>
              <a:rPr lang="en-US" altLang="zh-CN" dirty="0"/>
              <a:t>)</a:t>
            </a:r>
          </a:p>
          <a:p>
            <a:r>
              <a:rPr lang="en-US" altLang="zh-CN" dirty="0"/>
              <a:t>.margin({ top: 80, bottom: 20 })</a:t>
            </a:r>
            <a:endParaRPr lang="en-US" altLang="zh-CN" dirty="0" smtClean="0"/>
          </a:p>
        </p:txBody>
      </p:sp>
    </p:spTree>
    <p:extLst>
      <p:ext uri="{BB962C8B-B14F-4D97-AF65-F5344CB8AC3E}">
        <p14:creationId xmlns:p14="http://schemas.microsoft.com/office/powerpoint/2010/main" val="25790489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747" y="-37676"/>
            <a:ext cx="10515600" cy="1325563"/>
          </a:xfrm>
        </p:spPr>
        <p:txBody>
          <a:bodyPr/>
          <a:lstStyle/>
          <a:p>
            <a:r>
              <a:rPr lang="en-US" altLang="zh-CN" dirty="0"/>
              <a:t>4.6.5  </a:t>
            </a:r>
            <a:r>
              <a:rPr lang="zh-CN" altLang="en-US" dirty="0"/>
              <a:t>使用</a:t>
            </a:r>
            <a:r>
              <a:rPr lang="en-US" altLang="zh-CN" dirty="0"/>
              <a:t>Text</a:t>
            </a:r>
            <a:r>
              <a:rPr lang="zh-CN" altLang="en-US" dirty="0"/>
              <a:t>组件实现“注册”按钮</a:t>
            </a:r>
          </a:p>
        </p:txBody>
      </p:sp>
      <p:sp>
        <p:nvSpPr>
          <p:cNvPr id="7" name="文本框 6"/>
          <p:cNvSpPr txBox="1"/>
          <p:nvPr/>
        </p:nvSpPr>
        <p:spPr>
          <a:xfrm>
            <a:off x="1069483" y="1390918"/>
            <a:ext cx="10362127" cy="2308324"/>
          </a:xfrm>
          <a:prstGeom prst="rect">
            <a:avLst/>
          </a:prstGeom>
          <a:noFill/>
        </p:spPr>
        <p:txBody>
          <a:bodyPr wrap="square" rtlCol="0">
            <a:spAutoFit/>
          </a:bodyPr>
          <a:lstStyle/>
          <a:p>
            <a:r>
              <a:rPr lang="zh-CN" altLang="en-US" dirty="0"/>
              <a:t>在“登录”按钮的下方增加一个</a:t>
            </a:r>
            <a:r>
              <a:rPr lang="en-US" altLang="zh-CN" dirty="0"/>
              <a:t>Text</a:t>
            </a:r>
            <a:r>
              <a:rPr lang="zh-CN" altLang="en-US" dirty="0"/>
              <a:t>组件，以实现“注册”按钮。代码如下</a:t>
            </a:r>
            <a:r>
              <a:rPr lang="zh-CN" altLang="en-US" dirty="0" smtClean="0"/>
              <a:t>：</a:t>
            </a:r>
            <a:endParaRPr lang="en-US" altLang="zh-CN" dirty="0" smtClean="0"/>
          </a:p>
          <a:p>
            <a:endParaRPr lang="zh-CN" altLang="en-US" dirty="0"/>
          </a:p>
          <a:p>
            <a:r>
              <a:rPr lang="en-US" altLang="zh-CN" dirty="0"/>
              <a:t>//</a:t>
            </a:r>
            <a:r>
              <a:rPr lang="zh-CN" altLang="en-US" dirty="0"/>
              <a:t>注册</a:t>
            </a:r>
          </a:p>
          <a:p>
            <a:r>
              <a:rPr lang="en-US" altLang="zh-CN" dirty="0"/>
              <a:t>Text('</a:t>
            </a:r>
            <a:r>
              <a:rPr lang="zh-CN" altLang="en-US" dirty="0"/>
              <a:t>注册</a:t>
            </a:r>
            <a:r>
              <a:rPr lang="en-US" altLang="zh-CN" dirty="0"/>
              <a:t>')</a:t>
            </a:r>
          </a:p>
          <a:p>
            <a:r>
              <a:rPr lang="en-US" altLang="zh-CN" dirty="0"/>
              <a:t>.</a:t>
            </a:r>
            <a:r>
              <a:rPr lang="en-US" altLang="zh-CN" dirty="0" err="1"/>
              <a:t>fontColor</a:t>
            </a:r>
            <a:r>
              <a:rPr lang="en-US" altLang="zh-CN" dirty="0"/>
              <a:t>(</a:t>
            </a:r>
            <a:r>
              <a:rPr lang="en-US" altLang="zh-CN" dirty="0" err="1"/>
              <a:t>Color.Blue</a:t>
            </a:r>
            <a:r>
              <a:rPr lang="en-US" altLang="zh-CN" dirty="0"/>
              <a:t>)</a:t>
            </a:r>
          </a:p>
          <a:p>
            <a:r>
              <a:rPr lang="en-US" altLang="zh-CN" dirty="0"/>
              <a:t>.</a:t>
            </a:r>
            <a:r>
              <a:rPr lang="en-US" altLang="zh-CN" dirty="0" err="1"/>
              <a:t>fontSize</a:t>
            </a:r>
            <a:r>
              <a:rPr lang="en-US" altLang="zh-CN" dirty="0"/>
              <a:t>(40)</a:t>
            </a:r>
          </a:p>
          <a:p>
            <a:r>
              <a:rPr lang="en-US" altLang="zh-CN" dirty="0"/>
              <a:t>.</a:t>
            </a:r>
            <a:r>
              <a:rPr lang="en-US" altLang="zh-CN" dirty="0" err="1"/>
              <a:t>fontWeight</a:t>
            </a:r>
            <a:r>
              <a:rPr lang="en-US" altLang="zh-CN" dirty="0"/>
              <a:t>(</a:t>
            </a:r>
            <a:r>
              <a:rPr lang="en-US" altLang="zh-CN" dirty="0" err="1"/>
              <a:t>FontWeight.Medium</a:t>
            </a:r>
            <a:r>
              <a:rPr lang="en-US" altLang="zh-CN" dirty="0"/>
              <a:t>)</a:t>
            </a:r>
          </a:p>
          <a:p>
            <a:r>
              <a:rPr lang="en-US" altLang="zh-CN" dirty="0" err="1"/>
              <a:t>fontColor</a:t>
            </a:r>
            <a:r>
              <a:rPr lang="zh-CN" altLang="en-US" dirty="0"/>
              <a:t>方法用于指定字体颜色，本例</a:t>
            </a:r>
            <a:r>
              <a:rPr lang="en-US" altLang="zh-CN" dirty="0" err="1"/>
              <a:t>Color.Blue</a:t>
            </a:r>
            <a:r>
              <a:rPr lang="zh-CN" altLang="en-US" dirty="0"/>
              <a:t>为蓝色样式。</a:t>
            </a:r>
            <a:endParaRPr lang="en-US" altLang="zh-CN" dirty="0" smtClean="0"/>
          </a:p>
        </p:txBody>
      </p:sp>
    </p:spTree>
    <p:extLst>
      <p:ext uri="{BB962C8B-B14F-4D97-AF65-F5344CB8AC3E}">
        <p14:creationId xmlns:p14="http://schemas.microsoft.com/office/powerpoint/2010/main" val="7647569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747" y="-37676"/>
            <a:ext cx="10515600" cy="1325563"/>
          </a:xfrm>
        </p:spPr>
        <p:txBody>
          <a:bodyPr/>
          <a:lstStyle/>
          <a:p>
            <a:r>
              <a:rPr lang="en-US" altLang="zh-CN" dirty="0"/>
              <a:t>4.6.6  </a:t>
            </a:r>
            <a:r>
              <a:rPr lang="zh-CN" altLang="en-US" dirty="0"/>
              <a:t>完整代码</a:t>
            </a:r>
          </a:p>
        </p:txBody>
      </p:sp>
      <p:sp>
        <p:nvSpPr>
          <p:cNvPr id="7" name="文本框 6"/>
          <p:cNvSpPr txBox="1"/>
          <p:nvPr/>
        </p:nvSpPr>
        <p:spPr>
          <a:xfrm>
            <a:off x="5602846" y="-89192"/>
            <a:ext cx="10362127" cy="7109639"/>
          </a:xfrm>
          <a:prstGeom prst="rect">
            <a:avLst/>
          </a:prstGeom>
          <a:noFill/>
        </p:spPr>
        <p:txBody>
          <a:bodyPr wrap="square" rtlCol="0">
            <a:spAutoFit/>
          </a:bodyPr>
          <a:lstStyle/>
          <a:p>
            <a:r>
              <a:rPr lang="en-US" altLang="zh-CN" sz="1200" dirty="0"/>
              <a:t>@Entry</a:t>
            </a:r>
          </a:p>
          <a:p>
            <a:r>
              <a:rPr lang="en-US" altLang="zh-CN" sz="1200" dirty="0"/>
              <a:t>@Component</a:t>
            </a:r>
          </a:p>
          <a:p>
            <a:r>
              <a:rPr lang="en-US" altLang="zh-CN" sz="1200" dirty="0" err="1"/>
              <a:t>struct</a:t>
            </a:r>
            <a:r>
              <a:rPr lang="en-US" altLang="zh-CN" sz="1200" dirty="0"/>
              <a:t> Index {</a:t>
            </a:r>
          </a:p>
          <a:p>
            <a:r>
              <a:rPr lang="en-US" altLang="zh-CN" sz="1200" dirty="0"/>
              <a:t>  build() {</a:t>
            </a:r>
          </a:p>
          <a:p>
            <a:r>
              <a:rPr lang="en-US" altLang="zh-CN" sz="1200" dirty="0"/>
              <a:t>    //</a:t>
            </a:r>
            <a:r>
              <a:rPr lang="zh-CN" altLang="en-US" sz="1200" dirty="0"/>
              <a:t>子组件都按照垂直方向排列</a:t>
            </a:r>
          </a:p>
          <a:p>
            <a:r>
              <a:rPr lang="zh-CN" altLang="en-US" sz="1200" dirty="0"/>
              <a:t>    </a:t>
            </a:r>
            <a:r>
              <a:rPr lang="en-US" altLang="zh-CN" sz="1200" dirty="0"/>
              <a:t>Column() {</a:t>
            </a:r>
          </a:p>
          <a:p>
            <a:r>
              <a:rPr lang="en-US" altLang="zh-CN" sz="1200" dirty="0"/>
              <a:t>      //</a:t>
            </a:r>
            <a:r>
              <a:rPr lang="zh-CN" altLang="en-US" sz="1200" dirty="0"/>
              <a:t>页面的标志是图片</a:t>
            </a:r>
          </a:p>
          <a:p>
            <a:r>
              <a:rPr lang="zh-CN" altLang="en-US" sz="1200" dirty="0"/>
              <a:t>      </a:t>
            </a:r>
            <a:r>
              <a:rPr lang="en-US" altLang="zh-CN" sz="1200" dirty="0"/>
              <a:t>Image($r('app.media.waylau_181_181'))</a:t>
            </a:r>
          </a:p>
          <a:p>
            <a:r>
              <a:rPr lang="en-US" altLang="zh-CN" sz="1200" dirty="0"/>
              <a:t>        .width(181)</a:t>
            </a:r>
          </a:p>
          <a:p>
            <a:r>
              <a:rPr lang="en-US" altLang="zh-CN" sz="1200" dirty="0"/>
              <a:t>        .height(181)</a:t>
            </a:r>
          </a:p>
          <a:p>
            <a:r>
              <a:rPr lang="en-US" altLang="zh-CN" sz="1200" dirty="0"/>
              <a:t>        .margin({ top: 80, bottom: 80 })</a:t>
            </a:r>
          </a:p>
          <a:p>
            <a:endParaRPr lang="en-US" altLang="zh-CN" sz="1200" dirty="0"/>
          </a:p>
          <a:p>
            <a:r>
              <a:rPr lang="en-US" altLang="zh-CN" sz="1200" dirty="0"/>
              <a:t>      //</a:t>
            </a:r>
            <a:r>
              <a:rPr lang="zh-CN" altLang="en-US" sz="1200" dirty="0"/>
              <a:t>账号</a:t>
            </a:r>
          </a:p>
          <a:p>
            <a:r>
              <a:rPr lang="zh-CN" altLang="en-US" sz="1200" dirty="0"/>
              <a:t>      </a:t>
            </a:r>
            <a:r>
              <a:rPr lang="en-US" altLang="zh-CN" sz="1200" dirty="0" err="1"/>
              <a:t>TextInput</a:t>
            </a:r>
            <a:r>
              <a:rPr lang="en-US" altLang="zh-CN" sz="1200" dirty="0"/>
              <a:t>({ placeholder: '</a:t>
            </a:r>
            <a:r>
              <a:rPr lang="zh-CN" altLang="en-US" sz="1200" dirty="0"/>
              <a:t>请输入账号</a:t>
            </a:r>
            <a:r>
              <a:rPr lang="en-US" altLang="zh-CN" sz="1200" dirty="0"/>
              <a:t>' })</a:t>
            </a:r>
          </a:p>
          <a:p>
            <a:r>
              <a:rPr lang="en-US" altLang="zh-CN" sz="1200" dirty="0"/>
              <a:t>        .</a:t>
            </a:r>
            <a:r>
              <a:rPr lang="en-US" altLang="zh-CN" sz="1200" dirty="0" err="1"/>
              <a:t>maxLength</a:t>
            </a:r>
            <a:r>
              <a:rPr lang="en-US" altLang="zh-CN" sz="1200" dirty="0"/>
              <a:t>(80)</a:t>
            </a:r>
          </a:p>
          <a:p>
            <a:r>
              <a:rPr lang="en-US" altLang="zh-CN" sz="1200" dirty="0"/>
              <a:t>        .type(</a:t>
            </a:r>
            <a:r>
              <a:rPr lang="en-US" altLang="zh-CN" sz="1200" dirty="0" err="1"/>
              <a:t>InputType.Number</a:t>
            </a:r>
            <a:r>
              <a:rPr lang="en-US" altLang="zh-CN" sz="1200" dirty="0"/>
              <a:t>)</a:t>
            </a:r>
          </a:p>
          <a:p>
            <a:endParaRPr lang="en-US" altLang="zh-CN" sz="1200" dirty="0"/>
          </a:p>
          <a:p>
            <a:r>
              <a:rPr lang="en-US" altLang="zh-CN" sz="1200" dirty="0"/>
              <a:t>      //</a:t>
            </a:r>
            <a:r>
              <a:rPr lang="zh-CN" altLang="en-US" sz="1200" dirty="0"/>
              <a:t>密码</a:t>
            </a:r>
          </a:p>
          <a:p>
            <a:r>
              <a:rPr lang="zh-CN" altLang="en-US" sz="1200" dirty="0"/>
              <a:t>      </a:t>
            </a:r>
            <a:r>
              <a:rPr lang="en-US" altLang="zh-CN" sz="1200" dirty="0" err="1"/>
              <a:t>TextInput</a:t>
            </a:r>
            <a:r>
              <a:rPr lang="en-US" altLang="zh-CN" sz="1200" dirty="0"/>
              <a:t>({ placeholder: '</a:t>
            </a:r>
            <a:r>
              <a:rPr lang="zh-CN" altLang="en-US" sz="1200" dirty="0"/>
              <a:t>请输入密码</a:t>
            </a:r>
            <a:r>
              <a:rPr lang="en-US" altLang="zh-CN" sz="1200" dirty="0"/>
              <a:t>' })</a:t>
            </a:r>
          </a:p>
          <a:p>
            <a:r>
              <a:rPr lang="en-US" altLang="zh-CN" sz="1200" dirty="0"/>
              <a:t>        .</a:t>
            </a:r>
            <a:r>
              <a:rPr lang="en-US" altLang="zh-CN" sz="1200" dirty="0" err="1"/>
              <a:t>maxLength</a:t>
            </a:r>
            <a:r>
              <a:rPr lang="en-US" altLang="zh-CN" sz="1200" dirty="0"/>
              <a:t>(80)</a:t>
            </a:r>
          </a:p>
          <a:p>
            <a:r>
              <a:rPr lang="en-US" altLang="zh-CN" sz="1200" dirty="0"/>
              <a:t>        .type(</a:t>
            </a:r>
            <a:r>
              <a:rPr lang="en-US" altLang="zh-CN" sz="1200" dirty="0" err="1"/>
              <a:t>InputType.Password</a:t>
            </a:r>
            <a:r>
              <a:rPr lang="en-US" altLang="zh-CN" sz="1200" dirty="0"/>
              <a:t>)</a:t>
            </a:r>
          </a:p>
          <a:p>
            <a:endParaRPr lang="en-US" altLang="zh-CN" sz="1200" dirty="0"/>
          </a:p>
          <a:p>
            <a:r>
              <a:rPr lang="en-US" altLang="zh-CN" sz="1200" dirty="0"/>
              <a:t>      //</a:t>
            </a:r>
            <a:r>
              <a:rPr lang="zh-CN" altLang="en-US" sz="1200" dirty="0"/>
              <a:t>登录</a:t>
            </a:r>
          </a:p>
          <a:p>
            <a:r>
              <a:rPr lang="zh-CN" altLang="en-US" sz="1200" dirty="0"/>
              <a:t>      </a:t>
            </a:r>
            <a:r>
              <a:rPr lang="en-US" altLang="zh-CN" sz="1200" dirty="0"/>
              <a:t>Button(('</a:t>
            </a:r>
            <a:r>
              <a:rPr lang="zh-CN" altLang="en-US" sz="1200" dirty="0"/>
              <a:t>登录</a:t>
            </a:r>
            <a:r>
              <a:rPr lang="en-US" altLang="zh-CN" sz="1200" dirty="0"/>
              <a:t>'), { type: </a:t>
            </a:r>
            <a:r>
              <a:rPr lang="en-US" altLang="zh-CN" sz="1200" dirty="0" err="1"/>
              <a:t>ButtonType.Capsule</a:t>
            </a:r>
            <a:r>
              <a:rPr lang="en-US" altLang="zh-CN" sz="1200" dirty="0"/>
              <a:t> })</a:t>
            </a:r>
          </a:p>
          <a:p>
            <a:r>
              <a:rPr lang="en-US" altLang="zh-CN" sz="1200" dirty="0"/>
              <a:t>        .width(140)</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.margin({ top: 80, bottom: 20 })</a:t>
            </a:r>
          </a:p>
          <a:p>
            <a:endParaRPr lang="en-US" altLang="zh-CN" sz="1200" dirty="0"/>
          </a:p>
          <a:p>
            <a:r>
              <a:rPr lang="en-US" altLang="zh-CN" sz="1200" dirty="0"/>
              <a:t>      //</a:t>
            </a:r>
            <a:r>
              <a:rPr lang="zh-CN" altLang="en-US" sz="1200" dirty="0"/>
              <a:t>注册</a:t>
            </a:r>
          </a:p>
          <a:p>
            <a:r>
              <a:rPr lang="zh-CN" altLang="en-US" sz="1200" dirty="0"/>
              <a:t>      </a:t>
            </a:r>
            <a:r>
              <a:rPr lang="en-US" altLang="zh-CN" sz="1200" dirty="0"/>
              <a:t>Text('</a:t>
            </a:r>
            <a:r>
              <a:rPr lang="zh-CN" altLang="en-US" sz="1200" dirty="0"/>
              <a:t>注册</a:t>
            </a:r>
            <a:r>
              <a:rPr lang="en-US" altLang="zh-CN" sz="1200" dirty="0"/>
              <a:t>')</a:t>
            </a:r>
          </a:p>
          <a:p>
            <a:r>
              <a:rPr lang="en-US" altLang="zh-CN" sz="1200" dirty="0"/>
              <a:t>        .</a:t>
            </a:r>
            <a:r>
              <a:rPr lang="en-US" altLang="zh-CN" sz="1200" dirty="0" err="1"/>
              <a:t>fontColor</a:t>
            </a:r>
            <a:r>
              <a:rPr lang="en-US" altLang="zh-CN" sz="1200" dirty="0"/>
              <a:t>(</a:t>
            </a:r>
            <a:r>
              <a:rPr lang="en-US" altLang="zh-CN" sz="1200" dirty="0" err="1"/>
              <a:t>Color.Blue</a:t>
            </a:r>
            <a:r>
              <a:rPr lang="en-US" altLang="zh-CN" sz="1200" dirty="0"/>
              <a:t>)</a:t>
            </a:r>
          </a:p>
          <a:p>
            <a:r>
              <a:rPr lang="en-US" altLang="zh-CN" sz="1200" dirty="0"/>
              <a:t>        .</a:t>
            </a:r>
            <a:r>
              <a:rPr lang="en-US" altLang="zh-CN" sz="1200" dirty="0" err="1"/>
              <a:t>fontSize</a:t>
            </a:r>
            <a:r>
              <a:rPr lang="en-US" altLang="zh-CN" sz="1200" dirty="0"/>
              <a:t>(40)</a:t>
            </a:r>
          </a:p>
          <a:p>
            <a:r>
              <a:rPr lang="en-US" altLang="zh-CN" sz="1200" dirty="0"/>
              <a:t>        .</a:t>
            </a:r>
            <a:r>
              <a:rPr lang="en-US" altLang="zh-CN" sz="1200" dirty="0" err="1"/>
              <a:t>fontWeight</a:t>
            </a:r>
            <a:r>
              <a:rPr lang="en-US" altLang="zh-CN" sz="1200" dirty="0"/>
              <a:t>(</a:t>
            </a:r>
            <a:r>
              <a:rPr lang="en-US" altLang="zh-CN" sz="1200" dirty="0" err="1"/>
              <a:t>FontWeight.Medium</a:t>
            </a:r>
            <a:r>
              <a:rPr lang="en-US" altLang="zh-CN" sz="1200" dirty="0"/>
              <a:t>)</a:t>
            </a:r>
          </a:p>
          <a:p>
            <a:r>
              <a:rPr lang="en-US" altLang="zh-CN" sz="1200" dirty="0"/>
              <a:t>    }</a:t>
            </a:r>
          </a:p>
          <a:p>
            <a:r>
              <a:rPr lang="en-US" altLang="zh-CN" sz="1200" dirty="0"/>
              <a:t>    .width('100%')</a:t>
            </a:r>
          </a:p>
          <a:p>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5874560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4.7  </a:t>
            </a:r>
            <a:r>
              <a:rPr lang="zh-CN" altLang="en-US" dirty="0" smtClean="0"/>
              <a:t>使用</a:t>
            </a:r>
            <a:r>
              <a:rPr lang="en-US" altLang="zh-CN" dirty="0" err="1"/>
              <a:t>ArkUI</a:t>
            </a:r>
            <a:r>
              <a:rPr lang="zh-CN" altLang="en-US" dirty="0"/>
              <a:t>实现“计算器”</a:t>
            </a:r>
          </a:p>
        </p:txBody>
      </p:sp>
      <p:sp>
        <p:nvSpPr>
          <p:cNvPr id="3" name="内容占位符 2"/>
          <p:cNvSpPr>
            <a:spLocks noGrp="1"/>
          </p:cNvSpPr>
          <p:nvPr>
            <p:ph idx="1"/>
          </p:nvPr>
        </p:nvSpPr>
        <p:spPr>
          <a:xfrm>
            <a:off x="619259" y="1877140"/>
            <a:ext cx="7842161" cy="4351338"/>
          </a:xfrm>
        </p:spPr>
        <p:txBody>
          <a:bodyPr>
            <a:normAutofit/>
          </a:bodyPr>
          <a:lstStyle/>
          <a:p>
            <a:pPr marL="0" indent="0">
              <a:buNone/>
            </a:pPr>
            <a:r>
              <a:rPr lang="zh-CN" altLang="en-US" dirty="0"/>
              <a:t>节主要介绍如何使用</a:t>
            </a:r>
            <a:r>
              <a:rPr lang="en-US" altLang="zh-CN" dirty="0" err="1"/>
              <a:t>ArkUI</a:t>
            </a:r>
            <a:r>
              <a:rPr lang="zh-CN" altLang="en-US" dirty="0"/>
              <a:t>实现一个“计算器”应用，内容涉及</a:t>
            </a:r>
            <a:r>
              <a:rPr lang="en-US" altLang="zh-CN" dirty="0"/>
              <a:t>UI</a:t>
            </a:r>
            <a:r>
              <a:rPr lang="zh-CN" altLang="en-US" dirty="0"/>
              <a:t>布局、事件响应、</a:t>
            </a:r>
            <a:r>
              <a:rPr lang="zh-CN" altLang="en-US" dirty="0" smtClean="0"/>
              <a:t>状态</a:t>
            </a:r>
            <a:r>
              <a:rPr lang="zh-CN" altLang="en-US" dirty="0"/>
              <a:t>管理、自定义组件等，相当于是对</a:t>
            </a:r>
            <a:r>
              <a:rPr lang="en-US" altLang="zh-CN" dirty="0" err="1"/>
              <a:t>ArkUI</a:t>
            </a:r>
            <a:r>
              <a:rPr lang="zh-CN" altLang="en-US" dirty="0"/>
              <a:t>的一个综合应用。“计算器”最终的界面</a:t>
            </a:r>
            <a:r>
              <a:rPr lang="zh-CN" altLang="en-US" dirty="0" smtClean="0"/>
              <a:t>效果如图所</a:t>
            </a:r>
            <a:r>
              <a:rPr lang="zh-CN" altLang="en-US" dirty="0"/>
              <a:t>示。</a:t>
            </a:r>
          </a:p>
          <a:p>
            <a:pPr marL="0" indent="0">
              <a:buNone/>
            </a:pPr>
            <a:endParaRPr lang="en-US" altLang="zh-CN" dirty="0" smtClean="0"/>
          </a:p>
          <a:p>
            <a:pPr marL="0" indent="0">
              <a:buNone/>
            </a:pPr>
            <a:r>
              <a:rPr lang="zh-CN" altLang="en-US" dirty="0" smtClean="0"/>
              <a:t>打开</a:t>
            </a:r>
            <a:r>
              <a:rPr lang="en-US" altLang="zh-CN" dirty="0" err="1"/>
              <a:t>DevEco</a:t>
            </a:r>
            <a:r>
              <a:rPr lang="en-US" altLang="zh-CN" dirty="0"/>
              <a:t> Studio</a:t>
            </a:r>
            <a:r>
              <a:rPr lang="zh-CN" altLang="en-US" dirty="0"/>
              <a:t>，选择一个</a:t>
            </a:r>
            <a:r>
              <a:rPr lang="en-US" altLang="zh-CN" dirty="0"/>
              <a:t>Empty Ability</a:t>
            </a:r>
            <a:r>
              <a:rPr lang="zh-CN" altLang="en-US" dirty="0"/>
              <a:t>工程模板，创建一个名为</a:t>
            </a:r>
            <a:r>
              <a:rPr lang="en-US" altLang="zh-CN" dirty="0" err="1" smtClean="0"/>
              <a:t>ArkUICalculator</a:t>
            </a:r>
            <a:r>
              <a:rPr lang="zh-CN" altLang="en-US" dirty="0" smtClean="0"/>
              <a:t>的</a:t>
            </a:r>
            <a:r>
              <a:rPr lang="zh-CN" altLang="en-US" dirty="0"/>
              <a:t>工程为演示示例。</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2985" y="1064674"/>
            <a:ext cx="2327972" cy="4395968"/>
          </a:xfrm>
          <a:prstGeom prst="rect">
            <a:avLst/>
          </a:prstGeom>
        </p:spPr>
      </p:pic>
    </p:spTree>
    <p:extLst>
      <p:ext uri="{BB962C8B-B14F-4D97-AF65-F5344CB8AC3E}">
        <p14:creationId xmlns:p14="http://schemas.microsoft.com/office/powerpoint/2010/main" val="2126520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8556" y="225861"/>
            <a:ext cx="10515600" cy="1325563"/>
          </a:xfrm>
        </p:spPr>
        <p:txBody>
          <a:bodyPr/>
          <a:lstStyle/>
          <a:p>
            <a:r>
              <a:rPr lang="zh-CN" altLang="en-US" dirty="0" smtClean="0"/>
              <a:t>示例：</a:t>
            </a:r>
            <a:endParaRPr lang="zh-CN" altLang="en-US" dirty="0"/>
          </a:p>
        </p:txBody>
      </p:sp>
      <p:sp>
        <p:nvSpPr>
          <p:cNvPr id="5" name="文本框 4"/>
          <p:cNvSpPr txBox="1"/>
          <p:nvPr/>
        </p:nvSpPr>
        <p:spPr>
          <a:xfrm flipV="1">
            <a:off x="1333500" y="828493"/>
            <a:ext cx="3412902" cy="5632311"/>
          </a:xfrm>
          <a:prstGeom prst="rect">
            <a:avLst/>
          </a:prstGeom>
          <a:noFill/>
        </p:spPr>
        <p:txBody>
          <a:bodyPr wrap="square" rtlCol="0">
            <a:spAutoFit/>
          </a:bodyPr>
          <a:lstStyle/>
          <a:p>
            <a:r>
              <a:rPr lang="en-US" altLang="zh-CN" sz="1200" dirty="0"/>
              <a:t>//</a:t>
            </a:r>
            <a:r>
              <a:rPr lang="zh-CN" altLang="en-US" sz="1200" dirty="0"/>
              <a:t>纵向的分隔线</a:t>
            </a:r>
          </a:p>
          <a:p>
            <a:r>
              <a:rPr lang="en-US" altLang="zh-CN" sz="1200" dirty="0" err="1"/>
              <a:t>RowSplit</a:t>
            </a:r>
            <a:r>
              <a:rPr lang="en-US" altLang="zh-CN" sz="1200" dirty="0"/>
              <a:t>() {</a:t>
            </a:r>
          </a:p>
          <a:p>
            <a:r>
              <a:rPr lang="en-US" altLang="zh-CN" sz="1200" dirty="0"/>
              <a:t>  Text('1').width('10%').height(400).</a:t>
            </a:r>
            <a:r>
              <a:rPr lang="en-US" altLang="zh-CN" sz="1200" dirty="0" err="1"/>
              <a:t>backgroundColor</a:t>
            </a:r>
            <a:r>
              <a:rPr lang="en-US" altLang="zh-CN" sz="1200" dirty="0"/>
              <a:t>(0xF5DEB3).</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  Text('2').width('10%').height(400).</a:t>
            </a:r>
            <a:r>
              <a:rPr lang="en-US" altLang="zh-CN" sz="1200" dirty="0" err="1"/>
              <a:t>backgroundColor</a:t>
            </a:r>
            <a:r>
              <a:rPr lang="en-US" altLang="zh-CN" sz="1200" dirty="0"/>
              <a:t>(0xD2B48C).</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  Text('3').width('10%').height(400).</a:t>
            </a:r>
            <a:r>
              <a:rPr lang="en-US" altLang="zh-CN" sz="1200" dirty="0" err="1"/>
              <a:t>backgroundColor</a:t>
            </a:r>
            <a:r>
              <a:rPr lang="en-US" altLang="zh-CN" sz="1200" dirty="0"/>
              <a:t>(0xF5DEB3).</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  Text('4').width('10%').height(400).</a:t>
            </a:r>
            <a:r>
              <a:rPr lang="en-US" altLang="zh-CN" sz="1200" dirty="0" err="1"/>
              <a:t>backgroundColor</a:t>
            </a:r>
            <a:r>
              <a:rPr lang="en-US" altLang="zh-CN" sz="1200" dirty="0"/>
              <a:t>(0xD2B48C).</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  Text('5').width('10%').height(400).</a:t>
            </a:r>
            <a:r>
              <a:rPr lang="en-US" altLang="zh-CN" sz="1200" dirty="0" err="1"/>
              <a:t>backgroundColor</a:t>
            </a:r>
            <a:r>
              <a:rPr lang="en-US" altLang="zh-CN" sz="1200" dirty="0"/>
              <a:t>(0xF5DEB3).</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a:t>
            </a:r>
          </a:p>
          <a:p>
            <a:r>
              <a:rPr lang="en-US" altLang="zh-CN" sz="1200" dirty="0"/>
              <a:t>.</a:t>
            </a:r>
            <a:r>
              <a:rPr lang="en-US" altLang="zh-CN" sz="1200" dirty="0" err="1"/>
              <a:t>resizeable</a:t>
            </a:r>
            <a:r>
              <a:rPr lang="en-US" altLang="zh-CN" sz="1200" dirty="0"/>
              <a:t>(true) //</a:t>
            </a:r>
            <a:r>
              <a:rPr lang="zh-CN" altLang="en-US" sz="1200" dirty="0"/>
              <a:t>可拖动</a:t>
            </a:r>
          </a:p>
          <a:p>
            <a:r>
              <a:rPr lang="en-US" altLang="zh-CN" sz="1200" dirty="0"/>
              <a:t>.width('90%').height(400</a:t>
            </a:r>
            <a:endParaRPr lang="zh-CN" altLang="en-US" sz="1200" dirty="0"/>
          </a:p>
        </p:txBody>
      </p:sp>
      <p:sp>
        <p:nvSpPr>
          <p:cNvPr id="6" name="文本框 5"/>
          <p:cNvSpPr txBox="1"/>
          <p:nvPr/>
        </p:nvSpPr>
        <p:spPr>
          <a:xfrm>
            <a:off x="5241701" y="888643"/>
            <a:ext cx="3258355" cy="5632311"/>
          </a:xfrm>
          <a:prstGeom prst="rect">
            <a:avLst/>
          </a:prstGeom>
          <a:noFill/>
        </p:spPr>
        <p:txBody>
          <a:bodyPr wrap="square" rtlCol="0">
            <a:spAutoFit/>
          </a:bodyPr>
          <a:lstStyle/>
          <a:p>
            <a:r>
              <a:rPr lang="en-US" altLang="zh-CN" sz="1200" dirty="0"/>
              <a:t>//</a:t>
            </a:r>
            <a:r>
              <a:rPr lang="zh-CN" altLang="en-US" sz="1200" dirty="0"/>
              <a:t>横向的分隔线</a:t>
            </a:r>
          </a:p>
          <a:p>
            <a:r>
              <a:rPr lang="en-US" altLang="zh-CN" sz="1200" dirty="0" err="1"/>
              <a:t>ColumnSplit</a:t>
            </a:r>
            <a:r>
              <a:rPr lang="en-US" altLang="zh-CN" sz="1200" dirty="0"/>
              <a:t>() {</a:t>
            </a:r>
          </a:p>
          <a:p>
            <a:r>
              <a:rPr lang="en-US" altLang="zh-CN" sz="1200" dirty="0"/>
              <a:t>  Text('1').width('100%').height(50).</a:t>
            </a:r>
            <a:r>
              <a:rPr lang="en-US" altLang="zh-CN" sz="1200" dirty="0" err="1"/>
              <a:t>backgroundColor</a:t>
            </a:r>
            <a:r>
              <a:rPr lang="en-US" altLang="zh-CN" sz="1200" dirty="0"/>
              <a:t>(0xF5DEB3).</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  Text('2').width('100%').height(50).</a:t>
            </a:r>
            <a:r>
              <a:rPr lang="en-US" altLang="zh-CN" sz="1200" dirty="0" err="1"/>
              <a:t>backgroundColor</a:t>
            </a:r>
            <a:r>
              <a:rPr lang="en-US" altLang="zh-CN" sz="1200" dirty="0"/>
              <a:t>(0xD2B48C).</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  Text('3').width('100%').height(50).</a:t>
            </a:r>
            <a:r>
              <a:rPr lang="en-US" altLang="zh-CN" sz="1200" dirty="0" err="1"/>
              <a:t>backgroundColor</a:t>
            </a:r>
            <a:r>
              <a:rPr lang="en-US" altLang="zh-CN" sz="1200" dirty="0"/>
              <a:t>(0xF5DEB3).</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  Text('4').width('100%').height(50).</a:t>
            </a:r>
            <a:r>
              <a:rPr lang="en-US" altLang="zh-CN" sz="1200" dirty="0" err="1"/>
              <a:t>backgroundColor</a:t>
            </a:r>
            <a:r>
              <a:rPr lang="en-US" altLang="zh-CN" sz="1200" dirty="0"/>
              <a:t>(0xD2B48C).</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  Text('5').width('100%').height(50).</a:t>
            </a:r>
            <a:r>
              <a:rPr lang="en-US" altLang="zh-CN" sz="1200" dirty="0" err="1"/>
              <a:t>backgroundColor</a:t>
            </a:r>
            <a:r>
              <a:rPr lang="en-US" altLang="zh-CN" sz="1200" dirty="0"/>
              <a:t>(0xF5DEB3).</a:t>
            </a:r>
            <a:r>
              <a:rPr lang="en-US" altLang="zh-CN" sz="1200" dirty="0" err="1"/>
              <a:t>textAlign</a:t>
            </a:r>
            <a:endParaRPr lang="en-US" altLang="zh-CN" sz="1200" dirty="0"/>
          </a:p>
          <a:p>
            <a:endParaRPr lang="en-US" altLang="zh-CN" sz="1200" dirty="0"/>
          </a:p>
          <a:p>
            <a:r>
              <a:rPr lang="en-US" altLang="zh-CN" sz="1200" dirty="0"/>
              <a:t>(</a:t>
            </a:r>
            <a:r>
              <a:rPr lang="en-US" altLang="zh-CN" sz="1200" dirty="0" err="1"/>
              <a:t>TextAlign.Center</a:t>
            </a:r>
            <a:r>
              <a:rPr lang="en-US" altLang="zh-CN" sz="1200" dirty="0"/>
              <a:t>)</a:t>
            </a:r>
          </a:p>
          <a:p>
            <a:r>
              <a:rPr lang="en-US" altLang="zh-CN" sz="1200" dirty="0"/>
              <a:t>}</a:t>
            </a:r>
          </a:p>
          <a:p>
            <a:r>
              <a:rPr lang="en-US" altLang="zh-CN" sz="1200" dirty="0"/>
              <a:t>.</a:t>
            </a:r>
            <a:r>
              <a:rPr lang="en-US" altLang="zh-CN" sz="1200" dirty="0" err="1"/>
              <a:t>resizeable</a:t>
            </a:r>
            <a:r>
              <a:rPr lang="en-US" altLang="zh-CN" sz="1200" dirty="0"/>
              <a:t>(true) //</a:t>
            </a:r>
            <a:r>
              <a:rPr lang="zh-CN" altLang="en-US" sz="1200" dirty="0"/>
              <a:t>可拖动</a:t>
            </a:r>
          </a:p>
          <a:p>
            <a:r>
              <a:rPr lang="en-US" altLang="zh-CN" sz="1200" dirty="0"/>
              <a:t>.width('90%').height('60%')</a:t>
            </a:r>
            <a:endParaRPr lang="zh-CN" altLang="en-US" sz="1200" dirty="0"/>
          </a:p>
        </p:txBody>
      </p:sp>
      <p:sp>
        <p:nvSpPr>
          <p:cNvPr id="7" name="文本框 6"/>
          <p:cNvSpPr txBox="1"/>
          <p:nvPr/>
        </p:nvSpPr>
        <p:spPr>
          <a:xfrm>
            <a:off x="2812960" y="41959"/>
            <a:ext cx="5506792" cy="646331"/>
          </a:xfrm>
          <a:prstGeom prst="rect">
            <a:avLst/>
          </a:prstGeom>
          <a:noFill/>
        </p:spPr>
        <p:txBody>
          <a:bodyPr wrap="square" rtlCol="0">
            <a:spAutoFit/>
          </a:bodyPr>
          <a:lstStyle/>
          <a:p>
            <a:r>
              <a:rPr lang="en-US" altLang="zh-CN" dirty="0" err="1"/>
              <a:t>ColumnSplit</a:t>
            </a:r>
            <a:r>
              <a:rPr lang="zh-CN" altLang="en-US" dirty="0"/>
              <a:t>和</a:t>
            </a:r>
            <a:r>
              <a:rPr lang="en-US" altLang="zh-CN" dirty="0" err="1"/>
              <a:t>RowSplit</a:t>
            </a:r>
            <a:r>
              <a:rPr lang="zh-CN" altLang="en-US" dirty="0"/>
              <a:t>还可以设置</a:t>
            </a:r>
            <a:r>
              <a:rPr lang="en-US" altLang="zh-CN" dirty="0" err="1"/>
              <a:t>resizeable</a:t>
            </a:r>
            <a:r>
              <a:rPr lang="zh-CN" altLang="en-US" dirty="0"/>
              <a:t>属性，用来表示分隔线是否可以拖动。</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056" y="1357352"/>
            <a:ext cx="3748925" cy="4373746"/>
          </a:xfrm>
          <a:prstGeom prst="rect">
            <a:avLst/>
          </a:prstGeom>
        </p:spPr>
      </p:pic>
    </p:spTree>
    <p:extLst>
      <p:ext uri="{BB962C8B-B14F-4D97-AF65-F5344CB8AC3E}">
        <p14:creationId xmlns:p14="http://schemas.microsoft.com/office/powerpoint/2010/main" val="19361093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747" y="-37676"/>
            <a:ext cx="10515600" cy="1325563"/>
          </a:xfrm>
        </p:spPr>
        <p:txBody>
          <a:bodyPr/>
          <a:lstStyle/>
          <a:p>
            <a:r>
              <a:rPr lang="en-US" altLang="zh-CN" dirty="0"/>
              <a:t>4.7.1  </a:t>
            </a:r>
            <a:r>
              <a:rPr lang="zh-CN" altLang="en-US" dirty="0"/>
              <a:t>新增</a:t>
            </a:r>
            <a:r>
              <a:rPr lang="en-US" altLang="zh-CN" dirty="0" err="1"/>
              <a:t>Calculator.ets</a:t>
            </a:r>
            <a:r>
              <a:rPr lang="zh-CN" altLang="en-US" dirty="0"/>
              <a:t>的文件</a:t>
            </a:r>
          </a:p>
        </p:txBody>
      </p:sp>
      <p:sp>
        <p:nvSpPr>
          <p:cNvPr id="7" name="文本框 6"/>
          <p:cNvSpPr txBox="1"/>
          <p:nvPr/>
        </p:nvSpPr>
        <p:spPr>
          <a:xfrm>
            <a:off x="1069483" y="1390918"/>
            <a:ext cx="10362127" cy="2862322"/>
          </a:xfrm>
          <a:prstGeom prst="rect">
            <a:avLst/>
          </a:prstGeom>
          <a:noFill/>
        </p:spPr>
        <p:txBody>
          <a:bodyPr wrap="square" rtlCol="0">
            <a:spAutoFit/>
          </a:bodyPr>
          <a:lstStyle/>
          <a:p>
            <a:r>
              <a:rPr lang="zh-CN" altLang="en-US" dirty="0"/>
              <a:t>在</a:t>
            </a:r>
            <a:r>
              <a:rPr lang="en-US" altLang="zh-CN" dirty="0" err="1"/>
              <a:t>src→main→ets</a:t>
            </a:r>
            <a:r>
              <a:rPr lang="zh-CN" altLang="en-US" dirty="0"/>
              <a:t>目录中下，创建一个名为</a:t>
            </a:r>
            <a:r>
              <a:rPr lang="en-US" altLang="zh-CN" dirty="0" err="1"/>
              <a:t>Calculator.ets</a:t>
            </a:r>
            <a:r>
              <a:rPr lang="zh-CN" altLang="en-US" dirty="0"/>
              <a:t>的文件。该文件主要实现</a:t>
            </a:r>
            <a:r>
              <a:rPr lang="zh-CN" altLang="en-US" dirty="0" smtClean="0"/>
              <a:t>“计算器”</a:t>
            </a:r>
            <a:r>
              <a:rPr lang="zh-CN" altLang="en-US" dirty="0"/>
              <a:t>的核心计算逻辑。代码如下</a:t>
            </a:r>
            <a:r>
              <a:rPr lang="zh-CN" altLang="en-US" dirty="0" smtClean="0"/>
              <a:t>：</a:t>
            </a:r>
            <a:endParaRPr lang="en-US" altLang="zh-CN" dirty="0" smtClean="0"/>
          </a:p>
          <a:p>
            <a:endParaRPr lang="en-US" altLang="zh-CN" dirty="0"/>
          </a:p>
          <a:p>
            <a:endParaRPr lang="zh-CN" altLang="en-US" dirty="0"/>
          </a:p>
          <a:p>
            <a:r>
              <a:rPr lang="en-US" altLang="zh-CN" dirty="0"/>
              <a:t>/**</a:t>
            </a:r>
          </a:p>
          <a:p>
            <a:r>
              <a:rPr lang="en-US" altLang="zh-CN" dirty="0"/>
              <a:t> * </a:t>
            </a:r>
            <a:r>
              <a:rPr lang="zh-CN" altLang="en-US" dirty="0"/>
              <a:t>计算器的计算逻辑</a:t>
            </a:r>
          </a:p>
          <a:p>
            <a:r>
              <a:rPr lang="zh-CN" altLang="en-US" dirty="0"/>
              <a:t> *</a:t>
            </a:r>
            <a:r>
              <a:rPr lang="en-US" altLang="zh-CN" dirty="0"/>
              <a:t>/</a:t>
            </a:r>
          </a:p>
          <a:p>
            <a:r>
              <a:rPr lang="en-US" altLang="zh-CN" dirty="0"/>
              <a:t>export class Calculator {</a:t>
            </a:r>
          </a:p>
          <a:p>
            <a:endParaRPr lang="en-US" altLang="zh-CN" dirty="0"/>
          </a:p>
          <a:p>
            <a:r>
              <a:rPr lang="en-US" altLang="zh-CN" dirty="0"/>
              <a:t>}</a:t>
            </a:r>
            <a:endParaRPr lang="en-US" altLang="zh-CN" dirty="0" smtClean="0"/>
          </a:p>
        </p:txBody>
      </p:sp>
    </p:spTree>
    <p:extLst>
      <p:ext uri="{BB962C8B-B14F-4D97-AF65-F5344CB8AC3E}">
        <p14:creationId xmlns:p14="http://schemas.microsoft.com/office/powerpoint/2010/main" val="13125079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20" y="-1325563"/>
            <a:ext cx="10515600" cy="1325563"/>
          </a:xfrm>
        </p:spPr>
        <p:txBody>
          <a:bodyPr/>
          <a:lstStyle/>
          <a:p>
            <a:r>
              <a:rPr lang="en-US" altLang="zh-CN" dirty="0"/>
              <a:t>4.7.2  </a:t>
            </a:r>
            <a:r>
              <a:rPr lang="zh-CN" altLang="en-US" dirty="0"/>
              <a:t>实现递归运算</a:t>
            </a:r>
          </a:p>
        </p:txBody>
      </p:sp>
      <p:sp>
        <p:nvSpPr>
          <p:cNvPr id="7" name="文本框 6"/>
          <p:cNvSpPr txBox="1"/>
          <p:nvPr/>
        </p:nvSpPr>
        <p:spPr>
          <a:xfrm>
            <a:off x="90690" y="193182"/>
            <a:ext cx="4236612" cy="6370975"/>
          </a:xfrm>
          <a:prstGeom prst="rect">
            <a:avLst/>
          </a:prstGeom>
          <a:noFill/>
        </p:spPr>
        <p:txBody>
          <a:bodyPr wrap="square" rtlCol="0">
            <a:spAutoFit/>
          </a:bodyPr>
          <a:lstStyle/>
          <a:p>
            <a:r>
              <a:rPr lang="zh-CN" altLang="en-US" sz="1200" dirty="0"/>
              <a:t>在</a:t>
            </a:r>
            <a:r>
              <a:rPr lang="en-US" altLang="zh-CN" sz="1200" dirty="0" err="1"/>
              <a:t>Calculator.ets</a:t>
            </a:r>
            <a:r>
              <a:rPr lang="zh-CN" altLang="en-US" sz="1200" dirty="0"/>
              <a:t>文件中添加</a:t>
            </a:r>
            <a:r>
              <a:rPr lang="en-US" altLang="zh-CN" sz="1200" dirty="0" err="1"/>
              <a:t>recursiveCompute</a:t>
            </a:r>
            <a:r>
              <a:rPr lang="zh-CN" altLang="en-US" sz="1200" dirty="0"/>
              <a:t>方法，代码如下：</a:t>
            </a:r>
          </a:p>
          <a:p>
            <a:r>
              <a:rPr lang="en-US" altLang="zh-CN" sz="1200" dirty="0"/>
              <a:t>/**</a:t>
            </a:r>
          </a:p>
          <a:p>
            <a:r>
              <a:rPr lang="en-US" altLang="zh-CN" sz="1200" dirty="0"/>
              <a:t> * </a:t>
            </a:r>
            <a:r>
              <a:rPr lang="zh-CN" altLang="en-US" sz="1200" dirty="0"/>
              <a:t>计算器的计算逻辑</a:t>
            </a:r>
          </a:p>
          <a:p>
            <a:r>
              <a:rPr lang="zh-CN" altLang="en-US" sz="1200" dirty="0"/>
              <a:t> *</a:t>
            </a:r>
            <a:r>
              <a:rPr lang="en-US" altLang="zh-CN" sz="1200" dirty="0"/>
              <a:t>/</a:t>
            </a:r>
          </a:p>
          <a:p>
            <a:r>
              <a:rPr lang="en-US" altLang="zh-CN" sz="1200" dirty="0"/>
              <a:t>export class Calculator {</a:t>
            </a:r>
          </a:p>
          <a:p>
            <a:endParaRPr lang="en-US" altLang="zh-CN" sz="1200" dirty="0"/>
          </a:p>
          <a:p>
            <a:r>
              <a:rPr lang="en-US" altLang="zh-CN" sz="1200" dirty="0"/>
              <a:t>  /**</a:t>
            </a:r>
          </a:p>
          <a:p>
            <a:r>
              <a:rPr lang="en-US" altLang="zh-CN" sz="1200" dirty="0"/>
              <a:t>   * </a:t>
            </a:r>
            <a:r>
              <a:rPr lang="zh-CN" altLang="en-US" sz="1200" dirty="0"/>
              <a:t>递归计算直至完成，一次计算一对数，从左往右，乘除法优先于加减法</a:t>
            </a:r>
          </a:p>
          <a:p>
            <a:r>
              <a:rPr lang="zh-CN" altLang="en-US" sz="1200" dirty="0"/>
              <a:t>   * </a:t>
            </a:r>
            <a:r>
              <a:rPr lang="en-US" altLang="zh-CN" sz="1200" dirty="0"/>
              <a:t>@</a:t>
            </a:r>
            <a:r>
              <a:rPr lang="en-US" altLang="zh-CN" sz="1200" dirty="0" err="1"/>
              <a:t>param</a:t>
            </a:r>
            <a:r>
              <a:rPr lang="en-US" altLang="zh-CN" sz="1200" dirty="0"/>
              <a:t> split</a:t>
            </a:r>
          </a:p>
          <a:p>
            <a:r>
              <a:rPr lang="en-US" altLang="zh-CN" sz="1200" dirty="0"/>
              <a:t>   * </a:t>
            </a:r>
            <a:r>
              <a:rPr lang="zh-CN" altLang="en-US" sz="1200" dirty="0"/>
              <a:t>例：</a:t>
            </a:r>
            <a:r>
              <a:rPr lang="en-US" altLang="zh-CN" sz="1200" dirty="0"/>
              <a:t>split = ['1.1', '-', '0.1', '+', '2', '×', '3', '÷', '4']</a:t>
            </a:r>
          </a:p>
          <a:p>
            <a:r>
              <a:rPr lang="en-US" altLang="zh-CN" sz="1200" dirty="0"/>
              <a:t>   * </a:t>
            </a:r>
            <a:r>
              <a:rPr lang="zh-CN" altLang="en-US" sz="1200" dirty="0"/>
              <a:t>第</a:t>
            </a:r>
            <a:r>
              <a:rPr lang="en-US" altLang="zh-CN" sz="1200" dirty="0"/>
              <a:t>1</a:t>
            </a:r>
            <a:r>
              <a:rPr lang="zh-CN" altLang="en-US" sz="1200" dirty="0"/>
              <a:t>次：</a:t>
            </a:r>
            <a:r>
              <a:rPr lang="en-US" altLang="zh-CN" sz="1200" dirty="0"/>
              <a:t>split = ['1.1', '-', '0.1', '+', '6', '÷', '4']</a:t>
            </a:r>
          </a:p>
          <a:p>
            <a:r>
              <a:rPr lang="en-US" altLang="zh-CN" sz="1200" dirty="0"/>
              <a:t>   * </a:t>
            </a:r>
            <a:r>
              <a:rPr lang="zh-CN" altLang="en-US" sz="1200" dirty="0"/>
              <a:t>第</a:t>
            </a:r>
            <a:r>
              <a:rPr lang="en-US" altLang="zh-CN" sz="1200" dirty="0"/>
              <a:t>2</a:t>
            </a:r>
            <a:r>
              <a:rPr lang="zh-CN" altLang="en-US" sz="1200" dirty="0"/>
              <a:t>次：</a:t>
            </a:r>
            <a:r>
              <a:rPr lang="en-US" altLang="zh-CN" sz="1200" dirty="0"/>
              <a:t>split = ['1.1', '-', '0.1', '+', '1.5']</a:t>
            </a:r>
          </a:p>
          <a:p>
            <a:r>
              <a:rPr lang="en-US" altLang="zh-CN" sz="1200" dirty="0"/>
              <a:t>   * </a:t>
            </a:r>
            <a:r>
              <a:rPr lang="zh-CN" altLang="en-US" sz="1200" dirty="0"/>
              <a:t>第</a:t>
            </a:r>
            <a:r>
              <a:rPr lang="en-US" altLang="zh-CN" sz="1200" dirty="0"/>
              <a:t>3</a:t>
            </a:r>
            <a:r>
              <a:rPr lang="zh-CN" altLang="en-US" sz="1200" dirty="0"/>
              <a:t>次：</a:t>
            </a:r>
            <a:r>
              <a:rPr lang="en-US" altLang="zh-CN" sz="1200" dirty="0"/>
              <a:t>split = ['1', '+', '1.5']</a:t>
            </a:r>
          </a:p>
          <a:p>
            <a:r>
              <a:rPr lang="en-US" altLang="zh-CN" sz="1200" dirty="0"/>
              <a:t>   * </a:t>
            </a:r>
            <a:r>
              <a:rPr lang="zh-CN" altLang="en-US" sz="1200" dirty="0"/>
              <a:t>第</a:t>
            </a:r>
            <a:r>
              <a:rPr lang="en-US" altLang="zh-CN" sz="1200" dirty="0"/>
              <a:t>4</a:t>
            </a:r>
            <a:r>
              <a:rPr lang="zh-CN" altLang="en-US" sz="1200" dirty="0"/>
              <a:t>次：</a:t>
            </a:r>
            <a:r>
              <a:rPr lang="en-US" altLang="zh-CN" sz="1200" dirty="0"/>
              <a:t>split = ['2.5']</a:t>
            </a:r>
          </a:p>
          <a:p>
            <a:r>
              <a:rPr lang="en-US" altLang="zh-CN" sz="1200" dirty="0"/>
              <a:t>   */</a:t>
            </a:r>
          </a:p>
          <a:p>
            <a:r>
              <a:rPr lang="en-US" altLang="zh-CN" sz="1200" dirty="0"/>
              <a:t>  private static </a:t>
            </a:r>
            <a:r>
              <a:rPr lang="en-US" altLang="zh-CN" sz="1200" dirty="0" err="1"/>
              <a:t>recursiveCompute</a:t>
            </a:r>
            <a:r>
              <a:rPr lang="en-US" altLang="zh-CN" sz="1200" dirty="0"/>
              <a:t>(split: string[]): string[] {</a:t>
            </a:r>
          </a:p>
          <a:p>
            <a:r>
              <a:rPr lang="en-US" altLang="zh-CN" sz="1200" dirty="0"/>
              <a:t>    </a:t>
            </a:r>
            <a:r>
              <a:rPr lang="en-US" altLang="zh-CN" sz="1200" dirty="0" err="1"/>
              <a:t>var</a:t>
            </a:r>
            <a:r>
              <a:rPr lang="en-US" altLang="zh-CN" sz="1200" dirty="0"/>
              <a:t> </a:t>
            </a:r>
            <a:r>
              <a:rPr lang="en-US" altLang="zh-CN" sz="1200" dirty="0" err="1"/>
              <a:t>symbolIndex</a:t>
            </a:r>
            <a:r>
              <a:rPr lang="en-US" altLang="zh-CN" sz="1200" dirty="0"/>
              <a:t> 	//</a:t>
            </a:r>
            <a:r>
              <a:rPr lang="zh-CN" altLang="en-US" sz="1200" dirty="0"/>
              <a:t>符号索引</a:t>
            </a:r>
          </a:p>
          <a:p>
            <a:r>
              <a:rPr lang="zh-CN" altLang="en-US" sz="1200" dirty="0"/>
              <a:t>    </a:t>
            </a:r>
            <a:r>
              <a:rPr lang="en-US" altLang="zh-CN" sz="1200" dirty="0"/>
              <a:t>//</a:t>
            </a:r>
            <a:r>
              <a:rPr lang="zh-CN" altLang="en-US" sz="1200" dirty="0"/>
              <a:t>先寻找乘除符号</a:t>
            </a:r>
          </a:p>
          <a:p>
            <a:r>
              <a:rPr lang="zh-CN" altLang="en-US" sz="1200" dirty="0"/>
              <a:t>    </a:t>
            </a:r>
            <a:r>
              <a:rPr lang="en-US" altLang="zh-CN" sz="1200" dirty="0"/>
              <a:t>for (</a:t>
            </a:r>
            <a:r>
              <a:rPr lang="en-US" altLang="zh-CN" sz="1200" dirty="0" err="1"/>
              <a:t>var</a:t>
            </a:r>
            <a:r>
              <a:rPr lang="en-US" altLang="zh-CN" sz="1200" dirty="0"/>
              <a:t> </a:t>
            </a:r>
            <a:r>
              <a:rPr lang="en-US" altLang="zh-CN" sz="1200" dirty="0" err="1"/>
              <a:t>i</a:t>
            </a:r>
            <a:r>
              <a:rPr lang="en-US" altLang="zh-CN" sz="1200" dirty="0"/>
              <a:t> = 0;i &lt; </a:t>
            </a:r>
            <a:r>
              <a:rPr lang="en-US" altLang="zh-CN" sz="1200" dirty="0" err="1"/>
              <a:t>split.length</a:t>
            </a:r>
            <a:r>
              <a:rPr lang="en-US" altLang="zh-CN" sz="1200" dirty="0"/>
              <a:t>; </a:t>
            </a:r>
            <a:r>
              <a:rPr lang="en-US" altLang="zh-CN" sz="1200" dirty="0" err="1"/>
              <a:t>i</a:t>
            </a:r>
            <a:r>
              <a:rPr lang="en-US" altLang="zh-CN" sz="1200" dirty="0"/>
              <a:t>++) {</a:t>
            </a:r>
          </a:p>
          <a:p>
            <a:r>
              <a:rPr lang="en-US" altLang="zh-CN" sz="1200" dirty="0"/>
              <a:t>      if (split[</a:t>
            </a:r>
            <a:r>
              <a:rPr lang="en-US" altLang="zh-CN" sz="1200" dirty="0" err="1"/>
              <a:t>i</a:t>
            </a:r>
            <a:r>
              <a:rPr lang="en-US" altLang="zh-CN" sz="1200" dirty="0"/>
              <a:t>].match(</a:t>
            </a:r>
            <a:r>
              <a:rPr lang="en-US" altLang="zh-CN" sz="1200" dirty="0" err="1"/>
              <a:t>RegExp</a:t>
            </a:r>
            <a:r>
              <a:rPr lang="en-US" altLang="zh-CN" sz="1200" dirty="0"/>
              <a:t>('^(×|÷)$')) != null) {</a:t>
            </a:r>
          </a:p>
          <a:p>
            <a:r>
              <a:rPr lang="en-US" altLang="zh-CN" sz="1200" dirty="0"/>
              <a:t>        </a:t>
            </a:r>
            <a:r>
              <a:rPr lang="en-US" altLang="zh-CN" sz="1200" dirty="0" err="1"/>
              <a:t>symbolIndex</a:t>
            </a:r>
            <a:r>
              <a:rPr lang="en-US" altLang="zh-CN" sz="1200" dirty="0"/>
              <a:t> = </a:t>
            </a:r>
            <a:r>
              <a:rPr lang="en-US" altLang="zh-CN" sz="1200" dirty="0" err="1"/>
              <a:t>i</a:t>
            </a:r>
            <a:endParaRPr lang="en-US" altLang="zh-CN" sz="1200" dirty="0"/>
          </a:p>
          <a:p>
            <a:r>
              <a:rPr lang="en-US" altLang="zh-CN" sz="1200" dirty="0"/>
              <a:t>        break</a:t>
            </a:r>
          </a:p>
          <a:p>
            <a:r>
              <a:rPr lang="en-US" altLang="zh-CN" sz="1200" dirty="0"/>
              <a:t>      }</a:t>
            </a:r>
          </a:p>
          <a:p>
            <a:r>
              <a:rPr lang="en-US" altLang="zh-CN" sz="1200" dirty="0"/>
              <a:t>    }</a:t>
            </a:r>
          </a:p>
          <a:p>
            <a:r>
              <a:rPr lang="en-US" altLang="zh-CN" sz="1200" dirty="0"/>
              <a:t>    //</a:t>
            </a:r>
            <a:r>
              <a:rPr lang="zh-CN" altLang="en-US" sz="1200" dirty="0"/>
              <a:t>若没找到乘除符号，则寻找加减符号</a:t>
            </a:r>
          </a:p>
          <a:p>
            <a:r>
              <a:rPr lang="zh-CN" altLang="en-US" sz="1200" dirty="0"/>
              <a:t>    </a:t>
            </a:r>
            <a:r>
              <a:rPr lang="en-US" altLang="zh-CN" sz="1200" dirty="0"/>
              <a:t>if (</a:t>
            </a:r>
            <a:r>
              <a:rPr lang="en-US" altLang="zh-CN" sz="1200" dirty="0" err="1"/>
              <a:t>symbolIndex</a:t>
            </a:r>
            <a:r>
              <a:rPr lang="en-US" altLang="zh-CN" sz="1200" dirty="0"/>
              <a:t> == null) {</a:t>
            </a:r>
          </a:p>
          <a:p>
            <a:r>
              <a:rPr lang="en-US" altLang="zh-CN" sz="1200" dirty="0"/>
              <a:t>      for (</a:t>
            </a:r>
            <a:r>
              <a:rPr lang="en-US" altLang="zh-CN" sz="1200" dirty="0" err="1"/>
              <a:t>var</a:t>
            </a:r>
            <a:r>
              <a:rPr lang="en-US" altLang="zh-CN" sz="1200" dirty="0"/>
              <a:t> j = 0;j &lt; </a:t>
            </a:r>
            <a:r>
              <a:rPr lang="en-US" altLang="zh-CN" sz="1200" dirty="0" err="1"/>
              <a:t>split.length</a:t>
            </a:r>
            <a:r>
              <a:rPr lang="en-US" altLang="zh-CN" sz="1200" dirty="0"/>
              <a:t>; </a:t>
            </a:r>
            <a:r>
              <a:rPr lang="en-US" altLang="zh-CN" sz="1200" dirty="0" err="1"/>
              <a:t>j++</a:t>
            </a:r>
            <a:r>
              <a:rPr lang="en-US" altLang="zh-CN" sz="1200" dirty="0"/>
              <a:t>) {</a:t>
            </a:r>
          </a:p>
          <a:p>
            <a:r>
              <a:rPr lang="en-US" altLang="zh-CN" sz="1200" dirty="0"/>
              <a:t>        if (split[j].match(</a:t>
            </a:r>
            <a:r>
              <a:rPr lang="en-US" altLang="zh-CN" sz="1200" dirty="0" err="1"/>
              <a:t>RegExp</a:t>
            </a:r>
            <a:r>
              <a:rPr lang="en-US" altLang="zh-CN" sz="1200" dirty="0"/>
              <a:t>('^(\\+|-)$')) != null) {</a:t>
            </a:r>
          </a:p>
          <a:p>
            <a:r>
              <a:rPr lang="en-US" altLang="zh-CN" sz="1200" dirty="0"/>
              <a:t>          </a:t>
            </a:r>
            <a:r>
              <a:rPr lang="en-US" altLang="zh-CN" sz="1200" dirty="0" err="1"/>
              <a:t>symbolIndex</a:t>
            </a:r>
            <a:r>
              <a:rPr lang="en-US" altLang="zh-CN" sz="1200" dirty="0"/>
              <a:t> = j</a:t>
            </a:r>
          </a:p>
          <a:p>
            <a:r>
              <a:rPr lang="en-US" altLang="zh-CN" sz="1200" dirty="0"/>
              <a:t>          break</a:t>
            </a:r>
          </a:p>
          <a:p>
            <a:r>
              <a:rPr lang="en-US" altLang="zh-CN" sz="1200" dirty="0"/>
              <a:t>        }</a:t>
            </a:r>
          </a:p>
          <a:p>
            <a:r>
              <a:rPr lang="en-US" altLang="zh-CN" sz="1200" dirty="0"/>
              <a:t>      }</a:t>
            </a:r>
          </a:p>
          <a:p>
            <a:r>
              <a:rPr lang="en-US" altLang="zh-CN" sz="1200" dirty="0"/>
              <a:t>    }</a:t>
            </a:r>
            <a:endParaRPr lang="en-US" altLang="zh-CN" sz="1200" dirty="0" smtClean="0"/>
          </a:p>
        </p:txBody>
      </p:sp>
      <p:sp>
        <p:nvSpPr>
          <p:cNvPr id="4" name="文本框 3"/>
          <p:cNvSpPr txBox="1"/>
          <p:nvPr/>
        </p:nvSpPr>
        <p:spPr>
          <a:xfrm>
            <a:off x="4508143" y="8516"/>
            <a:ext cx="4687373" cy="6186309"/>
          </a:xfrm>
          <a:prstGeom prst="rect">
            <a:avLst/>
          </a:prstGeom>
          <a:noFill/>
        </p:spPr>
        <p:txBody>
          <a:bodyPr wrap="square" rtlCol="0">
            <a:spAutoFit/>
          </a:bodyPr>
          <a:lstStyle/>
          <a:p>
            <a:r>
              <a:rPr lang="en-US" altLang="zh-CN" sz="1200" dirty="0"/>
              <a:t>if (</a:t>
            </a:r>
            <a:r>
              <a:rPr lang="en-US" altLang="zh-CN" sz="1200" dirty="0" err="1"/>
              <a:t>symbolIndex</a:t>
            </a:r>
            <a:r>
              <a:rPr lang="en-US" altLang="zh-CN" sz="1200" dirty="0"/>
              <a:t> == null) { //</a:t>
            </a:r>
            <a:r>
              <a:rPr lang="zh-CN" altLang="en-US" sz="1200" dirty="0"/>
              <a:t>若没找到运算符号，则表明计算结束，返回结果</a:t>
            </a:r>
          </a:p>
          <a:p>
            <a:r>
              <a:rPr lang="zh-CN" altLang="en-US" sz="1200" dirty="0"/>
              <a:t>      </a:t>
            </a:r>
            <a:r>
              <a:rPr lang="en-US" altLang="zh-CN" sz="1200" dirty="0"/>
              <a:t>return split</a:t>
            </a:r>
          </a:p>
          <a:p>
            <a:r>
              <a:rPr lang="en-US" altLang="zh-CN" sz="1200" dirty="0"/>
              <a:t>    } else { 	</a:t>
            </a:r>
            <a:r>
              <a:rPr lang="en-US" altLang="zh-CN" sz="1200" dirty="0" smtClean="0"/>
              <a:t>//</a:t>
            </a:r>
            <a:r>
              <a:rPr lang="zh-CN" altLang="en-US" sz="1200" dirty="0"/>
              <a:t>若找到运算符号，则运算后继续寻找运算</a:t>
            </a:r>
          </a:p>
          <a:p>
            <a:r>
              <a:rPr lang="zh-CN" altLang="en-US" sz="1200" dirty="0"/>
              <a:t>      </a:t>
            </a:r>
            <a:r>
              <a:rPr lang="en-US" altLang="zh-CN" sz="1200" dirty="0" err="1"/>
              <a:t>var</a:t>
            </a:r>
            <a:r>
              <a:rPr lang="en-US" altLang="zh-CN" sz="1200" dirty="0"/>
              <a:t> num1 = +split[symbolIndex-1]</a:t>
            </a:r>
          </a:p>
          <a:p>
            <a:r>
              <a:rPr lang="en-US" altLang="zh-CN" sz="1200" dirty="0"/>
              <a:t>      </a:t>
            </a:r>
            <a:r>
              <a:rPr lang="en-US" altLang="zh-CN" sz="1200" dirty="0" err="1"/>
              <a:t>var</a:t>
            </a:r>
            <a:r>
              <a:rPr lang="en-US" altLang="zh-CN" sz="1200" dirty="0"/>
              <a:t> symbo1 = split[</a:t>
            </a:r>
            <a:r>
              <a:rPr lang="en-US" altLang="zh-CN" sz="1200" dirty="0" err="1"/>
              <a:t>symbolIndex</a:t>
            </a:r>
            <a:r>
              <a:rPr lang="en-US" altLang="zh-CN" sz="1200" dirty="0"/>
              <a:t>]</a:t>
            </a:r>
          </a:p>
          <a:p>
            <a:r>
              <a:rPr lang="en-US" altLang="zh-CN" sz="1200" dirty="0"/>
              <a:t>      </a:t>
            </a:r>
            <a:r>
              <a:rPr lang="en-US" altLang="zh-CN" sz="1200" dirty="0" err="1"/>
              <a:t>var</a:t>
            </a:r>
            <a:r>
              <a:rPr lang="en-US" altLang="zh-CN" sz="1200" dirty="0"/>
              <a:t> num2 = +split[symbolIndex+1]</a:t>
            </a:r>
          </a:p>
          <a:p>
            <a:r>
              <a:rPr lang="en-US" altLang="zh-CN" sz="1200" dirty="0"/>
              <a:t>      </a:t>
            </a:r>
            <a:r>
              <a:rPr lang="en-US" altLang="zh-CN" sz="1200" dirty="0" err="1"/>
              <a:t>var</a:t>
            </a:r>
            <a:r>
              <a:rPr lang="en-US" altLang="zh-CN" sz="1200" dirty="0"/>
              <a:t> result = 0</a:t>
            </a:r>
          </a:p>
          <a:p>
            <a:r>
              <a:rPr lang="en-US" altLang="zh-CN" sz="1200" dirty="0"/>
              <a:t>      switch (symbo1) {</a:t>
            </a:r>
          </a:p>
          <a:p>
            <a:r>
              <a:rPr lang="en-US" altLang="zh-CN" sz="1200" dirty="0"/>
              <a:t>        case '+':</a:t>
            </a:r>
          </a:p>
          <a:p>
            <a:r>
              <a:rPr lang="en-US" altLang="zh-CN" sz="1200" dirty="0"/>
              <a:t>          result = num1 + num2</a:t>
            </a:r>
          </a:p>
          <a:p>
            <a:r>
              <a:rPr lang="en-US" altLang="zh-CN" sz="1200" dirty="0"/>
              <a:t>          break</a:t>
            </a:r>
          </a:p>
          <a:p>
            <a:r>
              <a:rPr lang="en-US" altLang="zh-CN" sz="1200" dirty="0"/>
              <a:t>        case '-':</a:t>
            </a:r>
          </a:p>
          <a:p>
            <a:r>
              <a:rPr lang="en-US" altLang="zh-CN" sz="1200" dirty="0"/>
              <a:t>          result = num1 - num2</a:t>
            </a:r>
          </a:p>
          <a:p>
            <a:r>
              <a:rPr lang="en-US" altLang="zh-CN" sz="1200" dirty="0"/>
              <a:t>          break</a:t>
            </a:r>
          </a:p>
          <a:p>
            <a:r>
              <a:rPr lang="en-US" altLang="zh-CN" sz="1200" dirty="0"/>
              <a:t>        case '×':</a:t>
            </a:r>
          </a:p>
          <a:p>
            <a:r>
              <a:rPr lang="en-US" altLang="zh-CN" sz="1200" dirty="0"/>
              <a:t>          result = num1 * num2</a:t>
            </a:r>
          </a:p>
          <a:p>
            <a:r>
              <a:rPr lang="en-US" altLang="zh-CN" sz="1200" dirty="0"/>
              <a:t>          break</a:t>
            </a:r>
          </a:p>
          <a:p>
            <a:r>
              <a:rPr lang="en-US" altLang="zh-CN" sz="1200" dirty="0"/>
              <a:t>        case '÷':</a:t>
            </a:r>
          </a:p>
          <a:p>
            <a:r>
              <a:rPr lang="en-US" altLang="zh-CN" sz="1200" dirty="0"/>
              <a:t>          result = num1 / num2</a:t>
            </a:r>
          </a:p>
          <a:p>
            <a:r>
              <a:rPr lang="en-US" altLang="zh-CN" sz="1200" dirty="0"/>
              <a:t>          break</a:t>
            </a:r>
          </a:p>
          <a:p>
            <a:r>
              <a:rPr lang="en-US" altLang="zh-CN" sz="1200" dirty="0"/>
              <a:t>      }</a:t>
            </a:r>
          </a:p>
          <a:p>
            <a:r>
              <a:rPr lang="en-US" altLang="zh-CN" sz="1200" dirty="0"/>
              <a:t>      split = </a:t>
            </a:r>
            <a:r>
              <a:rPr lang="en-US" altLang="zh-CN" sz="1200" dirty="0" err="1"/>
              <a:t>split.slice</a:t>
            </a:r>
            <a:r>
              <a:rPr lang="en-US" altLang="zh-CN" sz="1200" dirty="0"/>
              <a:t>(0, </a:t>
            </a:r>
            <a:r>
              <a:rPr lang="en-US" altLang="zh-CN" sz="1200" dirty="0" err="1"/>
              <a:t>symbolIndex</a:t>
            </a:r>
            <a:r>
              <a:rPr lang="en-US" altLang="zh-CN" sz="1200" dirty="0"/>
              <a:t> - 1).</a:t>
            </a:r>
            <a:r>
              <a:rPr lang="en-US" altLang="zh-CN" sz="1200" dirty="0" err="1"/>
              <a:t>concat</a:t>
            </a:r>
            <a:r>
              <a:rPr lang="en-US" altLang="zh-CN" sz="1200" dirty="0"/>
              <a:t>('${result}').</a:t>
            </a:r>
            <a:r>
              <a:rPr lang="en-US" altLang="zh-CN" sz="1200" dirty="0" err="1"/>
              <a:t>concat</a:t>
            </a:r>
            <a:endParaRPr lang="en-US" altLang="zh-CN" sz="1200" dirty="0"/>
          </a:p>
          <a:p>
            <a:endParaRPr lang="en-US" altLang="zh-CN" sz="1200" dirty="0"/>
          </a:p>
          <a:p>
            <a:r>
              <a:rPr lang="en-US" altLang="zh-CN" sz="1200" dirty="0"/>
              <a:t>(</a:t>
            </a:r>
            <a:r>
              <a:rPr lang="en-US" altLang="zh-CN" sz="1200" dirty="0" err="1"/>
              <a:t>split.slice</a:t>
            </a:r>
            <a:r>
              <a:rPr lang="en-US" altLang="zh-CN" sz="1200" dirty="0"/>
              <a:t>(</a:t>
            </a:r>
            <a:r>
              <a:rPr lang="en-US" altLang="zh-CN" sz="1200" dirty="0" err="1"/>
              <a:t>symbolIndex</a:t>
            </a:r>
            <a:r>
              <a:rPr lang="en-US" altLang="zh-CN" sz="1200" dirty="0"/>
              <a:t> + 2))</a:t>
            </a:r>
          </a:p>
          <a:p>
            <a:r>
              <a:rPr lang="en-US" altLang="zh-CN" sz="1200" dirty="0"/>
              <a:t>      return </a:t>
            </a:r>
            <a:r>
              <a:rPr lang="en-US" altLang="zh-CN" sz="1200" dirty="0" err="1"/>
              <a:t>Calculator.recursiveCompute</a:t>
            </a:r>
            <a:r>
              <a:rPr lang="en-US" altLang="zh-CN" sz="1200" dirty="0"/>
              <a:t>(split)</a:t>
            </a:r>
          </a:p>
          <a:p>
            <a:r>
              <a:rPr lang="en-US" altLang="zh-CN" sz="1200" dirty="0"/>
              <a:t>    }</a:t>
            </a:r>
          </a:p>
          <a:p>
            <a:r>
              <a:rPr lang="en-US" altLang="zh-CN" sz="1200" dirty="0"/>
              <a:t>  }</a:t>
            </a:r>
          </a:p>
          <a:p>
            <a:r>
              <a:rPr lang="en-US" altLang="zh-CN" sz="1200" dirty="0"/>
              <a:t>}</a:t>
            </a:r>
          </a:p>
          <a:p>
            <a:r>
              <a:rPr lang="en-US" altLang="zh-CN" sz="1200" dirty="0" err="1"/>
              <a:t>recursiveCompute</a:t>
            </a:r>
            <a:r>
              <a:rPr lang="zh-CN" altLang="en-US" sz="1200" dirty="0"/>
              <a:t>方法是一个递归计算的方法，主要用于实现算式的递归运算。比如</a:t>
            </a:r>
            <a:r>
              <a:rPr lang="zh-CN" altLang="en-US" sz="1200" dirty="0" smtClean="0"/>
              <a:t>，输入</a:t>
            </a:r>
            <a:r>
              <a:rPr lang="zh-CN" altLang="en-US" sz="1200" dirty="0"/>
              <a:t>如下的字符串数组：</a:t>
            </a:r>
          </a:p>
          <a:p>
            <a:r>
              <a:rPr lang="en-US" altLang="zh-CN" sz="1200" dirty="0"/>
              <a:t>['1.1', '-', '0.1', '+', '2', '×', '3', '÷', '4']</a:t>
            </a:r>
            <a:endParaRPr lang="en-US" altLang="zh-CN" sz="1200" dirty="0" smtClean="0"/>
          </a:p>
        </p:txBody>
      </p:sp>
      <p:sp>
        <p:nvSpPr>
          <p:cNvPr id="5" name="文本框 4"/>
          <p:cNvSpPr txBox="1"/>
          <p:nvPr/>
        </p:nvSpPr>
        <p:spPr>
          <a:xfrm>
            <a:off x="9492267" y="0"/>
            <a:ext cx="2358443" cy="3231654"/>
          </a:xfrm>
          <a:prstGeom prst="rect">
            <a:avLst/>
          </a:prstGeom>
          <a:noFill/>
        </p:spPr>
        <p:txBody>
          <a:bodyPr wrap="square" rtlCol="0">
            <a:spAutoFit/>
          </a:bodyPr>
          <a:lstStyle/>
          <a:p>
            <a:r>
              <a:rPr lang="zh-CN" altLang="en-US" sz="1200" dirty="0"/>
              <a:t>根据四则运算的法则，会先计算“乘除”，再计算“加减”，因此，第一次会先</a:t>
            </a:r>
            <a:r>
              <a:rPr lang="zh-CN" altLang="en-US" sz="1200" dirty="0" smtClean="0"/>
              <a:t>执行</a:t>
            </a:r>
            <a:r>
              <a:rPr lang="zh-CN" altLang="en-US" sz="1200" dirty="0"/>
              <a:t>“</a:t>
            </a:r>
            <a:r>
              <a:rPr lang="en-US" altLang="zh-CN" sz="1200" dirty="0"/>
              <a:t>'2', '×', '3'”</a:t>
            </a:r>
            <a:r>
              <a:rPr lang="zh-CN" altLang="en-US" sz="1200" dirty="0"/>
              <a:t>，运算结果如下</a:t>
            </a:r>
            <a:r>
              <a:rPr lang="zh-CN" altLang="en-US" sz="1200" dirty="0" smtClean="0"/>
              <a:t>：</a:t>
            </a:r>
            <a:endParaRPr lang="en-US" altLang="zh-CN" sz="1200" dirty="0" smtClean="0"/>
          </a:p>
          <a:p>
            <a:endParaRPr lang="zh-CN" altLang="en-US" sz="1200" dirty="0"/>
          </a:p>
          <a:p>
            <a:r>
              <a:rPr lang="en-US" altLang="zh-CN" sz="1200" dirty="0"/>
              <a:t>['1.1', '-', '0.1', '+', '6', '÷', '4']</a:t>
            </a:r>
          </a:p>
          <a:p>
            <a:endParaRPr lang="en-US" altLang="zh-CN" sz="1200" dirty="0" smtClean="0"/>
          </a:p>
          <a:p>
            <a:r>
              <a:rPr lang="zh-CN" altLang="en-US" sz="1200" dirty="0" smtClean="0"/>
              <a:t>同理</a:t>
            </a:r>
            <a:r>
              <a:rPr lang="zh-CN" altLang="en-US" sz="1200" dirty="0"/>
              <a:t>，第二次的运算结果如下：</a:t>
            </a:r>
          </a:p>
          <a:p>
            <a:r>
              <a:rPr lang="en-US" altLang="zh-CN" sz="1200" dirty="0"/>
              <a:t>['1.1', '-', '0.1', '+', '1.5']</a:t>
            </a:r>
          </a:p>
          <a:p>
            <a:endParaRPr lang="en-US" altLang="zh-CN" sz="1200" dirty="0" smtClean="0"/>
          </a:p>
          <a:p>
            <a:r>
              <a:rPr lang="zh-CN" altLang="en-US" sz="1200" dirty="0" smtClean="0"/>
              <a:t>第三</a:t>
            </a:r>
            <a:r>
              <a:rPr lang="zh-CN" altLang="en-US" sz="1200" dirty="0"/>
              <a:t>次的运算结果如下：</a:t>
            </a:r>
          </a:p>
          <a:p>
            <a:r>
              <a:rPr lang="en-US" altLang="zh-CN" sz="1200" dirty="0"/>
              <a:t>['1', '+', '1.5']</a:t>
            </a:r>
          </a:p>
          <a:p>
            <a:endParaRPr lang="en-US" altLang="zh-CN" sz="1200" dirty="0" smtClean="0"/>
          </a:p>
          <a:p>
            <a:r>
              <a:rPr lang="zh-CN" altLang="en-US" sz="1200" dirty="0" smtClean="0"/>
              <a:t>第四</a:t>
            </a:r>
            <a:r>
              <a:rPr lang="zh-CN" altLang="en-US" sz="1200" dirty="0"/>
              <a:t>次的运算结果如下：</a:t>
            </a:r>
          </a:p>
          <a:p>
            <a:r>
              <a:rPr lang="en-US" altLang="zh-CN" sz="1200" dirty="0"/>
              <a:t>['2.5']</a:t>
            </a:r>
          </a:p>
          <a:p>
            <a:endParaRPr lang="en-US" altLang="zh-CN" sz="1200" dirty="0" smtClean="0"/>
          </a:p>
          <a:p>
            <a:r>
              <a:rPr lang="zh-CN" altLang="en-US" sz="1200" dirty="0" smtClean="0"/>
              <a:t>至此</a:t>
            </a:r>
            <a:r>
              <a:rPr lang="zh-CN" altLang="en-US" sz="1200" dirty="0"/>
              <a:t>，递归运算结束。</a:t>
            </a:r>
            <a:endParaRPr lang="en-US" altLang="zh-CN" sz="1200" dirty="0" smtClean="0"/>
          </a:p>
        </p:txBody>
      </p:sp>
    </p:spTree>
    <p:extLst>
      <p:ext uri="{BB962C8B-B14F-4D97-AF65-F5344CB8AC3E}">
        <p14:creationId xmlns:p14="http://schemas.microsoft.com/office/powerpoint/2010/main" val="20738840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20" y="-1325563"/>
            <a:ext cx="10515600" cy="1325563"/>
          </a:xfrm>
        </p:spPr>
        <p:txBody>
          <a:bodyPr/>
          <a:lstStyle/>
          <a:p>
            <a:r>
              <a:rPr lang="en-US" altLang="zh-CN" dirty="0"/>
              <a:t>4.7.3  </a:t>
            </a:r>
            <a:r>
              <a:rPr lang="zh-CN" altLang="en-US" dirty="0"/>
              <a:t>实现将输入的字符串转为字符串数组</a:t>
            </a:r>
            <a:endParaRPr lang="en-US" altLang="zh-CN" dirty="0"/>
          </a:p>
        </p:txBody>
      </p:sp>
      <p:sp>
        <p:nvSpPr>
          <p:cNvPr id="6" name="文本框 5"/>
          <p:cNvSpPr txBox="1"/>
          <p:nvPr/>
        </p:nvSpPr>
        <p:spPr>
          <a:xfrm>
            <a:off x="1403797" y="425003"/>
            <a:ext cx="8319752" cy="5262979"/>
          </a:xfrm>
          <a:prstGeom prst="rect">
            <a:avLst/>
          </a:prstGeom>
          <a:noFill/>
        </p:spPr>
        <p:txBody>
          <a:bodyPr wrap="square" rtlCol="0">
            <a:spAutoFit/>
          </a:bodyPr>
          <a:lstStyle/>
          <a:p>
            <a:r>
              <a:rPr lang="zh-CN" altLang="en-US" sz="1200" dirty="0"/>
              <a:t>在</a:t>
            </a:r>
            <a:r>
              <a:rPr lang="en-US" altLang="zh-CN" sz="1200" dirty="0" err="1"/>
              <a:t>Calculator.ets</a:t>
            </a:r>
            <a:r>
              <a:rPr lang="zh-CN" altLang="en-US" sz="1200" dirty="0"/>
              <a:t>文件中添加</a:t>
            </a:r>
            <a:r>
              <a:rPr lang="en-US" altLang="zh-CN" sz="1200" dirty="0"/>
              <a:t>calculate</a:t>
            </a:r>
            <a:r>
              <a:rPr lang="zh-CN" altLang="en-US" sz="1200" dirty="0"/>
              <a:t>方法，实现将输入的字符串转为字符串数组。</a:t>
            </a:r>
            <a:r>
              <a:rPr lang="zh-CN" altLang="en-US" sz="1200" dirty="0" smtClean="0"/>
              <a:t>代码</a:t>
            </a:r>
            <a:r>
              <a:rPr lang="zh-CN" altLang="en-US" sz="1200" dirty="0"/>
              <a:t>如下：</a:t>
            </a:r>
          </a:p>
          <a:p>
            <a:r>
              <a:rPr lang="en-US" altLang="zh-CN" sz="1200" dirty="0" smtClean="0"/>
              <a:t/>
            </a:r>
            <a:br>
              <a:rPr lang="en-US" altLang="zh-CN" sz="1200" dirty="0" smtClean="0"/>
            </a:br>
            <a:r>
              <a:rPr lang="en-US" altLang="zh-CN" sz="1200" dirty="0" smtClean="0"/>
              <a:t>public </a:t>
            </a:r>
            <a:r>
              <a:rPr lang="en-US" altLang="zh-CN" sz="1200" dirty="0"/>
              <a:t>static calculate(input: string): string {</a:t>
            </a:r>
          </a:p>
          <a:p>
            <a:r>
              <a:rPr lang="en-US" altLang="zh-CN" sz="1200" dirty="0"/>
              <a:t>  //</a:t>
            </a:r>
            <a:r>
              <a:rPr lang="zh-CN" altLang="en-US" sz="1200" dirty="0"/>
              <a:t>先将百分数转为小数</a:t>
            </a:r>
          </a:p>
          <a:p>
            <a:r>
              <a:rPr lang="zh-CN" altLang="en-US" sz="1200" dirty="0"/>
              <a:t>  </a:t>
            </a:r>
            <a:r>
              <a:rPr lang="en-US" altLang="zh-CN" sz="1200" dirty="0"/>
              <a:t>input = </a:t>
            </a:r>
            <a:r>
              <a:rPr lang="en-US" altLang="zh-CN" sz="1200" dirty="0" err="1"/>
              <a:t>input.replace</a:t>
            </a:r>
            <a:r>
              <a:rPr lang="en-US" altLang="zh-CN" sz="1200" dirty="0"/>
              <a:t>(</a:t>
            </a:r>
            <a:r>
              <a:rPr lang="en-US" altLang="zh-CN" sz="1200" dirty="0" err="1"/>
              <a:t>RegExp</a:t>
            </a:r>
            <a:r>
              <a:rPr lang="en-US" altLang="zh-CN" sz="1200" dirty="0"/>
              <a:t>('(((\\d*\\.\\d*)|(\\d+))%)', 'g'), s =&gt; </a:t>
            </a:r>
          </a:p>
          <a:p>
            <a:endParaRPr lang="en-US" altLang="zh-CN" sz="1200" dirty="0"/>
          </a:p>
          <a:p>
            <a:r>
              <a:rPr lang="en-US" altLang="zh-CN" sz="1200" dirty="0"/>
              <a:t>String(Number(</a:t>
            </a:r>
            <a:r>
              <a:rPr lang="en-US" altLang="zh-CN" sz="1200" dirty="0" err="1"/>
              <a:t>s.replace</a:t>
            </a:r>
            <a:r>
              <a:rPr lang="en-US" altLang="zh-CN" sz="1200" dirty="0"/>
              <a:t>(/%/, '')) / 100)) //input = '1.1-0.1+2×3÷4'</a:t>
            </a:r>
          </a:p>
          <a:p>
            <a:r>
              <a:rPr lang="en-US" altLang="zh-CN" sz="1200" dirty="0"/>
              <a:t>  //</a:t>
            </a:r>
            <a:r>
              <a:rPr lang="zh-CN" altLang="en-US" sz="1200" dirty="0"/>
              <a:t>要将</a:t>
            </a:r>
            <a:r>
              <a:rPr lang="en-US" altLang="zh-CN" sz="1200" dirty="0"/>
              <a:t>input</a:t>
            </a:r>
            <a:r>
              <a:rPr lang="zh-CN" altLang="en-US" sz="1200" dirty="0"/>
              <a:t>分隔为数与运算符，分隔节点的索引储保存在</a:t>
            </a:r>
            <a:r>
              <a:rPr lang="en-US" altLang="zh-CN" sz="1200" dirty="0" err="1"/>
              <a:t>splitIndex</a:t>
            </a:r>
            <a:r>
              <a:rPr lang="zh-CN" altLang="en-US" sz="1200" dirty="0"/>
              <a:t>中</a:t>
            </a:r>
          </a:p>
          <a:p>
            <a:r>
              <a:rPr lang="zh-CN" altLang="en-US" sz="1200" dirty="0"/>
              <a:t>  </a:t>
            </a:r>
            <a:r>
              <a:rPr lang="en-US" altLang="zh-CN" sz="1200" dirty="0" err="1"/>
              <a:t>var</a:t>
            </a:r>
            <a:r>
              <a:rPr lang="en-US" altLang="zh-CN" sz="1200" dirty="0"/>
              <a:t> </a:t>
            </a:r>
            <a:r>
              <a:rPr lang="en-US" altLang="zh-CN" sz="1200" dirty="0" err="1"/>
              <a:t>splitIndex</a:t>
            </a:r>
            <a:r>
              <a:rPr lang="en-US" altLang="zh-CN" sz="1200" dirty="0"/>
              <a:t> = [0]</a:t>
            </a:r>
          </a:p>
          <a:p>
            <a:r>
              <a:rPr lang="en-US" altLang="zh-CN" sz="1200" dirty="0"/>
              <a:t>  for (</a:t>
            </a:r>
            <a:r>
              <a:rPr lang="en-US" altLang="zh-CN" sz="1200" dirty="0" err="1"/>
              <a:t>var</a:t>
            </a:r>
            <a:r>
              <a:rPr lang="en-US" altLang="zh-CN" sz="1200" dirty="0"/>
              <a:t> </a:t>
            </a:r>
            <a:r>
              <a:rPr lang="en-US" altLang="zh-CN" sz="1200" dirty="0" err="1"/>
              <a:t>i</a:t>
            </a:r>
            <a:r>
              <a:rPr lang="en-US" altLang="zh-CN" sz="1200" dirty="0"/>
              <a:t> = 1;i &lt; </a:t>
            </a:r>
            <a:r>
              <a:rPr lang="en-US" altLang="zh-CN" sz="1200" dirty="0" err="1"/>
              <a:t>input.length</a:t>
            </a:r>
            <a:r>
              <a:rPr lang="en-US" altLang="zh-CN" sz="1200" dirty="0"/>
              <a:t>; </a:t>
            </a:r>
            <a:r>
              <a:rPr lang="en-US" altLang="zh-CN" sz="1200" dirty="0" err="1"/>
              <a:t>i</a:t>
            </a:r>
            <a:r>
              <a:rPr lang="en-US" altLang="zh-CN" sz="1200" dirty="0"/>
              <a:t>++) {</a:t>
            </a:r>
          </a:p>
          <a:p>
            <a:r>
              <a:rPr lang="en-US" altLang="zh-CN" sz="1200" dirty="0"/>
              <a:t>    if (input[</a:t>
            </a:r>
            <a:r>
              <a:rPr lang="en-US" altLang="zh-CN" sz="1200" dirty="0" err="1"/>
              <a:t>i</a:t>
            </a:r>
            <a:r>
              <a:rPr lang="en-US" altLang="zh-CN" sz="1200" dirty="0"/>
              <a:t>].match(</a:t>
            </a:r>
            <a:r>
              <a:rPr lang="en-US" altLang="zh-CN" sz="1200" dirty="0" err="1"/>
              <a:t>RegExp</a:t>
            </a:r>
            <a:r>
              <a:rPr lang="en-US" altLang="zh-CN" sz="1200" dirty="0"/>
              <a:t>('(\\+|-|×|÷)')) != null) {</a:t>
            </a:r>
          </a:p>
          <a:p>
            <a:r>
              <a:rPr lang="en-US" altLang="zh-CN" sz="1200" dirty="0"/>
              <a:t>      </a:t>
            </a:r>
            <a:r>
              <a:rPr lang="en-US" altLang="zh-CN" sz="1200" dirty="0" err="1"/>
              <a:t>splitIndex.push</a:t>
            </a:r>
            <a:r>
              <a:rPr lang="en-US" altLang="zh-CN" sz="1200" dirty="0"/>
              <a:t>(</a:t>
            </a:r>
            <a:r>
              <a:rPr lang="en-US" altLang="zh-CN" sz="1200" dirty="0" err="1"/>
              <a:t>i</a:t>
            </a:r>
            <a:r>
              <a:rPr lang="en-US" altLang="zh-CN" sz="1200" dirty="0"/>
              <a:t>)</a:t>
            </a:r>
          </a:p>
          <a:p>
            <a:r>
              <a:rPr lang="en-US" altLang="zh-CN" sz="1200" dirty="0"/>
              <a:t>      </a:t>
            </a:r>
            <a:r>
              <a:rPr lang="en-US" altLang="zh-CN" sz="1200" dirty="0" err="1"/>
              <a:t>splitIndex.push</a:t>
            </a:r>
            <a:r>
              <a:rPr lang="en-US" altLang="zh-CN" sz="1200" dirty="0"/>
              <a:t>(</a:t>
            </a:r>
            <a:r>
              <a:rPr lang="en-US" altLang="zh-CN" sz="1200" dirty="0" err="1"/>
              <a:t>i</a:t>
            </a:r>
            <a:r>
              <a:rPr lang="en-US" altLang="zh-CN" sz="1200" dirty="0"/>
              <a:t> + 1)</a:t>
            </a:r>
          </a:p>
          <a:p>
            <a:r>
              <a:rPr lang="en-US" altLang="zh-CN" sz="1200" dirty="0"/>
              <a:t>      </a:t>
            </a:r>
            <a:r>
              <a:rPr lang="en-US" altLang="zh-CN" sz="1200" dirty="0" err="1"/>
              <a:t>i</a:t>
            </a:r>
            <a:r>
              <a:rPr lang="en-US" altLang="zh-CN" sz="1200" dirty="0"/>
              <a:t>++</a:t>
            </a:r>
          </a:p>
          <a:p>
            <a:r>
              <a:rPr lang="en-US" altLang="zh-CN" sz="1200" dirty="0"/>
              <a:t>    }</a:t>
            </a:r>
          </a:p>
          <a:p>
            <a:r>
              <a:rPr lang="en-US" altLang="zh-CN" sz="1200" dirty="0"/>
              <a:t>  }</a:t>
            </a:r>
          </a:p>
          <a:p>
            <a:r>
              <a:rPr lang="en-US" altLang="zh-CN" sz="1200" dirty="0"/>
              <a:t>  </a:t>
            </a:r>
            <a:r>
              <a:rPr lang="en-US" altLang="zh-CN" sz="1200" dirty="0" err="1"/>
              <a:t>splitIndex.push</a:t>
            </a:r>
            <a:r>
              <a:rPr lang="en-US" altLang="zh-CN" sz="1200" dirty="0"/>
              <a:t>(</a:t>
            </a:r>
            <a:r>
              <a:rPr lang="en-US" altLang="zh-CN" sz="1200" dirty="0" err="1"/>
              <a:t>input.length</a:t>
            </a:r>
            <a:r>
              <a:rPr lang="en-US" altLang="zh-CN" sz="1200" dirty="0"/>
              <a:t>) //</a:t>
            </a:r>
            <a:r>
              <a:rPr lang="en-US" altLang="zh-CN" sz="1200" dirty="0" err="1"/>
              <a:t>splitIndex</a:t>
            </a:r>
            <a:r>
              <a:rPr lang="en-US" altLang="zh-CN" sz="1200" dirty="0"/>
              <a:t> = [0, 3, 4, 7, 8, 9, 10, 11, 12, </a:t>
            </a:r>
          </a:p>
          <a:p>
            <a:endParaRPr lang="en-US" altLang="zh-CN" sz="1200" dirty="0"/>
          </a:p>
          <a:p>
            <a:r>
              <a:rPr lang="en-US" altLang="zh-CN" sz="1200" dirty="0"/>
              <a:t>13]</a:t>
            </a:r>
          </a:p>
          <a:p>
            <a:r>
              <a:rPr lang="en-US" altLang="zh-CN" sz="1200" dirty="0"/>
              <a:t>  //</a:t>
            </a:r>
            <a:r>
              <a:rPr lang="zh-CN" altLang="en-US" sz="1200" dirty="0"/>
              <a:t>分隔</a:t>
            </a:r>
            <a:r>
              <a:rPr lang="en-US" altLang="zh-CN" sz="1200" dirty="0"/>
              <a:t>input</a:t>
            </a:r>
            <a:r>
              <a:rPr lang="zh-CN" altLang="en-US" sz="1200" dirty="0"/>
              <a:t>为数与运算，并存储在</a:t>
            </a:r>
            <a:r>
              <a:rPr lang="en-US" altLang="zh-CN" sz="1200" dirty="0"/>
              <a:t>split</a:t>
            </a:r>
            <a:r>
              <a:rPr lang="zh-CN" altLang="en-US" sz="1200" dirty="0"/>
              <a:t>中</a:t>
            </a:r>
          </a:p>
          <a:p>
            <a:r>
              <a:rPr lang="zh-CN" altLang="en-US" sz="1200" dirty="0"/>
              <a:t>  </a:t>
            </a:r>
            <a:r>
              <a:rPr lang="en-US" altLang="zh-CN" sz="1200" dirty="0" err="1"/>
              <a:t>var</a:t>
            </a:r>
            <a:r>
              <a:rPr lang="en-US" altLang="zh-CN" sz="1200" dirty="0"/>
              <a:t> split = []</a:t>
            </a:r>
          </a:p>
          <a:p>
            <a:r>
              <a:rPr lang="en-US" altLang="zh-CN" sz="1200" dirty="0"/>
              <a:t>  for (</a:t>
            </a:r>
            <a:r>
              <a:rPr lang="en-US" altLang="zh-CN" sz="1200" dirty="0" err="1"/>
              <a:t>var</a:t>
            </a:r>
            <a:r>
              <a:rPr lang="en-US" altLang="zh-CN" sz="1200" dirty="0"/>
              <a:t> j = 0;j &lt; </a:t>
            </a:r>
            <a:r>
              <a:rPr lang="en-US" altLang="zh-CN" sz="1200" dirty="0" err="1"/>
              <a:t>splitIndex.length</a:t>
            </a:r>
            <a:r>
              <a:rPr lang="en-US" altLang="zh-CN" sz="1200" dirty="0"/>
              <a:t> - 1; </a:t>
            </a:r>
            <a:r>
              <a:rPr lang="en-US" altLang="zh-CN" sz="1200" dirty="0" err="1"/>
              <a:t>j++</a:t>
            </a:r>
            <a:r>
              <a:rPr lang="en-US" altLang="zh-CN" sz="1200" dirty="0"/>
              <a:t>) {</a:t>
            </a:r>
          </a:p>
          <a:p>
            <a:r>
              <a:rPr lang="en-US" altLang="zh-CN" sz="1200" dirty="0"/>
              <a:t>    </a:t>
            </a:r>
            <a:r>
              <a:rPr lang="en-US" altLang="zh-CN" sz="1200" dirty="0" err="1"/>
              <a:t>split.push</a:t>
            </a:r>
            <a:r>
              <a:rPr lang="en-US" altLang="zh-CN" sz="1200" dirty="0"/>
              <a:t>(</a:t>
            </a:r>
            <a:r>
              <a:rPr lang="en-US" altLang="zh-CN" sz="1200" dirty="0" err="1"/>
              <a:t>input.substring</a:t>
            </a:r>
            <a:r>
              <a:rPr lang="en-US" altLang="zh-CN" sz="1200" dirty="0"/>
              <a:t>(</a:t>
            </a:r>
            <a:r>
              <a:rPr lang="en-US" altLang="zh-CN" sz="1200" dirty="0" err="1"/>
              <a:t>splitIndex</a:t>
            </a:r>
            <a:r>
              <a:rPr lang="en-US" altLang="zh-CN" sz="1200" dirty="0"/>
              <a:t>[j], </a:t>
            </a:r>
            <a:r>
              <a:rPr lang="en-US" altLang="zh-CN" sz="1200" dirty="0" err="1"/>
              <a:t>splitIndex</a:t>
            </a:r>
            <a:r>
              <a:rPr lang="en-US" altLang="zh-CN" sz="1200" dirty="0"/>
              <a:t>[j+1]))</a:t>
            </a:r>
          </a:p>
          <a:p>
            <a:r>
              <a:rPr lang="en-US" altLang="zh-CN" sz="1200" dirty="0"/>
              <a:t>  }</a:t>
            </a:r>
          </a:p>
          <a:p>
            <a:r>
              <a:rPr lang="en-US" altLang="zh-CN" sz="1200" dirty="0"/>
              <a:t>  //split = ['1.1', '-', '0.1', '+', '2', '×', '3', '÷', '4']</a:t>
            </a:r>
          </a:p>
          <a:p>
            <a:r>
              <a:rPr lang="en-US" altLang="zh-CN" sz="1200" dirty="0"/>
              <a:t>  return </a:t>
            </a:r>
            <a:r>
              <a:rPr lang="en-US" altLang="zh-CN" sz="1200" dirty="0" err="1"/>
              <a:t>Calculator.recursiveCompute</a:t>
            </a:r>
            <a:r>
              <a:rPr lang="en-US" altLang="zh-CN" sz="1200" dirty="0"/>
              <a:t>(split)[0] //</a:t>
            </a:r>
            <a:r>
              <a:rPr lang="zh-CN" altLang="en-US" sz="1200" dirty="0"/>
              <a:t>递归计算直至完成</a:t>
            </a:r>
          </a:p>
          <a:p>
            <a:r>
              <a:rPr lang="en-US" altLang="zh-CN" sz="1200" dirty="0"/>
              <a:t>}</a:t>
            </a:r>
            <a:endParaRPr lang="zh-CN" altLang="en-US" sz="1200" dirty="0"/>
          </a:p>
        </p:txBody>
      </p:sp>
    </p:spTree>
    <p:extLst>
      <p:ext uri="{BB962C8B-B14F-4D97-AF65-F5344CB8AC3E}">
        <p14:creationId xmlns:p14="http://schemas.microsoft.com/office/powerpoint/2010/main" val="23388729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20" y="-1325563"/>
            <a:ext cx="10515600" cy="1325563"/>
          </a:xfrm>
        </p:spPr>
        <p:txBody>
          <a:bodyPr/>
          <a:lstStyle/>
          <a:p>
            <a:r>
              <a:rPr lang="en-US" altLang="zh-CN" dirty="0"/>
              <a:t>4.7.4  </a:t>
            </a:r>
            <a:r>
              <a:rPr lang="zh-CN" altLang="en-US" dirty="0"/>
              <a:t>新增</a:t>
            </a:r>
            <a:r>
              <a:rPr lang="en-US" altLang="zh-CN" dirty="0" err="1"/>
              <a:t>CalculatorButtonInfo.ets</a:t>
            </a:r>
            <a:r>
              <a:rPr lang="zh-CN" altLang="en-US" dirty="0"/>
              <a:t>文件</a:t>
            </a:r>
            <a:endParaRPr lang="en-US" altLang="zh-CN" dirty="0"/>
          </a:p>
        </p:txBody>
      </p:sp>
      <p:sp>
        <p:nvSpPr>
          <p:cNvPr id="6" name="文本框 5"/>
          <p:cNvSpPr txBox="1"/>
          <p:nvPr/>
        </p:nvSpPr>
        <p:spPr>
          <a:xfrm>
            <a:off x="850006" y="257578"/>
            <a:ext cx="10972800" cy="3600986"/>
          </a:xfrm>
          <a:prstGeom prst="rect">
            <a:avLst/>
          </a:prstGeom>
          <a:noFill/>
        </p:spPr>
        <p:txBody>
          <a:bodyPr wrap="square" rtlCol="0">
            <a:spAutoFit/>
          </a:bodyPr>
          <a:lstStyle/>
          <a:p>
            <a:r>
              <a:rPr lang="zh-CN" altLang="en-US" sz="1200" dirty="0"/>
              <a:t>在</a:t>
            </a:r>
            <a:r>
              <a:rPr lang="en-US" altLang="zh-CN" sz="1200" dirty="0" err="1"/>
              <a:t>src→main→ets</a:t>
            </a:r>
            <a:r>
              <a:rPr lang="zh-CN" altLang="en-US" sz="1200" dirty="0"/>
              <a:t>目录中下，创建一个名为</a:t>
            </a:r>
            <a:r>
              <a:rPr lang="en-US" altLang="zh-CN" sz="1200" dirty="0" err="1"/>
              <a:t>CalculatorButtonInfo.ets</a:t>
            </a:r>
            <a:r>
              <a:rPr lang="zh-CN" altLang="en-US" sz="1200" dirty="0"/>
              <a:t>的文件。该</a:t>
            </a:r>
            <a:r>
              <a:rPr lang="zh-CN" altLang="en-US" sz="1200" dirty="0" smtClean="0"/>
              <a:t>文件主要</a:t>
            </a:r>
            <a:r>
              <a:rPr lang="zh-CN" altLang="en-US" sz="1200" dirty="0"/>
              <a:t>表示“计算器”的按钮样式信息。代码如下</a:t>
            </a:r>
            <a:r>
              <a:rPr lang="zh-CN" altLang="en-US" sz="1200" dirty="0" smtClean="0"/>
              <a:t>：</a:t>
            </a:r>
            <a:endParaRPr lang="en-US" altLang="zh-CN" sz="1200" dirty="0" smtClean="0"/>
          </a:p>
          <a:p>
            <a:endParaRPr lang="zh-CN" altLang="en-US" sz="1200" dirty="0"/>
          </a:p>
          <a:p>
            <a:endParaRPr lang="en-US" altLang="zh-CN" sz="1200" dirty="0" smtClean="0"/>
          </a:p>
          <a:p>
            <a:r>
              <a:rPr lang="en-US" altLang="zh-CN" sz="1200" dirty="0" smtClean="0"/>
              <a:t>//</a:t>
            </a:r>
            <a:r>
              <a:rPr lang="zh-CN" altLang="en-US" sz="1200" dirty="0"/>
              <a:t>按钮样式信息</a:t>
            </a:r>
          </a:p>
          <a:p>
            <a:r>
              <a:rPr lang="en-US" altLang="zh-CN" sz="1200" dirty="0"/>
              <a:t>export class </a:t>
            </a:r>
            <a:r>
              <a:rPr lang="en-US" altLang="zh-CN" sz="1200" dirty="0" err="1"/>
              <a:t>CalculatorButtonInfo</a:t>
            </a:r>
            <a:r>
              <a:rPr lang="en-US" altLang="zh-CN" sz="1200" dirty="0"/>
              <a:t> {</a:t>
            </a:r>
          </a:p>
          <a:p>
            <a:r>
              <a:rPr lang="en-US" altLang="zh-CN" sz="1200" dirty="0"/>
              <a:t>  text: string 		//</a:t>
            </a:r>
            <a:r>
              <a:rPr lang="zh-CN" altLang="en-US" sz="1200" dirty="0"/>
              <a:t>按钮上的文字</a:t>
            </a:r>
          </a:p>
          <a:p>
            <a:r>
              <a:rPr lang="zh-CN" altLang="en-US" sz="1200" dirty="0"/>
              <a:t>  </a:t>
            </a:r>
            <a:r>
              <a:rPr lang="en-US" altLang="zh-CN" sz="1200" dirty="0" err="1"/>
              <a:t>textColor</a:t>
            </a:r>
            <a:r>
              <a:rPr lang="en-US" altLang="zh-CN" sz="1200" dirty="0"/>
              <a:t>: number 	//</a:t>
            </a:r>
            <a:r>
              <a:rPr lang="zh-CN" altLang="en-US" sz="1200" dirty="0"/>
              <a:t>文字的颜色</a:t>
            </a:r>
          </a:p>
          <a:p>
            <a:r>
              <a:rPr lang="zh-CN" altLang="en-US" sz="1200" dirty="0"/>
              <a:t>  </a:t>
            </a:r>
            <a:r>
              <a:rPr lang="en-US" altLang="zh-CN" sz="1200" dirty="0" err="1"/>
              <a:t>bgColor</a:t>
            </a:r>
            <a:r>
              <a:rPr lang="en-US" altLang="zh-CN" sz="1200" dirty="0"/>
              <a:t>: number 	//</a:t>
            </a:r>
            <a:r>
              <a:rPr lang="zh-CN" altLang="en-US" sz="1200" dirty="0"/>
              <a:t>按钮背景颜色</a:t>
            </a:r>
          </a:p>
          <a:p>
            <a:endParaRPr lang="zh-CN" altLang="en-US" sz="1200" dirty="0"/>
          </a:p>
          <a:p>
            <a:r>
              <a:rPr lang="zh-CN" altLang="en-US" sz="1200" dirty="0"/>
              <a:t>  </a:t>
            </a:r>
            <a:r>
              <a:rPr lang="en-US" altLang="zh-CN" sz="1200" dirty="0"/>
              <a:t>constructor(text: string, </a:t>
            </a:r>
            <a:r>
              <a:rPr lang="en-US" altLang="zh-CN" sz="1200" dirty="0" err="1"/>
              <a:t>textColor</a:t>
            </a:r>
            <a:r>
              <a:rPr lang="en-US" altLang="zh-CN" sz="1200" dirty="0"/>
              <a:t>: number = </a:t>
            </a:r>
            <a:r>
              <a:rPr lang="en-US" altLang="zh-CN" sz="1200" dirty="0" err="1"/>
              <a:t>Color.Black</a:t>
            </a:r>
            <a:r>
              <a:rPr lang="en-US" altLang="zh-CN" sz="1200" dirty="0"/>
              <a:t>, </a:t>
            </a:r>
            <a:r>
              <a:rPr lang="en-US" altLang="zh-CN" sz="1200" dirty="0" err="1"/>
              <a:t>bgColor</a:t>
            </a:r>
            <a:r>
              <a:rPr lang="en-US" altLang="zh-CN" sz="1200" dirty="0"/>
              <a:t>: number </a:t>
            </a:r>
          </a:p>
          <a:p>
            <a:endParaRPr lang="en-US" altLang="zh-CN" sz="1200" dirty="0"/>
          </a:p>
          <a:p>
            <a:r>
              <a:rPr lang="en-US" altLang="zh-CN" sz="1200" dirty="0"/>
              <a:t>= </a:t>
            </a:r>
            <a:r>
              <a:rPr lang="en-US" altLang="zh-CN" sz="1200" dirty="0" err="1"/>
              <a:t>Color.White</a:t>
            </a:r>
            <a:r>
              <a:rPr lang="en-US" altLang="zh-CN" sz="1200" dirty="0"/>
              <a:t>) {</a:t>
            </a:r>
          </a:p>
          <a:p>
            <a:r>
              <a:rPr lang="en-US" altLang="zh-CN" sz="1200" dirty="0"/>
              <a:t>    </a:t>
            </a:r>
            <a:r>
              <a:rPr lang="en-US" altLang="zh-CN" sz="1200" dirty="0" err="1"/>
              <a:t>this.text</a:t>
            </a:r>
            <a:r>
              <a:rPr lang="en-US" altLang="zh-CN" sz="1200" dirty="0"/>
              <a:t> = text</a:t>
            </a:r>
          </a:p>
          <a:p>
            <a:r>
              <a:rPr lang="en-US" altLang="zh-CN" sz="1200" dirty="0"/>
              <a:t>    </a:t>
            </a:r>
            <a:r>
              <a:rPr lang="en-US" altLang="zh-CN" sz="1200" dirty="0" err="1"/>
              <a:t>this.textColor</a:t>
            </a:r>
            <a:r>
              <a:rPr lang="en-US" altLang="zh-CN" sz="1200" dirty="0"/>
              <a:t> = </a:t>
            </a:r>
            <a:r>
              <a:rPr lang="en-US" altLang="zh-CN" sz="1200" dirty="0" err="1"/>
              <a:t>textColor</a:t>
            </a:r>
            <a:endParaRPr lang="en-US" altLang="zh-CN" sz="1200" dirty="0"/>
          </a:p>
          <a:p>
            <a:r>
              <a:rPr lang="en-US" altLang="zh-CN" sz="1200" dirty="0"/>
              <a:t>    </a:t>
            </a:r>
            <a:r>
              <a:rPr lang="en-US" altLang="zh-CN" sz="1200" dirty="0" err="1"/>
              <a:t>this.bgColor</a:t>
            </a:r>
            <a:r>
              <a:rPr lang="en-US" altLang="zh-CN" sz="1200" dirty="0"/>
              <a:t> = </a:t>
            </a:r>
            <a:r>
              <a:rPr lang="en-US" altLang="zh-CN" sz="1200" dirty="0" err="1"/>
              <a:t>bgColor</a:t>
            </a:r>
            <a:endParaRPr lang="en-US" altLang="zh-CN" sz="1200" dirty="0"/>
          </a:p>
          <a:p>
            <a:r>
              <a:rPr lang="en-US" altLang="zh-CN" sz="1200" dirty="0"/>
              <a:t>  }</a:t>
            </a:r>
          </a:p>
          <a:p>
            <a:r>
              <a:rPr lang="en-US" altLang="zh-CN" sz="1200" dirty="0"/>
              <a:t>}</a:t>
            </a:r>
          </a:p>
          <a:p>
            <a:endParaRPr lang="en-US" altLang="zh-CN" sz="1200" dirty="0" smtClean="0"/>
          </a:p>
          <a:p>
            <a:r>
              <a:rPr lang="zh-CN" altLang="en-US" sz="1200" dirty="0" smtClean="0"/>
              <a:t>其中</a:t>
            </a:r>
            <a:r>
              <a:rPr lang="zh-CN" altLang="en-US" sz="1200" dirty="0"/>
              <a:t>，</a:t>
            </a:r>
            <a:r>
              <a:rPr lang="en-US" altLang="zh-CN" sz="1200" dirty="0"/>
              <a:t>text</a:t>
            </a:r>
            <a:r>
              <a:rPr lang="zh-CN" altLang="en-US" sz="1200" dirty="0"/>
              <a:t>是按钮上的文字，</a:t>
            </a:r>
            <a:r>
              <a:rPr lang="en-US" altLang="zh-CN" sz="1200" dirty="0" err="1"/>
              <a:t>textColor</a:t>
            </a:r>
            <a:r>
              <a:rPr lang="zh-CN" altLang="en-US" sz="1200" dirty="0"/>
              <a:t>是文字的颜色，</a:t>
            </a:r>
            <a:r>
              <a:rPr lang="en-US" altLang="zh-CN" sz="1200" dirty="0" err="1"/>
              <a:t>bgColor</a:t>
            </a:r>
            <a:r>
              <a:rPr lang="zh-CN" altLang="en-US" sz="1200" dirty="0"/>
              <a:t>是按钮背景颜色。</a:t>
            </a:r>
          </a:p>
        </p:txBody>
      </p:sp>
    </p:spTree>
    <p:extLst>
      <p:ext uri="{BB962C8B-B14F-4D97-AF65-F5344CB8AC3E}">
        <p14:creationId xmlns:p14="http://schemas.microsoft.com/office/powerpoint/2010/main" val="1407742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20" y="-1325563"/>
            <a:ext cx="10515600" cy="1325563"/>
          </a:xfrm>
        </p:spPr>
        <p:txBody>
          <a:bodyPr/>
          <a:lstStyle/>
          <a:p>
            <a:r>
              <a:rPr lang="en-US" altLang="zh-CN" dirty="0"/>
              <a:t>4.7.5  </a:t>
            </a:r>
            <a:r>
              <a:rPr lang="zh-CN" altLang="en-US" dirty="0"/>
              <a:t>实现</a:t>
            </a:r>
            <a:r>
              <a:rPr lang="en-US" altLang="zh-CN" dirty="0" err="1"/>
              <a:t>CalculatorButton</a:t>
            </a:r>
            <a:r>
              <a:rPr lang="zh-CN" altLang="en-US" dirty="0"/>
              <a:t>组件</a:t>
            </a:r>
            <a:endParaRPr lang="en-US" altLang="zh-CN" dirty="0"/>
          </a:p>
        </p:txBody>
      </p:sp>
      <p:sp>
        <p:nvSpPr>
          <p:cNvPr id="6" name="文本框 5"/>
          <p:cNvSpPr txBox="1"/>
          <p:nvPr/>
        </p:nvSpPr>
        <p:spPr>
          <a:xfrm>
            <a:off x="708338" y="476519"/>
            <a:ext cx="10972800" cy="4708981"/>
          </a:xfrm>
          <a:prstGeom prst="rect">
            <a:avLst/>
          </a:prstGeom>
          <a:noFill/>
        </p:spPr>
        <p:txBody>
          <a:bodyPr wrap="square" rtlCol="0">
            <a:spAutoFit/>
          </a:bodyPr>
          <a:lstStyle/>
          <a:p>
            <a:r>
              <a:rPr lang="zh-CN" altLang="en-US" sz="1200" dirty="0"/>
              <a:t>计算器按钮</a:t>
            </a:r>
            <a:r>
              <a:rPr lang="en-US" altLang="zh-CN" sz="1200" dirty="0" err="1"/>
              <a:t>CalculatorButton</a:t>
            </a:r>
            <a:r>
              <a:rPr lang="zh-CN" altLang="en-US" sz="1200" dirty="0"/>
              <a:t>组件的实现方式如下</a:t>
            </a:r>
            <a:r>
              <a:rPr lang="zh-CN" altLang="en-US" sz="1200" dirty="0" smtClean="0"/>
              <a:t>：</a:t>
            </a:r>
            <a:endParaRPr lang="en-US" altLang="zh-CN" sz="1200" dirty="0" smtClean="0"/>
          </a:p>
          <a:p>
            <a:endParaRPr lang="zh-CN" altLang="en-US" sz="1200" dirty="0"/>
          </a:p>
          <a:p>
            <a:r>
              <a:rPr lang="en-US" altLang="zh-CN" sz="1200" dirty="0"/>
              <a:t>//</a:t>
            </a:r>
            <a:r>
              <a:rPr lang="zh-CN" altLang="en-US" sz="1200" dirty="0"/>
              <a:t>导入</a:t>
            </a:r>
            <a:r>
              <a:rPr lang="en-US" altLang="zh-CN" sz="1200" dirty="0" err="1"/>
              <a:t>CalculatorButtonInfo</a:t>
            </a:r>
            <a:endParaRPr lang="en-US" altLang="zh-CN" sz="1200" dirty="0"/>
          </a:p>
          <a:p>
            <a:r>
              <a:rPr lang="en-US" altLang="zh-CN" sz="1200" dirty="0"/>
              <a:t>import { </a:t>
            </a:r>
            <a:r>
              <a:rPr lang="en-US" altLang="zh-CN" sz="1200" dirty="0" err="1"/>
              <a:t>CalculatorButtonInfo</a:t>
            </a:r>
            <a:r>
              <a:rPr lang="en-US" altLang="zh-CN" sz="1200" dirty="0"/>
              <a:t> } from '../</a:t>
            </a:r>
            <a:r>
              <a:rPr lang="en-US" altLang="zh-CN" sz="1200" dirty="0" err="1"/>
              <a:t>CalculatorButtonInfo</a:t>
            </a:r>
            <a:r>
              <a:rPr lang="en-US" altLang="zh-CN" sz="1200" dirty="0"/>
              <a:t>';</a:t>
            </a:r>
          </a:p>
          <a:p>
            <a:endParaRPr lang="en-US" altLang="zh-CN" sz="1200" dirty="0"/>
          </a:p>
          <a:p>
            <a:endParaRPr lang="en-US" altLang="zh-CN" sz="1200" dirty="0"/>
          </a:p>
          <a:p>
            <a:r>
              <a:rPr lang="en-US" altLang="zh-CN" sz="1200" dirty="0"/>
              <a:t>//</a:t>
            </a:r>
            <a:r>
              <a:rPr lang="zh-CN" altLang="en-US" sz="1200" dirty="0"/>
              <a:t>构造计算器按钮</a:t>
            </a:r>
          </a:p>
          <a:p>
            <a:r>
              <a:rPr lang="en-US" altLang="zh-CN" sz="1200" dirty="0"/>
              <a:t>@Builder </a:t>
            </a:r>
            <a:r>
              <a:rPr lang="en-US" altLang="zh-CN" sz="1200" dirty="0" err="1"/>
              <a:t>CalculatorButton</a:t>
            </a:r>
            <a:r>
              <a:rPr lang="en-US" altLang="zh-CN" sz="1200" dirty="0"/>
              <a:t>(</a:t>
            </a:r>
            <a:r>
              <a:rPr lang="en-US" altLang="zh-CN" sz="1200" dirty="0" err="1"/>
              <a:t>btnInfo</a:t>
            </a:r>
            <a:r>
              <a:rPr lang="en-US" altLang="zh-CN" sz="1200" dirty="0"/>
              <a:t>: </a:t>
            </a:r>
            <a:r>
              <a:rPr lang="en-US" altLang="zh-CN" sz="1200" dirty="0" err="1"/>
              <a:t>CalculatorButtonInfo</a:t>
            </a:r>
            <a:r>
              <a:rPr lang="en-US" altLang="zh-CN" sz="1200" dirty="0"/>
              <a:t>) { //</a:t>
            </a:r>
            <a:r>
              <a:rPr lang="zh-CN" altLang="en-US" sz="1200" dirty="0"/>
              <a:t>计算器按钮组件</a:t>
            </a:r>
          </a:p>
          <a:p>
            <a:r>
              <a:rPr lang="zh-CN" altLang="en-US" sz="1200" dirty="0"/>
              <a:t>  </a:t>
            </a:r>
            <a:r>
              <a:rPr lang="en-US" altLang="zh-CN" sz="1200" dirty="0" err="1"/>
              <a:t>GridItem</a:t>
            </a:r>
            <a:r>
              <a:rPr lang="en-US" altLang="zh-CN" sz="1200" dirty="0"/>
              <a:t>() {</a:t>
            </a:r>
          </a:p>
          <a:p>
            <a:r>
              <a:rPr lang="en-US" altLang="zh-CN" sz="1200" dirty="0"/>
              <a:t>    Text(</a:t>
            </a:r>
            <a:r>
              <a:rPr lang="en-US" altLang="zh-CN" sz="1200" dirty="0" err="1"/>
              <a:t>btnInfo.text</a:t>
            </a:r>
            <a:r>
              <a:rPr lang="en-US" altLang="zh-CN" sz="1200" dirty="0"/>
              <a:t>) //</a:t>
            </a:r>
            <a:r>
              <a:rPr lang="zh-CN" altLang="en-US" sz="1200" dirty="0"/>
              <a:t>文本</a:t>
            </a:r>
          </a:p>
          <a:p>
            <a:r>
              <a:rPr lang="zh-CN" altLang="en-US" sz="1200" dirty="0"/>
              <a:t>      </a:t>
            </a:r>
            <a:r>
              <a:rPr lang="en-US" altLang="zh-CN" sz="1200" dirty="0"/>
              <a:t>.</a:t>
            </a:r>
            <a:r>
              <a:rPr lang="en-US" altLang="zh-CN" sz="1200" dirty="0" err="1"/>
              <a:t>fontSize</a:t>
            </a:r>
            <a:r>
              <a:rPr lang="en-US" altLang="zh-CN" sz="1200" dirty="0"/>
              <a:t>(50)</a:t>
            </a:r>
          </a:p>
          <a:p>
            <a:r>
              <a:rPr lang="en-US" altLang="zh-CN" sz="1200" dirty="0"/>
              <a:t>      .</a:t>
            </a:r>
            <a:r>
              <a:rPr lang="en-US" altLang="zh-CN" sz="1200" dirty="0" err="1"/>
              <a:t>fontWeight</a:t>
            </a:r>
            <a:r>
              <a:rPr lang="en-US" altLang="zh-CN" sz="1200" dirty="0"/>
              <a:t>(</a:t>
            </a:r>
            <a:r>
              <a:rPr lang="en-US" altLang="zh-CN" sz="1200" dirty="0" err="1"/>
              <a:t>FontWeight.Bold</a:t>
            </a:r>
            <a:r>
              <a:rPr lang="en-US" altLang="zh-CN" sz="1200" dirty="0"/>
              <a:t>)</a:t>
            </a:r>
          </a:p>
          <a:p>
            <a:r>
              <a:rPr lang="en-US" altLang="zh-CN" sz="1200" dirty="0"/>
              <a:t>      .width('100%')</a:t>
            </a:r>
          </a:p>
          <a:p>
            <a:r>
              <a:rPr lang="en-US" altLang="zh-CN" sz="1200" dirty="0"/>
              <a:t>      .height('100%')</a:t>
            </a:r>
          </a:p>
          <a:p>
            <a:r>
              <a:rPr lang="en-US" altLang="zh-CN" sz="1200" dirty="0"/>
              <a:t>      .</a:t>
            </a:r>
            <a:r>
              <a:rPr lang="en-US" altLang="zh-CN" sz="1200" dirty="0" err="1"/>
              <a:t>textAlign</a:t>
            </a:r>
            <a:r>
              <a:rPr lang="en-US" altLang="zh-CN" sz="1200" dirty="0"/>
              <a:t>(</a:t>
            </a:r>
            <a:r>
              <a:rPr lang="en-US" altLang="zh-CN" sz="1200" dirty="0" err="1"/>
              <a:t>TextAlign.Center</a:t>
            </a:r>
            <a:r>
              <a:rPr lang="en-US" altLang="zh-CN" sz="1200" dirty="0"/>
              <a:t>)</a:t>
            </a:r>
          </a:p>
          <a:p>
            <a:r>
              <a:rPr lang="en-US" altLang="zh-CN" sz="1200" dirty="0"/>
              <a:t>      .</a:t>
            </a:r>
            <a:r>
              <a:rPr lang="en-US" altLang="zh-CN" sz="1200" dirty="0" err="1"/>
              <a:t>borderRadius</a:t>
            </a:r>
            <a:r>
              <a:rPr lang="en-US" altLang="zh-CN" sz="1200" dirty="0"/>
              <a:t>(100) //</a:t>
            </a:r>
            <a:r>
              <a:rPr lang="zh-CN" altLang="en-US" sz="1200" dirty="0"/>
              <a:t>圆角</a:t>
            </a:r>
          </a:p>
          <a:p>
            <a:r>
              <a:rPr lang="zh-CN" altLang="en-US" sz="1200" dirty="0"/>
              <a:t>      </a:t>
            </a:r>
            <a:r>
              <a:rPr lang="en-US" altLang="zh-CN" sz="1200" dirty="0"/>
              <a:t>.</a:t>
            </a:r>
            <a:r>
              <a:rPr lang="en-US" altLang="zh-CN" sz="1200" dirty="0" err="1"/>
              <a:t>fontColor</a:t>
            </a:r>
            <a:r>
              <a:rPr lang="en-US" altLang="zh-CN" sz="1200" dirty="0"/>
              <a:t>(</a:t>
            </a:r>
            <a:r>
              <a:rPr lang="en-US" altLang="zh-CN" sz="1200" dirty="0" err="1"/>
              <a:t>btnInfo.textColor</a:t>
            </a:r>
            <a:r>
              <a:rPr lang="en-US" altLang="zh-CN" sz="1200" dirty="0"/>
              <a:t>) //</a:t>
            </a:r>
            <a:r>
              <a:rPr lang="zh-CN" altLang="en-US" sz="1200" dirty="0"/>
              <a:t>字体颜色</a:t>
            </a:r>
          </a:p>
          <a:p>
            <a:r>
              <a:rPr lang="zh-CN" altLang="en-US" sz="1200" dirty="0"/>
              <a:t>      </a:t>
            </a:r>
            <a:r>
              <a:rPr lang="en-US" altLang="zh-CN" sz="1200" dirty="0"/>
              <a:t>.</a:t>
            </a:r>
            <a:r>
              <a:rPr lang="en-US" altLang="zh-CN" sz="1200" dirty="0" err="1"/>
              <a:t>backgroundColor</a:t>
            </a:r>
            <a:r>
              <a:rPr lang="en-US" altLang="zh-CN" sz="1200" dirty="0"/>
              <a:t>(</a:t>
            </a:r>
            <a:r>
              <a:rPr lang="en-US" altLang="zh-CN" sz="1200" dirty="0" err="1"/>
              <a:t>btnInfo.bgColor</a:t>
            </a:r>
            <a:r>
              <a:rPr lang="en-US" altLang="zh-CN" sz="1200" dirty="0"/>
              <a:t>) //</a:t>
            </a:r>
            <a:r>
              <a:rPr lang="zh-CN" altLang="en-US" sz="1200" dirty="0"/>
              <a:t>背景颜色</a:t>
            </a:r>
          </a:p>
          <a:p>
            <a:r>
              <a:rPr lang="zh-CN" altLang="en-US" sz="1200" dirty="0"/>
              <a:t>  </a:t>
            </a:r>
            <a:r>
              <a:rPr lang="en-US" altLang="zh-CN" sz="1200" dirty="0"/>
              <a:t>}</a:t>
            </a:r>
          </a:p>
          <a:p>
            <a:r>
              <a:rPr lang="en-US" altLang="zh-CN" sz="1200" dirty="0"/>
              <a:t>  .</a:t>
            </a:r>
            <a:r>
              <a:rPr lang="en-US" altLang="zh-CN" sz="1200" dirty="0" err="1"/>
              <a:t>forceRebuild</a:t>
            </a:r>
            <a:r>
              <a:rPr lang="en-US" altLang="zh-CN" sz="1200" dirty="0"/>
              <a:t>(false)</a:t>
            </a:r>
          </a:p>
          <a:p>
            <a:r>
              <a:rPr lang="en-US" altLang="zh-CN" sz="1200" dirty="0"/>
              <a:t>  .</a:t>
            </a:r>
            <a:r>
              <a:rPr lang="en-US" altLang="zh-CN" sz="1200" dirty="0" err="1"/>
              <a:t>onClick</a:t>
            </a:r>
            <a:r>
              <a:rPr lang="en-US" altLang="zh-CN" sz="1200" dirty="0"/>
              <a:t>(() =&gt; </a:t>
            </a:r>
            <a:r>
              <a:rPr lang="en-US" altLang="zh-CN" sz="1200" dirty="0" err="1"/>
              <a:t>this.onClickBtn</a:t>
            </a:r>
            <a:r>
              <a:rPr lang="en-US" altLang="zh-CN" sz="1200" dirty="0"/>
              <a:t>(</a:t>
            </a:r>
            <a:r>
              <a:rPr lang="en-US" altLang="zh-CN" sz="1200" dirty="0" err="1"/>
              <a:t>btnInfo.text</a:t>
            </a:r>
            <a:r>
              <a:rPr lang="en-US" altLang="zh-CN" sz="1200" dirty="0"/>
              <a:t>))</a:t>
            </a:r>
          </a:p>
          <a:p>
            <a:r>
              <a:rPr lang="en-US" altLang="zh-CN" sz="1200" dirty="0"/>
              <a:t>  .</a:t>
            </a:r>
            <a:r>
              <a:rPr lang="en-US" altLang="zh-CN" sz="1200" dirty="0" err="1"/>
              <a:t>rowStart</a:t>
            </a:r>
            <a:r>
              <a:rPr lang="en-US" altLang="zh-CN" sz="1200" dirty="0"/>
              <a:t>(</a:t>
            </a:r>
            <a:r>
              <a:rPr lang="en-US" altLang="zh-CN" sz="1200" dirty="0" err="1"/>
              <a:t>btnInfo.text</a:t>
            </a:r>
            <a:r>
              <a:rPr lang="en-US" altLang="zh-CN" sz="1200" dirty="0"/>
              <a:t> == '=' ? 4 : null)</a:t>
            </a:r>
          </a:p>
          <a:p>
            <a:r>
              <a:rPr lang="en-US" altLang="zh-CN" sz="1200" dirty="0"/>
              <a:t>  .</a:t>
            </a:r>
            <a:r>
              <a:rPr lang="en-US" altLang="zh-CN" sz="1200" dirty="0" err="1"/>
              <a:t>rowEnd</a:t>
            </a:r>
            <a:r>
              <a:rPr lang="en-US" altLang="zh-CN" sz="1200" dirty="0"/>
              <a:t>(</a:t>
            </a:r>
            <a:r>
              <a:rPr lang="en-US" altLang="zh-CN" sz="1200" dirty="0" err="1"/>
              <a:t>btnInfo.text</a:t>
            </a:r>
            <a:r>
              <a:rPr lang="en-US" altLang="zh-CN" sz="1200" dirty="0"/>
              <a:t> == '=' ? 5 : null) //</a:t>
            </a:r>
            <a:r>
              <a:rPr lang="zh-CN" altLang="en-US" sz="1200" dirty="0"/>
              <a:t>等于按钮占两格，其他按钮默认</a:t>
            </a:r>
          </a:p>
          <a:p>
            <a:r>
              <a:rPr lang="en-US" altLang="zh-CN" sz="1200" dirty="0"/>
              <a:t>}</a:t>
            </a:r>
          </a:p>
          <a:p>
            <a:r>
              <a:rPr lang="zh-CN" altLang="en-US" sz="1200" dirty="0"/>
              <a:t>上述代码中，</a:t>
            </a:r>
            <a:r>
              <a:rPr lang="en-US" altLang="zh-CN" sz="1200" dirty="0" err="1"/>
              <a:t>CalculatorButton</a:t>
            </a:r>
            <a:r>
              <a:rPr lang="zh-CN" altLang="en-US" sz="1200" dirty="0"/>
              <a:t>组件的实现主要是对</a:t>
            </a:r>
            <a:r>
              <a:rPr lang="en-US" altLang="zh-CN" sz="1200" dirty="0" err="1"/>
              <a:t>GridItem</a:t>
            </a:r>
            <a:r>
              <a:rPr lang="zh-CN" altLang="en-US" sz="1200" dirty="0"/>
              <a:t>做了封装。通过传入</a:t>
            </a:r>
            <a:r>
              <a:rPr lang="zh-CN" altLang="en-US" sz="1200" dirty="0" smtClean="0"/>
              <a:t>的</a:t>
            </a:r>
            <a:r>
              <a:rPr lang="en-US" altLang="zh-CN" sz="1200" dirty="0" err="1" smtClean="0"/>
              <a:t>CalculatorButtonInfo</a:t>
            </a:r>
            <a:r>
              <a:rPr lang="zh-CN" altLang="en-US" sz="1200" dirty="0"/>
              <a:t>来实现计算器按钮的显示样式的个性化显示。</a:t>
            </a:r>
          </a:p>
        </p:txBody>
      </p:sp>
    </p:spTree>
    <p:extLst>
      <p:ext uri="{BB962C8B-B14F-4D97-AF65-F5344CB8AC3E}">
        <p14:creationId xmlns:p14="http://schemas.microsoft.com/office/powerpoint/2010/main" val="35438558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08338" y="476519"/>
            <a:ext cx="10972800" cy="5262979"/>
          </a:xfrm>
          <a:prstGeom prst="rect">
            <a:avLst/>
          </a:prstGeom>
          <a:noFill/>
        </p:spPr>
        <p:txBody>
          <a:bodyPr wrap="square" rtlCol="0">
            <a:spAutoFit/>
          </a:bodyPr>
          <a:lstStyle/>
          <a:p>
            <a:r>
              <a:rPr lang="zh-CN" altLang="en-US" sz="1200" dirty="0"/>
              <a:t>同时，</a:t>
            </a:r>
            <a:r>
              <a:rPr lang="en-US" altLang="zh-CN" sz="1200" dirty="0" err="1"/>
              <a:t>CalculatorButton</a:t>
            </a:r>
            <a:r>
              <a:rPr lang="zh-CN" altLang="en-US" sz="1200" dirty="0"/>
              <a:t>也设置了单击事件，以触发</a:t>
            </a:r>
            <a:r>
              <a:rPr lang="en-US" altLang="zh-CN" sz="1200" dirty="0" err="1"/>
              <a:t>onClickBtn</a:t>
            </a:r>
            <a:r>
              <a:rPr lang="zh-CN" altLang="en-US" sz="1200" dirty="0"/>
              <a:t>方法。</a:t>
            </a:r>
            <a:r>
              <a:rPr lang="en-US" altLang="zh-CN" sz="1200" dirty="0" err="1"/>
              <a:t>onClickBtn</a:t>
            </a:r>
            <a:r>
              <a:rPr lang="zh-CN" altLang="en-US" sz="1200" dirty="0" smtClean="0"/>
              <a:t>方法的</a:t>
            </a:r>
            <a:r>
              <a:rPr lang="zh-CN" altLang="en-US" sz="1200" dirty="0"/>
              <a:t>代码如下：</a:t>
            </a:r>
          </a:p>
          <a:p>
            <a:endParaRPr lang="en-US" altLang="zh-CN" sz="1200" dirty="0" smtClean="0"/>
          </a:p>
          <a:p>
            <a:r>
              <a:rPr lang="en-US" altLang="zh-CN" sz="1200" dirty="0" smtClean="0"/>
              <a:t>//</a:t>
            </a:r>
            <a:r>
              <a:rPr lang="zh-CN" altLang="en-US" sz="1200" dirty="0"/>
              <a:t>导入</a:t>
            </a:r>
            <a:r>
              <a:rPr lang="en-US" altLang="zh-CN" sz="1200" dirty="0"/>
              <a:t>Calculator</a:t>
            </a:r>
          </a:p>
          <a:p>
            <a:r>
              <a:rPr lang="en-US" altLang="zh-CN" sz="1200" dirty="0"/>
              <a:t>import { Calculator } from '../Calculator';</a:t>
            </a:r>
          </a:p>
          <a:p>
            <a:endParaRPr lang="en-US" altLang="zh-CN" sz="1200" dirty="0"/>
          </a:p>
          <a:p>
            <a:r>
              <a:rPr lang="en-US" altLang="zh-CN" sz="1200" dirty="0"/>
              <a:t>@State input: string = '' //</a:t>
            </a:r>
            <a:r>
              <a:rPr lang="zh-CN" altLang="en-US" sz="1200" dirty="0"/>
              <a:t>输入内容</a:t>
            </a:r>
          </a:p>
          <a:p>
            <a:endParaRPr lang="zh-CN" altLang="en-US" sz="1200" dirty="0"/>
          </a:p>
          <a:p>
            <a:r>
              <a:rPr lang="en-US" altLang="zh-CN" sz="1200" dirty="0"/>
              <a:t>//</a:t>
            </a:r>
            <a:r>
              <a:rPr lang="zh-CN" altLang="en-US" sz="1200" dirty="0"/>
              <a:t>单击计算器按钮</a:t>
            </a:r>
          </a:p>
          <a:p>
            <a:r>
              <a:rPr lang="en-US" altLang="zh-CN" sz="1200" dirty="0" err="1"/>
              <a:t>onClickBtn</a:t>
            </a:r>
            <a:r>
              <a:rPr lang="en-US" altLang="zh-CN" sz="1200" dirty="0"/>
              <a:t> = (text: string) =&gt; { </a:t>
            </a:r>
          </a:p>
          <a:p>
            <a:r>
              <a:rPr lang="en-US" altLang="zh-CN" sz="1200" dirty="0"/>
              <a:t>  switch (text) {</a:t>
            </a:r>
          </a:p>
          <a:p>
            <a:r>
              <a:rPr lang="en-US" altLang="zh-CN" sz="1200" dirty="0"/>
              <a:t>    case 'C': //</a:t>
            </a:r>
            <a:r>
              <a:rPr lang="zh-CN" altLang="en-US" sz="1200" dirty="0"/>
              <a:t>清空所有输入</a:t>
            </a:r>
          </a:p>
          <a:p>
            <a:r>
              <a:rPr lang="zh-CN" altLang="en-US" sz="1200" dirty="0"/>
              <a:t>      </a:t>
            </a:r>
            <a:r>
              <a:rPr lang="en-US" altLang="zh-CN" sz="1200" dirty="0" err="1"/>
              <a:t>this.input</a:t>
            </a:r>
            <a:r>
              <a:rPr lang="en-US" altLang="zh-CN" sz="1200" dirty="0"/>
              <a:t> = ''</a:t>
            </a:r>
          </a:p>
          <a:p>
            <a:r>
              <a:rPr lang="en-US" altLang="zh-CN" sz="1200" dirty="0"/>
              <a:t>      break</a:t>
            </a:r>
          </a:p>
          <a:p>
            <a:r>
              <a:rPr lang="en-US" altLang="zh-CN" sz="1200" dirty="0"/>
              <a:t>    case '←': //</a:t>
            </a:r>
            <a:r>
              <a:rPr lang="zh-CN" altLang="en-US" sz="1200" dirty="0"/>
              <a:t>删除输入的最后一个字符</a:t>
            </a:r>
          </a:p>
          <a:p>
            <a:r>
              <a:rPr lang="zh-CN" altLang="en-US" sz="1200" dirty="0"/>
              <a:t>      </a:t>
            </a:r>
            <a:r>
              <a:rPr lang="en-US" altLang="zh-CN" sz="1200" dirty="0"/>
              <a:t>if (</a:t>
            </a:r>
            <a:r>
              <a:rPr lang="en-US" altLang="zh-CN" sz="1200" dirty="0" err="1"/>
              <a:t>this.input.length</a:t>
            </a:r>
            <a:r>
              <a:rPr lang="en-US" altLang="zh-CN" sz="1200" dirty="0"/>
              <a:t> &gt; 0) {</a:t>
            </a:r>
          </a:p>
          <a:p>
            <a:r>
              <a:rPr lang="en-US" altLang="zh-CN" sz="1200" dirty="0"/>
              <a:t>        </a:t>
            </a:r>
            <a:r>
              <a:rPr lang="en-US" altLang="zh-CN" sz="1200" dirty="0" err="1"/>
              <a:t>this.input</a:t>
            </a:r>
            <a:r>
              <a:rPr lang="en-US" altLang="zh-CN" sz="1200" dirty="0"/>
              <a:t> = </a:t>
            </a:r>
            <a:r>
              <a:rPr lang="en-US" altLang="zh-CN" sz="1200" dirty="0" err="1"/>
              <a:t>this.input.substring</a:t>
            </a:r>
            <a:r>
              <a:rPr lang="en-US" altLang="zh-CN" sz="1200" dirty="0"/>
              <a:t>(0, </a:t>
            </a:r>
            <a:r>
              <a:rPr lang="en-US" altLang="zh-CN" sz="1200" dirty="0" err="1"/>
              <a:t>this.input.length</a:t>
            </a:r>
            <a:r>
              <a:rPr lang="en-US" altLang="zh-CN" sz="1200" dirty="0"/>
              <a:t> - 1)</a:t>
            </a:r>
          </a:p>
          <a:p>
            <a:r>
              <a:rPr lang="en-US" altLang="zh-CN" sz="1200" dirty="0"/>
              <a:t>      }</a:t>
            </a:r>
          </a:p>
          <a:p>
            <a:r>
              <a:rPr lang="en-US" altLang="zh-CN" sz="1200" dirty="0"/>
              <a:t>      break</a:t>
            </a:r>
          </a:p>
          <a:p>
            <a:r>
              <a:rPr lang="en-US" altLang="zh-CN" sz="1200" dirty="0"/>
              <a:t>    case '=': //</a:t>
            </a:r>
            <a:r>
              <a:rPr lang="zh-CN" altLang="en-US" sz="1200" dirty="0"/>
              <a:t>计算结果</a:t>
            </a:r>
          </a:p>
          <a:p>
            <a:r>
              <a:rPr lang="zh-CN" altLang="en-US" sz="1200" dirty="0"/>
              <a:t>      </a:t>
            </a:r>
            <a:r>
              <a:rPr lang="en-US" altLang="zh-CN" sz="1200" dirty="0" err="1"/>
              <a:t>this.input</a:t>
            </a:r>
            <a:r>
              <a:rPr lang="en-US" altLang="zh-CN" sz="1200" dirty="0"/>
              <a:t> = </a:t>
            </a:r>
            <a:r>
              <a:rPr lang="en-US" altLang="zh-CN" sz="1200" dirty="0" err="1"/>
              <a:t>Calculator.calculate</a:t>
            </a:r>
            <a:r>
              <a:rPr lang="en-US" altLang="zh-CN" sz="1200" dirty="0"/>
              <a:t>(</a:t>
            </a:r>
            <a:r>
              <a:rPr lang="en-US" altLang="zh-CN" sz="1200" dirty="0" err="1"/>
              <a:t>this.input</a:t>
            </a:r>
            <a:r>
              <a:rPr lang="en-US" altLang="zh-CN" sz="1200" dirty="0"/>
              <a:t>)</a:t>
            </a:r>
          </a:p>
          <a:p>
            <a:r>
              <a:rPr lang="en-US" altLang="zh-CN" sz="1200" dirty="0"/>
              <a:t>      break</a:t>
            </a:r>
          </a:p>
          <a:p>
            <a:r>
              <a:rPr lang="en-US" altLang="zh-CN" sz="1200" dirty="0"/>
              <a:t>    default: //</a:t>
            </a:r>
            <a:r>
              <a:rPr lang="zh-CN" altLang="en-US" sz="1200" dirty="0"/>
              <a:t>输入内容</a:t>
            </a:r>
          </a:p>
          <a:p>
            <a:r>
              <a:rPr lang="zh-CN" altLang="en-US" sz="1200" dirty="0"/>
              <a:t>      </a:t>
            </a:r>
            <a:r>
              <a:rPr lang="en-US" altLang="zh-CN" sz="1200" dirty="0" err="1"/>
              <a:t>this.input</a:t>
            </a:r>
            <a:r>
              <a:rPr lang="en-US" altLang="zh-CN" sz="1200" dirty="0"/>
              <a:t> += text</a:t>
            </a:r>
          </a:p>
          <a:p>
            <a:r>
              <a:rPr lang="en-US" altLang="zh-CN" sz="1200" dirty="0"/>
              <a:t>      break</a:t>
            </a:r>
          </a:p>
          <a:p>
            <a:r>
              <a:rPr lang="en-US" altLang="zh-CN" sz="1200" dirty="0"/>
              <a:t>  }</a:t>
            </a:r>
          </a:p>
          <a:p>
            <a:r>
              <a:rPr lang="en-US" altLang="zh-CN" sz="1200" dirty="0" smtClean="0"/>
              <a:t>}</a:t>
            </a:r>
          </a:p>
          <a:p>
            <a:endParaRPr lang="en-US" altLang="zh-CN" sz="1200" dirty="0"/>
          </a:p>
          <a:p>
            <a:r>
              <a:rPr lang="zh-CN" altLang="en-US" sz="1200" dirty="0"/>
              <a:t>上述</a:t>
            </a:r>
            <a:r>
              <a:rPr lang="en-US" altLang="zh-CN" sz="1200" dirty="0" err="1"/>
              <a:t>onClickBtn</a:t>
            </a:r>
            <a:r>
              <a:rPr lang="zh-CN" altLang="en-US" sz="1200" dirty="0"/>
              <a:t>方法会将计算器按钮所单击的对应文字进行拼接，并最终</a:t>
            </a:r>
            <a:r>
              <a:rPr lang="zh-CN" altLang="en-US" sz="1200" dirty="0" smtClean="0"/>
              <a:t>调用</a:t>
            </a:r>
            <a:r>
              <a:rPr lang="en-US" altLang="zh-CN" sz="1200" dirty="0" err="1" smtClean="0"/>
              <a:t>Calculator.calculate</a:t>
            </a:r>
            <a:r>
              <a:rPr lang="zh-CN" altLang="en-US" sz="1200" dirty="0"/>
              <a:t>来执行计算。</a:t>
            </a:r>
          </a:p>
        </p:txBody>
      </p:sp>
    </p:spTree>
    <p:extLst>
      <p:ext uri="{BB962C8B-B14F-4D97-AF65-F5344CB8AC3E}">
        <p14:creationId xmlns:p14="http://schemas.microsoft.com/office/powerpoint/2010/main" val="12028066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20" y="-1325563"/>
            <a:ext cx="10515600" cy="1325563"/>
          </a:xfrm>
        </p:spPr>
        <p:txBody>
          <a:bodyPr/>
          <a:lstStyle/>
          <a:p>
            <a:r>
              <a:rPr lang="en-US" altLang="zh-CN" dirty="0"/>
              <a:t>4.7.6  </a:t>
            </a:r>
            <a:r>
              <a:rPr lang="zh-CN" altLang="en-US" dirty="0"/>
              <a:t>构造整体页面</a:t>
            </a:r>
            <a:endParaRPr lang="en-US" altLang="zh-CN" dirty="0"/>
          </a:p>
        </p:txBody>
      </p:sp>
      <p:sp>
        <p:nvSpPr>
          <p:cNvPr id="6" name="文本框 5"/>
          <p:cNvSpPr txBox="1"/>
          <p:nvPr/>
        </p:nvSpPr>
        <p:spPr>
          <a:xfrm>
            <a:off x="708338" y="476519"/>
            <a:ext cx="3387144" cy="5262979"/>
          </a:xfrm>
          <a:prstGeom prst="rect">
            <a:avLst/>
          </a:prstGeom>
          <a:noFill/>
        </p:spPr>
        <p:txBody>
          <a:bodyPr wrap="square" rtlCol="0">
            <a:spAutoFit/>
          </a:bodyPr>
          <a:lstStyle/>
          <a:p>
            <a:r>
              <a:rPr lang="zh-CN" altLang="en-US" sz="1200" dirty="0"/>
              <a:t>现在将</a:t>
            </a:r>
            <a:r>
              <a:rPr lang="en-US" altLang="zh-CN" sz="1200" dirty="0" err="1"/>
              <a:t>CalculatorButton</a:t>
            </a:r>
            <a:r>
              <a:rPr lang="zh-CN" altLang="en-US" sz="1200" dirty="0"/>
              <a:t>组件进行组装，成为一个完整的计算器界面。代码如下：</a:t>
            </a:r>
          </a:p>
          <a:p>
            <a:r>
              <a:rPr lang="en-US" altLang="zh-CN" sz="1200" dirty="0"/>
              <a:t>@Entry</a:t>
            </a:r>
          </a:p>
          <a:p>
            <a:r>
              <a:rPr lang="en-US" altLang="zh-CN" sz="1200" dirty="0"/>
              <a:t>@Component</a:t>
            </a:r>
          </a:p>
          <a:p>
            <a:r>
              <a:rPr lang="en-US" altLang="zh-CN" sz="1200" dirty="0" err="1"/>
              <a:t>struct</a:t>
            </a:r>
            <a:r>
              <a:rPr lang="en-US" altLang="zh-CN" sz="1200" dirty="0"/>
              <a:t> Index {</a:t>
            </a:r>
          </a:p>
          <a:p>
            <a:r>
              <a:rPr lang="en-US" altLang="zh-CN" sz="1200" dirty="0"/>
              <a:t>  private BTN_INFO_ARRAY: </a:t>
            </a:r>
            <a:r>
              <a:rPr lang="en-US" altLang="zh-CN" sz="1200" dirty="0" err="1"/>
              <a:t>CalculatorButtonInfo</a:t>
            </a:r>
            <a:r>
              <a:rPr lang="en-US" altLang="zh-CN" sz="1200" dirty="0"/>
              <a:t>[] = [ //</a:t>
            </a:r>
            <a:r>
              <a:rPr lang="zh-CN" altLang="en-US" sz="1200" dirty="0"/>
              <a:t>所有按钮样式信息</a:t>
            </a:r>
          </a:p>
          <a:p>
            <a:r>
              <a:rPr lang="zh-CN" altLang="en-US" sz="1200" dirty="0"/>
              <a:t>    </a:t>
            </a:r>
            <a:r>
              <a:rPr lang="en-US" altLang="zh-CN" sz="1200" dirty="0"/>
              <a:t>new </a:t>
            </a:r>
            <a:r>
              <a:rPr lang="en-US" altLang="zh-CN" sz="1200" dirty="0" err="1"/>
              <a:t>CalculatorButtonInfo</a:t>
            </a:r>
            <a:r>
              <a:rPr lang="en-US" altLang="zh-CN" sz="1200" dirty="0"/>
              <a:t>('C', </a:t>
            </a:r>
            <a:r>
              <a:rPr lang="en-US" altLang="zh-CN" sz="1200" dirty="0" err="1"/>
              <a:t>Color.Blue</a:t>
            </a:r>
            <a:r>
              <a:rPr lang="en-US" altLang="zh-CN" sz="1200" dirty="0"/>
              <a:t>),</a:t>
            </a:r>
          </a:p>
          <a:p>
            <a:r>
              <a:rPr lang="en-US" altLang="zh-CN" sz="1200" dirty="0"/>
              <a:t>    new </a:t>
            </a:r>
            <a:r>
              <a:rPr lang="en-US" altLang="zh-CN" sz="1200" dirty="0" err="1"/>
              <a:t>CalculatorButtonInfo</a:t>
            </a:r>
            <a:r>
              <a:rPr lang="en-US" altLang="zh-CN" sz="1200" dirty="0"/>
              <a:t>('÷', </a:t>
            </a:r>
            <a:r>
              <a:rPr lang="en-US" altLang="zh-CN" sz="1200" dirty="0" err="1"/>
              <a:t>Color.Blue</a:t>
            </a:r>
            <a:r>
              <a:rPr lang="en-US" altLang="zh-CN" sz="1200" dirty="0"/>
              <a:t>),</a:t>
            </a:r>
          </a:p>
          <a:p>
            <a:r>
              <a:rPr lang="en-US" altLang="zh-CN" sz="1200" dirty="0"/>
              <a:t>    new </a:t>
            </a:r>
            <a:r>
              <a:rPr lang="en-US" altLang="zh-CN" sz="1200" dirty="0" err="1"/>
              <a:t>CalculatorButtonInfo</a:t>
            </a:r>
            <a:r>
              <a:rPr lang="en-US" altLang="zh-CN" sz="1200" dirty="0"/>
              <a:t>('×', </a:t>
            </a:r>
            <a:r>
              <a:rPr lang="en-US" altLang="zh-CN" sz="1200" dirty="0" err="1"/>
              <a:t>Color.Blue</a:t>
            </a:r>
            <a:r>
              <a:rPr lang="en-US" altLang="zh-CN" sz="1200" dirty="0"/>
              <a:t>),</a:t>
            </a:r>
          </a:p>
          <a:p>
            <a:r>
              <a:rPr lang="en-US" altLang="zh-CN" sz="1200" dirty="0"/>
              <a:t>    new </a:t>
            </a:r>
            <a:r>
              <a:rPr lang="en-US" altLang="zh-CN" sz="1200" dirty="0" err="1"/>
              <a:t>CalculatorButtonInfo</a:t>
            </a:r>
            <a:r>
              <a:rPr lang="en-US" altLang="zh-CN" sz="1200" dirty="0"/>
              <a:t>('←', </a:t>
            </a:r>
            <a:r>
              <a:rPr lang="en-US" altLang="zh-CN" sz="1200" dirty="0" err="1"/>
              <a:t>Color.Blue</a:t>
            </a:r>
            <a:r>
              <a:rPr lang="en-US" altLang="zh-CN" sz="1200" dirty="0"/>
              <a:t>),</a:t>
            </a:r>
          </a:p>
          <a:p>
            <a:r>
              <a:rPr lang="en-US" altLang="zh-CN" sz="1200" dirty="0"/>
              <a:t>    new </a:t>
            </a:r>
            <a:r>
              <a:rPr lang="en-US" altLang="zh-CN" sz="1200" dirty="0" err="1"/>
              <a:t>CalculatorButtonInfo</a:t>
            </a:r>
            <a:r>
              <a:rPr lang="en-US" altLang="zh-CN" sz="1200" dirty="0"/>
              <a:t>('7'),</a:t>
            </a:r>
          </a:p>
          <a:p>
            <a:r>
              <a:rPr lang="en-US" altLang="zh-CN" sz="1200" dirty="0"/>
              <a:t>    new </a:t>
            </a:r>
            <a:r>
              <a:rPr lang="en-US" altLang="zh-CN" sz="1200" dirty="0" err="1"/>
              <a:t>CalculatorButtonInfo</a:t>
            </a:r>
            <a:r>
              <a:rPr lang="en-US" altLang="zh-CN" sz="1200" dirty="0"/>
              <a:t>('8'),</a:t>
            </a:r>
          </a:p>
          <a:p>
            <a:r>
              <a:rPr lang="en-US" altLang="zh-CN" sz="1200" dirty="0"/>
              <a:t>    new </a:t>
            </a:r>
            <a:r>
              <a:rPr lang="en-US" altLang="zh-CN" sz="1200" dirty="0" err="1"/>
              <a:t>CalculatorButtonInfo</a:t>
            </a:r>
            <a:r>
              <a:rPr lang="en-US" altLang="zh-CN" sz="1200" dirty="0"/>
              <a:t>('9'),</a:t>
            </a:r>
          </a:p>
          <a:p>
            <a:r>
              <a:rPr lang="en-US" altLang="zh-CN" sz="1200" dirty="0"/>
              <a:t>    new </a:t>
            </a:r>
            <a:r>
              <a:rPr lang="en-US" altLang="zh-CN" sz="1200" dirty="0" err="1"/>
              <a:t>CalculatorButtonInfo</a:t>
            </a:r>
            <a:r>
              <a:rPr lang="en-US" altLang="zh-CN" sz="1200" dirty="0"/>
              <a:t>('-', </a:t>
            </a:r>
            <a:r>
              <a:rPr lang="en-US" altLang="zh-CN" sz="1200" dirty="0" err="1"/>
              <a:t>Color.Blue</a:t>
            </a:r>
            <a:r>
              <a:rPr lang="en-US" altLang="zh-CN" sz="1200" dirty="0"/>
              <a:t>),</a:t>
            </a:r>
          </a:p>
          <a:p>
            <a:r>
              <a:rPr lang="en-US" altLang="zh-CN" sz="1200" dirty="0"/>
              <a:t>    new </a:t>
            </a:r>
            <a:r>
              <a:rPr lang="en-US" altLang="zh-CN" sz="1200" dirty="0" err="1"/>
              <a:t>CalculatorButtonInfo</a:t>
            </a:r>
            <a:r>
              <a:rPr lang="en-US" altLang="zh-CN" sz="1200" dirty="0"/>
              <a:t>('4'),</a:t>
            </a:r>
          </a:p>
          <a:p>
            <a:r>
              <a:rPr lang="en-US" altLang="zh-CN" sz="1200" dirty="0"/>
              <a:t>    new </a:t>
            </a:r>
            <a:r>
              <a:rPr lang="en-US" altLang="zh-CN" sz="1200" dirty="0" err="1"/>
              <a:t>CalculatorButtonInfo</a:t>
            </a:r>
            <a:r>
              <a:rPr lang="en-US" altLang="zh-CN" sz="1200" dirty="0"/>
              <a:t>('5'),</a:t>
            </a:r>
          </a:p>
          <a:p>
            <a:r>
              <a:rPr lang="en-US" altLang="zh-CN" sz="1200" dirty="0"/>
              <a:t>    new </a:t>
            </a:r>
            <a:r>
              <a:rPr lang="en-US" altLang="zh-CN" sz="1200" dirty="0" err="1"/>
              <a:t>CalculatorButtonInfo</a:t>
            </a:r>
            <a:r>
              <a:rPr lang="en-US" altLang="zh-CN" sz="1200" dirty="0"/>
              <a:t>('6'),</a:t>
            </a:r>
          </a:p>
          <a:p>
            <a:r>
              <a:rPr lang="en-US" altLang="zh-CN" sz="1200" dirty="0"/>
              <a:t>    new </a:t>
            </a:r>
            <a:r>
              <a:rPr lang="en-US" altLang="zh-CN" sz="1200" dirty="0" err="1"/>
              <a:t>CalculatorButtonInfo</a:t>
            </a:r>
            <a:r>
              <a:rPr lang="en-US" altLang="zh-CN" sz="1200" dirty="0"/>
              <a:t>('+', </a:t>
            </a:r>
            <a:r>
              <a:rPr lang="en-US" altLang="zh-CN" sz="1200" dirty="0" err="1"/>
              <a:t>Color.Blue</a:t>
            </a:r>
            <a:r>
              <a:rPr lang="en-US" altLang="zh-CN" sz="1200" dirty="0"/>
              <a:t>),</a:t>
            </a:r>
          </a:p>
          <a:p>
            <a:r>
              <a:rPr lang="en-US" altLang="zh-CN" sz="1200" dirty="0"/>
              <a:t>    new </a:t>
            </a:r>
            <a:r>
              <a:rPr lang="en-US" altLang="zh-CN" sz="1200" dirty="0" err="1"/>
              <a:t>CalculatorButtonInfo</a:t>
            </a:r>
            <a:r>
              <a:rPr lang="en-US" altLang="zh-CN" sz="1200" dirty="0"/>
              <a:t>('1'),</a:t>
            </a:r>
          </a:p>
          <a:p>
            <a:r>
              <a:rPr lang="en-US" altLang="zh-CN" sz="1200" dirty="0"/>
              <a:t>    new </a:t>
            </a:r>
            <a:r>
              <a:rPr lang="en-US" altLang="zh-CN" sz="1200" dirty="0" err="1"/>
              <a:t>CalculatorButtonInfo</a:t>
            </a:r>
            <a:r>
              <a:rPr lang="en-US" altLang="zh-CN" sz="1200" dirty="0"/>
              <a:t>('2'),</a:t>
            </a:r>
          </a:p>
          <a:p>
            <a:r>
              <a:rPr lang="en-US" altLang="zh-CN" sz="1200" dirty="0"/>
              <a:t>    new </a:t>
            </a:r>
            <a:r>
              <a:rPr lang="en-US" altLang="zh-CN" sz="1200" dirty="0" err="1"/>
              <a:t>CalculatorButtonInfo</a:t>
            </a:r>
            <a:r>
              <a:rPr lang="en-US" altLang="zh-CN" sz="1200" dirty="0"/>
              <a:t>('3'),</a:t>
            </a:r>
          </a:p>
          <a:p>
            <a:r>
              <a:rPr lang="en-US" altLang="zh-CN" sz="1200" dirty="0"/>
              <a:t>    new </a:t>
            </a:r>
            <a:r>
              <a:rPr lang="en-US" altLang="zh-CN" sz="1200" dirty="0" err="1"/>
              <a:t>CalculatorButtonInfo</a:t>
            </a:r>
            <a:r>
              <a:rPr lang="en-US" altLang="zh-CN" sz="1200" dirty="0"/>
              <a:t>('=', </a:t>
            </a:r>
            <a:r>
              <a:rPr lang="en-US" altLang="zh-CN" sz="1200" dirty="0" err="1"/>
              <a:t>Color.White</a:t>
            </a:r>
            <a:r>
              <a:rPr lang="en-US" altLang="zh-CN" sz="1200" dirty="0"/>
              <a:t>, </a:t>
            </a:r>
            <a:r>
              <a:rPr lang="en-US" altLang="zh-CN" sz="1200" dirty="0" err="1"/>
              <a:t>Color.Blue</a:t>
            </a:r>
            <a:r>
              <a:rPr lang="en-US" altLang="zh-CN" sz="1200" dirty="0"/>
              <a:t>),</a:t>
            </a:r>
          </a:p>
          <a:p>
            <a:r>
              <a:rPr lang="en-US" altLang="zh-CN" sz="1200" dirty="0"/>
              <a:t>    new </a:t>
            </a:r>
            <a:r>
              <a:rPr lang="en-US" altLang="zh-CN" sz="1200" dirty="0" err="1"/>
              <a:t>CalculatorButtonInfo</a:t>
            </a:r>
            <a:r>
              <a:rPr lang="en-US" altLang="zh-CN" sz="1200" dirty="0"/>
              <a:t>('%'),</a:t>
            </a:r>
          </a:p>
          <a:p>
            <a:r>
              <a:rPr lang="en-US" altLang="zh-CN" sz="1200" dirty="0"/>
              <a:t>    new </a:t>
            </a:r>
            <a:r>
              <a:rPr lang="en-US" altLang="zh-CN" sz="1200" dirty="0" err="1"/>
              <a:t>CalculatorButtonInfo</a:t>
            </a:r>
            <a:r>
              <a:rPr lang="en-US" altLang="zh-CN" sz="1200" dirty="0"/>
              <a:t>('0'),</a:t>
            </a:r>
          </a:p>
          <a:p>
            <a:r>
              <a:rPr lang="en-US" altLang="zh-CN" sz="1200" dirty="0"/>
              <a:t>    new </a:t>
            </a:r>
            <a:r>
              <a:rPr lang="en-US" altLang="zh-CN" sz="1200" dirty="0" err="1"/>
              <a:t>CalculatorButtonInfo</a:t>
            </a:r>
            <a:r>
              <a:rPr lang="en-US" altLang="zh-CN" sz="1200" dirty="0"/>
              <a:t>('.')</a:t>
            </a:r>
          </a:p>
          <a:p>
            <a:r>
              <a:rPr lang="en-US" altLang="zh-CN" sz="1200" dirty="0"/>
              <a:t>  ]</a:t>
            </a:r>
            <a:endParaRPr lang="zh-CN" altLang="en-US" sz="1200" dirty="0"/>
          </a:p>
        </p:txBody>
      </p:sp>
      <p:sp>
        <p:nvSpPr>
          <p:cNvPr id="4" name="文本框 3"/>
          <p:cNvSpPr txBox="1"/>
          <p:nvPr/>
        </p:nvSpPr>
        <p:spPr>
          <a:xfrm>
            <a:off x="4595609" y="302359"/>
            <a:ext cx="3827173" cy="6555641"/>
          </a:xfrm>
          <a:prstGeom prst="rect">
            <a:avLst/>
          </a:prstGeom>
          <a:noFill/>
        </p:spPr>
        <p:txBody>
          <a:bodyPr wrap="square" rtlCol="0">
            <a:spAutoFit/>
          </a:bodyPr>
          <a:lstStyle/>
          <a:p>
            <a:r>
              <a:rPr lang="en-US" altLang="zh-CN" sz="1200" dirty="0"/>
              <a:t> build() {</a:t>
            </a:r>
          </a:p>
          <a:p>
            <a:r>
              <a:rPr lang="en-US" altLang="zh-CN" sz="1200" dirty="0"/>
              <a:t>    Stack({ </a:t>
            </a:r>
            <a:r>
              <a:rPr lang="en-US" altLang="zh-CN" sz="1200" dirty="0" err="1"/>
              <a:t>alignContent</a:t>
            </a:r>
            <a:r>
              <a:rPr lang="en-US" altLang="zh-CN" sz="1200" dirty="0"/>
              <a:t>: </a:t>
            </a:r>
            <a:r>
              <a:rPr lang="en-US" altLang="zh-CN" sz="1200" dirty="0" err="1"/>
              <a:t>Alignment.Bottom</a:t>
            </a:r>
            <a:r>
              <a:rPr lang="en-US" altLang="zh-CN" sz="1200" dirty="0"/>
              <a:t> }) {</a:t>
            </a:r>
          </a:p>
          <a:p>
            <a:r>
              <a:rPr lang="en-US" altLang="zh-CN" sz="1200" dirty="0"/>
              <a:t>      Column() {</a:t>
            </a:r>
          </a:p>
          <a:p>
            <a:r>
              <a:rPr lang="en-US" altLang="zh-CN" sz="1200" dirty="0"/>
              <a:t>        //</a:t>
            </a:r>
            <a:r>
              <a:rPr lang="zh-CN" altLang="en-US" sz="1200" dirty="0"/>
              <a:t>输入显示区</a:t>
            </a:r>
          </a:p>
          <a:p>
            <a:r>
              <a:rPr lang="zh-CN" altLang="en-US" sz="1200" dirty="0"/>
              <a:t>        </a:t>
            </a:r>
            <a:r>
              <a:rPr lang="en-US" altLang="zh-CN" sz="1200" dirty="0"/>
              <a:t>Text(</a:t>
            </a:r>
            <a:r>
              <a:rPr lang="en-US" altLang="zh-CN" sz="1200" dirty="0" err="1"/>
              <a:t>this.input.length</a:t>
            </a:r>
            <a:r>
              <a:rPr lang="en-US" altLang="zh-CN" sz="1200" dirty="0"/>
              <a:t> == 0 ? '0' : </a:t>
            </a:r>
            <a:r>
              <a:rPr lang="en-US" altLang="zh-CN" sz="1200" dirty="0" err="1"/>
              <a:t>this.input</a:t>
            </a:r>
            <a:r>
              <a:rPr lang="en-US" altLang="zh-CN" sz="1200" dirty="0"/>
              <a:t>) //</a:t>
            </a:r>
            <a:r>
              <a:rPr lang="zh-CN" altLang="en-US" sz="1200" dirty="0"/>
              <a:t>输入内容，若没有内</a:t>
            </a:r>
          </a:p>
          <a:p>
            <a:endParaRPr lang="zh-CN" altLang="en-US" sz="1200" dirty="0"/>
          </a:p>
          <a:p>
            <a:r>
              <a:rPr lang="zh-CN" altLang="en-US" sz="1200" dirty="0"/>
              <a:t>容显示</a:t>
            </a:r>
            <a:r>
              <a:rPr lang="en-US" altLang="zh-CN" sz="1200" dirty="0"/>
              <a:t>0</a:t>
            </a:r>
          </a:p>
          <a:p>
            <a:r>
              <a:rPr lang="en-US" altLang="zh-CN" sz="1200" dirty="0"/>
              <a:t>          .width('100%')</a:t>
            </a:r>
          </a:p>
          <a:p>
            <a:r>
              <a:rPr lang="en-US" altLang="zh-CN" sz="1200" dirty="0"/>
              <a:t>          .padding(10)</a:t>
            </a:r>
          </a:p>
          <a:p>
            <a:r>
              <a:rPr lang="en-US" altLang="zh-CN" sz="1200" dirty="0"/>
              <a:t>          .</a:t>
            </a:r>
            <a:r>
              <a:rPr lang="en-US" altLang="zh-CN" sz="1200" dirty="0" err="1"/>
              <a:t>textAlign</a:t>
            </a:r>
            <a:r>
              <a:rPr lang="en-US" altLang="zh-CN" sz="1200" dirty="0"/>
              <a:t>(</a:t>
            </a:r>
            <a:r>
              <a:rPr lang="en-US" altLang="zh-CN" sz="1200" dirty="0" err="1"/>
              <a:t>TextAlign.End</a:t>
            </a:r>
            <a:r>
              <a:rPr lang="en-US" altLang="zh-CN" sz="1200" dirty="0"/>
              <a:t>)</a:t>
            </a:r>
          </a:p>
          <a:p>
            <a:r>
              <a:rPr lang="en-US" altLang="zh-CN" sz="1200" dirty="0"/>
              <a:t>          .</a:t>
            </a:r>
            <a:r>
              <a:rPr lang="en-US" altLang="zh-CN" sz="1200" dirty="0" err="1"/>
              <a:t>fontSize</a:t>
            </a:r>
            <a:r>
              <a:rPr lang="en-US" altLang="zh-CN" sz="1200" dirty="0"/>
              <a:t>(46)</a:t>
            </a:r>
          </a:p>
          <a:p>
            <a:endParaRPr lang="en-US" altLang="zh-CN" sz="1200" dirty="0"/>
          </a:p>
          <a:p>
            <a:r>
              <a:rPr lang="en-US" altLang="zh-CN" sz="1200" dirty="0"/>
              <a:t>        //</a:t>
            </a:r>
            <a:r>
              <a:rPr lang="zh-CN" altLang="en-US" sz="1200" dirty="0"/>
              <a:t>按键区</a:t>
            </a:r>
          </a:p>
          <a:p>
            <a:r>
              <a:rPr lang="zh-CN" altLang="en-US" sz="1200" dirty="0"/>
              <a:t>        </a:t>
            </a:r>
            <a:r>
              <a:rPr lang="en-US" altLang="zh-CN" sz="1200" dirty="0"/>
              <a:t>Grid() {</a:t>
            </a:r>
          </a:p>
          <a:p>
            <a:r>
              <a:rPr lang="en-US" altLang="zh-CN" sz="1200" dirty="0"/>
              <a:t>          //</a:t>
            </a:r>
            <a:r>
              <a:rPr lang="zh-CN" altLang="en-US" sz="1200" dirty="0"/>
              <a:t>遍历生成按钮</a:t>
            </a:r>
          </a:p>
          <a:p>
            <a:r>
              <a:rPr lang="zh-CN" altLang="en-US" sz="1200" dirty="0"/>
              <a:t>          </a:t>
            </a:r>
            <a:r>
              <a:rPr lang="en-US" altLang="zh-CN" sz="1200" dirty="0" err="1"/>
              <a:t>ForEach</a:t>
            </a:r>
            <a:r>
              <a:rPr lang="en-US" altLang="zh-CN" sz="1200" dirty="0"/>
              <a:t>(</a:t>
            </a:r>
            <a:r>
              <a:rPr lang="en-US" altLang="zh-CN" sz="1200" dirty="0" err="1"/>
              <a:t>this.BTN_INFO_ARRAY</a:t>
            </a:r>
            <a:r>
              <a:rPr lang="en-US" altLang="zh-CN" sz="1200" dirty="0"/>
              <a:t>, </a:t>
            </a:r>
            <a:r>
              <a:rPr lang="en-US" altLang="zh-CN" sz="1200" dirty="0" err="1"/>
              <a:t>btnInfo</a:t>
            </a:r>
            <a:r>
              <a:rPr lang="en-US" altLang="zh-CN" sz="1200" dirty="0"/>
              <a:t> =&gt; </a:t>
            </a:r>
            <a:r>
              <a:rPr lang="en-US" altLang="zh-CN" sz="1200" dirty="0" err="1"/>
              <a:t>this.CalculatorButton</a:t>
            </a:r>
            <a:endParaRPr lang="en-US" altLang="zh-CN" sz="1200" dirty="0"/>
          </a:p>
          <a:p>
            <a:endParaRPr lang="en-US" altLang="zh-CN" sz="1200" dirty="0"/>
          </a:p>
          <a:p>
            <a:r>
              <a:rPr lang="en-US" altLang="zh-CN" sz="1200" dirty="0"/>
              <a:t>(</a:t>
            </a:r>
            <a:r>
              <a:rPr lang="en-US" altLang="zh-CN" sz="1200" dirty="0" err="1"/>
              <a:t>btnInfo</a:t>
            </a:r>
            <a:r>
              <a:rPr lang="en-US" altLang="zh-CN" sz="1200" dirty="0"/>
              <a:t>))</a:t>
            </a:r>
          </a:p>
          <a:p>
            <a:r>
              <a:rPr lang="en-US" altLang="zh-CN" sz="1200" dirty="0"/>
              <a:t>        }</a:t>
            </a:r>
          </a:p>
          <a:p>
            <a:r>
              <a:rPr lang="en-US" altLang="zh-CN" sz="1200" dirty="0"/>
              <a:t>        .</a:t>
            </a:r>
            <a:r>
              <a:rPr lang="en-US" altLang="zh-CN" sz="1200" dirty="0" err="1"/>
              <a:t>columnsTemplate</a:t>
            </a:r>
            <a:r>
              <a:rPr lang="en-US" altLang="zh-CN" sz="1200" dirty="0"/>
              <a:t>('1fr </a:t>
            </a:r>
            <a:r>
              <a:rPr lang="en-US" altLang="zh-CN" sz="1200" dirty="0" err="1"/>
              <a:t>1fr</a:t>
            </a:r>
            <a:r>
              <a:rPr lang="en-US" altLang="zh-CN" sz="1200" dirty="0"/>
              <a:t> </a:t>
            </a:r>
            <a:r>
              <a:rPr lang="en-US" altLang="zh-CN" sz="1200" dirty="0" err="1"/>
              <a:t>1fr</a:t>
            </a:r>
            <a:r>
              <a:rPr lang="en-US" altLang="zh-CN" sz="1200" dirty="0"/>
              <a:t> 1fr') //</a:t>
            </a:r>
            <a:r>
              <a:rPr lang="zh-CN" altLang="en-US" sz="1200" dirty="0"/>
              <a:t>按钮比重分配</a:t>
            </a:r>
          </a:p>
          <a:p>
            <a:r>
              <a:rPr lang="zh-CN" altLang="en-US" sz="1200" dirty="0"/>
              <a:t>        </a:t>
            </a:r>
            <a:r>
              <a:rPr lang="en-US" altLang="zh-CN" sz="1200" dirty="0"/>
              <a:t>.</a:t>
            </a:r>
            <a:r>
              <a:rPr lang="en-US" altLang="zh-CN" sz="1200" dirty="0" err="1"/>
              <a:t>rowsTemplate</a:t>
            </a:r>
            <a:r>
              <a:rPr lang="en-US" altLang="zh-CN" sz="1200" dirty="0"/>
              <a:t>('1fr </a:t>
            </a:r>
            <a:r>
              <a:rPr lang="en-US" altLang="zh-CN" sz="1200" dirty="0" err="1"/>
              <a:t>1fr</a:t>
            </a:r>
            <a:r>
              <a:rPr lang="en-US" altLang="zh-CN" sz="1200" dirty="0"/>
              <a:t> </a:t>
            </a:r>
            <a:r>
              <a:rPr lang="en-US" altLang="zh-CN" sz="1200" dirty="0" err="1"/>
              <a:t>1fr</a:t>
            </a:r>
            <a:r>
              <a:rPr lang="en-US" altLang="zh-CN" sz="1200" dirty="0"/>
              <a:t> </a:t>
            </a:r>
            <a:r>
              <a:rPr lang="en-US" altLang="zh-CN" sz="1200" dirty="0" err="1"/>
              <a:t>1fr</a:t>
            </a:r>
            <a:r>
              <a:rPr lang="en-US" altLang="zh-CN" sz="1200" dirty="0"/>
              <a:t> 1fr')</a:t>
            </a:r>
          </a:p>
          <a:p>
            <a:r>
              <a:rPr lang="en-US" altLang="zh-CN" sz="1200" dirty="0"/>
              <a:t>        .</a:t>
            </a:r>
            <a:r>
              <a:rPr lang="en-US" altLang="zh-CN" sz="1200" dirty="0" err="1"/>
              <a:t>columnsGap</a:t>
            </a:r>
            <a:r>
              <a:rPr lang="en-US" altLang="zh-CN" sz="1200" dirty="0"/>
              <a:t>(2) //</a:t>
            </a:r>
            <a:r>
              <a:rPr lang="zh-CN" altLang="en-US" sz="1200" dirty="0"/>
              <a:t>按钮间隙</a:t>
            </a:r>
          </a:p>
          <a:p>
            <a:r>
              <a:rPr lang="zh-CN" altLang="en-US" sz="1200" dirty="0"/>
              <a:t>        </a:t>
            </a:r>
            <a:r>
              <a:rPr lang="en-US" altLang="zh-CN" sz="1200" dirty="0"/>
              <a:t>.</a:t>
            </a:r>
            <a:r>
              <a:rPr lang="en-US" altLang="zh-CN" sz="1200" dirty="0" err="1"/>
              <a:t>rowsGap</a:t>
            </a:r>
            <a:r>
              <a:rPr lang="en-US" altLang="zh-CN" sz="1200" dirty="0"/>
              <a:t>(2)</a:t>
            </a:r>
          </a:p>
          <a:p>
            <a:r>
              <a:rPr lang="en-US" altLang="zh-CN" sz="1200" dirty="0"/>
              <a:t>        .width('100%')</a:t>
            </a:r>
          </a:p>
          <a:p>
            <a:r>
              <a:rPr lang="en-US" altLang="zh-CN" sz="1200" dirty="0"/>
              <a:t>        .</a:t>
            </a:r>
            <a:r>
              <a:rPr lang="en-US" altLang="zh-CN" sz="1200" dirty="0" err="1"/>
              <a:t>aspectRatio</a:t>
            </a:r>
            <a:r>
              <a:rPr lang="en-US" altLang="zh-CN" sz="1200" dirty="0"/>
              <a:t>(1) //</a:t>
            </a:r>
            <a:r>
              <a:rPr lang="zh-CN" altLang="en-US" sz="1200" dirty="0"/>
              <a:t>长宽比</a:t>
            </a:r>
          </a:p>
          <a:p>
            <a:r>
              <a:rPr lang="zh-CN" altLang="en-US" sz="1200" dirty="0"/>
              <a:t>      </a:t>
            </a:r>
            <a:r>
              <a:rPr lang="en-US" altLang="zh-CN" sz="1200" dirty="0"/>
              <a:t>}</a:t>
            </a:r>
          </a:p>
          <a:p>
            <a:r>
              <a:rPr lang="en-US" altLang="zh-CN" sz="1200" dirty="0"/>
              <a:t>    }.width('100%').height('100%').</a:t>
            </a:r>
            <a:r>
              <a:rPr lang="en-US" altLang="zh-CN" sz="1200" dirty="0" err="1"/>
              <a:t>backgroundColor</a:t>
            </a:r>
            <a:r>
              <a:rPr lang="en-US" altLang="zh-CN" sz="1200" dirty="0"/>
              <a:t>(</a:t>
            </a:r>
            <a:r>
              <a:rPr lang="en-US" altLang="zh-CN" sz="1200" dirty="0" err="1"/>
              <a:t>Color.Gray</a:t>
            </a:r>
            <a:r>
              <a:rPr lang="en-US" altLang="zh-CN" sz="1200" dirty="0"/>
              <a:t>)</a:t>
            </a:r>
          </a:p>
          <a:p>
            <a:r>
              <a:rPr lang="en-US" altLang="zh-CN" sz="1200" dirty="0"/>
              <a:t>  }</a:t>
            </a:r>
          </a:p>
          <a:p>
            <a:endParaRPr lang="en-US" altLang="zh-CN" sz="1200" dirty="0"/>
          </a:p>
          <a:p>
            <a:r>
              <a:rPr lang="en-US" altLang="zh-CN" sz="1200" dirty="0"/>
              <a:t>  ...</a:t>
            </a:r>
          </a:p>
          <a:p>
            <a:r>
              <a:rPr lang="en-US" altLang="zh-CN" sz="1200" dirty="0"/>
              <a:t>}</a:t>
            </a:r>
            <a:endParaRPr lang="zh-CN" altLang="en-US" sz="1200" dirty="0"/>
          </a:p>
        </p:txBody>
      </p:sp>
      <p:sp>
        <p:nvSpPr>
          <p:cNvPr id="5" name="文本框 4"/>
          <p:cNvSpPr txBox="1"/>
          <p:nvPr/>
        </p:nvSpPr>
        <p:spPr>
          <a:xfrm>
            <a:off x="8422783" y="1094706"/>
            <a:ext cx="3284114" cy="2062103"/>
          </a:xfrm>
          <a:prstGeom prst="rect">
            <a:avLst/>
          </a:prstGeom>
          <a:noFill/>
        </p:spPr>
        <p:txBody>
          <a:bodyPr wrap="square" rtlCol="0">
            <a:spAutoFit/>
          </a:bodyPr>
          <a:lstStyle/>
          <a:p>
            <a:r>
              <a:rPr lang="zh-CN" altLang="en-US" sz="1600" dirty="0">
                <a:solidFill>
                  <a:srgbClr val="00B0F0"/>
                </a:solidFill>
              </a:rPr>
              <a:t>整体的计算器界面分为上下两部分。上面为输入显示区，主要是采用</a:t>
            </a:r>
            <a:r>
              <a:rPr lang="en-US" altLang="zh-CN" sz="1600" dirty="0">
                <a:solidFill>
                  <a:srgbClr val="00B0F0"/>
                </a:solidFill>
              </a:rPr>
              <a:t>Text</a:t>
            </a:r>
            <a:r>
              <a:rPr lang="zh-CN" altLang="en-US" sz="1600" dirty="0">
                <a:solidFill>
                  <a:srgbClr val="00B0F0"/>
                </a:solidFill>
              </a:rPr>
              <a:t>实现的；</a:t>
            </a:r>
            <a:r>
              <a:rPr lang="zh-CN" altLang="en-US" sz="1600" dirty="0" smtClean="0">
                <a:solidFill>
                  <a:srgbClr val="00B0F0"/>
                </a:solidFill>
              </a:rPr>
              <a:t>下面为</a:t>
            </a:r>
            <a:r>
              <a:rPr lang="zh-CN" altLang="en-US" sz="1600" dirty="0">
                <a:solidFill>
                  <a:srgbClr val="00B0F0"/>
                </a:solidFill>
              </a:rPr>
              <a:t>按键区，通过</a:t>
            </a:r>
            <a:r>
              <a:rPr lang="en-US" altLang="zh-CN" sz="1600" dirty="0">
                <a:solidFill>
                  <a:srgbClr val="00B0F0"/>
                </a:solidFill>
              </a:rPr>
              <a:t>Grid</a:t>
            </a:r>
            <a:r>
              <a:rPr lang="zh-CN" altLang="en-US" sz="1600" dirty="0">
                <a:solidFill>
                  <a:srgbClr val="00B0F0"/>
                </a:solidFill>
              </a:rPr>
              <a:t>结合</a:t>
            </a:r>
            <a:r>
              <a:rPr lang="en-US" altLang="zh-CN" sz="1600" dirty="0" err="1">
                <a:solidFill>
                  <a:srgbClr val="00B0F0"/>
                </a:solidFill>
              </a:rPr>
              <a:t>CalculatorButtonInfo</a:t>
            </a:r>
            <a:r>
              <a:rPr lang="zh-CN" altLang="en-US" sz="1600" dirty="0">
                <a:solidFill>
                  <a:srgbClr val="00B0F0"/>
                </a:solidFill>
              </a:rPr>
              <a:t>来实现按键格子。</a:t>
            </a:r>
            <a:r>
              <a:rPr lang="zh-CN" altLang="en-US" sz="1600" dirty="0" smtClean="0">
                <a:solidFill>
                  <a:srgbClr val="00B0F0"/>
                </a:solidFill>
              </a:rPr>
              <a:t>每个</a:t>
            </a:r>
          </a:p>
          <a:p>
            <a:r>
              <a:rPr lang="en-US" altLang="zh-CN" sz="1600" dirty="0" err="1" smtClean="0">
                <a:solidFill>
                  <a:srgbClr val="00B0F0"/>
                </a:solidFill>
              </a:rPr>
              <a:t>CalculatorButtonInfo</a:t>
            </a:r>
            <a:r>
              <a:rPr lang="zh-CN" altLang="en-US" sz="1600" dirty="0" smtClean="0">
                <a:solidFill>
                  <a:srgbClr val="00B0F0"/>
                </a:solidFill>
              </a:rPr>
              <a:t>就是一个按键，所有按键的样式定义在</a:t>
            </a:r>
            <a:r>
              <a:rPr lang="en-US" altLang="zh-CN" sz="1600" dirty="0" smtClean="0">
                <a:solidFill>
                  <a:srgbClr val="00B0F0"/>
                </a:solidFill>
              </a:rPr>
              <a:t>BTN_INFO_ARRAY</a:t>
            </a:r>
            <a:r>
              <a:rPr lang="zh-CN" altLang="en-US" sz="1600" dirty="0" smtClean="0">
                <a:solidFill>
                  <a:srgbClr val="00B0F0"/>
                </a:solidFill>
              </a:rPr>
              <a:t>数组中。</a:t>
            </a:r>
            <a:endParaRPr lang="zh-CN" altLang="en-US" sz="1600" dirty="0">
              <a:solidFill>
                <a:srgbClr val="00B0F0"/>
              </a:solidFill>
            </a:endParaRPr>
          </a:p>
        </p:txBody>
      </p:sp>
    </p:spTree>
    <p:extLst>
      <p:ext uri="{BB962C8B-B14F-4D97-AF65-F5344CB8AC3E}">
        <p14:creationId xmlns:p14="http://schemas.microsoft.com/office/powerpoint/2010/main" val="18281347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20" y="-1325563"/>
            <a:ext cx="10515600" cy="1325563"/>
          </a:xfrm>
        </p:spPr>
        <p:txBody>
          <a:bodyPr/>
          <a:lstStyle/>
          <a:p>
            <a:r>
              <a:rPr lang="en-US" altLang="zh-CN" dirty="0"/>
              <a:t>4.7.7  </a:t>
            </a:r>
            <a:r>
              <a:rPr lang="zh-CN" altLang="en-US" dirty="0"/>
              <a:t>运行</a:t>
            </a:r>
            <a:endParaRPr lang="en-US" altLang="zh-CN"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66" y="833203"/>
            <a:ext cx="7395532" cy="4279709"/>
          </a:xfrm>
          <a:prstGeom prst="rect">
            <a:avLst/>
          </a:prstGeom>
        </p:spPr>
      </p:pic>
    </p:spTree>
    <p:extLst>
      <p:ext uri="{BB962C8B-B14F-4D97-AF65-F5344CB8AC3E}">
        <p14:creationId xmlns:p14="http://schemas.microsoft.com/office/powerpoint/2010/main" val="6673375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a:t>小结</a:t>
            </a:r>
          </a:p>
        </p:txBody>
      </p:sp>
      <p:sp>
        <p:nvSpPr>
          <p:cNvPr id="3" name="内容占位符 2"/>
          <p:cNvSpPr>
            <a:spLocks noGrp="1"/>
          </p:cNvSpPr>
          <p:nvPr>
            <p:ph idx="1"/>
          </p:nvPr>
        </p:nvSpPr>
        <p:spPr/>
        <p:txBody>
          <a:bodyPr>
            <a:normAutofit/>
          </a:bodyPr>
          <a:lstStyle/>
          <a:p>
            <a:r>
              <a:rPr lang="zh-CN" altLang="en-US" dirty="0"/>
              <a:t>本章介绍了</a:t>
            </a:r>
            <a:r>
              <a:rPr lang="en-US" altLang="zh-CN" dirty="0" err="1"/>
              <a:t>HarmonyOS</a:t>
            </a:r>
            <a:r>
              <a:rPr lang="zh-CN" altLang="en-US" dirty="0"/>
              <a:t>的</a:t>
            </a:r>
            <a:r>
              <a:rPr lang="en-US" altLang="zh-CN" dirty="0"/>
              <a:t>UI</a:t>
            </a:r>
            <a:r>
              <a:rPr lang="zh-CN" altLang="en-US" dirty="0"/>
              <a:t>开发，重点是</a:t>
            </a:r>
            <a:r>
              <a:rPr lang="en-US" altLang="zh-CN" dirty="0" err="1"/>
              <a:t>ArkUI</a:t>
            </a:r>
            <a:r>
              <a:rPr lang="zh-CN" altLang="en-US" dirty="0"/>
              <a:t>的使用，内容包括声明式开发范式的</a:t>
            </a:r>
            <a:r>
              <a:rPr lang="zh-CN" altLang="en-US" dirty="0" smtClean="0"/>
              <a:t>概念、</a:t>
            </a:r>
            <a:r>
              <a:rPr lang="zh-CN" altLang="en-US" dirty="0"/>
              <a:t>常用组件和常用布局。</a:t>
            </a:r>
          </a:p>
        </p:txBody>
      </p:sp>
    </p:spTree>
    <p:extLst>
      <p:ext uri="{BB962C8B-B14F-4D97-AF65-F5344CB8AC3E}">
        <p14:creationId xmlns:p14="http://schemas.microsoft.com/office/powerpoint/2010/main" val="11445235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4.9  </a:t>
            </a:r>
            <a:r>
              <a:rPr lang="zh-CN" altLang="en-US" dirty="0"/>
              <a:t>习题</a:t>
            </a:r>
          </a:p>
        </p:txBody>
      </p:sp>
      <p:sp>
        <p:nvSpPr>
          <p:cNvPr id="5" name="文本框 4"/>
          <p:cNvSpPr txBox="1"/>
          <p:nvPr/>
        </p:nvSpPr>
        <p:spPr>
          <a:xfrm>
            <a:off x="3536324" y="618185"/>
            <a:ext cx="7817476" cy="6186309"/>
          </a:xfrm>
          <a:prstGeom prst="rect">
            <a:avLst/>
          </a:prstGeom>
          <a:noFill/>
        </p:spPr>
        <p:txBody>
          <a:bodyPr wrap="square" rtlCol="0">
            <a:spAutoFit/>
          </a:bodyPr>
          <a:lstStyle/>
          <a:p>
            <a:r>
              <a:rPr lang="en-US" altLang="zh-CN" sz="1200" dirty="0"/>
              <a:t>1. </a:t>
            </a:r>
            <a:r>
              <a:rPr lang="zh-CN" altLang="en-US" sz="1200" dirty="0"/>
              <a:t>判断题</a:t>
            </a:r>
          </a:p>
          <a:p>
            <a:endParaRPr lang="en-US" altLang="zh-CN" sz="1200" dirty="0" smtClean="0"/>
          </a:p>
          <a:p>
            <a:r>
              <a:rPr lang="zh-CN" altLang="en-US" sz="1200" dirty="0" smtClean="0"/>
              <a:t>（</a:t>
            </a:r>
            <a:r>
              <a:rPr lang="en-US" altLang="zh-CN" sz="1200" dirty="0"/>
              <a:t>1</a:t>
            </a:r>
            <a:r>
              <a:rPr lang="zh-CN" altLang="en-US" sz="1200" dirty="0"/>
              <a:t>）</a:t>
            </a:r>
            <a:r>
              <a:rPr lang="en-US" altLang="zh-CN" sz="1200" dirty="0"/>
              <a:t>Column</a:t>
            </a:r>
            <a:r>
              <a:rPr lang="zh-CN" altLang="en-US" sz="1200" dirty="0"/>
              <a:t>容器中的子组件按照从上到下的垂直方向布局，其主轴的方向是垂直方向</a:t>
            </a:r>
            <a:r>
              <a:rPr lang="zh-CN" altLang="en-US" sz="1200" dirty="0" smtClean="0"/>
              <a:t>；</a:t>
            </a:r>
            <a:r>
              <a:rPr lang="en-US" altLang="zh-CN" sz="1200" dirty="0" smtClean="0"/>
              <a:t>Row</a:t>
            </a:r>
            <a:r>
              <a:rPr lang="zh-CN" altLang="en-US" sz="1200" dirty="0"/>
              <a:t>容器中的组件按照从左到右的水平方向布局，其主轴的方向是水平方向。（  </a:t>
            </a:r>
            <a:r>
              <a:rPr lang="zh-CN" altLang="en-US" sz="1200" dirty="0" smtClean="0"/>
              <a:t>）</a:t>
            </a:r>
            <a:endParaRPr lang="en-US" altLang="zh-CN" sz="1200" dirty="0" smtClean="0"/>
          </a:p>
          <a:p>
            <a:endParaRPr lang="zh-CN" altLang="en-US" sz="1200" dirty="0"/>
          </a:p>
          <a:p>
            <a:r>
              <a:rPr lang="zh-CN" altLang="en-US" sz="1200" dirty="0"/>
              <a:t>（</a:t>
            </a:r>
            <a:r>
              <a:rPr lang="en-US" altLang="zh-CN" sz="1200" dirty="0"/>
              <a:t>2</a:t>
            </a:r>
            <a:r>
              <a:rPr lang="zh-CN" altLang="en-US" sz="1200" dirty="0"/>
              <a:t>）</a:t>
            </a:r>
            <a:r>
              <a:rPr lang="en-US" altLang="zh-CN" sz="1200" dirty="0"/>
              <a:t>Button</a:t>
            </a:r>
            <a:r>
              <a:rPr lang="zh-CN" altLang="en-US" sz="1200" dirty="0"/>
              <a:t>组件不能包含子组件。（  ）</a:t>
            </a:r>
          </a:p>
          <a:p>
            <a:endParaRPr lang="en-US" altLang="zh-CN" sz="1200" dirty="0" smtClean="0"/>
          </a:p>
          <a:p>
            <a:r>
              <a:rPr lang="zh-CN" altLang="en-US" sz="1200" dirty="0" smtClean="0"/>
              <a:t>（</a:t>
            </a:r>
            <a:r>
              <a:rPr lang="en-US" altLang="zh-CN" sz="1200" dirty="0"/>
              <a:t>3</a:t>
            </a:r>
            <a:r>
              <a:rPr lang="zh-CN" altLang="en-US" sz="1200" dirty="0"/>
              <a:t>）</a:t>
            </a:r>
            <a:r>
              <a:rPr lang="en-US" altLang="zh-CN" sz="1200" dirty="0"/>
              <a:t>Resource</a:t>
            </a:r>
            <a:r>
              <a:rPr lang="zh-CN" altLang="en-US" sz="1200" dirty="0"/>
              <a:t>是资源引用类型，用于设置组件属性的值，可以定义组件的颜色、文本</a:t>
            </a:r>
            <a:r>
              <a:rPr lang="zh-CN" altLang="en-US" sz="1200" dirty="0" smtClean="0"/>
              <a:t>大小</a:t>
            </a:r>
            <a:r>
              <a:rPr lang="zh-CN" altLang="en-US" sz="1200" dirty="0"/>
              <a:t>、组件大小等属性。（  ）</a:t>
            </a:r>
          </a:p>
          <a:p>
            <a:endParaRPr lang="en-US" altLang="zh-CN" sz="1200" dirty="0" smtClean="0"/>
          </a:p>
          <a:p>
            <a:r>
              <a:rPr lang="en-US" altLang="zh-CN" sz="1200" dirty="0" smtClean="0"/>
              <a:t>2</a:t>
            </a:r>
            <a:r>
              <a:rPr lang="en-US" altLang="zh-CN" sz="1200" dirty="0"/>
              <a:t>. </a:t>
            </a:r>
            <a:r>
              <a:rPr lang="zh-CN" altLang="en-US" sz="1200" dirty="0"/>
              <a:t>单选题</a:t>
            </a:r>
          </a:p>
          <a:p>
            <a:endParaRPr lang="en-US" altLang="zh-CN" sz="1200" dirty="0" smtClean="0"/>
          </a:p>
          <a:p>
            <a:r>
              <a:rPr lang="zh-CN" altLang="en-US" sz="1200" dirty="0" smtClean="0"/>
              <a:t>（</a:t>
            </a:r>
            <a:r>
              <a:rPr lang="en-US" altLang="zh-CN" sz="1200" dirty="0"/>
              <a:t>1</a:t>
            </a:r>
            <a:r>
              <a:rPr lang="zh-CN" altLang="en-US" sz="1200" dirty="0"/>
              <a:t>）使用</a:t>
            </a:r>
            <a:r>
              <a:rPr lang="en-US" altLang="zh-CN" sz="1200" dirty="0" err="1"/>
              <a:t>TextInput</a:t>
            </a:r>
            <a:r>
              <a:rPr lang="zh-CN" altLang="en-US" sz="1200" dirty="0"/>
              <a:t>完成一个密码输入框，推荐设置</a:t>
            </a:r>
            <a:r>
              <a:rPr lang="en-US" altLang="zh-CN" sz="1200" dirty="0"/>
              <a:t>type</a:t>
            </a:r>
            <a:r>
              <a:rPr lang="zh-CN" altLang="en-US" sz="1200" dirty="0"/>
              <a:t>属性为下面哪个值？（  ）</a:t>
            </a:r>
          </a:p>
          <a:p>
            <a:r>
              <a:rPr lang="zh-CN" altLang="en-US" sz="1200" dirty="0"/>
              <a:t>　　</a:t>
            </a:r>
            <a:r>
              <a:rPr lang="en-US" altLang="zh-CN" sz="1200" dirty="0"/>
              <a:t>A. </a:t>
            </a:r>
            <a:r>
              <a:rPr lang="en-US" altLang="zh-CN" sz="1200" dirty="0" err="1"/>
              <a:t>InputType.Normal</a:t>
            </a:r>
            <a:r>
              <a:rPr lang="en-US" altLang="zh-CN" sz="1200" dirty="0"/>
              <a:t>				B. </a:t>
            </a:r>
            <a:r>
              <a:rPr lang="en-US" altLang="zh-CN" sz="1200" dirty="0" err="1"/>
              <a:t>InputType.Password</a:t>
            </a:r>
            <a:endParaRPr lang="en-US" altLang="zh-CN" sz="1200" dirty="0"/>
          </a:p>
          <a:p>
            <a:r>
              <a:rPr lang="zh-CN" altLang="en-US" sz="1200" dirty="0"/>
              <a:t>　　</a:t>
            </a:r>
            <a:r>
              <a:rPr lang="en-US" altLang="zh-CN" sz="1200" dirty="0"/>
              <a:t>C. </a:t>
            </a:r>
            <a:r>
              <a:rPr lang="en-US" altLang="zh-CN" sz="1200" dirty="0" err="1"/>
              <a:t>InputType.Email</a:t>
            </a:r>
            <a:r>
              <a:rPr lang="en-US" altLang="zh-CN" sz="1200" dirty="0"/>
              <a:t>				D. </a:t>
            </a:r>
            <a:r>
              <a:rPr lang="en-US" altLang="zh-CN" sz="1200" dirty="0" err="1"/>
              <a:t>InputType.Number</a:t>
            </a:r>
            <a:endParaRPr lang="en-US" altLang="zh-CN" sz="1200" dirty="0"/>
          </a:p>
          <a:p>
            <a:endParaRPr lang="en-US" altLang="zh-CN" sz="1200" dirty="0" smtClean="0"/>
          </a:p>
          <a:p>
            <a:r>
              <a:rPr lang="zh-CN" altLang="en-US" sz="1200" dirty="0" smtClean="0"/>
              <a:t>（</a:t>
            </a:r>
            <a:r>
              <a:rPr lang="en-US" altLang="zh-CN" sz="1200" dirty="0"/>
              <a:t>2</a:t>
            </a:r>
            <a:r>
              <a:rPr lang="zh-CN" altLang="en-US" sz="1200" dirty="0"/>
              <a:t>）使用</a:t>
            </a:r>
            <a:r>
              <a:rPr lang="en-US" altLang="zh-CN" sz="1200" dirty="0"/>
              <a:t>Image</a:t>
            </a:r>
            <a:r>
              <a:rPr lang="zh-CN" altLang="en-US" sz="1200" dirty="0"/>
              <a:t>加载网络图片时，需要以下那种权限？（  ）</a:t>
            </a:r>
          </a:p>
          <a:p>
            <a:r>
              <a:rPr lang="zh-CN" altLang="en-US" sz="1200" dirty="0"/>
              <a:t>　　</a:t>
            </a:r>
            <a:r>
              <a:rPr lang="en-US" altLang="zh-CN" sz="1200" dirty="0"/>
              <a:t>A. </a:t>
            </a:r>
            <a:r>
              <a:rPr lang="en-US" altLang="zh-CN" sz="1200" dirty="0" err="1"/>
              <a:t>ohos.permission.USE_BLUETOOTH</a:t>
            </a:r>
            <a:r>
              <a:rPr lang="en-US" altLang="zh-CN" sz="1200" dirty="0"/>
              <a:t>		B. </a:t>
            </a:r>
            <a:r>
              <a:rPr lang="en-US" altLang="zh-CN" sz="1200" dirty="0" err="1"/>
              <a:t>ohos.permission.INTERNET</a:t>
            </a:r>
            <a:endParaRPr lang="en-US" altLang="zh-CN" sz="1200" dirty="0"/>
          </a:p>
          <a:p>
            <a:r>
              <a:rPr lang="zh-CN" altLang="en-US" sz="1200" dirty="0"/>
              <a:t>　　</a:t>
            </a:r>
            <a:r>
              <a:rPr lang="en-US" altLang="zh-CN" sz="1200" dirty="0"/>
              <a:t>C. </a:t>
            </a:r>
            <a:r>
              <a:rPr lang="en-US" altLang="zh-CN" sz="1200" dirty="0" err="1"/>
              <a:t>ohos.permission.REQUIRE_FORM</a:t>
            </a:r>
            <a:r>
              <a:rPr lang="en-US" altLang="zh-CN" sz="1200" dirty="0"/>
              <a:t>		D. </a:t>
            </a:r>
            <a:r>
              <a:rPr lang="en-US" altLang="zh-CN" sz="1200" dirty="0" err="1"/>
              <a:t>ohos.permission.LOCATION</a:t>
            </a:r>
            <a:endParaRPr lang="en-US" altLang="zh-CN" sz="1200" dirty="0"/>
          </a:p>
          <a:p>
            <a:endParaRPr lang="en-US" altLang="zh-CN" sz="1200" dirty="0" smtClean="0"/>
          </a:p>
          <a:p>
            <a:r>
              <a:rPr lang="zh-CN" altLang="en-US" sz="1200" dirty="0" smtClean="0"/>
              <a:t>（</a:t>
            </a:r>
            <a:r>
              <a:rPr lang="en-US" altLang="zh-CN" sz="1200" dirty="0"/>
              <a:t>3</a:t>
            </a:r>
            <a:r>
              <a:rPr lang="zh-CN" altLang="en-US" sz="1200" dirty="0"/>
              <a:t>）下面哪个组件的层次结构是错误的？（  ）</a:t>
            </a:r>
          </a:p>
          <a:p>
            <a:r>
              <a:rPr lang="zh-CN" altLang="en-US" sz="1200" dirty="0"/>
              <a:t>　　</a:t>
            </a:r>
            <a:r>
              <a:rPr lang="en-US" altLang="zh-CN" sz="1200" dirty="0"/>
              <a:t>A. Text&gt;Span					B. Row&gt;Button&gt;Column</a:t>
            </a:r>
          </a:p>
          <a:p>
            <a:r>
              <a:rPr lang="zh-CN" altLang="en-US" sz="1200" dirty="0"/>
              <a:t>　　</a:t>
            </a:r>
            <a:r>
              <a:rPr lang="en-US" altLang="zh-CN" sz="1200" dirty="0"/>
              <a:t>C. Image&gt;Text					D. Column&gt;Row</a:t>
            </a:r>
          </a:p>
          <a:p>
            <a:endParaRPr lang="en-US" altLang="zh-CN" sz="1200" dirty="0" smtClean="0"/>
          </a:p>
          <a:p>
            <a:r>
              <a:rPr lang="en-US" altLang="zh-CN" sz="1200" dirty="0" smtClean="0"/>
              <a:t>3</a:t>
            </a:r>
            <a:r>
              <a:rPr lang="en-US" altLang="zh-CN" sz="1200" dirty="0"/>
              <a:t>. </a:t>
            </a:r>
            <a:r>
              <a:rPr lang="zh-CN" altLang="en-US" sz="1200" dirty="0"/>
              <a:t>多选题</a:t>
            </a:r>
          </a:p>
          <a:p>
            <a:endParaRPr lang="en-US" altLang="zh-CN" sz="1200" dirty="0" smtClean="0"/>
          </a:p>
          <a:p>
            <a:r>
              <a:rPr lang="zh-CN" altLang="en-US" sz="1200" dirty="0" smtClean="0"/>
              <a:t>（</a:t>
            </a:r>
            <a:r>
              <a:rPr lang="en-US" altLang="zh-CN" sz="1200" dirty="0"/>
              <a:t>1</a:t>
            </a:r>
            <a:r>
              <a:rPr lang="zh-CN" altLang="en-US" sz="1200" dirty="0"/>
              <a:t>）</a:t>
            </a:r>
            <a:r>
              <a:rPr lang="en-US" altLang="zh-CN" sz="1200" dirty="0"/>
              <a:t>Row</a:t>
            </a:r>
            <a:r>
              <a:rPr lang="zh-CN" altLang="en-US" sz="1200" dirty="0"/>
              <a:t>容器的主轴是水平方向的，交叉轴是垂直方向的，其参数类型为</a:t>
            </a:r>
            <a:r>
              <a:rPr lang="en-US" altLang="zh-CN" sz="1200" dirty="0" err="1"/>
              <a:t>VerticalAlign</a:t>
            </a:r>
            <a:r>
              <a:rPr lang="en-US" altLang="zh-CN" sz="1200" dirty="0"/>
              <a:t> </a:t>
            </a:r>
          </a:p>
          <a:p>
            <a:endParaRPr lang="en-US" altLang="zh-CN" sz="1200" dirty="0"/>
          </a:p>
          <a:p>
            <a:r>
              <a:rPr lang="zh-CN" altLang="en-US" sz="1200" dirty="0"/>
              <a:t>（垂直对齐），</a:t>
            </a:r>
            <a:r>
              <a:rPr lang="en-US" altLang="zh-CN" sz="1200" dirty="0" err="1"/>
              <a:t>VerticalAlign</a:t>
            </a:r>
            <a:r>
              <a:rPr lang="en-US" altLang="zh-CN" sz="1200" dirty="0"/>
              <a:t> </a:t>
            </a:r>
            <a:r>
              <a:rPr lang="zh-CN" altLang="en-US" sz="1200" dirty="0"/>
              <a:t>定义了以下哪几种类型？（  ）</a:t>
            </a:r>
          </a:p>
          <a:p>
            <a:r>
              <a:rPr lang="zh-CN" altLang="en-US" sz="1200" dirty="0"/>
              <a:t>　　</a:t>
            </a:r>
            <a:r>
              <a:rPr lang="en-US" altLang="zh-CN" sz="1200" dirty="0"/>
              <a:t>A. Top		B. Bottom		C. </a:t>
            </a:r>
            <a:r>
              <a:rPr lang="en-US" altLang="zh-CN" sz="1200" dirty="0" smtClean="0"/>
              <a:t>Start                 D</a:t>
            </a:r>
            <a:r>
              <a:rPr lang="en-US" altLang="zh-CN" sz="1200" dirty="0"/>
              <a:t>. End</a:t>
            </a:r>
          </a:p>
          <a:p>
            <a:r>
              <a:rPr lang="zh-CN" altLang="en-US" sz="1200" dirty="0"/>
              <a:t>　　</a:t>
            </a:r>
            <a:r>
              <a:rPr lang="en-US" altLang="zh-CN" sz="1200" dirty="0"/>
              <a:t>E. Center</a:t>
            </a:r>
          </a:p>
          <a:p>
            <a:r>
              <a:rPr lang="zh-CN" altLang="en-US" sz="1200" dirty="0"/>
              <a:t>（</a:t>
            </a:r>
            <a:r>
              <a:rPr lang="en-US" altLang="zh-CN" sz="1200" dirty="0"/>
              <a:t>2</a:t>
            </a:r>
            <a:r>
              <a:rPr lang="zh-CN" altLang="en-US" sz="1200" dirty="0"/>
              <a:t>）下面哪些组件是容器组件？（  ）</a:t>
            </a:r>
          </a:p>
          <a:p>
            <a:r>
              <a:rPr lang="zh-CN" altLang="en-US" sz="1200" dirty="0"/>
              <a:t>　　</a:t>
            </a:r>
            <a:r>
              <a:rPr lang="en-US" altLang="zh-CN" sz="1200" dirty="0"/>
              <a:t>A. Button		B. Row	</a:t>
            </a:r>
            <a:r>
              <a:rPr lang="en-US" altLang="zh-CN" sz="1200" dirty="0" smtClean="0"/>
              <a:t>C</a:t>
            </a:r>
            <a:r>
              <a:rPr lang="en-US" altLang="zh-CN" sz="1200" dirty="0"/>
              <a:t>. Column	</a:t>
            </a:r>
            <a:r>
              <a:rPr lang="en-US" altLang="zh-CN" sz="1200" dirty="0" err="1" smtClean="0"/>
              <a:t>D.Image</a:t>
            </a:r>
            <a:r>
              <a:rPr lang="en-US" altLang="zh-CN" sz="1200" dirty="0" smtClean="0"/>
              <a:t>        </a:t>
            </a:r>
            <a:r>
              <a:rPr lang="zh-CN" altLang="en-US" sz="1200" dirty="0"/>
              <a:t>　</a:t>
            </a:r>
            <a:r>
              <a:rPr lang="en-US" altLang="zh-CN" sz="1200" dirty="0"/>
              <a:t>E. </a:t>
            </a:r>
            <a:r>
              <a:rPr lang="en-US" altLang="zh-CN" sz="1200" dirty="0" err="1"/>
              <a:t>TextInput</a:t>
            </a:r>
            <a:endParaRPr lang="en-US" altLang="zh-CN" sz="1200" dirty="0"/>
          </a:p>
          <a:p>
            <a:endParaRPr lang="zh-CN" altLang="en-US" sz="1200" dirty="0"/>
          </a:p>
        </p:txBody>
      </p:sp>
    </p:spTree>
    <p:extLst>
      <p:ext uri="{BB962C8B-B14F-4D97-AF65-F5344CB8AC3E}">
        <p14:creationId xmlns:p14="http://schemas.microsoft.com/office/powerpoint/2010/main" val="1484870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Flex</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Flex</a:t>
            </a:r>
            <a:r>
              <a:rPr lang="zh-CN" altLang="en-US" dirty="0"/>
              <a:t>是以弹性方式布局子组件的容器组件。</a:t>
            </a:r>
          </a:p>
          <a:p>
            <a:pPr marL="0" indent="0">
              <a:buNone/>
            </a:pPr>
            <a:r>
              <a:rPr lang="zh-CN" altLang="en-US" dirty="0"/>
              <a:t>标准</a:t>
            </a:r>
            <a:r>
              <a:rPr lang="en-US" altLang="zh-CN" dirty="0"/>
              <a:t>Flex</a:t>
            </a:r>
            <a:r>
              <a:rPr lang="zh-CN" altLang="en-US" dirty="0"/>
              <a:t>布局容器包含以下</a:t>
            </a:r>
            <a:r>
              <a:rPr lang="zh-CN" altLang="en-US" dirty="0" smtClean="0"/>
              <a:t>参数：</a:t>
            </a:r>
            <a:endParaRPr lang="zh-CN" altLang="en-US" dirty="0"/>
          </a:p>
          <a:p>
            <a:r>
              <a:rPr lang="en-US" altLang="zh-CN" dirty="0">
                <a:solidFill>
                  <a:srgbClr val="00B0F0"/>
                </a:solidFill>
              </a:rPr>
              <a:t>direction</a:t>
            </a:r>
            <a:r>
              <a:rPr lang="zh-CN" altLang="en-US" dirty="0">
                <a:solidFill>
                  <a:srgbClr val="00B0F0"/>
                </a:solidFill>
              </a:rPr>
              <a:t>：子组件在</a:t>
            </a:r>
            <a:r>
              <a:rPr lang="en-US" altLang="zh-CN" dirty="0">
                <a:solidFill>
                  <a:srgbClr val="00B0F0"/>
                </a:solidFill>
              </a:rPr>
              <a:t>Flex</a:t>
            </a:r>
            <a:r>
              <a:rPr lang="zh-CN" altLang="en-US" dirty="0">
                <a:solidFill>
                  <a:srgbClr val="00B0F0"/>
                </a:solidFill>
              </a:rPr>
              <a:t>容器上排列的方向，即主轴的方向。</a:t>
            </a:r>
          </a:p>
          <a:p>
            <a:r>
              <a:rPr lang="en-US" altLang="zh-CN" dirty="0">
                <a:solidFill>
                  <a:srgbClr val="00B0F0"/>
                </a:solidFill>
              </a:rPr>
              <a:t>wrap</a:t>
            </a:r>
            <a:r>
              <a:rPr lang="zh-CN" altLang="en-US" dirty="0">
                <a:solidFill>
                  <a:srgbClr val="00B0F0"/>
                </a:solidFill>
              </a:rPr>
              <a:t>：</a:t>
            </a:r>
            <a:r>
              <a:rPr lang="en-US" altLang="zh-CN" dirty="0">
                <a:solidFill>
                  <a:srgbClr val="00B0F0"/>
                </a:solidFill>
              </a:rPr>
              <a:t>Flex</a:t>
            </a:r>
            <a:r>
              <a:rPr lang="zh-CN" altLang="en-US" dirty="0">
                <a:solidFill>
                  <a:srgbClr val="00B0F0"/>
                </a:solidFill>
              </a:rPr>
              <a:t>容器以单行</a:t>
            </a:r>
            <a:r>
              <a:rPr lang="en-US" altLang="zh-CN" dirty="0">
                <a:solidFill>
                  <a:srgbClr val="00B0F0"/>
                </a:solidFill>
              </a:rPr>
              <a:t>/</a:t>
            </a:r>
            <a:r>
              <a:rPr lang="zh-CN" altLang="en-US" dirty="0">
                <a:solidFill>
                  <a:srgbClr val="00B0F0"/>
                </a:solidFill>
              </a:rPr>
              <a:t>列还是多行</a:t>
            </a:r>
            <a:r>
              <a:rPr lang="en-US" altLang="zh-CN" dirty="0">
                <a:solidFill>
                  <a:srgbClr val="00B0F0"/>
                </a:solidFill>
              </a:rPr>
              <a:t>/</a:t>
            </a:r>
            <a:r>
              <a:rPr lang="zh-CN" altLang="en-US" dirty="0">
                <a:solidFill>
                  <a:srgbClr val="00B0F0"/>
                </a:solidFill>
              </a:rPr>
              <a:t>列排列。</a:t>
            </a:r>
          </a:p>
          <a:p>
            <a:r>
              <a:rPr lang="en-US" altLang="zh-CN" dirty="0" err="1">
                <a:solidFill>
                  <a:srgbClr val="00B0F0"/>
                </a:solidFill>
              </a:rPr>
              <a:t>justifyContent</a:t>
            </a:r>
            <a:r>
              <a:rPr lang="zh-CN" altLang="en-US" dirty="0">
                <a:solidFill>
                  <a:srgbClr val="00B0F0"/>
                </a:solidFill>
              </a:rPr>
              <a:t>：子组件在</a:t>
            </a:r>
            <a:r>
              <a:rPr lang="en-US" altLang="zh-CN" dirty="0">
                <a:solidFill>
                  <a:srgbClr val="00B0F0"/>
                </a:solidFill>
              </a:rPr>
              <a:t>Flex</a:t>
            </a:r>
            <a:r>
              <a:rPr lang="zh-CN" altLang="en-US" dirty="0">
                <a:solidFill>
                  <a:srgbClr val="00B0F0"/>
                </a:solidFill>
              </a:rPr>
              <a:t>容器主轴上的对齐格式。</a:t>
            </a:r>
          </a:p>
          <a:p>
            <a:r>
              <a:rPr lang="en-US" altLang="zh-CN" dirty="0" err="1">
                <a:solidFill>
                  <a:srgbClr val="00B0F0"/>
                </a:solidFill>
              </a:rPr>
              <a:t>alignItems</a:t>
            </a:r>
            <a:r>
              <a:rPr lang="zh-CN" altLang="en-US" dirty="0">
                <a:solidFill>
                  <a:srgbClr val="00B0F0"/>
                </a:solidFill>
              </a:rPr>
              <a:t>：子组件在</a:t>
            </a:r>
            <a:r>
              <a:rPr lang="en-US" altLang="zh-CN" dirty="0">
                <a:solidFill>
                  <a:srgbClr val="00B0F0"/>
                </a:solidFill>
              </a:rPr>
              <a:t>Flex</a:t>
            </a:r>
            <a:r>
              <a:rPr lang="zh-CN" altLang="en-US" dirty="0">
                <a:solidFill>
                  <a:srgbClr val="00B0F0"/>
                </a:solidFill>
              </a:rPr>
              <a:t>容器交叉轴上的对齐格式。</a:t>
            </a:r>
          </a:p>
          <a:p>
            <a:r>
              <a:rPr lang="en-US" altLang="zh-CN" dirty="0" err="1">
                <a:solidFill>
                  <a:srgbClr val="00B0F0"/>
                </a:solidFill>
              </a:rPr>
              <a:t>alignContent</a:t>
            </a:r>
            <a:r>
              <a:rPr lang="zh-CN" altLang="en-US" dirty="0">
                <a:solidFill>
                  <a:srgbClr val="00B0F0"/>
                </a:solidFill>
              </a:rPr>
              <a:t>：交叉轴中有额外的空间时，多行内容的对齐方式。仅在</a:t>
            </a:r>
            <a:r>
              <a:rPr lang="en-US" altLang="zh-CN" dirty="0">
                <a:solidFill>
                  <a:srgbClr val="00B0F0"/>
                </a:solidFill>
              </a:rPr>
              <a:t>wrap</a:t>
            </a:r>
            <a:r>
              <a:rPr lang="zh-CN" altLang="en-US" dirty="0">
                <a:solidFill>
                  <a:srgbClr val="00B0F0"/>
                </a:solidFill>
              </a:rPr>
              <a:t>为</a:t>
            </a:r>
            <a:r>
              <a:rPr lang="en-US" altLang="zh-CN" dirty="0">
                <a:solidFill>
                  <a:srgbClr val="00B0F0"/>
                </a:solidFill>
              </a:rPr>
              <a:t>Wrap</a:t>
            </a:r>
            <a:r>
              <a:rPr lang="zh-CN" altLang="en-US" dirty="0" smtClean="0">
                <a:solidFill>
                  <a:srgbClr val="00B0F0"/>
                </a:solidFill>
              </a:rPr>
              <a:t>或</a:t>
            </a:r>
            <a:r>
              <a:rPr lang="en-US" altLang="zh-CN" dirty="0" err="1" smtClean="0">
                <a:solidFill>
                  <a:srgbClr val="00B0F0"/>
                </a:solidFill>
              </a:rPr>
              <a:t>WrapReverse</a:t>
            </a:r>
            <a:r>
              <a:rPr lang="zh-CN" altLang="en-US" dirty="0">
                <a:solidFill>
                  <a:srgbClr val="00B0F0"/>
                </a:solidFill>
              </a:rPr>
              <a:t>时生效。</a:t>
            </a:r>
          </a:p>
        </p:txBody>
      </p:sp>
    </p:spTree>
    <p:extLst>
      <p:ext uri="{BB962C8B-B14F-4D97-AF65-F5344CB8AC3E}">
        <p14:creationId xmlns:p14="http://schemas.microsoft.com/office/powerpoint/2010/main" val="3538025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TotalTime>
  <Words>10623</Words>
  <Application>Microsoft Office PowerPoint</Application>
  <PresentationFormat>宽屏</PresentationFormat>
  <Paragraphs>1529</Paragraphs>
  <Slides>89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89</vt:i4>
      </vt:variant>
    </vt:vector>
  </HeadingPairs>
  <TitlesOfParts>
    <vt:vector size="94" baseType="lpstr">
      <vt:lpstr>宋体</vt:lpstr>
      <vt:lpstr>Arial</vt:lpstr>
      <vt:lpstr>Calibri</vt:lpstr>
      <vt:lpstr>Calibri Light</vt:lpstr>
      <vt:lpstr>Office 主题</vt:lpstr>
      <vt:lpstr>第4章  UI开发（下）</vt:lpstr>
      <vt:lpstr>本章简介</vt:lpstr>
      <vt:lpstr>本章内容</vt:lpstr>
      <vt:lpstr>4.1  容器组件详解</vt:lpstr>
      <vt:lpstr>4.1.1  Column和Row</vt:lpstr>
      <vt:lpstr>示例：</vt:lpstr>
      <vt:lpstr>4.1.2  ColumnSplit和RowSplit</vt:lpstr>
      <vt:lpstr>示例：</vt:lpstr>
      <vt:lpstr>4.1.3  Flex</vt:lpstr>
      <vt:lpstr>PowerPoint 演示文稿</vt:lpstr>
      <vt:lpstr>4.1.4  Grid和GridItem</vt:lpstr>
      <vt:lpstr>PowerPoint 演示文稿</vt:lpstr>
      <vt:lpstr>4.1.5  GridRow和GridCol</vt:lpstr>
      <vt:lpstr>PowerPoint 演示文稿</vt:lpstr>
      <vt:lpstr>4.1.6  List、ListItem和ListItemGroup</vt:lpstr>
      <vt:lpstr>PowerPoint 演示文稿</vt:lpstr>
      <vt:lpstr>4.1.7  AlphabetIndexer</vt:lpstr>
      <vt:lpstr>PowerPoint 演示文稿</vt:lpstr>
      <vt:lpstr>PowerPoint 演示文稿</vt:lpstr>
      <vt:lpstr>4.1.8  Badge</vt:lpstr>
      <vt:lpstr>PowerPoint 演示文稿</vt:lpstr>
      <vt:lpstr>4.1.9  Counter</vt:lpstr>
      <vt:lpstr>PowerPoint 演示文稿</vt:lpstr>
      <vt:lpstr>4.1.10  Navigator</vt:lpstr>
      <vt:lpstr>PowerPoint 演示文稿</vt:lpstr>
      <vt:lpstr>PowerPoint 演示文稿</vt:lpstr>
      <vt:lpstr>4.1.11  Panel</vt:lpstr>
      <vt:lpstr>PowerPoint 演示文稿</vt:lpstr>
      <vt:lpstr>4.1.12  Refresh</vt:lpstr>
      <vt:lpstr>PowerPoint 演示文稿</vt:lpstr>
      <vt:lpstr>4.1.13  RelativeContainer</vt:lpstr>
      <vt:lpstr>PowerPoint 演示文稿</vt:lpstr>
      <vt:lpstr>4.1.14  Scroll</vt:lpstr>
      <vt:lpstr>PowerPoint 演示文稿</vt:lpstr>
      <vt:lpstr>4.1.15  SideBarContainer</vt:lpstr>
      <vt:lpstr>PowerPoint 演示文稿</vt:lpstr>
      <vt:lpstr>4.1.16  Stack</vt:lpstr>
      <vt:lpstr>PowerPoint 演示文稿</vt:lpstr>
      <vt:lpstr>4.1.17  Swiper</vt:lpstr>
      <vt:lpstr>PowerPoint 演示文稿</vt:lpstr>
      <vt:lpstr>4.1.18  Tabs和TabContent</vt:lpstr>
      <vt:lpstr>PowerPoint 演示文稿</vt:lpstr>
      <vt:lpstr> 4.2  媒体组件详解</vt:lpstr>
      <vt:lpstr>PowerPoint 演示文稿</vt:lpstr>
      <vt:lpstr>  4.3  绘制组件详解</vt:lpstr>
      <vt:lpstr>4.3.1  Circle和Ellipse</vt:lpstr>
      <vt:lpstr>PowerPoint 演示文稿</vt:lpstr>
      <vt:lpstr>4.3.2  Line</vt:lpstr>
      <vt:lpstr>PowerPoint 演示文稿</vt:lpstr>
      <vt:lpstr>4.3.3  Polyline</vt:lpstr>
      <vt:lpstr>PowerPoint 演示文稿</vt:lpstr>
      <vt:lpstr>4.3.4  Polygon</vt:lpstr>
      <vt:lpstr>PowerPoint 演示文稿</vt:lpstr>
      <vt:lpstr>4.3.5  Path</vt:lpstr>
      <vt:lpstr>PowerPoint 演示文稿</vt:lpstr>
      <vt:lpstr>PowerPoint 演示文稿</vt:lpstr>
      <vt:lpstr>4.3.6  Rect</vt:lpstr>
      <vt:lpstr>PowerPoint 演示文稿</vt:lpstr>
      <vt:lpstr>4.3.7  Shape</vt:lpstr>
      <vt:lpstr>PowerPoint 演示文稿</vt:lpstr>
      <vt:lpstr>PowerPoint 演示文稿</vt:lpstr>
      <vt:lpstr> 4.4  画布组件详解</vt:lpstr>
      <vt:lpstr>PowerPoint 演示文稿</vt:lpstr>
      <vt:lpstr>PowerPoint 演示文稿</vt:lpstr>
      <vt:lpstr>4.5  常用布局</vt:lpstr>
      <vt:lpstr>4.5.1  自适应布局</vt:lpstr>
      <vt:lpstr>线性布局</vt:lpstr>
      <vt:lpstr>层叠布局</vt:lpstr>
      <vt:lpstr> 弹性布局</vt:lpstr>
      <vt:lpstr>  网格布局</vt:lpstr>
      <vt:lpstr>4.5.2  响应式布局</vt:lpstr>
      <vt:lpstr> 4.6  使用ArkUI实现“登录”页面</vt:lpstr>
      <vt:lpstr>4.6.1  使用Column容器实现整体布局</vt:lpstr>
      <vt:lpstr>4.6.2  使用Image组件实现标志展示</vt:lpstr>
      <vt:lpstr>4.6.3  使用TextInput组件实现账号和密码的输入</vt:lpstr>
      <vt:lpstr>4.6.4  使用Button组件实现“登录”按钮</vt:lpstr>
      <vt:lpstr>4.6.5  使用Text组件实现“注册”按钮</vt:lpstr>
      <vt:lpstr>4.6.6  完整代码</vt:lpstr>
      <vt:lpstr>4.7  使用ArkUI实现“计算器”</vt:lpstr>
      <vt:lpstr>4.7.1  新增Calculator.ets的文件</vt:lpstr>
      <vt:lpstr>4.7.2  实现递归运算</vt:lpstr>
      <vt:lpstr>4.7.3  实现将输入的字符串转为字符串数组</vt:lpstr>
      <vt:lpstr>4.7.4  新增CalculatorButtonInfo.ets文件</vt:lpstr>
      <vt:lpstr>4.7.5  实现CalculatorButton组件</vt:lpstr>
      <vt:lpstr>PowerPoint 演示文稿</vt:lpstr>
      <vt:lpstr>4.7.6  构造整体页面</vt:lpstr>
      <vt:lpstr>4.7.7  运行</vt:lpstr>
      <vt:lpstr>4.5  小结</vt:lpstr>
      <vt:lpstr>4.9  习题</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课程前言</dc:title>
  <dc:creator>Lenovo</dc:creator>
  <cp:lastModifiedBy>Administrator</cp:lastModifiedBy>
  <cp:revision>176</cp:revision>
  <dcterms:created xsi:type="dcterms:W3CDTF">2020-09-05T11:09:37Z</dcterms:created>
  <dcterms:modified xsi:type="dcterms:W3CDTF">2024-01-03T07:29:42Z</dcterms:modified>
</cp:coreProperties>
</file>