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310" r:id="rId7"/>
    <p:sldId id="293" r:id="rId8"/>
    <p:sldId id="294" r:id="rId9"/>
    <p:sldId id="311" r:id="rId10"/>
    <p:sldId id="312" r:id="rId11"/>
    <p:sldId id="262" r:id="rId12"/>
    <p:sldId id="295" r:id="rId13"/>
    <p:sldId id="292" r:id="rId14"/>
    <p:sldId id="313" r:id="rId15"/>
    <p:sldId id="314" r:id="rId16"/>
    <p:sldId id="286" r:id="rId17"/>
    <p:sldId id="27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0"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44566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96926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00814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2118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53601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69307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54473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293673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250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2750134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3614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513AA-8199-4004-9AC0-7FD933396CD1}" type="datetimeFigureOut">
              <a:rPr lang="zh-CN" altLang="en-US" smtClean="0"/>
              <a:t>2024-01-04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32268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5</a:t>
            </a:r>
            <a:r>
              <a:rPr lang="zh-CN" altLang="en-US" dirty="0" smtClean="0"/>
              <a:t>章  </a:t>
            </a:r>
            <a:r>
              <a:rPr lang="zh-CN" altLang="en-US" dirty="0" smtClean="0"/>
              <a:t>公共事件</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666601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2152" y="365125"/>
            <a:ext cx="10515600" cy="1325563"/>
          </a:xfrm>
        </p:spPr>
        <p:txBody>
          <a:bodyPr/>
          <a:lstStyle/>
          <a:p>
            <a:r>
              <a:rPr lang="en-US" altLang="zh-CN" dirty="0"/>
              <a:t>5.2  </a:t>
            </a:r>
            <a:r>
              <a:rPr lang="zh-CN" altLang="en-US" dirty="0" smtClean="0"/>
              <a:t>订阅</a:t>
            </a:r>
            <a:r>
              <a:rPr lang="zh-CN" altLang="en-US" dirty="0"/>
              <a:t>、发布、取消公共事件</a:t>
            </a:r>
            <a:endParaRPr lang="zh-CN" altLang="en-US" dirty="0"/>
          </a:p>
        </p:txBody>
      </p:sp>
      <p:sp>
        <p:nvSpPr>
          <p:cNvPr id="3" name="内容占位符 2"/>
          <p:cNvSpPr>
            <a:spLocks noGrp="1"/>
          </p:cNvSpPr>
          <p:nvPr>
            <p:ph idx="1"/>
          </p:nvPr>
        </p:nvSpPr>
        <p:spPr/>
        <p:txBody>
          <a:bodyPr/>
          <a:lstStyle/>
          <a:p>
            <a:pPr marL="0" indent="0">
              <a:buNone/>
            </a:pPr>
            <a:r>
              <a:rPr lang="zh-CN" altLang="en-US" dirty="0"/>
              <a:t>在应用里面，往往会有事件。比如，朋友给我手机发了一条信息，未读信息会在手机的通知栏给出提示</a:t>
            </a:r>
            <a:r>
              <a:rPr lang="zh-CN" altLang="en-US" dirty="0" smtClean="0"/>
              <a:t>。</a:t>
            </a:r>
            <a:endParaRPr lang="en-US" altLang="zh-CN" dirty="0" smtClean="0"/>
          </a:p>
          <a:p>
            <a:endParaRPr lang="en-US" altLang="zh-CN" dirty="0"/>
          </a:p>
          <a:p>
            <a:r>
              <a:rPr lang="en-US" altLang="zh-CN" dirty="0"/>
              <a:t>5.1.1  </a:t>
            </a:r>
            <a:r>
              <a:rPr lang="zh-CN" altLang="en-US" dirty="0"/>
              <a:t>公共事件的</a:t>
            </a:r>
            <a:r>
              <a:rPr lang="zh-CN" altLang="en-US" dirty="0" smtClean="0"/>
              <a:t>分类</a:t>
            </a:r>
            <a:endParaRPr lang="en-US" altLang="zh-CN" dirty="0" smtClean="0"/>
          </a:p>
          <a:p>
            <a:r>
              <a:rPr lang="en-US" altLang="zh-CN" dirty="0"/>
              <a:t>5.1.2  </a:t>
            </a:r>
            <a:r>
              <a:rPr lang="zh-CN" altLang="en-US" dirty="0"/>
              <a:t>公共事件的</a:t>
            </a:r>
            <a:r>
              <a:rPr lang="zh-CN" altLang="en-US" dirty="0" smtClean="0"/>
              <a:t>开发</a:t>
            </a:r>
            <a:endParaRPr lang="en-US" altLang="zh-CN" dirty="0" smtClean="0"/>
          </a:p>
        </p:txBody>
      </p:sp>
    </p:spTree>
    <p:extLst>
      <p:ext uri="{BB962C8B-B14F-4D97-AF65-F5344CB8AC3E}">
        <p14:creationId xmlns:p14="http://schemas.microsoft.com/office/powerpoint/2010/main" val="607665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5.2.1  </a:t>
            </a:r>
            <a:r>
              <a:rPr lang="zh-CN" altLang="en-US" dirty="0"/>
              <a:t>添加按钮</a:t>
            </a:r>
            <a:endParaRPr lang="zh-CN" altLang="en-US" dirty="0"/>
          </a:p>
        </p:txBody>
      </p:sp>
      <p:sp>
        <p:nvSpPr>
          <p:cNvPr id="3" name="内容占位符 2"/>
          <p:cNvSpPr>
            <a:spLocks noGrp="1"/>
          </p:cNvSpPr>
          <p:nvPr>
            <p:ph idx="1"/>
          </p:nvPr>
        </p:nvSpPr>
        <p:spPr/>
        <p:txBody>
          <a:bodyPr/>
          <a:lstStyle/>
          <a:p>
            <a:pPr marL="0" indent="0">
              <a:buNone/>
            </a:pPr>
            <a:r>
              <a:rPr lang="zh-CN" altLang="en-US" dirty="0"/>
              <a:t>本节主要演示如何实现公共事件的订阅、发布和取消操作。</a:t>
            </a:r>
          </a:p>
          <a:p>
            <a:pPr marL="0" indent="0">
              <a:buNone/>
            </a:pPr>
            <a:endParaRPr lang="en-US" altLang="zh-CN" dirty="0" smtClean="0"/>
          </a:p>
          <a:p>
            <a:pPr marL="0" indent="0">
              <a:buNone/>
            </a:pPr>
            <a:r>
              <a:rPr lang="zh-CN" altLang="en-US" dirty="0" smtClean="0"/>
              <a:t>打开</a:t>
            </a:r>
            <a:r>
              <a:rPr lang="en-US" altLang="zh-CN" dirty="0" err="1"/>
              <a:t>DevEco</a:t>
            </a:r>
            <a:r>
              <a:rPr lang="en-US" altLang="zh-CN" dirty="0"/>
              <a:t> Studio</a:t>
            </a:r>
            <a:r>
              <a:rPr lang="zh-CN" altLang="en-US" dirty="0"/>
              <a:t>，选择一个</a:t>
            </a:r>
            <a:r>
              <a:rPr lang="en-US" altLang="zh-CN" dirty="0"/>
              <a:t>Empty Ability</a:t>
            </a:r>
            <a:r>
              <a:rPr lang="zh-CN" altLang="en-US" dirty="0"/>
              <a:t>工程模板，创建一个名为</a:t>
            </a:r>
            <a:r>
              <a:rPr lang="en-US" altLang="zh-CN" dirty="0" err="1"/>
              <a:t>ArkTSCommonEventService</a:t>
            </a:r>
            <a:r>
              <a:rPr lang="zh-CN" altLang="en-US" dirty="0"/>
              <a:t>的工程为演示示例。</a:t>
            </a:r>
            <a:endParaRPr lang="zh-CN" altLang="en-US" dirty="0"/>
          </a:p>
        </p:txBody>
      </p:sp>
    </p:spTree>
    <p:extLst>
      <p:ext uri="{BB962C8B-B14F-4D97-AF65-F5344CB8AC3E}">
        <p14:creationId xmlns:p14="http://schemas.microsoft.com/office/powerpoint/2010/main" val="4200097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75009" y="0"/>
            <a:ext cx="6593983" cy="6740307"/>
          </a:xfrm>
          <a:prstGeom prst="rect">
            <a:avLst/>
          </a:prstGeom>
          <a:noFill/>
        </p:spPr>
        <p:txBody>
          <a:bodyPr wrap="square" rtlCol="0">
            <a:spAutoFit/>
          </a:bodyPr>
          <a:lstStyle/>
          <a:p>
            <a:r>
              <a:rPr lang="zh-CN" altLang="en-US" sz="1200" dirty="0"/>
              <a:t>在</a:t>
            </a:r>
            <a:r>
              <a:rPr lang="en-US" altLang="zh-CN" sz="1200" dirty="0" err="1"/>
              <a:t>Index.ets</a:t>
            </a:r>
            <a:r>
              <a:rPr lang="zh-CN" altLang="en-US" sz="1200" dirty="0"/>
              <a:t>的</a:t>
            </a:r>
            <a:r>
              <a:rPr lang="en-US" altLang="zh-CN" sz="1200" dirty="0"/>
              <a:t>Text</a:t>
            </a:r>
            <a:r>
              <a:rPr lang="zh-CN" altLang="en-US" sz="1200" dirty="0"/>
              <a:t>组件下，添加</a:t>
            </a:r>
            <a:r>
              <a:rPr lang="en-US" altLang="zh-CN" sz="1200" dirty="0"/>
              <a:t>4</a:t>
            </a:r>
            <a:r>
              <a:rPr lang="zh-CN" altLang="en-US" sz="1200" dirty="0"/>
              <a:t>个按钮，代码如下：</a:t>
            </a:r>
          </a:p>
          <a:p>
            <a:r>
              <a:rPr lang="en-US" altLang="zh-CN" sz="1200" dirty="0"/>
              <a:t>//</a:t>
            </a:r>
            <a:r>
              <a:rPr lang="zh-CN" altLang="en-US" sz="1200" dirty="0"/>
              <a:t>创建订阅者</a:t>
            </a:r>
          </a:p>
          <a:p>
            <a:r>
              <a:rPr lang="en-US" altLang="zh-CN" sz="1200" dirty="0"/>
              <a:t>Button(('</a:t>
            </a:r>
            <a:r>
              <a:rPr lang="zh-CN" altLang="en-US" sz="1200" dirty="0"/>
              <a:t>创建订阅者</a:t>
            </a:r>
            <a:r>
              <a:rPr lang="en-US" altLang="zh-CN" sz="1200" dirty="0"/>
              <a:t>'), { type: </a:t>
            </a:r>
            <a:r>
              <a:rPr lang="en-US" altLang="zh-CN" sz="1200" dirty="0" err="1"/>
              <a:t>ButtonType.Capsule</a:t>
            </a:r>
            <a:r>
              <a:rPr lang="en-US" altLang="zh-CN" sz="1200" dirty="0"/>
              <a:t> })</a:t>
            </a:r>
          </a:p>
          <a:p>
            <a:r>
              <a:rPr lang="en-US" altLang="zh-CN" sz="1200" dirty="0"/>
              <a:t>    .</a:t>
            </a:r>
            <a:r>
              <a:rPr lang="en-US" altLang="zh-CN" sz="1200" dirty="0" err="1"/>
              <a:t>fontSize</a:t>
            </a:r>
            <a:r>
              <a:rPr lang="en-US" altLang="zh-CN" sz="1200" dirty="0"/>
              <a:t>(40)</a:t>
            </a:r>
          </a:p>
          <a:p>
            <a:r>
              <a:rPr lang="en-US" altLang="zh-CN" sz="1200" dirty="0"/>
              <a:t>    .</a:t>
            </a:r>
            <a:r>
              <a:rPr lang="en-US" altLang="zh-CN" sz="1200" dirty="0" err="1"/>
              <a:t>fontWeight</a:t>
            </a:r>
            <a:r>
              <a:rPr lang="en-US" altLang="zh-CN" sz="1200" dirty="0"/>
              <a:t>(</a:t>
            </a:r>
            <a:r>
              <a:rPr lang="en-US" altLang="zh-CN" sz="1200" dirty="0" err="1"/>
              <a:t>FontWeight.Medium</a:t>
            </a:r>
            <a:r>
              <a:rPr lang="en-US" altLang="zh-CN" sz="1200" dirty="0"/>
              <a:t>)</a:t>
            </a:r>
          </a:p>
          <a:p>
            <a:r>
              <a:rPr lang="en-US" altLang="zh-CN" sz="1200" dirty="0"/>
              <a:t>    .margin({ top: 10, bottom: 10 })</a:t>
            </a:r>
          </a:p>
          <a:p>
            <a:r>
              <a:rPr lang="en-US" altLang="zh-CN" sz="1200" dirty="0"/>
              <a:t>    .</a:t>
            </a:r>
            <a:r>
              <a:rPr lang="en-US" altLang="zh-CN" sz="1200" dirty="0" err="1"/>
              <a:t>onClick</a:t>
            </a:r>
            <a:r>
              <a:rPr lang="en-US" altLang="zh-CN" sz="1200" dirty="0"/>
              <a:t>(() =&gt; {</a:t>
            </a:r>
          </a:p>
          <a:p>
            <a:r>
              <a:rPr lang="en-US" altLang="zh-CN" sz="1200" dirty="0"/>
              <a:t>    </a:t>
            </a:r>
            <a:r>
              <a:rPr lang="en-US" altLang="zh-CN" sz="1200" dirty="0" err="1"/>
              <a:t>this.createSubscriber</a:t>
            </a:r>
            <a:r>
              <a:rPr lang="en-US" altLang="zh-CN" sz="1200" dirty="0"/>
              <a:t>()</a:t>
            </a:r>
          </a:p>
          <a:p>
            <a:r>
              <a:rPr lang="en-US" altLang="zh-CN" sz="1200" dirty="0"/>
              <a:t>    })</a:t>
            </a:r>
          </a:p>
          <a:p>
            <a:endParaRPr lang="en-US" altLang="zh-CN" sz="1200" dirty="0"/>
          </a:p>
          <a:p>
            <a:r>
              <a:rPr lang="en-US" altLang="zh-CN" sz="1200" dirty="0"/>
              <a:t>//</a:t>
            </a:r>
            <a:r>
              <a:rPr lang="zh-CN" altLang="en-US" sz="1200" dirty="0"/>
              <a:t>订阅事件</a:t>
            </a:r>
          </a:p>
          <a:p>
            <a:r>
              <a:rPr lang="en-US" altLang="zh-CN" sz="1200" dirty="0"/>
              <a:t>Button(('</a:t>
            </a:r>
            <a:r>
              <a:rPr lang="zh-CN" altLang="en-US" sz="1200" dirty="0"/>
              <a:t>订阅事件</a:t>
            </a:r>
            <a:r>
              <a:rPr lang="en-US" altLang="zh-CN" sz="1200" dirty="0"/>
              <a:t>'), { type: </a:t>
            </a:r>
            <a:r>
              <a:rPr lang="en-US" altLang="zh-CN" sz="1200" dirty="0" err="1"/>
              <a:t>ButtonType.Capsule</a:t>
            </a:r>
            <a:r>
              <a:rPr lang="en-US" altLang="zh-CN" sz="1200" dirty="0"/>
              <a:t> })</a:t>
            </a:r>
          </a:p>
          <a:p>
            <a:r>
              <a:rPr lang="en-US" altLang="zh-CN" sz="1200" dirty="0"/>
              <a:t>    .</a:t>
            </a:r>
            <a:r>
              <a:rPr lang="en-US" altLang="zh-CN" sz="1200" dirty="0" err="1"/>
              <a:t>fontSize</a:t>
            </a:r>
            <a:r>
              <a:rPr lang="en-US" altLang="zh-CN" sz="1200" dirty="0"/>
              <a:t>(40)</a:t>
            </a:r>
          </a:p>
          <a:p>
            <a:r>
              <a:rPr lang="en-US" altLang="zh-CN" sz="1200" dirty="0"/>
              <a:t>    .</a:t>
            </a:r>
            <a:r>
              <a:rPr lang="en-US" altLang="zh-CN" sz="1200" dirty="0" err="1"/>
              <a:t>fontWeight</a:t>
            </a:r>
            <a:r>
              <a:rPr lang="en-US" altLang="zh-CN" sz="1200" dirty="0"/>
              <a:t>(</a:t>
            </a:r>
            <a:r>
              <a:rPr lang="en-US" altLang="zh-CN" sz="1200" dirty="0" err="1"/>
              <a:t>FontWeight.Medium</a:t>
            </a:r>
            <a:r>
              <a:rPr lang="en-US" altLang="zh-CN" sz="1200" dirty="0"/>
              <a:t>)</a:t>
            </a:r>
          </a:p>
          <a:p>
            <a:r>
              <a:rPr lang="en-US" altLang="zh-CN" sz="1200" dirty="0"/>
              <a:t>    .margin({ top: 10, bottom: 10 })</a:t>
            </a:r>
          </a:p>
          <a:p>
            <a:r>
              <a:rPr lang="en-US" altLang="zh-CN" sz="1200" dirty="0"/>
              <a:t>    .</a:t>
            </a:r>
            <a:r>
              <a:rPr lang="en-US" altLang="zh-CN" sz="1200" dirty="0" err="1"/>
              <a:t>onClick</a:t>
            </a:r>
            <a:r>
              <a:rPr lang="en-US" altLang="zh-CN" sz="1200" dirty="0"/>
              <a:t>(() =&gt; {</a:t>
            </a:r>
          </a:p>
          <a:p>
            <a:r>
              <a:rPr lang="en-US" altLang="zh-CN" sz="1200" dirty="0"/>
              <a:t>    </a:t>
            </a:r>
            <a:r>
              <a:rPr lang="en-US" altLang="zh-CN" sz="1200" dirty="0" err="1"/>
              <a:t>this.subscriberCommonEvent</a:t>
            </a:r>
            <a:r>
              <a:rPr lang="en-US" altLang="zh-CN" sz="1200" dirty="0"/>
              <a:t>()</a:t>
            </a:r>
          </a:p>
          <a:p>
            <a:r>
              <a:rPr lang="en-US" altLang="zh-CN" sz="1200" dirty="0"/>
              <a:t>    })</a:t>
            </a:r>
          </a:p>
          <a:p>
            <a:endParaRPr lang="en-US" altLang="zh-CN" sz="1200" dirty="0"/>
          </a:p>
          <a:p>
            <a:r>
              <a:rPr lang="en-US" altLang="zh-CN" sz="1200" dirty="0"/>
              <a:t>//</a:t>
            </a:r>
            <a:r>
              <a:rPr lang="zh-CN" altLang="en-US" sz="1200" dirty="0"/>
              <a:t>发送事件</a:t>
            </a:r>
          </a:p>
          <a:p>
            <a:r>
              <a:rPr lang="en-US" altLang="zh-CN" sz="1200" dirty="0"/>
              <a:t>Button(('</a:t>
            </a:r>
            <a:r>
              <a:rPr lang="zh-CN" altLang="en-US" sz="1200" dirty="0"/>
              <a:t>发送事件</a:t>
            </a:r>
            <a:r>
              <a:rPr lang="en-US" altLang="zh-CN" sz="1200" dirty="0"/>
              <a:t>'), { type: </a:t>
            </a:r>
            <a:r>
              <a:rPr lang="en-US" altLang="zh-CN" sz="1200" dirty="0" err="1"/>
              <a:t>ButtonType.Capsule</a:t>
            </a:r>
            <a:r>
              <a:rPr lang="en-US" altLang="zh-CN" sz="1200" dirty="0"/>
              <a:t> })</a:t>
            </a:r>
          </a:p>
          <a:p>
            <a:r>
              <a:rPr lang="en-US" altLang="zh-CN" sz="1200" dirty="0"/>
              <a:t>    .</a:t>
            </a:r>
            <a:r>
              <a:rPr lang="en-US" altLang="zh-CN" sz="1200" dirty="0" err="1"/>
              <a:t>fontSize</a:t>
            </a:r>
            <a:r>
              <a:rPr lang="en-US" altLang="zh-CN" sz="1200" dirty="0"/>
              <a:t>(40)</a:t>
            </a:r>
          </a:p>
          <a:p>
            <a:r>
              <a:rPr lang="en-US" altLang="zh-CN" sz="1200" dirty="0"/>
              <a:t>    .</a:t>
            </a:r>
            <a:r>
              <a:rPr lang="en-US" altLang="zh-CN" sz="1200" dirty="0" err="1"/>
              <a:t>fontWeight</a:t>
            </a:r>
            <a:r>
              <a:rPr lang="en-US" altLang="zh-CN" sz="1200" dirty="0"/>
              <a:t>(</a:t>
            </a:r>
            <a:r>
              <a:rPr lang="en-US" altLang="zh-CN" sz="1200" dirty="0" err="1"/>
              <a:t>FontWeight.Medium</a:t>
            </a:r>
            <a:r>
              <a:rPr lang="en-US" altLang="zh-CN" sz="1200" dirty="0"/>
              <a:t>)</a:t>
            </a:r>
          </a:p>
          <a:p>
            <a:r>
              <a:rPr lang="en-US" altLang="zh-CN" sz="1200" dirty="0"/>
              <a:t>    .margin({ top: 10, bottom: 10 })</a:t>
            </a:r>
          </a:p>
          <a:p>
            <a:r>
              <a:rPr lang="en-US" altLang="zh-CN" sz="1200" dirty="0"/>
              <a:t>    .</a:t>
            </a:r>
            <a:r>
              <a:rPr lang="en-US" altLang="zh-CN" sz="1200" dirty="0" err="1"/>
              <a:t>onClick</a:t>
            </a:r>
            <a:r>
              <a:rPr lang="en-US" altLang="zh-CN" sz="1200" dirty="0"/>
              <a:t>(() =&gt; {</a:t>
            </a:r>
          </a:p>
          <a:p>
            <a:r>
              <a:rPr lang="en-US" altLang="zh-CN" sz="1200" dirty="0"/>
              <a:t>    </a:t>
            </a:r>
            <a:r>
              <a:rPr lang="en-US" altLang="zh-CN" sz="1200" dirty="0" err="1"/>
              <a:t>this.publishCommonEvent</a:t>
            </a:r>
            <a:r>
              <a:rPr lang="en-US" altLang="zh-CN" sz="1200" dirty="0"/>
              <a:t>()</a:t>
            </a:r>
          </a:p>
          <a:p>
            <a:r>
              <a:rPr lang="en-US" altLang="zh-CN" sz="1200" dirty="0"/>
              <a:t>    })</a:t>
            </a:r>
          </a:p>
          <a:p>
            <a:endParaRPr lang="en-US" altLang="zh-CN" sz="1200" dirty="0"/>
          </a:p>
          <a:p>
            <a:r>
              <a:rPr lang="en-US" altLang="zh-CN" sz="1200" dirty="0"/>
              <a:t>//</a:t>
            </a:r>
            <a:r>
              <a:rPr lang="zh-CN" altLang="en-US" sz="1200" dirty="0"/>
              <a:t>发送事件</a:t>
            </a:r>
          </a:p>
          <a:p>
            <a:r>
              <a:rPr lang="en-US" altLang="zh-CN" sz="1200" dirty="0"/>
              <a:t>Button(('</a:t>
            </a:r>
            <a:r>
              <a:rPr lang="zh-CN" altLang="en-US" sz="1200" dirty="0"/>
              <a:t>取消订阅</a:t>
            </a:r>
            <a:r>
              <a:rPr lang="en-US" altLang="zh-CN" sz="1200" dirty="0"/>
              <a:t>'), { type: </a:t>
            </a:r>
            <a:r>
              <a:rPr lang="en-US" altLang="zh-CN" sz="1200" dirty="0" err="1"/>
              <a:t>ButtonType.Capsule</a:t>
            </a:r>
            <a:r>
              <a:rPr lang="en-US" altLang="zh-CN" sz="1200" dirty="0"/>
              <a:t> })</a:t>
            </a:r>
          </a:p>
          <a:p>
            <a:r>
              <a:rPr lang="en-US" altLang="zh-CN" sz="1200" dirty="0"/>
              <a:t>    .</a:t>
            </a:r>
            <a:r>
              <a:rPr lang="en-US" altLang="zh-CN" sz="1200" dirty="0" err="1"/>
              <a:t>fontSize</a:t>
            </a:r>
            <a:r>
              <a:rPr lang="en-US" altLang="zh-CN" sz="1200" dirty="0"/>
              <a:t>(40)</a:t>
            </a:r>
          </a:p>
          <a:p>
            <a:r>
              <a:rPr lang="en-US" altLang="zh-CN" sz="1200" dirty="0"/>
              <a:t>    .</a:t>
            </a:r>
            <a:r>
              <a:rPr lang="en-US" altLang="zh-CN" sz="1200" dirty="0" err="1"/>
              <a:t>fontWeight</a:t>
            </a:r>
            <a:r>
              <a:rPr lang="en-US" altLang="zh-CN" sz="1200" dirty="0"/>
              <a:t>(</a:t>
            </a:r>
            <a:r>
              <a:rPr lang="en-US" altLang="zh-CN" sz="1200" dirty="0" err="1"/>
              <a:t>FontWeight.Medium</a:t>
            </a:r>
            <a:r>
              <a:rPr lang="en-US" altLang="zh-CN" sz="1200" dirty="0"/>
              <a:t>)</a:t>
            </a:r>
          </a:p>
          <a:p>
            <a:r>
              <a:rPr lang="en-US" altLang="zh-CN" sz="1200" dirty="0"/>
              <a:t>    .margin({ top: 10, bottom: 10 })</a:t>
            </a:r>
          </a:p>
          <a:p>
            <a:r>
              <a:rPr lang="en-US" altLang="zh-CN" sz="1200" dirty="0"/>
              <a:t>    .</a:t>
            </a:r>
            <a:r>
              <a:rPr lang="en-US" altLang="zh-CN" sz="1200" dirty="0" err="1"/>
              <a:t>onClick</a:t>
            </a:r>
            <a:r>
              <a:rPr lang="en-US" altLang="zh-CN" sz="1200" dirty="0"/>
              <a:t>(() =&gt; {</a:t>
            </a:r>
          </a:p>
          <a:p>
            <a:r>
              <a:rPr lang="en-US" altLang="zh-CN" sz="1200" dirty="0"/>
              <a:t>    </a:t>
            </a:r>
            <a:r>
              <a:rPr lang="en-US" altLang="zh-CN" sz="1200" dirty="0" err="1"/>
              <a:t>this.unsubscribeCommonEvent</a:t>
            </a:r>
            <a:r>
              <a:rPr lang="en-US" altLang="zh-CN" sz="1200" dirty="0"/>
              <a:t>()</a:t>
            </a:r>
          </a:p>
          <a:p>
            <a:r>
              <a:rPr lang="en-US" altLang="zh-CN" sz="1200" dirty="0"/>
              <a:t>    })</a:t>
            </a:r>
            <a:endParaRPr lang="zh-CN" altLang="en-US" sz="120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482" y="1433564"/>
            <a:ext cx="2547962" cy="4104352"/>
          </a:xfrm>
          <a:prstGeom prst="rect">
            <a:avLst/>
          </a:prstGeom>
        </p:spPr>
      </p:pic>
    </p:spTree>
    <p:extLst>
      <p:ext uri="{BB962C8B-B14F-4D97-AF65-F5344CB8AC3E}">
        <p14:creationId xmlns:p14="http://schemas.microsoft.com/office/powerpoint/2010/main" val="1408537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5.2.2  </a:t>
            </a:r>
            <a:r>
              <a:rPr lang="zh-CN" altLang="en-US" dirty="0"/>
              <a:t>添加</a:t>
            </a:r>
            <a:r>
              <a:rPr lang="en-US" altLang="zh-CN" dirty="0"/>
              <a:t>Text</a:t>
            </a:r>
            <a:r>
              <a:rPr lang="zh-CN" altLang="en-US" dirty="0"/>
              <a:t>显示接收的事件</a:t>
            </a:r>
            <a:endParaRPr lang="zh-CN" altLang="en-US" dirty="0"/>
          </a:p>
        </p:txBody>
      </p:sp>
      <p:sp>
        <p:nvSpPr>
          <p:cNvPr id="9" name="文本框 8"/>
          <p:cNvSpPr txBox="1"/>
          <p:nvPr/>
        </p:nvSpPr>
        <p:spPr>
          <a:xfrm>
            <a:off x="1030312" y="1983347"/>
            <a:ext cx="6349284" cy="2308324"/>
          </a:xfrm>
          <a:prstGeom prst="rect">
            <a:avLst/>
          </a:prstGeom>
          <a:noFill/>
        </p:spPr>
        <p:txBody>
          <a:bodyPr wrap="square" rtlCol="0">
            <a:spAutoFit/>
          </a:bodyPr>
          <a:lstStyle/>
          <a:p>
            <a:r>
              <a:rPr lang="zh-CN" altLang="en-US" sz="1200" dirty="0"/>
              <a:t>为了能显示接收到的事件的信息，在</a:t>
            </a:r>
            <a:r>
              <a:rPr lang="en-US" altLang="zh-CN" sz="1200" dirty="0"/>
              <a:t>4</a:t>
            </a:r>
            <a:r>
              <a:rPr lang="zh-CN" altLang="en-US" sz="1200" dirty="0"/>
              <a:t>个按钮下添加一个</a:t>
            </a:r>
            <a:r>
              <a:rPr lang="en-US" altLang="zh-CN" sz="1200" dirty="0"/>
              <a:t>Text</a:t>
            </a:r>
            <a:r>
              <a:rPr lang="zh-CN" altLang="en-US" sz="1200" dirty="0"/>
              <a:t>组件，代码如下：</a:t>
            </a:r>
          </a:p>
          <a:p>
            <a:r>
              <a:rPr lang="en-US" altLang="zh-CN" sz="1200" dirty="0"/>
              <a:t>//</a:t>
            </a:r>
            <a:r>
              <a:rPr lang="zh-CN" altLang="en-US" sz="1200" dirty="0"/>
              <a:t>用于接收事件数据</a:t>
            </a:r>
          </a:p>
          <a:p>
            <a:r>
              <a:rPr lang="en-US" altLang="zh-CN" sz="1200" dirty="0"/>
              <a:t>@State </a:t>
            </a:r>
            <a:r>
              <a:rPr lang="en-US" altLang="zh-CN" sz="1200" dirty="0" err="1"/>
              <a:t>eventData</a:t>
            </a:r>
            <a:r>
              <a:rPr lang="en-US" altLang="zh-CN" sz="1200" dirty="0"/>
              <a:t>: string = ''</a:t>
            </a:r>
          </a:p>
          <a:p>
            <a:endParaRPr lang="en-US" altLang="zh-CN" sz="1200" dirty="0"/>
          </a:p>
          <a:p>
            <a:r>
              <a:rPr lang="en-US" altLang="zh-CN" sz="1200" dirty="0"/>
              <a:t>...</a:t>
            </a:r>
          </a:p>
          <a:p>
            <a:endParaRPr lang="en-US" altLang="zh-CN" sz="1200" dirty="0"/>
          </a:p>
          <a:p>
            <a:r>
              <a:rPr lang="en-US" altLang="zh-CN" sz="1200" dirty="0"/>
              <a:t>//</a:t>
            </a:r>
            <a:r>
              <a:rPr lang="zh-CN" altLang="en-US" sz="1200" dirty="0"/>
              <a:t>接收到的事件数据</a:t>
            </a:r>
          </a:p>
          <a:p>
            <a:r>
              <a:rPr lang="en-US" altLang="zh-CN" sz="1200" dirty="0"/>
              <a:t>Text(</a:t>
            </a:r>
            <a:r>
              <a:rPr lang="en-US" altLang="zh-CN" sz="1200" dirty="0" err="1"/>
              <a:t>this.eventData</a:t>
            </a:r>
            <a:r>
              <a:rPr lang="en-US" altLang="zh-CN" sz="1200" dirty="0"/>
              <a:t>)</a:t>
            </a:r>
          </a:p>
          <a:p>
            <a:r>
              <a:rPr lang="en-US" altLang="zh-CN" sz="1200" dirty="0"/>
              <a:t>    .</a:t>
            </a:r>
            <a:r>
              <a:rPr lang="en-US" altLang="zh-CN" sz="1200" dirty="0" err="1"/>
              <a:t>fontSize</a:t>
            </a:r>
            <a:r>
              <a:rPr lang="en-US" altLang="zh-CN" sz="1200" dirty="0"/>
              <a:t>(50)</a:t>
            </a:r>
          </a:p>
          <a:p>
            <a:r>
              <a:rPr lang="en-US" altLang="zh-CN" sz="1200" dirty="0"/>
              <a:t>    .</a:t>
            </a:r>
            <a:r>
              <a:rPr lang="en-US" altLang="zh-CN" sz="1200" dirty="0" err="1"/>
              <a:t>fontWeight</a:t>
            </a:r>
            <a:r>
              <a:rPr lang="en-US" altLang="zh-CN" sz="1200" dirty="0"/>
              <a:t>(</a:t>
            </a:r>
            <a:r>
              <a:rPr lang="en-US" altLang="zh-CN" sz="1200" dirty="0" err="1"/>
              <a:t>FontWeight.Bold</a:t>
            </a:r>
            <a:r>
              <a:rPr lang="en-US" altLang="zh-CN" sz="1200" dirty="0"/>
              <a:t>)</a:t>
            </a:r>
          </a:p>
          <a:p>
            <a:r>
              <a:rPr lang="en-US" altLang="zh-CN" sz="1200" dirty="0"/>
              <a:t>Text</a:t>
            </a:r>
            <a:r>
              <a:rPr lang="zh-CN" altLang="en-US" sz="1200" dirty="0"/>
              <a:t>组件的显示内容通过</a:t>
            </a:r>
            <a:r>
              <a:rPr lang="en-US" altLang="zh-CN" sz="1200" dirty="0"/>
              <a:t>@State</a:t>
            </a:r>
            <a:r>
              <a:rPr lang="zh-CN" altLang="en-US" sz="1200" dirty="0"/>
              <a:t>绑定了</a:t>
            </a:r>
            <a:r>
              <a:rPr lang="en-US" altLang="zh-CN" sz="1200" dirty="0" err="1"/>
              <a:t>eventData</a:t>
            </a:r>
            <a:r>
              <a:rPr lang="zh-CN" altLang="en-US" sz="1200" dirty="0"/>
              <a:t>变量。当</a:t>
            </a:r>
            <a:r>
              <a:rPr lang="en-US" altLang="zh-CN" sz="1200" dirty="0" err="1"/>
              <a:t>eventData</a:t>
            </a:r>
            <a:r>
              <a:rPr lang="zh-CN" altLang="en-US" sz="1200" dirty="0"/>
              <a:t>变量变化时，</a:t>
            </a:r>
            <a:r>
              <a:rPr lang="en-US" altLang="zh-CN" sz="1200" dirty="0"/>
              <a:t>Text</a:t>
            </a:r>
            <a:r>
              <a:rPr lang="zh-CN" altLang="en-US" sz="1200" dirty="0"/>
              <a:t>的显示内容也会实时更新。</a:t>
            </a:r>
          </a:p>
        </p:txBody>
      </p:sp>
    </p:spTree>
    <p:extLst>
      <p:ext uri="{BB962C8B-B14F-4D97-AF65-F5344CB8AC3E}">
        <p14:creationId xmlns:p14="http://schemas.microsoft.com/office/powerpoint/2010/main" val="4040649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8301" y="-1103067"/>
            <a:ext cx="10515600" cy="1325563"/>
          </a:xfrm>
        </p:spPr>
        <p:txBody>
          <a:bodyPr/>
          <a:lstStyle/>
          <a:p>
            <a:r>
              <a:rPr lang="en-US" altLang="zh-CN" dirty="0"/>
              <a:t>5.2.3  </a:t>
            </a:r>
            <a:r>
              <a:rPr lang="zh-CN" altLang="en-US" dirty="0"/>
              <a:t>设置按钮的单击事件方法</a:t>
            </a:r>
            <a:endParaRPr lang="zh-CN" altLang="en-US" dirty="0"/>
          </a:p>
        </p:txBody>
      </p:sp>
      <p:sp>
        <p:nvSpPr>
          <p:cNvPr id="9" name="文本框 8"/>
          <p:cNvSpPr txBox="1"/>
          <p:nvPr/>
        </p:nvSpPr>
        <p:spPr>
          <a:xfrm>
            <a:off x="619259" y="0"/>
            <a:ext cx="5536842" cy="7294305"/>
          </a:xfrm>
          <a:prstGeom prst="rect">
            <a:avLst/>
          </a:prstGeom>
          <a:noFill/>
        </p:spPr>
        <p:txBody>
          <a:bodyPr wrap="square" rtlCol="0">
            <a:spAutoFit/>
          </a:bodyPr>
          <a:lstStyle/>
          <a:p>
            <a:r>
              <a:rPr lang="en-US" altLang="zh-CN" sz="1200" dirty="0"/>
              <a:t>4</a:t>
            </a:r>
            <a:r>
              <a:rPr lang="zh-CN" altLang="en-US" sz="1200" dirty="0"/>
              <a:t>个按钮的单击事件方法如下：</a:t>
            </a:r>
          </a:p>
          <a:p>
            <a:r>
              <a:rPr lang="en-US" altLang="zh-CN" sz="1200" dirty="0"/>
              <a:t>//</a:t>
            </a:r>
            <a:r>
              <a:rPr lang="zh-CN" altLang="en-US" sz="1200" dirty="0"/>
              <a:t>用于保存创建成功的订阅者对象，后续使用其完成订阅及退订的动作</a:t>
            </a:r>
          </a:p>
          <a:p>
            <a:r>
              <a:rPr lang="en-US" altLang="zh-CN" sz="1200" dirty="0"/>
              <a:t>private subscriber = null </a:t>
            </a:r>
          </a:p>
          <a:p>
            <a:endParaRPr lang="en-US" altLang="zh-CN" sz="1200" dirty="0"/>
          </a:p>
          <a:p>
            <a:r>
              <a:rPr lang="en-US" altLang="zh-CN" sz="1200" dirty="0"/>
              <a:t>...</a:t>
            </a:r>
          </a:p>
          <a:p>
            <a:endParaRPr lang="en-US" altLang="zh-CN" sz="1200" dirty="0"/>
          </a:p>
          <a:p>
            <a:r>
              <a:rPr lang="en-US" altLang="zh-CN" sz="1200" dirty="0"/>
              <a:t>private </a:t>
            </a:r>
            <a:r>
              <a:rPr lang="en-US" altLang="zh-CN" sz="1200" dirty="0" err="1"/>
              <a:t>createSubscriber</a:t>
            </a:r>
            <a:r>
              <a:rPr lang="en-US" altLang="zh-CN" sz="1200" dirty="0"/>
              <a:t>() {</a:t>
            </a:r>
          </a:p>
          <a:p>
            <a:r>
              <a:rPr lang="en-US" altLang="zh-CN" sz="1200" dirty="0"/>
              <a:t>if (</a:t>
            </a:r>
            <a:r>
              <a:rPr lang="en-US" altLang="zh-CN" sz="1200" dirty="0" err="1"/>
              <a:t>this.subscriber</a:t>
            </a:r>
            <a:r>
              <a:rPr lang="en-US" altLang="zh-CN" sz="1200" dirty="0"/>
              <a:t>) {</a:t>
            </a:r>
          </a:p>
          <a:p>
            <a:r>
              <a:rPr lang="en-US" altLang="zh-CN" sz="1200" dirty="0"/>
              <a:t>    </a:t>
            </a:r>
            <a:r>
              <a:rPr lang="en-US" altLang="zh-CN" sz="1200" dirty="0" err="1"/>
              <a:t>this.message</a:t>
            </a:r>
            <a:r>
              <a:rPr lang="en-US" altLang="zh-CN" sz="1200" dirty="0"/>
              <a:t> = "subscriber already created";</a:t>
            </a:r>
          </a:p>
          <a:p>
            <a:r>
              <a:rPr lang="en-US" altLang="zh-CN" sz="1200" dirty="0"/>
              <a:t>} else {</a:t>
            </a:r>
          </a:p>
          <a:p>
            <a:r>
              <a:rPr lang="en-US" altLang="zh-CN" sz="1200" dirty="0"/>
              <a:t>    </a:t>
            </a:r>
            <a:r>
              <a:rPr lang="en-US" altLang="zh-CN" sz="1200" dirty="0" err="1"/>
              <a:t>commonEvent.createSubscriber</a:t>
            </a:r>
            <a:r>
              <a:rPr lang="en-US" altLang="zh-CN" sz="1200" dirty="0"/>
              <a:t>({ 		//</a:t>
            </a:r>
            <a:r>
              <a:rPr lang="zh-CN" altLang="en-US" sz="1200" dirty="0"/>
              <a:t>创建订阅者</a:t>
            </a:r>
          </a:p>
          <a:p>
            <a:r>
              <a:rPr lang="zh-CN" altLang="en-US" sz="1200" dirty="0"/>
              <a:t>    </a:t>
            </a:r>
            <a:r>
              <a:rPr lang="en-US" altLang="zh-CN" sz="1200" dirty="0"/>
              <a:t>events: ["</a:t>
            </a:r>
            <a:r>
              <a:rPr lang="en-US" altLang="zh-CN" sz="1200" dirty="0" err="1"/>
              <a:t>testEvent</a:t>
            </a:r>
            <a:r>
              <a:rPr lang="en-US" altLang="zh-CN" sz="1200" dirty="0"/>
              <a:t>"] 			//</a:t>
            </a:r>
            <a:r>
              <a:rPr lang="zh-CN" altLang="en-US" sz="1200" dirty="0"/>
              <a:t>指定订阅的事件名称</a:t>
            </a:r>
          </a:p>
          <a:p>
            <a:r>
              <a:rPr lang="zh-CN" altLang="en-US" sz="1200" dirty="0"/>
              <a:t>    </a:t>
            </a:r>
            <a:r>
              <a:rPr lang="en-US" altLang="zh-CN" sz="1200" dirty="0"/>
              <a:t>}, (err, subscriber) =&gt; { 			//</a:t>
            </a:r>
            <a:r>
              <a:rPr lang="zh-CN" altLang="en-US" sz="1200" dirty="0"/>
              <a:t>创建结果的回调</a:t>
            </a:r>
          </a:p>
          <a:p>
            <a:r>
              <a:rPr lang="zh-CN" altLang="en-US" sz="1200" dirty="0"/>
              <a:t>    </a:t>
            </a:r>
            <a:r>
              <a:rPr lang="en-US" altLang="zh-CN" sz="1200" dirty="0"/>
              <a:t>if (err) {</a:t>
            </a:r>
          </a:p>
          <a:p>
            <a:r>
              <a:rPr lang="en-US" altLang="zh-CN" sz="1200" dirty="0"/>
              <a:t>        </a:t>
            </a:r>
            <a:r>
              <a:rPr lang="en-US" altLang="zh-CN" sz="1200" dirty="0" err="1"/>
              <a:t>this.message</a:t>
            </a:r>
            <a:r>
              <a:rPr lang="en-US" altLang="zh-CN" sz="1200" dirty="0"/>
              <a:t> = "create subscriber failure"</a:t>
            </a:r>
          </a:p>
          <a:p>
            <a:r>
              <a:rPr lang="en-US" altLang="zh-CN" sz="1200" dirty="0"/>
              <a:t>    } else {</a:t>
            </a:r>
          </a:p>
          <a:p>
            <a:r>
              <a:rPr lang="en-US" altLang="zh-CN" sz="1200" dirty="0"/>
              <a:t>        </a:t>
            </a:r>
            <a:r>
              <a:rPr lang="en-US" altLang="zh-CN" sz="1200" dirty="0" err="1"/>
              <a:t>this.subscriber</a:t>
            </a:r>
            <a:r>
              <a:rPr lang="en-US" altLang="zh-CN" sz="1200" dirty="0"/>
              <a:t> = subscriber; 		//</a:t>
            </a:r>
            <a:r>
              <a:rPr lang="zh-CN" altLang="en-US" sz="1200" dirty="0"/>
              <a:t>创建订阅成功</a:t>
            </a:r>
          </a:p>
          <a:p>
            <a:r>
              <a:rPr lang="zh-CN" altLang="en-US" sz="1200" dirty="0"/>
              <a:t>        </a:t>
            </a:r>
            <a:r>
              <a:rPr lang="en-US" altLang="zh-CN" sz="1200" dirty="0" err="1"/>
              <a:t>this.message</a:t>
            </a:r>
            <a:r>
              <a:rPr lang="en-US" altLang="zh-CN" sz="1200" dirty="0"/>
              <a:t> = "create subscriber success";</a:t>
            </a:r>
          </a:p>
          <a:p>
            <a:r>
              <a:rPr lang="en-US" altLang="zh-CN" sz="1200" dirty="0"/>
              <a:t>    }</a:t>
            </a:r>
          </a:p>
          <a:p>
            <a:r>
              <a:rPr lang="en-US" altLang="zh-CN" sz="1200" dirty="0"/>
              <a:t>    })</a:t>
            </a:r>
          </a:p>
          <a:p>
            <a:r>
              <a:rPr lang="en-US" altLang="zh-CN" sz="1200" dirty="0"/>
              <a:t>}</a:t>
            </a:r>
          </a:p>
          <a:p>
            <a:r>
              <a:rPr lang="en-US" altLang="zh-CN" sz="1200" dirty="0"/>
              <a:t>}</a:t>
            </a:r>
          </a:p>
          <a:p>
            <a:endParaRPr lang="en-US" altLang="zh-CN" sz="1200" dirty="0"/>
          </a:p>
          <a:p>
            <a:r>
              <a:rPr lang="en-US" altLang="zh-CN" sz="1200" dirty="0"/>
              <a:t>private </a:t>
            </a:r>
            <a:r>
              <a:rPr lang="en-US" altLang="zh-CN" sz="1200" dirty="0" err="1"/>
              <a:t>subscriberCommonEvent</a:t>
            </a:r>
            <a:r>
              <a:rPr lang="en-US" altLang="zh-CN" sz="1200" dirty="0"/>
              <a:t>() {</a:t>
            </a:r>
          </a:p>
          <a:p>
            <a:r>
              <a:rPr lang="en-US" altLang="zh-CN" sz="1200" dirty="0"/>
              <a:t>if (</a:t>
            </a:r>
            <a:r>
              <a:rPr lang="en-US" altLang="zh-CN" sz="1200" dirty="0" err="1"/>
              <a:t>this.subscriber</a:t>
            </a:r>
            <a:r>
              <a:rPr lang="en-US" altLang="zh-CN" sz="1200" dirty="0"/>
              <a:t>) {</a:t>
            </a:r>
          </a:p>
          <a:p>
            <a:r>
              <a:rPr lang="en-US" altLang="zh-CN" sz="1200" dirty="0"/>
              <a:t>    //</a:t>
            </a:r>
            <a:r>
              <a:rPr lang="zh-CN" altLang="en-US" sz="1200" dirty="0"/>
              <a:t>根据创建的</a:t>
            </a:r>
            <a:r>
              <a:rPr lang="en-US" altLang="zh-CN" sz="1200" dirty="0"/>
              <a:t>subscriber</a:t>
            </a:r>
            <a:r>
              <a:rPr lang="zh-CN" altLang="en-US" sz="1200" dirty="0"/>
              <a:t>开始订阅事件</a:t>
            </a:r>
          </a:p>
          <a:p>
            <a:r>
              <a:rPr lang="zh-CN" altLang="en-US" sz="1200" dirty="0"/>
              <a:t>    </a:t>
            </a:r>
            <a:r>
              <a:rPr lang="en-US" altLang="zh-CN" sz="1200" dirty="0" err="1"/>
              <a:t>commonEvent.subscribe</a:t>
            </a:r>
            <a:r>
              <a:rPr lang="en-US" altLang="zh-CN" sz="1200" dirty="0"/>
              <a:t>(</a:t>
            </a:r>
            <a:r>
              <a:rPr lang="en-US" altLang="zh-CN" sz="1200" dirty="0" err="1"/>
              <a:t>this.subscriber</a:t>
            </a:r>
            <a:r>
              <a:rPr lang="en-US" altLang="zh-CN" sz="1200" dirty="0"/>
              <a:t>, (err, data) =&gt; {</a:t>
            </a:r>
          </a:p>
          <a:p>
            <a:r>
              <a:rPr lang="en-US" altLang="zh-CN" sz="1200" dirty="0"/>
              <a:t>    if (err) {</a:t>
            </a:r>
          </a:p>
          <a:p>
            <a:r>
              <a:rPr lang="en-US" altLang="zh-CN" sz="1200" dirty="0"/>
              <a:t>        //</a:t>
            </a:r>
            <a:r>
              <a:rPr lang="zh-CN" altLang="en-US" sz="1200" dirty="0"/>
              <a:t>异常处理</a:t>
            </a:r>
          </a:p>
          <a:p>
            <a:r>
              <a:rPr lang="zh-CN" altLang="en-US" sz="1200" dirty="0"/>
              <a:t>        </a:t>
            </a:r>
            <a:r>
              <a:rPr lang="en-US" altLang="zh-CN" sz="1200" dirty="0" err="1"/>
              <a:t>this.eventData</a:t>
            </a:r>
            <a:r>
              <a:rPr lang="en-US" altLang="zh-CN" sz="1200" dirty="0"/>
              <a:t> = "subscribe event failure: " + err;</a:t>
            </a:r>
          </a:p>
          <a:p>
            <a:r>
              <a:rPr lang="en-US" altLang="zh-CN" sz="1200" dirty="0"/>
              <a:t>    } else {</a:t>
            </a:r>
          </a:p>
          <a:p>
            <a:r>
              <a:rPr lang="en-US" altLang="zh-CN" sz="1200" dirty="0"/>
              <a:t>        //</a:t>
            </a:r>
            <a:r>
              <a:rPr lang="zh-CN" altLang="en-US" sz="1200" dirty="0"/>
              <a:t>接收到事件</a:t>
            </a:r>
          </a:p>
          <a:p>
            <a:r>
              <a:rPr lang="zh-CN" altLang="en-US" sz="1200" dirty="0"/>
              <a:t>        </a:t>
            </a:r>
            <a:r>
              <a:rPr lang="en-US" altLang="zh-CN" sz="1200" dirty="0" err="1"/>
              <a:t>this.eventData</a:t>
            </a:r>
            <a:r>
              <a:rPr lang="en-US" altLang="zh-CN" sz="1200" dirty="0"/>
              <a:t> = "subscribe event success: " + </a:t>
            </a:r>
            <a:r>
              <a:rPr lang="en-US" altLang="zh-CN" sz="1200" dirty="0" err="1"/>
              <a:t>JSON.stringify</a:t>
            </a:r>
            <a:r>
              <a:rPr lang="en-US" altLang="zh-CN" sz="1200" dirty="0"/>
              <a:t>(data);</a:t>
            </a:r>
          </a:p>
          <a:p>
            <a:r>
              <a:rPr lang="en-US" altLang="zh-CN" sz="1200" dirty="0"/>
              <a:t>    }</a:t>
            </a:r>
          </a:p>
          <a:p>
            <a:r>
              <a:rPr lang="en-US" altLang="zh-CN" sz="1200" dirty="0"/>
              <a:t>    })</a:t>
            </a:r>
          </a:p>
          <a:p>
            <a:r>
              <a:rPr lang="en-US" altLang="zh-CN" sz="1200" dirty="0"/>
              <a:t>} else {</a:t>
            </a:r>
          </a:p>
          <a:p>
            <a:r>
              <a:rPr lang="en-US" altLang="zh-CN" sz="1200" dirty="0"/>
              <a:t>    </a:t>
            </a:r>
            <a:r>
              <a:rPr lang="en-US" altLang="zh-CN" sz="1200" dirty="0" err="1"/>
              <a:t>this.message</a:t>
            </a:r>
            <a:r>
              <a:rPr lang="en-US" altLang="zh-CN" sz="1200" dirty="0"/>
              <a:t> = "please create subscriber";</a:t>
            </a:r>
          </a:p>
          <a:p>
            <a:r>
              <a:rPr lang="en-US" altLang="zh-CN" sz="1200" dirty="0"/>
              <a:t>}</a:t>
            </a:r>
          </a:p>
          <a:p>
            <a:r>
              <a:rPr lang="en-US" altLang="zh-CN" sz="1200" dirty="0"/>
              <a:t>}</a:t>
            </a:r>
            <a:endParaRPr lang="zh-CN" altLang="en-US" sz="1200" dirty="0"/>
          </a:p>
        </p:txBody>
      </p:sp>
      <p:sp>
        <p:nvSpPr>
          <p:cNvPr id="4" name="文本框 3"/>
          <p:cNvSpPr txBox="1"/>
          <p:nvPr/>
        </p:nvSpPr>
        <p:spPr>
          <a:xfrm>
            <a:off x="6272010" y="195777"/>
            <a:ext cx="5536842" cy="5632311"/>
          </a:xfrm>
          <a:prstGeom prst="rect">
            <a:avLst/>
          </a:prstGeom>
          <a:noFill/>
        </p:spPr>
        <p:txBody>
          <a:bodyPr wrap="square" rtlCol="0">
            <a:spAutoFit/>
          </a:bodyPr>
          <a:lstStyle/>
          <a:p>
            <a:endParaRPr lang="en-US" altLang="zh-CN" sz="1200" dirty="0" smtClean="0"/>
          </a:p>
          <a:p>
            <a:r>
              <a:rPr lang="en-US" altLang="zh-CN" sz="1200" dirty="0" smtClean="0"/>
              <a:t>private </a:t>
            </a:r>
            <a:r>
              <a:rPr lang="en-US" altLang="zh-CN" sz="1200" dirty="0" err="1"/>
              <a:t>publishCommonEvent</a:t>
            </a:r>
            <a:r>
              <a:rPr lang="en-US" altLang="zh-CN" sz="1200" dirty="0"/>
              <a:t>() {</a:t>
            </a:r>
          </a:p>
          <a:p>
            <a:r>
              <a:rPr lang="en-US" altLang="zh-CN" sz="1200" dirty="0"/>
              <a:t>//</a:t>
            </a:r>
            <a:r>
              <a:rPr lang="zh-CN" altLang="en-US" sz="1200" dirty="0"/>
              <a:t>发布公共事件</a:t>
            </a:r>
          </a:p>
          <a:p>
            <a:r>
              <a:rPr lang="en-US" altLang="zh-CN" sz="1200" dirty="0" err="1"/>
              <a:t>commonEvent.publish</a:t>
            </a:r>
            <a:r>
              <a:rPr lang="en-US" altLang="zh-CN" sz="1200" dirty="0"/>
              <a:t>("</a:t>
            </a:r>
            <a:r>
              <a:rPr lang="en-US" altLang="zh-CN" sz="1200" dirty="0" err="1"/>
              <a:t>testEvent</a:t>
            </a:r>
            <a:r>
              <a:rPr lang="en-US" altLang="zh-CN" sz="1200" dirty="0"/>
              <a:t>", (err) =&gt; { //</a:t>
            </a:r>
            <a:r>
              <a:rPr lang="zh-CN" altLang="en-US" sz="1200" dirty="0"/>
              <a:t>结果回调</a:t>
            </a:r>
          </a:p>
          <a:p>
            <a:r>
              <a:rPr lang="zh-CN" altLang="en-US" sz="1200" dirty="0"/>
              <a:t>    </a:t>
            </a:r>
            <a:r>
              <a:rPr lang="en-US" altLang="zh-CN" sz="1200" dirty="0"/>
              <a:t>if (err) {</a:t>
            </a:r>
          </a:p>
          <a:p>
            <a:r>
              <a:rPr lang="en-US" altLang="zh-CN" sz="1200" dirty="0"/>
              <a:t>    </a:t>
            </a:r>
            <a:r>
              <a:rPr lang="en-US" altLang="zh-CN" sz="1200" dirty="0" err="1"/>
              <a:t>this.message</a:t>
            </a:r>
            <a:r>
              <a:rPr lang="en-US" altLang="zh-CN" sz="1200" dirty="0"/>
              <a:t> = "publish event error: " + err;</a:t>
            </a:r>
          </a:p>
          <a:p>
            <a:r>
              <a:rPr lang="en-US" altLang="zh-CN" sz="1200" dirty="0"/>
              <a:t>    } else {</a:t>
            </a:r>
          </a:p>
          <a:p>
            <a:r>
              <a:rPr lang="en-US" altLang="zh-CN" sz="1200" dirty="0"/>
              <a:t>    </a:t>
            </a:r>
            <a:r>
              <a:rPr lang="en-US" altLang="zh-CN" sz="1200" dirty="0" err="1"/>
              <a:t>this.message</a:t>
            </a:r>
            <a:r>
              <a:rPr lang="en-US" altLang="zh-CN" sz="1200" dirty="0"/>
              <a:t> = "publish event with data success";</a:t>
            </a:r>
          </a:p>
          <a:p>
            <a:r>
              <a:rPr lang="en-US" altLang="zh-CN" sz="1200" dirty="0"/>
              <a:t>    }</a:t>
            </a:r>
          </a:p>
          <a:p>
            <a:r>
              <a:rPr lang="en-US" altLang="zh-CN" sz="1200" dirty="0"/>
              <a:t>})</a:t>
            </a:r>
          </a:p>
          <a:p>
            <a:r>
              <a:rPr lang="en-US" altLang="zh-CN" sz="1200" dirty="0"/>
              <a:t>}</a:t>
            </a:r>
          </a:p>
          <a:p>
            <a:endParaRPr lang="en-US" altLang="zh-CN" sz="1200" dirty="0"/>
          </a:p>
          <a:p>
            <a:r>
              <a:rPr lang="en-US" altLang="zh-CN" sz="1200" dirty="0"/>
              <a:t>private </a:t>
            </a:r>
            <a:r>
              <a:rPr lang="en-US" altLang="zh-CN" sz="1200" dirty="0" err="1"/>
              <a:t>unsubscribeCommonEvent</a:t>
            </a:r>
            <a:r>
              <a:rPr lang="en-US" altLang="zh-CN" sz="1200" dirty="0"/>
              <a:t>() {</a:t>
            </a:r>
          </a:p>
          <a:p>
            <a:r>
              <a:rPr lang="en-US" altLang="zh-CN" sz="1200" dirty="0"/>
              <a:t>if (</a:t>
            </a:r>
            <a:r>
              <a:rPr lang="en-US" altLang="zh-CN" sz="1200" dirty="0" err="1"/>
              <a:t>this.subscriber</a:t>
            </a:r>
            <a:r>
              <a:rPr lang="en-US" altLang="zh-CN" sz="1200" dirty="0"/>
              <a:t>) {</a:t>
            </a:r>
          </a:p>
          <a:p>
            <a:r>
              <a:rPr lang="en-US" altLang="zh-CN" sz="1200" dirty="0"/>
              <a:t>    </a:t>
            </a:r>
            <a:r>
              <a:rPr lang="en-US" altLang="zh-CN" sz="1200" dirty="0" err="1"/>
              <a:t>commonEvent.unsubscribe</a:t>
            </a:r>
            <a:r>
              <a:rPr lang="en-US" altLang="zh-CN" sz="1200" dirty="0"/>
              <a:t>(</a:t>
            </a:r>
            <a:r>
              <a:rPr lang="en-US" altLang="zh-CN" sz="1200" dirty="0" err="1"/>
              <a:t>this.subscriber</a:t>
            </a:r>
            <a:r>
              <a:rPr lang="en-US" altLang="zh-CN" sz="1200" dirty="0"/>
              <a:t>, (err) =&gt; { //</a:t>
            </a:r>
            <a:r>
              <a:rPr lang="zh-CN" altLang="en-US" sz="1200" dirty="0"/>
              <a:t>取消订阅事件</a:t>
            </a:r>
          </a:p>
          <a:p>
            <a:r>
              <a:rPr lang="zh-CN" altLang="en-US" sz="1200" dirty="0"/>
              <a:t>    </a:t>
            </a:r>
            <a:r>
              <a:rPr lang="en-US" altLang="zh-CN" sz="1200" dirty="0"/>
              <a:t>if (err) {</a:t>
            </a:r>
          </a:p>
          <a:p>
            <a:r>
              <a:rPr lang="en-US" altLang="zh-CN" sz="1200" dirty="0"/>
              <a:t>        </a:t>
            </a:r>
            <a:r>
              <a:rPr lang="en-US" altLang="zh-CN" sz="1200" dirty="0" err="1"/>
              <a:t>this.message</a:t>
            </a:r>
            <a:r>
              <a:rPr lang="en-US" altLang="zh-CN" sz="1200" dirty="0"/>
              <a:t> = "unsubscribe event failure: " + err;</a:t>
            </a:r>
          </a:p>
          <a:p>
            <a:r>
              <a:rPr lang="en-US" altLang="zh-CN" sz="1200" dirty="0"/>
              <a:t>    } else {</a:t>
            </a:r>
          </a:p>
          <a:p>
            <a:r>
              <a:rPr lang="en-US" altLang="zh-CN" sz="1200" dirty="0"/>
              <a:t>        </a:t>
            </a:r>
            <a:r>
              <a:rPr lang="en-US" altLang="zh-CN" sz="1200" dirty="0" err="1"/>
              <a:t>this.subscriber</a:t>
            </a:r>
            <a:r>
              <a:rPr lang="en-US" altLang="zh-CN" sz="1200" dirty="0"/>
              <a:t> = null;</a:t>
            </a:r>
          </a:p>
          <a:p>
            <a:r>
              <a:rPr lang="en-US" altLang="zh-CN" sz="1200" dirty="0"/>
              <a:t>        </a:t>
            </a:r>
            <a:r>
              <a:rPr lang="en-US" altLang="zh-CN" sz="1200" dirty="0" err="1"/>
              <a:t>this.message</a:t>
            </a:r>
            <a:r>
              <a:rPr lang="en-US" altLang="zh-CN" sz="1200" dirty="0"/>
              <a:t> = "unsubscribe event success";</a:t>
            </a:r>
          </a:p>
          <a:p>
            <a:r>
              <a:rPr lang="en-US" altLang="zh-CN" sz="1200" dirty="0"/>
              <a:t>    }</a:t>
            </a:r>
          </a:p>
          <a:p>
            <a:r>
              <a:rPr lang="en-US" altLang="zh-CN" sz="1200" dirty="0"/>
              <a:t>    })</a:t>
            </a:r>
          </a:p>
          <a:p>
            <a:r>
              <a:rPr lang="en-US" altLang="zh-CN" sz="1200" dirty="0"/>
              <a:t>} else {</a:t>
            </a:r>
          </a:p>
          <a:p>
            <a:r>
              <a:rPr lang="en-US" altLang="zh-CN" sz="1200" dirty="0"/>
              <a:t>    </a:t>
            </a:r>
            <a:r>
              <a:rPr lang="en-US" altLang="zh-CN" sz="1200" dirty="0" err="1"/>
              <a:t>this.message</a:t>
            </a:r>
            <a:r>
              <a:rPr lang="en-US" altLang="zh-CN" sz="1200" dirty="0"/>
              <a:t> = "already subscribed";</a:t>
            </a:r>
          </a:p>
          <a:p>
            <a:r>
              <a:rPr lang="en-US" altLang="zh-CN" sz="1200" dirty="0"/>
              <a:t>}</a:t>
            </a:r>
          </a:p>
          <a:p>
            <a:r>
              <a:rPr lang="en-US" altLang="zh-CN" sz="1200" dirty="0"/>
              <a:t>}</a:t>
            </a:r>
          </a:p>
          <a:p>
            <a:endParaRPr lang="en-US" altLang="zh-CN" sz="1200" dirty="0" smtClean="0"/>
          </a:p>
          <a:p>
            <a:r>
              <a:rPr lang="en-US" altLang="zh-CN" sz="1200" dirty="0" smtClean="0"/>
              <a:t>subscriber</a:t>
            </a:r>
            <a:r>
              <a:rPr lang="zh-CN" altLang="en-US" sz="1200" dirty="0"/>
              <a:t>是作为订阅者的变量。</a:t>
            </a:r>
            <a:r>
              <a:rPr lang="en-US" altLang="zh-CN" sz="1200" dirty="0" err="1"/>
              <a:t>createSubscriber</a:t>
            </a:r>
            <a:r>
              <a:rPr lang="en-US" altLang="zh-CN" sz="1200" dirty="0"/>
              <a:t>()</a:t>
            </a:r>
            <a:r>
              <a:rPr lang="zh-CN" altLang="en-US" sz="1200" dirty="0"/>
              <a:t>方法用于创建订阅者。</a:t>
            </a:r>
            <a:r>
              <a:rPr lang="en-US" altLang="zh-CN" sz="1200" dirty="0" err="1"/>
              <a:t>subscriberCommonEvent</a:t>
            </a:r>
            <a:r>
              <a:rPr lang="en-US" altLang="zh-CN" sz="1200" dirty="0"/>
              <a:t>()</a:t>
            </a:r>
            <a:r>
              <a:rPr lang="zh-CN" altLang="en-US" sz="1200" dirty="0"/>
              <a:t>方法用于订阅事件。</a:t>
            </a:r>
            <a:r>
              <a:rPr lang="en-US" altLang="zh-CN" sz="1200" dirty="0" err="1"/>
              <a:t>publishCommonEvent</a:t>
            </a:r>
            <a:r>
              <a:rPr lang="en-US" altLang="zh-CN" sz="1200" dirty="0"/>
              <a:t>()</a:t>
            </a:r>
            <a:r>
              <a:rPr lang="zh-CN" altLang="en-US" sz="1200" dirty="0"/>
              <a:t>方法用于发布公共事件。</a:t>
            </a:r>
            <a:r>
              <a:rPr lang="en-US" altLang="zh-CN" sz="1200" dirty="0" err="1"/>
              <a:t>unsubscribeCommonEvent</a:t>
            </a:r>
            <a:r>
              <a:rPr lang="en-US" altLang="zh-CN" sz="1200" dirty="0"/>
              <a:t>()</a:t>
            </a:r>
            <a:r>
              <a:rPr lang="zh-CN" altLang="en-US" sz="1200" dirty="0"/>
              <a:t>方法用于取消订阅。</a:t>
            </a:r>
          </a:p>
        </p:txBody>
      </p:sp>
    </p:spTree>
    <p:extLst>
      <p:ext uri="{BB962C8B-B14F-4D97-AF65-F5344CB8AC3E}">
        <p14:creationId xmlns:p14="http://schemas.microsoft.com/office/powerpoint/2010/main" val="116572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5.2.4  </a:t>
            </a:r>
            <a:r>
              <a:rPr lang="zh-CN" altLang="en-US" dirty="0"/>
              <a:t>运行</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167" y="1853454"/>
            <a:ext cx="7184077" cy="3988599"/>
          </a:xfrm>
          <a:prstGeom prst="rect">
            <a:avLst/>
          </a:prstGeom>
        </p:spPr>
      </p:pic>
    </p:spTree>
    <p:extLst>
      <p:ext uri="{BB962C8B-B14F-4D97-AF65-F5344CB8AC3E}">
        <p14:creationId xmlns:p14="http://schemas.microsoft.com/office/powerpoint/2010/main" val="2913468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a:t>
            </a:r>
            <a:r>
              <a:rPr lang="zh-CN" altLang="en-US" dirty="0"/>
              <a:t>小结</a:t>
            </a:r>
          </a:p>
        </p:txBody>
      </p:sp>
      <p:sp>
        <p:nvSpPr>
          <p:cNvPr id="3" name="内容占位符 2"/>
          <p:cNvSpPr>
            <a:spLocks noGrp="1"/>
          </p:cNvSpPr>
          <p:nvPr>
            <p:ph idx="1"/>
          </p:nvPr>
        </p:nvSpPr>
        <p:spPr/>
        <p:txBody>
          <a:bodyPr/>
          <a:lstStyle/>
          <a:p>
            <a:r>
              <a:rPr lang="zh-CN" altLang="en-US" dirty="0"/>
              <a:t>本章介绍了在</a:t>
            </a:r>
            <a:r>
              <a:rPr lang="en-US" altLang="zh-CN" dirty="0" err="1"/>
              <a:t>HarmonyOS</a:t>
            </a:r>
            <a:r>
              <a:rPr lang="zh-CN" altLang="en-US" dirty="0"/>
              <a:t>中的公共事件的概念以及用法，并演示了公共事件的订阅、发布和取消操作。</a:t>
            </a:r>
            <a:endParaRPr lang="zh-CN" altLang="en-US" dirty="0"/>
          </a:p>
        </p:txBody>
      </p:sp>
    </p:spTree>
    <p:extLst>
      <p:ext uri="{BB962C8B-B14F-4D97-AF65-F5344CB8AC3E}">
        <p14:creationId xmlns:p14="http://schemas.microsoft.com/office/powerpoint/2010/main" val="1144523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5.4  </a:t>
            </a:r>
            <a:r>
              <a:rPr lang="zh-CN" altLang="en-US" dirty="0"/>
              <a:t>习题</a:t>
            </a:r>
            <a:endParaRPr lang="zh-CN" altLang="en-US" dirty="0"/>
          </a:p>
        </p:txBody>
      </p:sp>
      <p:sp>
        <p:nvSpPr>
          <p:cNvPr id="5" name="文本框 4"/>
          <p:cNvSpPr txBox="1"/>
          <p:nvPr/>
        </p:nvSpPr>
        <p:spPr>
          <a:xfrm>
            <a:off x="1004552" y="1854558"/>
            <a:ext cx="8822028" cy="2308324"/>
          </a:xfrm>
          <a:prstGeom prst="rect">
            <a:avLst/>
          </a:prstGeom>
          <a:noFill/>
        </p:spPr>
        <p:txBody>
          <a:bodyPr wrap="square" rtlCol="0">
            <a:spAutoFit/>
          </a:bodyPr>
          <a:lstStyle/>
          <a:p>
            <a:r>
              <a:rPr lang="en-US" altLang="zh-CN" dirty="0"/>
              <a:t>1. </a:t>
            </a:r>
            <a:r>
              <a:rPr lang="zh-CN" altLang="en-US" dirty="0"/>
              <a:t>判断题</a:t>
            </a:r>
          </a:p>
          <a:p>
            <a:r>
              <a:rPr lang="zh-CN" altLang="en-US" dirty="0"/>
              <a:t>（</a:t>
            </a:r>
            <a:r>
              <a:rPr lang="en-US" altLang="zh-CN" dirty="0"/>
              <a:t>1</a:t>
            </a:r>
            <a:r>
              <a:rPr lang="zh-CN" altLang="en-US" dirty="0"/>
              <a:t>）事件方法：用于添加组件对事件的响应逻辑，统一通过事件方法进行设置，如跟随在</a:t>
            </a:r>
            <a:r>
              <a:rPr lang="en-US" altLang="zh-CN" dirty="0"/>
              <a:t>Button</a:t>
            </a:r>
            <a:r>
              <a:rPr lang="zh-CN" altLang="en-US" dirty="0"/>
              <a:t>后面的</a:t>
            </a:r>
            <a:r>
              <a:rPr lang="en-US" altLang="zh-CN" dirty="0" err="1"/>
              <a:t>onClick</a:t>
            </a:r>
            <a:r>
              <a:rPr lang="en-US" altLang="zh-CN" dirty="0"/>
              <a:t>()</a:t>
            </a:r>
            <a:r>
              <a:rPr lang="zh-CN" altLang="en-US" dirty="0"/>
              <a:t>。（  ）</a:t>
            </a:r>
          </a:p>
          <a:p>
            <a:r>
              <a:rPr lang="zh-CN" altLang="en-US" dirty="0"/>
              <a:t>（</a:t>
            </a:r>
            <a:r>
              <a:rPr lang="en-US" altLang="zh-CN" dirty="0"/>
              <a:t>2</a:t>
            </a:r>
            <a:r>
              <a:rPr lang="zh-CN" altLang="en-US" dirty="0"/>
              <a:t>）公共事件的开发主要涉及</a:t>
            </a:r>
            <a:r>
              <a:rPr lang="en-US" altLang="zh-CN" dirty="0"/>
              <a:t>3</a:t>
            </a:r>
            <a:r>
              <a:rPr lang="zh-CN" altLang="en-US" dirty="0"/>
              <a:t>部分，即公共事件订阅开发、公共事件发布开发和公共事件取消订阅开发。（  ）</a:t>
            </a:r>
          </a:p>
          <a:p>
            <a:r>
              <a:rPr lang="en-US" altLang="zh-CN" dirty="0"/>
              <a:t>2. </a:t>
            </a:r>
            <a:r>
              <a:rPr lang="zh-CN" altLang="en-US" dirty="0"/>
              <a:t>多选题</a:t>
            </a:r>
          </a:p>
          <a:p>
            <a:r>
              <a:rPr lang="zh-CN" altLang="en-US" dirty="0"/>
              <a:t>公共事件（</a:t>
            </a:r>
            <a:r>
              <a:rPr lang="en-US" altLang="zh-CN" dirty="0"/>
              <a:t>Common Event Service</a:t>
            </a:r>
            <a:r>
              <a:rPr lang="zh-CN" altLang="en-US" dirty="0"/>
              <a:t>，</a:t>
            </a:r>
            <a:r>
              <a:rPr lang="en-US" altLang="zh-CN" dirty="0"/>
              <a:t>CES</a:t>
            </a:r>
            <a:r>
              <a:rPr lang="zh-CN" altLang="en-US" dirty="0"/>
              <a:t>）根据事件发送方不同可分为哪几类？（  ）</a:t>
            </a:r>
          </a:p>
          <a:p>
            <a:r>
              <a:rPr lang="en-US" altLang="zh-CN" dirty="0"/>
              <a:t>A. </a:t>
            </a:r>
            <a:r>
              <a:rPr lang="zh-CN" altLang="en-US" dirty="0"/>
              <a:t>系统公共事件			</a:t>
            </a:r>
            <a:r>
              <a:rPr lang="en-US" altLang="zh-CN" dirty="0"/>
              <a:t>B. </a:t>
            </a:r>
            <a:r>
              <a:rPr lang="zh-CN" altLang="en-US" dirty="0"/>
              <a:t>自定义公共事件</a:t>
            </a:r>
          </a:p>
        </p:txBody>
      </p:sp>
    </p:spTree>
    <p:extLst>
      <p:ext uri="{BB962C8B-B14F-4D97-AF65-F5344CB8AC3E}">
        <p14:creationId xmlns:p14="http://schemas.microsoft.com/office/powerpoint/2010/main" val="148487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本章简介</a:t>
            </a:r>
            <a:endParaRPr lang="zh-CN" altLang="en-US" dirty="0"/>
          </a:p>
        </p:txBody>
      </p:sp>
      <p:sp>
        <p:nvSpPr>
          <p:cNvPr id="3" name="内容占位符 2"/>
          <p:cNvSpPr>
            <a:spLocks noGrp="1"/>
          </p:cNvSpPr>
          <p:nvPr>
            <p:ph idx="1"/>
          </p:nvPr>
        </p:nvSpPr>
        <p:spPr/>
        <p:txBody>
          <a:bodyPr/>
          <a:lstStyle/>
          <a:p>
            <a:pPr marL="0" indent="0">
              <a:buNone/>
            </a:pPr>
            <a:r>
              <a:rPr lang="en-US" altLang="zh-CN" dirty="0" err="1"/>
              <a:t>HarmonyOS</a:t>
            </a:r>
            <a:r>
              <a:rPr lang="zh-CN" altLang="en-US" dirty="0"/>
              <a:t>通过公共事件服务为应用程序提供订阅、发布、退订公共事件的能力</a:t>
            </a:r>
            <a:r>
              <a:rPr lang="zh-CN" altLang="en-US" dirty="0" smtClean="0"/>
              <a:t>。</a:t>
            </a:r>
            <a:endParaRPr lang="zh-CN" altLang="en-US" dirty="0"/>
          </a:p>
        </p:txBody>
      </p:sp>
    </p:spTree>
    <p:extLst>
      <p:ext uri="{BB962C8B-B14F-4D97-AF65-F5344CB8AC3E}">
        <p14:creationId xmlns:p14="http://schemas.microsoft.com/office/powerpoint/2010/main" val="233694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r>
              <a:rPr lang="en-US" altLang="zh-CN" dirty="0"/>
              <a:t>5.1  </a:t>
            </a:r>
            <a:r>
              <a:rPr lang="zh-CN" altLang="en-US" dirty="0"/>
              <a:t>公共事件概述</a:t>
            </a:r>
          </a:p>
          <a:p>
            <a:r>
              <a:rPr lang="en-US" altLang="zh-CN" dirty="0"/>
              <a:t>5.2  </a:t>
            </a:r>
            <a:r>
              <a:rPr lang="zh-CN" altLang="en-US" dirty="0" smtClean="0"/>
              <a:t>订阅</a:t>
            </a:r>
            <a:r>
              <a:rPr lang="zh-CN" altLang="en-US" dirty="0"/>
              <a:t>、发布、取消公共事件</a:t>
            </a:r>
          </a:p>
          <a:p>
            <a:r>
              <a:rPr lang="en-US" altLang="zh-CN" dirty="0"/>
              <a:t>5.3  </a:t>
            </a:r>
            <a:r>
              <a:rPr lang="zh-CN" altLang="en-US" dirty="0" smtClean="0"/>
              <a:t>小结</a:t>
            </a:r>
            <a:endParaRPr lang="zh-CN" altLang="en-US" dirty="0"/>
          </a:p>
          <a:p>
            <a:r>
              <a:rPr lang="en-US" altLang="zh-CN" dirty="0"/>
              <a:t>5.4  </a:t>
            </a:r>
            <a:r>
              <a:rPr lang="zh-CN" altLang="en-US" dirty="0"/>
              <a:t>习题</a:t>
            </a:r>
            <a:endParaRPr lang="en-US" altLang="zh-CN" dirty="0" smtClean="0"/>
          </a:p>
        </p:txBody>
      </p:sp>
    </p:spTree>
    <p:extLst>
      <p:ext uri="{BB962C8B-B14F-4D97-AF65-F5344CB8AC3E}">
        <p14:creationId xmlns:p14="http://schemas.microsoft.com/office/powerpoint/2010/main" val="544297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2152" y="365125"/>
            <a:ext cx="10515600" cy="1325563"/>
          </a:xfrm>
        </p:spPr>
        <p:txBody>
          <a:bodyPr/>
          <a:lstStyle/>
          <a:p>
            <a:r>
              <a:rPr lang="en-US" altLang="zh-CN" dirty="0"/>
              <a:t>5.1  </a:t>
            </a:r>
            <a:r>
              <a:rPr lang="zh-CN" altLang="en-US" dirty="0"/>
              <a:t>公共事件概述</a:t>
            </a:r>
            <a:endParaRPr lang="zh-CN" altLang="en-US" dirty="0"/>
          </a:p>
        </p:txBody>
      </p:sp>
      <p:sp>
        <p:nvSpPr>
          <p:cNvPr id="3" name="内容占位符 2"/>
          <p:cNvSpPr>
            <a:spLocks noGrp="1"/>
          </p:cNvSpPr>
          <p:nvPr>
            <p:ph idx="1"/>
          </p:nvPr>
        </p:nvSpPr>
        <p:spPr/>
        <p:txBody>
          <a:bodyPr/>
          <a:lstStyle/>
          <a:p>
            <a:pPr marL="0" indent="0">
              <a:buNone/>
            </a:pPr>
            <a:r>
              <a:rPr lang="zh-CN" altLang="en-US" dirty="0"/>
              <a:t>在应用里面，往往会有事件。比如，朋友给我手机发了一条信息，未读信息会在手机的通知栏给出提示</a:t>
            </a:r>
            <a:r>
              <a:rPr lang="zh-CN" altLang="en-US" dirty="0" smtClean="0"/>
              <a:t>。</a:t>
            </a:r>
            <a:endParaRPr lang="en-US" altLang="zh-CN" dirty="0" smtClean="0"/>
          </a:p>
          <a:p>
            <a:endParaRPr lang="en-US" altLang="zh-CN" dirty="0"/>
          </a:p>
          <a:p>
            <a:r>
              <a:rPr lang="en-US" altLang="zh-CN" dirty="0"/>
              <a:t>5.1.1  </a:t>
            </a:r>
            <a:r>
              <a:rPr lang="zh-CN" altLang="en-US" dirty="0"/>
              <a:t>公共事件的</a:t>
            </a:r>
            <a:r>
              <a:rPr lang="zh-CN" altLang="en-US" dirty="0" smtClean="0"/>
              <a:t>分类</a:t>
            </a:r>
            <a:endParaRPr lang="en-US" altLang="zh-CN" dirty="0" smtClean="0"/>
          </a:p>
          <a:p>
            <a:r>
              <a:rPr lang="en-US" altLang="zh-CN" dirty="0"/>
              <a:t>5.1.2  </a:t>
            </a:r>
            <a:r>
              <a:rPr lang="zh-CN" altLang="en-US" dirty="0"/>
              <a:t>公共事件的</a:t>
            </a:r>
            <a:r>
              <a:rPr lang="zh-CN" altLang="en-US" dirty="0" smtClean="0"/>
              <a:t>开发</a:t>
            </a:r>
            <a:endParaRPr lang="en-US" altLang="zh-CN" dirty="0" smtClean="0"/>
          </a:p>
        </p:txBody>
      </p:sp>
    </p:spTree>
    <p:extLst>
      <p:ext uri="{BB962C8B-B14F-4D97-AF65-F5344CB8AC3E}">
        <p14:creationId xmlns:p14="http://schemas.microsoft.com/office/powerpoint/2010/main" val="254903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  </a:t>
            </a:r>
            <a:r>
              <a:rPr lang="zh-CN" altLang="en-US" dirty="0"/>
              <a:t>公共事件的分类</a:t>
            </a:r>
            <a:endParaRPr lang="zh-CN" altLang="en-US" dirty="0"/>
          </a:p>
        </p:txBody>
      </p:sp>
      <p:sp>
        <p:nvSpPr>
          <p:cNvPr id="3" name="内容占位符 2"/>
          <p:cNvSpPr>
            <a:spLocks noGrp="1"/>
          </p:cNvSpPr>
          <p:nvPr>
            <p:ph idx="1"/>
          </p:nvPr>
        </p:nvSpPr>
        <p:spPr>
          <a:xfrm>
            <a:off x="838200" y="1825625"/>
            <a:ext cx="5765462" cy="4351338"/>
          </a:xfrm>
        </p:spPr>
        <p:txBody>
          <a:bodyPr>
            <a:normAutofit/>
          </a:bodyPr>
          <a:lstStyle/>
          <a:p>
            <a:pPr marL="0" indent="0">
              <a:buNone/>
            </a:pPr>
            <a:r>
              <a:rPr lang="zh-CN" altLang="en-US" sz="1800" dirty="0"/>
              <a:t>公共事件（</a:t>
            </a:r>
            <a:r>
              <a:rPr lang="en-US" altLang="zh-CN" sz="1800" dirty="0"/>
              <a:t>Common Event Service</a:t>
            </a:r>
            <a:r>
              <a:rPr lang="zh-CN" altLang="en-US" sz="1800" dirty="0"/>
              <a:t>，</a:t>
            </a:r>
            <a:r>
              <a:rPr lang="en-US" altLang="zh-CN" sz="1800" dirty="0"/>
              <a:t>CES</a:t>
            </a:r>
            <a:r>
              <a:rPr lang="zh-CN" altLang="en-US" sz="1800" dirty="0"/>
              <a:t>）根据事件发送方不同，可分为系统公共事件和自定义公共事件，如</a:t>
            </a:r>
            <a:r>
              <a:rPr lang="zh-CN" altLang="en-US" sz="1800" dirty="0" smtClean="0"/>
              <a:t>图所</a:t>
            </a:r>
            <a:r>
              <a:rPr lang="zh-CN" altLang="en-US" sz="1800" dirty="0"/>
              <a:t>示</a:t>
            </a:r>
            <a:r>
              <a:rPr lang="zh-CN" altLang="en-US" sz="1800" dirty="0" smtClean="0"/>
              <a:t>。</a:t>
            </a:r>
            <a:endParaRPr lang="en-US" altLang="zh-CN" sz="1800" dirty="0" smtClean="0"/>
          </a:p>
          <a:p>
            <a:pPr marL="0" indent="0">
              <a:buNone/>
            </a:pPr>
            <a:endParaRPr lang="en-US" altLang="zh-CN" sz="1800" dirty="0" smtClean="0"/>
          </a:p>
          <a:p>
            <a:r>
              <a:rPr lang="zh-CN" altLang="en-US" sz="1800" dirty="0">
                <a:solidFill>
                  <a:srgbClr val="00B0F0"/>
                </a:solidFill>
              </a:rPr>
              <a:t>系统公共事件：系统将收集到的事件信息根据系统策略发送给订阅该事件的用户程序。 公共事件包括终端设备用户可感知的亮灭屏事件，以及系统关键服务发布的系统事件（例如</a:t>
            </a:r>
            <a:r>
              <a:rPr lang="en-US" altLang="zh-CN" sz="1800" dirty="0">
                <a:solidFill>
                  <a:srgbClr val="00B0F0"/>
                </a:solidFill>
              </a:rPr>
              <a:t>USB</a:t>
            </a:r>
            <a:r>
              <a:rPr lang="zh-CN" altLang="en-US" sz="1800" dirty="0">
                <a:solidFill>
                  <a:srgbClr val="00B0F0"/>
                </a:solidFill>
              </a:rPr>
              <a:t>插拔、网络连接、系统升级）等。</a:t>
            </a:r>
          </a:p>
          <a:p>
            <a:r>
              <a:rPr lang="zh-CN" altLang="en-US" sz="1800" dirty="0">
                <a:solidFill>
                  <a:srgbClr val="00B0F0"/>
                </a:solidFill>
              </a:rPr>
              <a:t>自定义公共事件：由应用自身定义的期望特定订阅者可以接收到的公共事件，这些公共事件往往与应用自身的业务逻辑相关。</a:t>
            </a:r>
            <a:endParaRPr lang="zh-CN" altLang="en-US" sz="1800" dirty="0">
              <a:solidFill>
                <a:srgbClr val="00B0F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3662" y="1825625"/>
            <a:ext cx="3543795" cy="4048690"/>
          </a:xfrm>
          <a:prstGeom prst="rect">
            <a:avLst/>
          </a:prstGeom>
        </p:spPr>
      </p:pic>
    </p:spTree>
    <p:extLst>
      <p:ext uri="{BB962C8B-B14F-4D97-AF65-F5344CB8AC3E}">
        <p14:creationId xmlns:p14="http://schemas.microsoft.com/office/powerpoint/2010/main" val="10873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en-US" dirty="0"/>
              <a:t>公共事件的开发</a:t>
            </a:r>
            <a:endParaRPr lang="zh-CN" altLang="en-US" dirty="0"/>
          </a:p>
        </p:txBody>
      </p:sp>
      <p:sp>
        <p:nvSpPr>
          <p:cNvPr id="3" name="内容占位符 2"/>
          <p:cNvSpPr>
            <a:spLocks noGrp="1"/>
          </p:cNvSpPr>
          <p:nvPr>
            <p:ph idx="1"/>
          </p:nvPr>
        </p:nvSpPr>
        <p:spPr>
          <a:xfrm>
            <a:off x="838200" y="1825625"/>
            <a:ext cx="5765462" cy="4351338"/>
          </a:xfrm>
        </p:spPr>
        <p:txBody>
          <a:bodyPr>
            <a:normAutofit/>
          </a:bodyPr>
          <a:lstStyle/>
          <a:p>
            <a:pPr marL="0" indent="0">
              <a:buNone/>
            </a:pPr>
            <a:r>
              <a:rPr lang="zh-CN" altLang="en-US" sz="1800" dirty="0"/>
              <a:t>公共事件的开发主要涉及</a:t>
            </a:r>
            <a:r>
              <a:rPr lang="en-US" altLang="zh-CN" sz="1800" dirty="0"/>
              <a:t>3</a:t>
            </a:r>
            <a:r>
              <a:rPr lang="zh-CN" altLang="en-US" sz="1800" dirty="0"/>
              <a:t>部分，即公共事件订阅开发、公共事件发布开发和公共事件取消订阅开发</a:t>
            </a:r>
            <a:r>
              <a:rPr lang="zh-CN" altLang="en-US" sz="1800" dirty="0" smtClean="0"/>
              <a:t>。</a:t>
            </a:r>
            <a:endParaRPr lang="en-US" altLang="zh-CN" sz="1800" dirty="0" smtClean="0"/>
          </a:p>
          <a:p>
            <a:pPr marL="0" indent="0">
              <a:buNone/>
            </a:pPr>
            <a:endParaRPr lang="en-US" altLang="zh-CN" sz="1800" dirty="0" smtClean="0"/>
          </a:p>
        </p:txBody>
      </p:sp>
    </p:spTree>
    <p:extLst>
      <p:ext uri="{BB962C8B-B14F-4D97-AF65-F5344CB8AC3E}">
        <p14:creationId xmlns:p14="http://schemas.microsoft.com/office/powerpoint/2010/main" val="2668680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公共事件订阅开发</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a:t>当需要订阅某个公共事件，获取某个公共事件传递的参数时，可以创建一个订阅者对象，用于作为订阅公共事件的载体，订阅公共事件并获取公共事件传递而来的参数</a:t>
            </a:r>
            <a:r>
              <a:rPr lang="zh-CN" altLang="en-US" dirty="0" smtClean="0"/>
              <a:t>。</a:t>
            </a:r>
            <a:endParaRPr lang="zh-CN" altLang="en-US" dirty="0"/>
          </a:p>
          <a:p>
            <a:pPr marL="0" indent="0">
              <a:buNone/>
            </a:pPr>
            <a:r>
              <a:rPr lang="zh-CN" altLang="en-US" dirty="0"/>
              <a:t>公共事件订阅开发的接口如下：</a:t>
            </a:r>
          </a:p>
          <a:p>
            <a:r>
              <a:rPr lang="zh-CN" altLang="en-US" dirty="0">
                <a:solidFill>
                  <a:srgbClr val="00B0F0"/>
                </a:solidFill>
              </a:rPr>
              <a:t>创建订阅者对象</a:t>
            </a:r>
            <a:r>
              <a:rPr lang="en-US" altLang="zh-CN" dirty="0">
                <a:solidFill>
                  <a:srgbClr val="00B0F0"/>
                </a:solidFill>
              </a:rPr>
              <a:t>(callback)</a:t>
            </a:r>
            <a:r>
              <a:rPr lang="zh-CN" altLang="en-US" dirty="0">
                <a:solidFill>
                  <a:srgbClr val="00B0F0"/>
                </a:solidFill>
              </a:rPr>
              <a:t>：</a:t>
            </a:r>
            <a:r>
              <a:rPr lang="en-US" altLang="zh-CN" dirty="0" err="1">
                <a:solidFill>
                  <a:srgbClr val="00B0F0"/>
                </a:solidFill>
              </a:rPr>
              <a:t>createSubscriber</a:t>
            </a:r>
            <a:r>
              <a:rPr lang="en-US" altLang="zh-CN" dirty="0">
                <a:solidFill>
                  <a:srgbClr val="00B0F0"/>
                </a:solidFill>
              </a:rPr>
              <a:t>(</a:t>
            </a:r>
            <a:r>
              <a:rPr lang="en-US" altLang="zh-CN" dirty="0" err="1">
                <a:solidFill>
                  <a:srgbClr val="00B0F0"/>
                </a:solidFill>
              </a:rPr>
              <a:t>subscribeInfo</a:t>
            </a:r>
            <a:r>
              <a:rPr lang="en-US" altLang="zh-CN" dirty="0">
                <a:solidFill>
                  <a:srgbClr val="00B0F0"/>
                </a:solidFill>
              </a:rPr>
              <a:t>: </a:t>
            </a:r>
            <a:r>
              <a:rPr lang="en-US" altLang="zh-CN" dirty="0" err="1">
                <a:solidFill>
                  <a:srgbClr val="00B0F0"/>
                </a:solidFill>
              </a:rPr>
              <a:t>CommonEventSubscribeInfo</a:t>
            </a:r>
            <a:r>
              <a:rPr lang="en-US" altLang="zh-CN" dirty="0">
                <a:solidFill>
                  <a:srgbClr val="00B0F0"/>
                </a:solidFill>
              </a:rPr>
              <a:t>, callback: </a:t>
            </a:r>
            <a:r>
              <a:rPr lang="en-US" altLang="zh-CN" dirty="0" err="1">
                <a:solidFill>
                  <a:srgbClr val="00B0F0"/>
                </a:solidFill>
              </a:rPr>
              <a:t>AsyncCallback</a:t>
            </a:r>
            <a:r>
              <a:rPr lang="en-US" altLang="zh-CN" dirty="0">
                <a:solidFill>
                  <a:srgbClr val="00B0F0"/>
                </a:solidFill>
              </a:rPr>
              <a:t>)</a:t>
            </a:r>
            <a:r>
              <a:rPr lang="zh-CN" altLang="en-US" dirty="0">
                <a:solidFill>
                  <a:srgbClr val="00B0F0"/>
                </a:solidFill>
              </a:rPr>
              <a:t>。</a:t>
            </a:r>
          </a:p>
          <a:p>
            <a:r>
              <a:rPr lang="zh-CN" altLang="en-US" dirty="0">
                <a:solidFill>
                  <a:srgbClr val="00B0F0"/>
                </a:solidFill>
              </a:rPr>
              <a:t>创建订阅者对象</a:t>
            </a:r>
            <a:r>
              <a:rPr lang="en-US" altLang="zh-CN" dirty="0">
                <a:solidFill>
                  <a:srgbClr val="00B0F0"/>
                </a:solidFill>
              </a:rPr>
              <a:t>(promise)</a:t>
            </a:r>
            <a:r>
              <a:rPr lang="zh-CN" altLang="en-US" dirty="0">
                <a:solidFill>
                  <a:srgbClr val="00B0F0"/>
                </a:solidFill>
              </a:rPr>
              <a:t>：</a:t>
            </a:r>
            <a:r>
              <a:rPr lang="en-US" altLang="zh-CN" dirty="0" err="1">
                <a:solidFill>
                  <a:srgbClr val="00B0F0"/>
                </a:solidFill>
              </a:rPr>
              <a:t>createSubscriber</a:t>
            </a:r>
            <a:r>
              <a:rPr lang="en-US" altLang="zh-CN" dirty="0">
                <a:solidFill>
                  <a:srgbClr val="00B0F0"/>
                </a:solidFill>
              </a:rPr>
              <a:t>(</a:t>
            </a:r>
            <a:r>
              <a:rPr lang="en-US" altLang="zh-CN" dirty="0" err="1">
                <a:solidFill>
                  <a:srgbClr val="00B0F0"/>
                </a:solidFill>
              </a:rPr>
              <a:t>subscribeInfo</a:t>
            </a:r>
            <a:r>
              <a:rPr lang="en-US" altLang="zh-CN" dirty="0">
                <a:solidFill>
                  <a:srgbClr val="00B0F0"/>
                </a:solidFill>
              </a:rPr>
              <a:t>: </a:t>
            </a:r>
            <a:r>
              <a:rPr lang="en-US" altLang="zh-CN" dirty="0" err="1">
                <a:solidFill>
                  <a:srgbClr val="00B0F0"/>
                </a:solidFill>
              </a:rPr>
              <a:t>CommonEventSubscribeInfo</a:t>
            </a:r>
            <a:r>
              <a:rPr lang="en-US" altLang="zh-CN" dirty="0">
                <a:solidFill>
                  <a:srgbClr val="00B0F0"/>
                </a:solidFill>
              </a:rPr>
              <a:t>)</a:t>
            </a:r>
            <a:r>
              <a:rPr lang="zh-CN" altLang="en-US" dirty="0">
                <a:solidFill>
                  <a:srgbClr val="00B0F0"/>
                </a:solidFill>
              </a:rPr>
              <a:t>。</a:t>
            </a:r>
          </a:p>
          <a:p>
            <a:r>
              <a:rPr lang="zh-CN" altLang="en-US" dirty="0">
                <a:solidFill>
                  <a:srgbClr val="00B0F0"/>
                </a:solidFill>
              </a:rPr>
              <a:t>订阅公共事件：</a:t>
            </a:r>
            <a:r>
              <a:rPr lang="en-US" altLang="zh-CN" dirty="0">
                <a:solidFill>
                  <a:srgbClr val="00B0F0"/>
                </a:solidFill>
              </a:rPr>
              <a:t>subscribe(subscriber: </a:t>
            </a:r>
            <a:r>
              <a:rPr lang="en-US" altLang="zh-CN" dirty="0" err="1">
                <a:solidFill>
                  <a:srgbClr val="00B0F0"/>
                </a:solidFill>
              </a:rPr>
              <a:t>CommonEventSubscriber</a:t>
            </a:r>
            <a:r>
              <a:rPr lang="en-US" altLang="zh-CN" dirty="0">
                <a:solidFill>
                  <a:srgbClr val="00B0F0"/>
                </a:solidFill>
              </a:rPr>
              <a:t>, callback: </a:t>
            </a:r>
            <a:r>
              <a:rPr lang="en-US" altLang="zh-CN" dirty="0" err="1">
                <a:solidFill>
                  <a:srgbClr val="00B0F0"/>
                </a:solidFill>
              </a:rPr>
              <a:t>AsyncCallback</a:t>
            </a:r>
            <a:r>
              <a:rPr lang="en-US" altLang="zh-CN" dirty="0">
                <a:solidFill>
                  <a:srgbClr val="00B0F0"/>
                </a:solidFill>
              </a:rPr>
              <a:t>)</a:t>
            </a:r>
            <a:r>
              <a:rPr lang="zh-CN" altLang="en-US" dirty="0">
                <a:solidFill>
                  <a:srgbClr val="00B0F0"/>
                </a:solidFill>
              </a:rPr>
              <a:t>。</a:t>
            </a:r>
            <a:endParaRPr lang="zh-CN" altLang="en-US" dirty="0">
              <a:solidFill>
                <a:srgbClr val="00B0F0"/>
              </a:solidFill>
            </a:endParaRPr>
          </a:p>
        </p:txBody>
      </p:sp>
    </p:spTree>
    <p:extLst>
      <p:ext uri="{BB962C8B-B14F-4D97-AF65-F5344CB8AC3E}">
        <p14:creationId xmlns:p14="http://schemas.microsoft.com/office/powerpoint/2010/main" val="216990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公共事件发布开发</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当</a:t>
            </a:r>
            <a:r>
              <a:rPr lang="zh-CN" altLang="en-US" dirty="0"/>
              <a:t>需要发布某个自定义公共事件时，可以通过此方法发布事件。发布的公共事件可以携带数据，供订阅者解析并进行下一步处理。</a:t>
            </a:r>
          </a:p>
          <a:p>
            <a:pPr marL="0" indent="0">
              <a:buNone/>
            </a:pPr>
            <a:r>
              <a:rPr lang="zh-CN" altLang="en-US" dirty="0"/>
              <a:t>公共事件发布开发的接口如下</a:t>
            </a:r>
            <a:r>
              <a:rPr lang="zh-CN" altLang="en-US" dirty="0" smtClean="0"/>
              <a:t>：</a:t>
            </a:r>
            <a:endParaRPr lang="en-US" altLang="zh-CN" dirty="0" smtClean="0"/>
          </a:p>
          <a:p>
            <a:pPr marL="0" indent="0">
              <a:buNone/>
            </a:pPr>
            <a:endParaRPr lang="zh-CN" altLang="en-US" dirty="0"/>
          </a:p>
          <a:p>
            <a:r>
              <a:rPr lang="zh-CN" altLang="en-US" dirty="0">
                <a:solidFill>
                  <a:srgbClr val="00B0F0"/>
                </a:solidFill>
              </a:rPr>
              <a:t>发布公共事件：</a:t>
            </a:r>
            <a:r>
              <a:rPr lang="en-US" altLang="zh-CN" dirty="0">
                <a:solidFill>
                  <a:srgbClr val="00B0F0"/>
                </a:solidFill>
              </a:rPr>
              <a:t>publish(event: string, callback: </a:t>
            </a:r>
            <a:r>
              <a:rPr lang="en-US" altLang="zh-CN" dirty="0" err="1">
                <a:solidFill>
                  <a:srgbClr val="00B0F0"/>
                </a:solidFill>
              </a:rPr>
              <a:t>AsyncCallback</a:t>
            </a:r>
            <a:r>
              <a:rPr lang="en-US" altLang="zh-CN" dirty="0">
                <a:solidFill>
                  <a:srgbClr val="00B0F0"/>
                </a:solidFill>
              </a:rPr>
              <a:t>)</a:t>
            </a:r>
            <a:r>
              <a:rPr lang="zh-CN" altLang="en-US" dirty="0">
                <a:solidFill>
                  <a:srgbClr val="00B0F0"/>
                </a:solidFill>
              </a:rPr>
              <a:t>。</a:t>
            </a:r>
          </a:p>
          <a:p>
            <a:r>
              <a:rPr lang="zh-CN" altLang="en-US" dirty="0">
                <a:solidFill>
                  <a:srgbClr val="00B0F0"/>
                </a:solidFill>
              </a:rPr>
              <a:t>指定发布信息并发布公共事件：</a:t>
            </a:r>
            <a:r>
              <a:rPr lang="en-US" altLang="zh-CN" dirty="0">
                <a:solidFill>
                  <a:srgbClr val="00B0F0"/>
                </a:solidFill>
              </a:rPr>
              <a:t>publish(event: string, options: </a:t>
            </a:r>
            <a:r>
              <a:rPr lang="en-US" altLang="zh-CN" dirty="0" err="1">
                <a:solidFill>
                  <a:srgbClr val="00B0F0"/>
                </a:solidFill>
              </a:rPr>
              <a:t>CommonEventPublishData</a:t>
            </a:r>
            <a:r>
              <a:rPr lang="en-US" altLang="zh-CN" dirty="0">
                <a:solidFill>
                  <a:srgbClr val="00B0F0"/>
                </a:solidFill>
              </a:rPr>
              <a:t>, callback: </a:t>
            </a:r>
            <a:r>
              <a:rPr lang="en-US" altLang="zh-CN" dirty="0" err="1">
                <a:solidFill>
                  <a:srgbClr val="00B0F0"/>
                </a:solidFill>
              </a:rPr>
              <a:t>AsyncCallback</a:t>
            </a:r>
            <a:r>
              <a:rPr lang="en-US" altLang="zh-CN" dirty="0">
                <a:solidFill>
                  <a:srgbClr val="00B0F0"/>
                </a:solidFill>
              </a:rPr>
              <a:t>)</a:t>
            </a:r>
            <a:r>
              <a:rPr lang="zh-CN" altLang="en-US" dirty="0">
                <a:solidFill>
                  <a:srgbClr val="00B0F0"/>
                </a:solidFill>
              </a:rPr>
              <a:t>。</a:t>
            </a:r>
            <a:endParaRPr lang="zh-CN" altLang="en-US" dirty="0">
              <a:solidFill>
                <a:srgbClr val="00B0F0"/>
              </a:solidFill>
            </a:endParaRPr>
          </a:p>
        </p:txBody>
      </p:sp>
    </p:spTree>
    <p:extLst>
      <p:ext uri="{BB962C8B-B14F-4D97-AF65-F5344CB8AC3E}">
        <p14:creationId xmlns:p14="http://schemas.microsoft.com/office/powerpoint/2010/main" val="31762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公共事件取消订阅开发</a:t>
            </a:r>
            <a:endParaRPr lang="zh-CN" altLang="en-US" dirty="0"/>
          </a:p>
        </p:txBody>
      </p:sp>
      <p:sp>
        <p:nvSpPr>
          <p:cNvPr id="3" name="内容占位符 2"/>
          <p:cNvSpPr>
            <a:spLocks noGrp="1"/>
          </p:cNvSpPr>
          <p:nvPr>
            <p:ph idx="1"/>
          </p:nvPr>
        </p:nvSpPr>
        <p:spPr/>
        <p:txBody>
          <a:bodyPr/>
          <a:lstStyle/>
          <a:p>
            <a:pPr marL="0" indent="0">
              <a:buNone/>
            </a:pPr>
            <a:r>
              <a:rPr lang="zh-CN" altLang="en-US" dirty="0"/>
              <a:t>订阅者需要取消已订阅的某个公共事件时，可以通过此方法取消订阅事件。</a:t>
            </a:r>
          </a:p>
          <a:p>
            <a:pPr marL="0" indent="0">
              <a:buNone/>
            </a:pPr>
            <a:r>
              <a:rPr lang="zh-CN" altLang="en-US" dirty="0"/>
              <a:t>公共事件取消订阅开发的接口如下：</a:t>
            </a:r>
          </a:p>
          <a:p>
            <a:pPr marL="0" indent="0">
              <a:buNone/>
            </a:pPr>
            <a:r>
              <a:rPr lang="zh-CN" altLang="en-US" dirty="0"/>
              <a:t>取消订阅公共事件：</a:t>
            </a:r>
            <a:r>
              <a:rPr lang="en-US" altLang="zh-CN" dirty="0"/>
              <a:t>unsubscribe(subscriber: </a:t>
            </a:r>
            <a:r>
              <a:rPr lang="en-US" altLang="zh-CN" dirty="0" err="1"/>
              <a:t>CommonEventSubscriber</a:t>
            </a:r>
            <a:r>
              <a:rPr lang="en-US" altLang="zh-CN" dirty="0"/>
              <a:t>, callback?: </a:t>
            </a:r>
            <a:r>
              <a:rPr lang="en-US" altLang="zh-CN" dirty="0" err="1"/>
              <a:t>AsyncCallback</a:t>
            </a:r>
            <a:r>
              <a:rPr lang="en-US" altLang="zh-CN" dirty="0"/>
              <a:t>)</a:t>
            </a:r>
            <a:r>
              <a:rPr lang="zh-CN" altLang="en-US" dirty="0"/>
              <a:t>。</a:t>
            </a:r>
            <a:endParaRPr lang="zh-CN" altLang="en-US" dirty="0">
              <a:solidFill>
                <a:srgbClr val="00B0F0"/>
              </a:solidFill>
            </a:endParaRPr>
          </a:p>
        </p:txBody>
      </p:sp>
    </p:spTree>
    <p:extLst>
      <p:ext uri="{BB962C8B-B14F-4D97-AF65-F5344CB8AC3E}">
        <p14:creationId xmlns:p14="http://schemas.microsoft.com/office/powerpoint/2010/main" val="22108033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1206</Words>
  <Application>Microsoft Office PowerPoint</Application>
  <PresentationFormat>宽屏</PresentationFormat>
  <Paragraphs>171</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宋体</vt:lpstr>
      <vt:lpstr>Arial</vt:lpstr>
      <vt:lpstr>Calibri</vt:lpstr>
      <vt:lpstr>Calibri Light</vt:lpstr>
      <vt:lpstr>Office 主题</vt:lpstr>
      <vt:lpstr>第5章  公共事件</vt:lpstr>
      <vt:lpstr>本章简介</vt:lpstr>
      <vt:lpstr>本章内容</vt:lpstr>
      <vt:lpstr>5.1  公共事件概述</vt:lpstr>
      <vt:lpstr>5.1.1  公共事件的分类</vt:lpstr>
      <vt:lpstr>5.1.2  公共事件的开发</vt:lpstr>
      <vt:lpstr>公共事件订阅开发</vt:lpstr>
      <vt:lpstr> 公共事件发布开发</vt:lpstr>
      <vt:lpstr>  公共事件取消订阅开发</vt:lpstr>
      <vt:lpstr>5.2  订阅、发布、取消公共事件</vt:lpstr>
      <vt:lpstr>5.2.1  添加按钮</vt:lpstr>
      <vt:lpstr>PowerPoint 演示文稿</vt:lpstr>
      <vt:lpstr>5.2.2  添加Text显示接收的事件</vt:lpstr>
      <vt:lpstr>5.2.3  设置按钮的单击事件方法</vt:lpstr>
      <vt:lpstr>5.2.4  运行</vt:lpstr>
      <vt:lpstr>5.3  小结</vt:lpstr>
      <vt:lpstr> 5.4  习题</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课程前言</dc:title>
  <dc:creator>Lenovo</dc:creator>
  <cp:lastModifiedBy>Administrator</cp:lastModifiedBy>
  <cp:revision>93</cp:revision>
  <dcterms:created xsi:type="dcterms:W3CDTF">2020-09-05T11:09:37Z</dcterms:created>
  <dcterms:modified xsi:type="dcterms:W3CDTF">2024-01-04T09:05:13Z</dcterms:modified>
</cp:coreProperties>
</file>