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310" r:id="rId7"/>
    <p:sldId id="311" r:id="rId8"/>
    <p:sldId id="263" r:id="rId9"/>
    <p:sldId id="264" r:id="rId10"/>
    <p:sldId id="312" r:id="rId11"/>
    <p:sldId id="313" r:id="rId12"/>
    <p:sldId id="271" r:id="rId13"/>
    <p:sldId id="272" r:id="rId14"/>
    <p:sldId id="314" r:id="rId15"/>
    <p:sldId id="286"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5</a:t>
            </a:r>
            <a:r>
              <a:rPr lang="zh-CN" altLang="en-US" dirty="0"/>
              <a:t>章窗口管理</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en-US" dirty="0"/>
              <a:t>设置应用子窗口的属性及目标页面</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开发者可以按需创建应用子窗口，如弹窗等，并对其进行属性设置等操作。</a:t>
            </a:r>
          </a:p>
          <a:p>
            <a:pPr marL="0" indent="0">
              <a:buNone/>
            </a:pPr>
            <a:r>
              <a:rPr lang="zh-CN" altLang="en-US" dirty="0"/>
              <a:t>常用</a:t>
            </a:r>
            <a:r>
              <a:rPr lang="en-US" altLang="zh-CN" dirty="0"/>
              <a:t>API</a:t>
            </a:r>
            <a:r>
              <a:rPr lang="zh-CN" altLang="en-US" dirty="0" smtClean="0"/>
              <a:t>如下：</a:t>
            </a:r>
            <a:endParaRPr lang="zh-CN" altLang="en-US" dirty="0"/>
          </a:p>
          <a:p>
            <a:r>
              <a:rPr lang="en-US" altLang="zh-CN" dirty="0" err="1">
                <a:solidFill>
                  <a:srgbClr val="00B0F0"/>
                </a:solidFill>
              </a:rPr>
              <a:t>createSubWindow</a:t>
            </a:r>
            <a:r>
              <a:rPr lang="en-US" altLang="zh-CN" dirty="0">
                <a:solidFill>
                  <a:srgbClr val="00B0F0"/>
                </a:solidFill>
              </a:rPr>
              <a:t>(name: string, callback: </a:t>
            </a:r>
            <a:r>
              <a:rPr lang="en-US" altLang="zh-CN" dirty="0" err="1">
                <a:solidFill>
                  <a:srgbClr val="00B0F0"/>
                </a:solidFill>
              </a:rPr>
              <a:t>AsyncCallback</a:t>
            </a:r>
            <a:r>
              <a:rPr lang="en-US" altLang="zh-CN" dirty="0">
                <a:solidFill>
                  <a:srgbClr val="00B0F0"/>
                </a:solidFill>
              </a:rPr>
              <a:t>&lt;Window&gt;)</a:t>
            </a:r>
            <a:r>
              <a:rPr lang="zh-CN" altLang="en-US" dirty="0">
                <a:solidFill>
                  <a:srgbClr val="00B0F0"/>
                </a:solidFill>
              </a:rPr>
              <a:t>：创建子窗口。</a:t>
            </a:r>
          </a:p>
          <a:p>
            <a:r>
              <a:rPr lang="en-US" altLang="zh-CN" dirty="0" err="1">
                <a:solidFill>
                  <a:srgbClr val="00B0F0"/>
                </a:solidFill>
              </a:rPr>
              <a:t>loadContent</a:t>
            </a:r>
            <a:r>
              <a:rPr lang="en-US" altLang="zh-CN" dirty="0">
                <a:solidFill>
                  <a:srgbClr val="00B0F0"/>
                </a:solidFill>
              </a:rPr>
              <a:t>(path: string, callback: </a:t>
            </a:r>
            <a:r>
              <a:rPr lang="en-US" altLang="zh-CN" dirty="0" err="1">
                <a:solidFill>
                  <a:srgbClr val="00B0F0"/>
                </a:solidFill>
              </a:rPr>
              <a:t>AsyncCallback</a:t>
            </a:r>
            <a:r>
              <a:rPr lang="en-US" altLang="zh-CN" dirty="0">
                <a:solidFill>
                  <a:srgbClr val="00B0F0"/>
                </a:solidFill>
              </a:rPr>
              <a:t>&lt;void&gt;)</a:t>
            </a:r>
            <a:r>
              <a:rPr lang="zh-CN" altLang="en-US" dirty="0">
                <a:solidFill>
                  <a:srgbClr val="00B0F0"/>
                </a:solidFill>
              </a:rPr>
              <a:t>：为当前窗口加载具体页面。</a:t>
            </a:r>
          </a:p>
          <a:p>
            <a:r>
              <a:rPr lang="en-US" altLang="zh-CN" dirty="0">
                <a:solidFill>
                  <a:srgbClr val="00B0F0"/>
                </a:solidFill>
              </a:rPr>
              <a:t>show(callback: </a:t>
            </a:r>
            <a:r>
              <a:rPr lang="en-US" altLang="zh-CN" dirty="0" err="1">
                <a:solidFill>
                  <a:srgbClr val="00B0F0"/>
                </a:solidFill>
              </a:rPr>
              <a:t>AsyncCallback</a:t>
            </a:r>
            <a:r>
              <a:rPr lang="en-US" altLang="zh-CN" dirty="0">
                <a:solidFill>
                  <a:srgbClr val="00B0F0"/>
                </a:solidFill>
              </a:rPr>
              <a:t>&lt;void&gt;)</a:t>
            </a:r>
            <a:r>
              <a:rPr lang="zh-CN" altLang="en-US" dirty="0">
                <a:solidFill>
                  <a:srgbClr val="00B0F0"/>
                </a:solidFill>
              </a:rPr>
              <a:t>：显示当前窗口。</a:t>
            </a:r>
            <a:endParaRPr lang="zh-CN" altLang="en-US" dirty="0">
              <a:solidFill>
                <a:srgbClr val="00B0F0"/>
              </a:solidFill>
            </a:endParaRPr>
          </a:p>
        </p:txBody>
      </p:sp>
    </p:spTree>
    <p:extLst>
      <p:ext uri="{BB962C8B-B14F-4D97-AF65-F5344CB8AC3E}">
        <p14:creationId xmlns:p14="http://schemas.microsoft.com/office/powerpoint/2010/main" val="387416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en-US" dirty="0"/>
              <a:t>体验窗口沉浸式能力</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在看视频、玩游戏等场景下，用户往往希望隐藏状态栏、导航栏等不必要的系统窗口，从而获得更佳的沉浸式体验。此时可以借助窗口沉浸式能力达到预期效果。窗口沉浸式能力都是针对应用主窗口而言的。</a:t>
            </a:r>
          </a:p>
          <a:p>
            <a:pPr marL="0" indent="0">
              <a:buNone/>
            </a:pPr>
            <a:r>
              <a:rPr lang="zh-CN" altLang="en-US" dirty="0"/>
              <a:t>实现沉浸式效果有以下两种方式：</a:t>
            </a:r>
          </a:p>
          <a:p>
            <a:r>
              <a:rPr lang="zh-CN" altLang="en-US" dirty="0">
                <a:solidFill>
                  <a:srgbClr val="00B0F0"/>
                </a:solidFill>
              </a:rPr>
              <a:t>调用</a:t>
            </a:r>
            <a:r>
              <a:rPr lang="en-US" altLang="zh-CN" dirty="0" err="1">
                <a:solidFill>
                  <a:srgbClr val="00B0F0"/>
                </a:solidFill>
              </a:rPr>
              <a:t>setFullScreen</a:t>
            </a:r>
            <a:r>
              <a:rPr lang="zh-CN" altLang="en-US" dirty="0">
                <a:solidFill>
                  <a:srgbClr val="00B0F0"/>
                </a:solidFill>
              </a:rPr>
              <a:t>接口，设置应用主窗口为全屏显示，此时导航栏、状态栏将隐藏，从而达到沉浸式效果。</a:t>
            </a:r>
          </a:p>
          <a:p>
            <a:r>
              <a:rPr lang="zh-CN" altLang="en-US" dirty="0">
                <a:solidFill>
                  <a:srgbClr val="00B0F0"/>
                </a:solidFill>
              </a:rPr>
              <a:t>调用</a:t>
            </a:r>
            <a:r>
              <a:rPr lang="en-US" altLang="zh-CN" dirty="0" err="1">
                <a:solidFill>
                  <a:srgbClr val="00B0F0"/>
                </a:solidFill>
              </a:rPr>
              <a:t>setSystemBarEnable</a:t>
            </a:r>
            <a:r>
              <a:rPr lang="zh-CN" altLang="en-US" dirty="0">
                <a:solidFill>
                  <a:srgbClr val="00B0F0"/>
                </a:solidFill>
              </a:rPr>
              <a:t>接口，设置导航栏、状态栏不显示，从而达到沉浸式效果。</a:t>
            </a:r>
            <a:endParaRPr lang="zh-CN" altLang="en-US" dirty="0">
              <a:solidFill>
                <a:srgbClr val="00B0F0"/>
              </a:solidFill>
            </a:endParaRPr>
          </a:p>
        </p:txBody>
      </p:sp>
    </p:spTree>
    <p:extLst>
      <p:ext uri="{BB962C8B-B14F-4D97-AF65-F5344CB8AC3E}">
        <p14:creationId xmlns:p14="http://schemas.microsoft.com/office/powerpoint/2010/main" val="215810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smtClean="0"/>
              <a:t>实现</a:t>
            </a:r>
            <a:r>
              <a:rPr lang="zh-CN" altLang="en-US" dirty="0"/>
              <a:t>窗口沉浸式效果</a:t>
            </a:r>
            <a:endParaRPr lang="zh-CN" altLang="en-US" dirty="0"/>
          </a:p>
        </p:txBody>
      </p:sp>
      <p:sp>
        <p:nvSpPr>
          <p:cNvPr id="3" name="内容占位符 2"/>
          <p:cNvSpPr>
            <a:spLocks noGrp="1"/>
          </p:cNvSpPr>
          <p:nvPr>
            <p:ph idx="1"/>
          </p:nvPr>
        </p:nvSpPr>
        <p:spPr/>
        <p:txBody>
          <a:bodyPr/>
          <a:lstStyle/>
          <a:p>
            <a:pPr marL="0" indent="0">
              <a:buNone/>
            </a:pPr>
            <a:r>
              <a:rPr lang="zh-CN" altLang="en-US" dirty="0"/>
              <a:t>本节演示窗口管理的常用操作，包括应用主窗口的操作以及窗口沉浸式能力的使用</a:t>
            </a:r>
            <a:r>
              <a:rPr lang="zh-CN" altLang="en-US" dirty="0" smtClean="0"/>
              <a:t>。</a:t>
            </a:r>
            <a:endParaRPr lang="en-US" altLang="zh-CN" dirty="0" smtClean="0"/>
          </a:p>
          <a:p>
            <a:endParaRPr lang="zh-CN" altLang="en-US" dirty="0"/>
          </a:p>
          <a:p>
            <a:pPr marL="0" indent="0">
              <a:buNone/>
            </a:pPr>
            <a:r>
              <a:rPr lang="zh-CN" altLang="en-US" dirty="0"/>
              <a:t>打开</a:t>
            </a:r>
            <a:r>
              <a:rPr lang="en-US" altLang="zh-CN" dirty="0" err="1"/>
              <a:t>DevEco</a:t>
            </a:r>
            <a:r>
              <a:rPr lang="en-US" altLang="zh-CN" dirty="0"/>
              <a:t> Studio</a:t>
            </a:r>
            <a:r>
              <a:rPr lang="zh-CN" altLang="en-US" dirty="0"/>
              <a:t>，选择一个</a:t>
            </a:r>
            <a:r>
              <a:rPr lang="en-US" altLang="zh-CN" dirty="0"/>
              <a:t>Empty Ability</a:t>
            </a:r>
            <a:r>
              <a:rPr lang="zh-CN" altLang="en-US" dirty="0"/>
              <a:t>工程模板，创建一个名为</a:t>
            </a:r>
            <a:r>
              <a:rPr lang="en-US" altLang="zh-CN" dirty="0" err="1"/>
              <a:t>ArkTSWindow</a:t>
            </a:r>
            <a:r>
              <a:rPr lang="zh-CN" altLang="en-US" dirty="0"/>
              <a:t>的工程为演示示例</a:t>
            </a:r>
            <a:r>
              <a:rPr lang="zh-CN" altLang="en-US" dirty="0" smtClean="0"/>
              <a:t>。</a:t>
            </a:r>
            <a:endParaRPr lang="en-US" altLang="zh-CN" dirty="0" smtClean="0"/>
          </a:p>
          <a:p>
            <a:pPr marL="0" indent="0">
              <a:buNone/>
            </a:pPr>
            <a:endParaRPr lang="en-US" altLang="zh-CN" dirty="0" smtClean="0"/>
          </a:p>
          <a:p>
            <a:pPr marL="0" indent="0">
              <a:buNone/>
            </a:pPr>
            <a:r>
              <a:rPr lang="en-US" altLang="zh-CN" dirty="0"/>
              <a:t>6.3.1  </a:t>
            </a:r>
            <a:r>
              <a:rPr lang="zh-CN" altLang="en-US" dirty="0"/>
              <a:t>修改</a:t>
            </a:r>
            <a:r>
              <a:rPr lang="en-US" altLang="zh-CN" dirty="0" err="1"/>
              <a:t>onWindowStageCreate</a:t>
            </a:r>
            <a:r>
              <a:rPr lang="zh-CN" altLang="en-US" dirty="0" smtClean="0"/>
              <a:t>方法</a:t>
            </a:r>
            <a:endParaRPr lang="en-US" altLang="zh-CN" dirty="0" smtClean="0"/>
          </a:p>
          <a:p>
            <a:pPr marL="0" indent="0">
              <a:buNone/>
            </a:pPr>
            <a:r>
              <a:rPr lang="en-US" altLang="zh-CN" dirty="0"/>
              <a:t>6.3.2  </a:t>
            </a:r>
            <a:r>
              <a:rPr lang="zh-CN" altLang="en-US" dirty="0"/>
              <a:t>运行</a:t>
            </a:r>
            <a:endParaRPr lang="zh-CN" altLang="en-US" dirty="0"/>
          </a:p>
        </p:txBody>
      </p:sp>
    </p:spTree>
    <p:extLst>
      <p:ext uri="{BB962C8B-B14F-4D97-AF65-F5344CB8AC3E}">
        <p14:creationId xmlns:p14="http://schemas.microsoft.com/office/powerpoint/2010/main" val="297850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6.3.1  </a:t>
            </a:r>
            <a:r>
              <a:rPr lang="zh-CN" altLang="en-US" dirty="0"/>
              <a:t>修改</a:t>
            </a:r>
            <a:r>
              <a:rPr lang="en-US" altLang="zh-CN" dirty="0" err="1"/>
              <a:t>onWindowStageCreate</a:t>
            </a:r>
            <a:r>
              <a:rPr lang="zh-CN" altLang="en-US" dirty="0"/>
              <a:t>方法</a:t>
            </a:r>
            <a:endParaRPr lang="zh-CN" altLang="en-US" dirty="0"/>
          </a:p>
        </p:txBody>
      </p:sp>
      <p:sp>
        <p:nvSpPr>
          <p:cNvPr id="7" name="文本框 6"/>
          <p:cNvSpPr txBox="1"/>
          <p:nvPr/>
        </p:nvSpPr>
        <p:spPr>
          <a:xfrm>
            <a:off x="838200" y="1519707"/>
            <a:ext cx="9838386" cy="5447645"/>
          </a:xfrm>
          <a:prstGeom prst="rect">
            <a:avLst/>
          </a:prstGeom>
          <a:noFill/>
        </p:spPr>
        <p:txBody>
          <a:bodyPr wrap="square" rtlCol="0">
            <a:spAutoFit/>
          </a:bodyPr>
          <a:lstStyle/>
          <a:p>
            <a:r>
              <a:rPr lang="zh-CN" altLang="en-US" sz="1200" dirty="0"/>
              <a:t>修改</a:t>
            </a:r>
            <a:r>
              <a:rPr lang="en-US" altLang="zh-CN" sz="1200" dirty="0" err="1"/>
              <a:t>EntryAbility.ets</a:t>
            </a:r>
            <a:r>
              <a:rPr lang="zh-CN" altLang="en-US" sz="1200" dirty="0"/>
              <a:t>的</a:t>
            </a:r>
            <a:r>
              <a:rPr lang="en-US" altLang="zh-CN" sz="1200" dirty="0" err="1"/>
              <a:t>onWindowStageCreate</a:t>
            </a:r>
            <a:r>
              <a:rPr lang="zh-CN" altLang="en-US" sz="1200" dirty="0"/>
              <a:t>方法，在</a:t>
            </a:r>
            <a:r>
              <a:rPr lang="en-US" altLang="zh-CN" sz="1200" dirty="0" err="1"/>
              <a:t>windowStage.loadContent</a:t>
            </a:r>
            <a:r>
              <a:rPr lang="zh-CN" altLang="en-US" sz="1200" dirty="0"/>
              <a:t>方法之前添加如下内容：</a:t>
            </a:r>
          </a:p>
          <a:p>
            <a:r>
              <a:rPr lang="en-US" altLang="zh-CN" sz="1200" dirty="0" err="1"/>
              <a:t>onWindowStageCreate</a:t>
            </a:r>
            <a:r>
              <a:rPr lang="en-US" altLang="zh-CN" sz="1200" dirty="0"/>
              <a:t>(</a:t>
            </a:r>
            <a:r>
              <a:rPr lang="en-US" altLang="zh-CN" sz="1200" dirty="0" err="1"/>
              <a:t>windowStage</a:t>
            </a:r>
            <a:r>
              <a:rPr lang="en-US" altLang="zh-CN" sz="1200" dirty="0"/>
              <a:t>: </a:t>
            </a:r>
            <a:r>
              <a:rPr lang="en-US" altLang="zh-CN" sz="1200" dirty="0" err="1"/>
              <a:t>Window.WindowStage</a:t>
            </a:r>
            <a:r>
              <a:rPr lang="en-US" altLang="zh-CN" sz="1200" dirty="0"/>
              <a:t>) {</a:t>
            </a:r>
          </a:p>
          <a:p>
            <a:r>
              <a:rPr lang="en-US" altLang="zh-CN" sz="1200" dirty="0"/>
              <a:t>    ...</a:t>
            </a:r>
          </a:p>
          <a:p>
            <a:endParaRPr lang="en-US" altLang="zh-CN" sz="1200" dirty="0"/>
          </a:p>
          <a:p>
            <a:r>
              <a:rPr lang="en-US" altLang="zh-CN" sz="1200" dirty="0"/>
              <a:t>    //</a:t>
            </a:r>
            <a:r>
              <a:rPr lang="zh-CN" altLang="en-US" sz="1200" dirty="0"/>
              <a:t>获取应用主窗口</a:t>
            </a:r>
          </a:p>
          <a:p>
            <a:r>
              <a:rPr lang="zh-CN" altLang="en-US" sz="1200" dirty="0"/>
              <a:t>    </a:t>
            </a:r>
            <a:r>
              <a:rPr lang="en-US" altLang="zh-CN" sz="1200" dirty="0"/>
              <a:t>let </a:t>
            </a:r>
            <a:r>
              <a:rPr lang="en-US" altLang="zh-CN" sz="1200" dirty="0" err="1"/>
              <a:t>windowClass</a:t>
            </a:r>
            <a:r>
              <a:rPr lang="en-US" altLang="zh-CN" sz="1200" dirty="0"/>
              <a:t> = null;</a:t>
            </a:r>
          </a:p>
          <a:p>
            <a:r>
              <a:rPr lang="en-US" altLang="zh-CN" sz="1200" dirty="0"/>
              <a:t>    </a:t>
            </a:r>
            <a:r>
              <a:rPr lang="en-US" altLang="zh-CN" sz="1200" dirty="0" err="1"/>
              <a:t>windowStage.getMainWindow</a:t>
            </a:r>
            <a:r>
              <a:rPr lang="en-US" altLang="zh-CN" sz="1200" dirty="0"/>
              <a:t>((err, data) =&gt; {</a:t>
            </a:r>
          </a:p>
          <a:p>
            <a:r>
              <a:rPr lang="en-US" altLang="zh-CN" sz="1200" dirty="0"/>
              <a:t>        if (</a:t>
            </a:r>
            <a:r>
              <a:rPr lang="en-US" altLang="zh-CN" sz="1200" dirty="0" err="1"/>
              <a:t>err.code</a:t>
            </a:r>
            <a:r>
              <a:rPr lang="en-US" altLang="zh-CN" sz="1200" dirty="0"/>
              <a:t>) {</a:t>
            </a:r>
          </a:p>
          <a:p>
            <a:r>
              <a:rPr lang="en-US" altLang="zh-CN" sz="1200" dirty="0"/>
              <a:t>        </a:t>
            </a:r>
            <a:r>
              <a:rPr lang="en-US" altLang="zh-CN" sz="1200" dirty="0" err="1"/>
              <a:t>console.error</a:t>
            </a:r>
            <a:r>
              <a:rPr lang="en-US" altLang="zh-CN" sz="1200" dirty="0"/>
              <a:t>('Failed to obtain the main window. Cause: ' + </a:t>
            </a:r>
            <a:r>
              <a:rPr lang="en-US" altLang="zh-CN" sz="1200" dirty="0" err="1"/>
              <a:t>JSON.stringify</a:t>
            </a:r>
            <a:r>
              <a:rPr lang="en-US" altLang="zh-CN" sz="1200" dirty="0"/>
              <a:t>(err));</a:t>
            </a:r>
          </a:p>
          <a:p>
            <a:r>
              <a:rPr lang="en-US" altLang="zh-CN" sz="1200" dirty="0"/>
              <a:t>        return;</a:t>
            </a:r>
          </a:p>
          <a:p>
            <a:r>
              <a:rPr lang="en-US" altLang="zh-CN" sz="1200" dirty="0"/>
              <a:t>        }</a:t>
            </a:r>
          </a:p>
          <a:p>
            <a:r>
              <a:rPr lang="en-US" altLang="zh-CN" sz="1200" dirty="0"/>
              <a:t>        </a:t>
            </a:r>
            <a:r>
              <a:rPr lang="en-US" altLang="zh-CN" sz="1200" dirty="0" err="1"/>
              <a:t>windowClass</a:t>
            </a:r>
            <a:r>
              <a:rPr lang="en-US" altLang="zh-CN" sz="1200" dirty="0"/>
              <a:t> = data;</a:t>
            </a:r>
          </a:p>
          <a:p>
            <a:r>
              <a:rPr lang="en-US" altLang="zh-CN" sz="1200" dirty="0"/>
              <a:t>        console.info('Succeeded in obtaining the main window. Data: ' + </a:t>
            </a:r>
            <a:r>
              <a:rPr lang="en-US" altLang="zh-CN" sz="1200" dirty="0" err="1"/>
              <a:t>JSON.stringify</a:t>
            </a:r>
            <a:r>
              <a:rPr lang="en-US" altLang="zh-CN" sz="1200" dirty="0"/>
              <a:t>(data));</a:t>
            </a:r>
          </a:p>
          <a:p>
            <a:endParaRPr lang="en-US" altLang="zh-CN" sz="1200" dirty="0"/>
          </a:p>
          <a:p>
            <a:r>
              <a:rPr lang="en-US" altLang="zh-CN" sz="1200" dirty="0"/>
              <a:t>        //</a:t>
            </a:r>
            <a:r>
              <a:rPr lang="zh-CN" altLang="en-US" sz="1200" dirty="0"/>
              <a:t>实现沉浸式效果，设置应用主窗口为全屏显示</a:t>
            </a:r>
          </a:p>
          <a:p>
            <a:r>
              <a:rPr lang="zh-CN" altLang="en-US" sz="1200" dirty="0"/>
              <a:t>        </a:t>
            </a:r>
            <a:r>
              <a:rPr lang="en-US" altLang="zh-CN" sz="1200" dirty="0"/>
              <a:t>let </a:t>
            </a:r>
            <a:r>
              <a:rPr lang="en-US" altLang="zh-CN" sz="1200" dirty="0" err="1"/>
              <a:t>isFullScreen</a:t>
            </a:r>
            <a:r>
              <a:rPr lang="en-US" altLang="zh-CN" sz="1200" dirty="0"/>
              <a:t> = true;</a:t>
            </a:r>
          </a:p>
          <a:p>
            <a:r>
              <a:rPr lang="en-US" altLang="zh-CN" sz="1200" dirty="0"/>
              <a:t>        </a:t>
            </a:r>
            <a:r>
              <a:rPr lang="en-US" altLang="zh-CN" sz="1200" dirty="0" err="1"/>
              <a:t>windowClass.setFullScreen</a:t>
            </a:r>
            <a:r>
              <a:rPr lang="en-US" altLang="zh-CN" sz="1200" dirty="0"/>
              <a:t>(</a:t>
            </a:r>
            <a:r>
              <a:rPr lang="en-US" altLang="zh-CN" sz="1200" dirty="0" err="1"/>
              <a:t>isFullScreen</a:t>
            </a:r>
            <a:r>
              <a:rPr lang="en-US" altLang="zh-CN" sz="1200" dirty="0"/>
              <a:t>, (err) =&gt; {</a:t>
            </a:r>
          </a:p>
          <a:p>
            <a:r>
              <a:rPr lang="en-US" altLang="zh-CN" sz="1200" dirty="0"/>
              <a:t>        if (err) {</a:t>
            </a:r>
          </a:p>
          <a:p>
            <a:r>
              <a:rPr lang="en-US" altLang="zh-CN" sz="1200" dirty="0"/>
              <a:t>            </a:t>
            </a:r>
            <a:r>
              <a:rPr lang="en-US" altLang="zh-CN" sz="1200" dirty="0" err="1"/>
              <a:t>console.error</a:t>
            </a:r>
            <a:r>
              <a:rPr lang="en-US" altLang="zh-CN" sz="1200" dirty="0"/>
              <a:t>('Failed to enable the full-screen mode. Cause:' + </a:t>
            </a:r>
            <a:r>
              <a:rPr lang="en-US" altLang="zh-CN" sz="1200" dirty="0" err="1"/>
              <a:t>JSON.stringify</a:t>
            </a:r>
            <a:r>
              <a:rPr lang="en-US" altLang="zh-CN" sz="1200" dirty="0"/>
              <a:t>(err));</a:t>
            </a:r>
          </a:p>
          <a:p>
            <a:r>
              <a:rPr lang="en-US" altLang="zh-CN" sz="1200" dirty="0"/>
              <a:t>            return;</a:t>
            </a:r>
          </a:p>
          <a:p>
            <a:r>
              <a:rPr lang="en-US" altLang="zh-CN" sz="1200" dirty="0"/>
              <a:t>        }</a:t>
            </a:r>
          </a:p>
          <a:p>
            <a:r>
              <a:rPr lang="en-US" altLang="zh-CN" sz="1200" dirty="0"/>
              <a:t>        console.info('Succeeded in enabling the full-screen mode.');</a:t>
            </a:r>
          </a:p>
          <a:p>
            <a:r>
              <a:rPr lang="en-US" altLang="zh-CN" sz="1200" dirty="0"/>
              <a:t>        });</a:t>
            </a:r>
          </a:p>
          <a:p>
            <a:endParaRPr lang="en-US" altLang="zh-CN" sz="1200" dirty="0"/>
          </a:p>
          <a:p>
            <a:r>
              <a:rPr lang="en-US" altLang="zh-CN" sz="1200" dirty="0"/>
              <a:t>    })</a:t>
            </a:r>
          </a:p>
          <a:p>
            <a:endParaRPr lang="en-US" altLang="zh-CN" sz="1200" dirty="0"/>
          </a:p>
          <a:p>
            <a:r>
              <a:rPr lang="en-US" altLang="zh-CN" sz="1200" dirty="0"/>
              <a:t>    ...</a:t>
            </a:r>
          </a:p>
          <a:p>
            <a:r>
              <a:rPr lang="en-US" altLang="zh-CN" sz="1200" dirty="0"/>
              <a:t>}</a:t>
            </a:r>
            <a:endParaRPr lang="zh-CN" altLang="en-US" sz="1200" dirty="0"/>
          </a:p>
        </p:txBody>
      </p:sp>
    </p:spTree>
    <p:extLst>
      <p:ext uri="{BB962C8B-B14F-4D97-AF65-F5344CB8AC3E}">
        <p14:creationId xmlns:p14="http://schemas.microsoft.com/office/powerpoint/2010/main" val="178983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6.3.2  </a:t>
            </a:r>
            <a:r>
              <a:rPr lang="zh-CN" altLang="en-US" dirty="0"/>
              <a:t>运行</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43" y="1916090"/>
            <a:ext cx="6549147" cy="4300063"/>
          </a:xfrm>
          <a:prstGeom prst="rect">
            <a:avLst/>
          </a:prstGeom>
        </p:spPr>
      </p:pic>
    </p:spTree>
    <p:extLst>
      <p:ext uri="{BB962C8B-B14F-4D97-AF65-F5344CB8AC3E}">
        <p14:creationId xmlns:p14="http://schemas.microsoft.com/office/powerpoint/2010/main" val="140441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6.4  </a:t>
            </a:r>
            <a:r>
              <a:rPr lang="zh-CN" altLang="en-US" dirty="0"/>
              <a:t>小结</a:t>
            </a:r>
          </a:p>
        </p:txBody>
      </p:sp>
      <p:sp>
        <p:nvSpPr>
          <p:cNvPr id="3" name="内容占位符 2"/>
          <p:cNvSpPr>
            <a:spLocks noGrp="1"/>
          </p:cNvSpPr>
          <p:nvPr>
            <p:ph idx="1"/>
          </p:nvPr>
        </p:nvSpPr>
        <p:spPr/>
        <p:txBody>
          <a:bodyPr/>
          <a:lstStyle/>
          <a:p>
            <a:r>
              <a:rPr lang="zh-CN" altLang="en-US" dirty="0"/>
              <a:t>本章介绍</a:t>
            </a:r>
            <a:r>
              <a:rPr lang="en-US" altLang="zh-CN" dirty="0" err="1"/>
              <a:t>HarmonyOS</a:t>
            </a:r>
            <a:r>
              <a:rPr lang="zh-CN" altLang="en-US" dirty="0"/>
              <a:t>的窗口管理，内容包括应用主窗口管理、应用子窗口管理以及窗口沉浸式能力的实现。</a:t>
            </a:r>
            <a:endParaRPr lang="zh-CN" altLang="en-US" dirty="0"/>
          </a:p>
        </p:txBody>
      </p:sp>
    </p:spTree>
    <p:extLst>
      <p:ext uri="{BB962C8B-B14F-4D97-AF65-F5344CB8AC3E}">
        <p14:creationId xmlns:p14="http://schemas.microsoft.com/office/powerpoint/2010/main" val="114452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6.5  </a:t>
            </a:r>
            <a:r>
              <a:rPr lang="zh-CN" altLang="en-US" dirty="0"/>
              <a:t>习题</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1. </a:t>
            </a:r>
            <a:r>
              <a:rPr lang="zh-CN" altLang="en-US" dirty="0"/>
              <a:t>判断题</a:t>
            </a:r>
          </a:p>
          <a:p>
            <a:r>
              <a:rPr lang="zh-CN" altLang="en-US" dirty="0"/>
              <a:t>（</a:t>
            </a:r>
            <a:r>
              <a:rPr lang="en-US" altLang="zh-CN" dirty="0"/>
              <a:t>1</a:t>
            </a:r>
            <a:r>
              <a:rPr lang="zh-CN" altLang="en-US" dirty="0"/>
              <a:t>）窗口沉浸式能力是指对状态栏、导航栏等系统窗口进行控制，减少状态栏、导航栏等系统界面的突兀感，从而使用户获得最佳体验的能力。（  ）</a:t>
            </a:r>
          </a:p>
          <a:p>
            <a:r>
              <a:rPr lang="zh-CN" altLang="en-US" dirty="0"/>
              <a:t>（</a:t>
            </a:r>
            <a:r>
              <a:rPr lang="en-US" altLang="zh-CN" dirty="0"/>
              <a:t>2</a:t>
            </a:r>
            <a:r>
              <a:rPr lang="zh-CN" altLang="en-US" dirty="0"/>
              <a:t>）沉浸式能力只在应用主窗口作为全屏窗口时生效。通常情况下，应用子窗口（弹窗、悬浮窗口等辅助窗口）和处于自由窗口下的应用主窗口无法使用沉浸式能力。（  ）</a:t>
            </a:r>
          </a:p>
          <a:p>
            <a:r>
              <a:rPr lang="en-US" altLang="zh-CN" dirty="0"/>
              <a:t>2. </a:t>
            </a:r>
            <a:r>
              <a:rPr lang="zh-CN" altLang="en-US" dirty="0"/>
              <a:t>多选题</a:t>
            </a:r>
          </a:p>
          <a:p>
            <a:r>
              <a:rPr lang="zh-CN" altLang="en-US" dirty="0"/>
              <a:t>应用窗口可分为哪几类？（  ）</a:t>
            </a:r>
          </a:p>
          <a:p>
            <a:r>
              <a:rPr lang="en-US" altLang="zh-CN" dirty="0"/>
              <a:t>A. </a:t>
            </a:r>
            <a:r>
              <a:rPr lang="zh-CN" altLang="en-US" dirty="0"/>
              <a:t>应用主窗口		</a:t>
            </a:r>
            <a:r>
              <a:rPr lang="en-US" altLang="zh-CN" dirty="0"/>
              <a:t>B. </a:t>
            </a:r>
            <a:r>
              <a:rPr lang="zh-CN" altLang="en-US" dirty="0"/>
              <a:t>应用子窗口		</a:t>
            </a:r>
            <a:r>
              <a:rPr lang="en-US" altLang="zh-CN" dirty="0"/>
              <a:t>C. </a:t>
            </a:r>
            <a:r>
              <a:rPr lang="zh-CN" altLang="en-US" dirty="0"/>
              <a:t>应用父窗口</a:t>
            </a:r>
            <a:endParaRPr lang="en-US" altLang="zh-CN" dirty="0" smtClean="0"/>
          </a:p>
        </p:txBody>
      </p:sp>
    </p:spTree>
    <p:extLst>
      <p:ext uri="{BB962C8B-B14F-4D97-AF65-F5344CB8AC3E}">
        <p14:creationId xmlns:p14="http://schemas.microsoft.com/office/powerpoint/2010/main" val="148487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pPr marL="0" indent="0">
              <a:buNone/>
            </a:pPr>
            <a:r>
              <a:rPr lang="en-US" altLang="zh-CN" dirty="0" err="1"/>
              <a:t>HarmonyOS</a:t>
            </a:r>
            <a:r>
              <a:rPr lang="zh-CN" altLang="en-US" dirty="0"/>
              <a:t>通过窗口模块实现在同一块物理屏幕上提供多个应用界面显示和交互</a:t>
            </a:r>
            <a:r>
              <a:rPr lang="zh-CN" altLang="en-US" dirty="0" smtClean="0"/>
              <a:t>。</a:t>
            </a:r>
            <a:endParaRPr lang="zh-CN" altLang="en-US" dirty="0"/>
          </a:p>
        </p:txBody>
      </p:sp>
    </p:spTree>
    <p:extLst>
      <p:ext uri="{BB962C8B-B14F-4D97-AF65-F5344CB8AC3E}">
        <p14:creationId xmlns:p14="http://schemas.microsoft.com/office/powerpoint/2010/main" val="233694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6.1  </a:t>
            </a:r>
            <a:r>
              <a:rPr lang="zh-CN" altLang="en-US" dirty="0"/>
              <a:t>窗口开发</a:t>
            </a:r>
            <a:r>
              <a:rPr lang="zh-CN" altLang="en-US" dirty="0" smtClean="0"/>
              <a:t>概述</a:t>
            </a:r>
            <a:endParaRPr lang="en-US" altLang="zh-CN" dirty="0" smtClean="0"/>
          </a:p>
          <a:p>
            <a:pPr marL="0" indent="0">
              <a:buNone/>
            </a:pPr>
            <a:r>
              <a:rPr lang="en-US" altLang="zh-CN" dirty="0"/>
              <a:t>6.2  </a:t>
            </a:r>
            <a:r>
              <a:rPr lang="zh-CN" altLang="en-US" dirty="0"/>
              <a:t>窗口管理典型场景</a:t>
            </a:r>
            <a:endParaRPr lang="en-US" altLang="zh-CN" dirty="0" smtClean="0"/>
          </a:p>
          <a:p>
            <a:pPr marL="0" indent="0">
              <a:buNone/>
            </a:pPr>
            <a:r>
              <a:rPr lang="en-US" altLang="zh-CN" dirty="0"/>
              <a:t>6.3  </a:t>
            </a:r>
            <a:r>
              <a:rPr lang="zh-CN" altLang="en-US" dirty="0"/>
              <a:t>实战：实现窗口沉浸式</a:t>
            </a:r>
            <a:r>
              <a:rPr lang="zh-CN" altLang="en-US" dirty="0" smtClean="0"/>
              <a:t>效果</a:t>
            </a:r>
            <a:endParaRPr lang="en-US" altLang="zh-CN" dirty="0" smtClean="0"/>
          </a:p>
          <a:p>
            <a:pPr marL="0" indent="0">
              <a:buNone/>
            </a:pPr>
            <a:r>
              <a:rPr lang="en-US" altLang="zh-CN" dirty="0" smtClean="0"/>
              <a:t>6.4  </a:t>
            </a:r>
            <a:r>
              <a:rPr lang="zh-CN" altLang="en-US" dirty="0"/>
              <a:t>小</a:t>
            </a:r>
            <a:r>
              <a:rPr lang="zh-CN" altLang="en-US" dirty="0" smtClean="0"/>
              <a:t>结</a:t>
            </a:r>
            <a:endParaRPr lang="en-US" altLang="zh-CN" dirty="0" smtClean="0"/>
          </a:p>
          <a:p>
            <a:pPr marL="0" indent="0">
              <a:buNone/>
            </a:pPr>
            <a:r>
              <a:rPr lang="en-US" altLang="zh-CN" dirty="0"/>
              <a:t>6.5  </a:t>
            </a:r>
            <a:r>
              <a:rPr lang="zh-CN" altLang="en-US" dirty="0"/>
              <a:t>习题</a:t>
            </a:r>
            <a:endParaRPr lang="en-US" altLang="zh-CN" dirty="0" smtClean="0"/>
          </a:p>
        </p:txBody>
      </p:sp>
    </p:spTree>
    <p:extLst>
      <p:ext uri="{BB962C8B-B14F-4D97-AF65-F5344CB8AC3E}">
        <p14:creationId xmlns:p14="http://schemas.microsoft.com/office/powerpoint/2010/main" val="54429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6.1  </a:t>
            </a:r>
            <a:r>
              <a:rPr lang="zh-CN" altLang="en-US" dirty="0"/>
              <a:t>窗口开发概述</a:t>
            </a:r>
            <a:endParaRPr lang="zh-CN" altLang="en-US" dirty="0"/>
          </a:p>
        </p:txBody>
      </p:sp>
      <p:sp>
        <p:nvSpPr>
          <p:cNvPr id="3" name="内容占位符 2"/>
          <p:cNvSpPr>
            <a:spLocks noGrp="1"/>
          </p:cNvSpPr>
          <p:nvPr>
            <p:ph idx="1"/>
          </p:nvPr>
        </p:nvSpPr>
        <p:spPr/>
        <p:txBody>
          <a:bodyPr/>
          <a:lstStyle/>
          <a:p>
            <a:pPr marL="0" indent="0">
              <a:buNone/>
            </a:pPr>
            <a:r>
              <a:rPr lang="en-US" altLang="zh-CN" dirty="0" err="1"/>
              <a:t>HarmonyOS</a:t>
            </a:r>
            <a:r>
              <a:rPr lang="zh-CN" altLang="en-US" dirty="0"/>
              <a:t>通过窗口模块实现窗口管理，包括：</a:t>
            </a:r>
          </a:p>
          <a:p>
            <a:r>
              <a:rPr lang="zh-CN" altLang="en-US" dirty="0"/>
              <a:t>针对应用开发者，提供了界面显示和交互能力。</a:t>
            </a:r>
          </a:p>
          <a:p>
            <a:r>
              <a:rPr lang="zh-CN" altLang="en-US" dirty="0"/>
              <a:t>针对终端用户，提供了控制应用界面的方式。</a:t>
            </a:r>
          </a:p>
          <a:p>
            <a:r>
              <a:rPr lang="zh-CN" altLang="en-US" dirty="0"/>
              <a:t>针对整个操作系统，提供了不同应用界面的组织管理逻辑。</a:t>
            </a:r>
            <a:r>
              <a:rPr lang="en-US" altLang="zh-CN" dirty="0" smtClean="0"/>
              <a:t>5.1.1  </a:t>
            </a:r>
            <a:r>
              <a:rPr lang="zh-CN" altLang="en-US" dirty="0" smtClean="0"/>
              <a:t>为什么</a:t>
            </a:r>
            <a:r>
              <a:rPr lang="zh-CN" altLang="en-US" dirty="0"/>
              <a:t>要用</a:t>
            </a:r>
            <a:r>
              <a:rPr lang="en-US" altLang="zh-CN" dirty="0"/>
              <a:t>PCM</a:t>
            </a:r>
            <a:r>
              <a:rPr lang="zh-CN" altLang="en-US" dirty="0"/>
              <a:t>格式</a:t>
            </a:r>
          </a:p>
          <a:p>
            <a:r>
              <a:rPr lang="en-US" altLang="zh-CN" dirty="0"/>
              <a:t>6.1.1  </a:t>
            </a:r>
            <a:r>
              <a:rPr lang="zh-CN" altLang="en-US" dirty="0"/>
              <a:t>应用窗口的</a:t>
            </a:r>
            <a:r>
              <a:rPr lang="zh-CN" altLang="en-US" dirty="0" smtClean="0"/>
              <a:t>分类</a:t>
            </a:r>
            <a:endParaRPr lang="en-US" altLang="zh-CN" dirty="0" smtClean="0"/>
          </a:p>
          <a:p>
            <a:r>
              <a:rPr lang="en-US" altLang="zh-CN" dirty="0"/>
              <a:t>6.1.2  </a:t>
            </a:r>
            <a:r>
              <a:rPr lang="zh-CN" altLang="en-US" dirty="0"/>
              <a:t>窗口模块的</a:t>
            </a:r>
            <a:r>
              <a:rPr lang="zh-CN" altLang="en-US" dirty="0" smtClean="0"/>
              <a:t>用途</a:t>
            </a:r>
            <a:endParaRPr lang="en-US" altLang="zh-CN" dirty="0" smtClean="0"/>
          </a:p>
          <a:p>
            <a:r>
              <a:rPr lang="en-US" altLang="zh-CN" dirty="0"/>
              <a:t>6.1.3  </a:t>
            </a:r>
            <a:r>
              <a:rPr lang="zh-CN" altLang="en-US" dirty="0"/>
              <a:t>窗口沉浸式能力</a:t>
            </a:r>
            <a:endParaRPr lang="zh-CN" altLang="en-US" dirty="0"/>
          </a:p>
        </p:txBody>
      </p:sp>
    </p:spTree>
    <p:extLst>
      <p:ext uri="{BB962C8B-B14F-4D97-AF65-F5344CB8AC3E}">
        <p14:creationId xmlns:p14="http://schemas.microsoft.com/office/powerpoint/2010/main" val="254903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应用窗口的分类</a:t>
            </a:r>
            <a:endParaRPr lang="zh-CN" altLang="en-US" dirty="0"/>
          </a:p>
        </p:txBody>
      </p:sp>
      <p:sp>
        <p:nvSpPr>
          <p:cNvPr id="3" name="内容占位符 2"/>
          <p:cNvSpPr>
            <a:spLocks noGrp="1"/>
          </p:cNvSpPr>
          <p:nvPr>
            <p:ph idx="1"/>
          </p:nvPr>
        </p:nvSpPr>
        <p:spPr/>
        <p:txBody>
          <a:bodyPr/>
          <a:lstStyle/>
          <a:p>
            <a:pPr marL="0" indent="0">
              <a:buNone/>
            </a:pPr>
            <a:r>
              <a:rPr lang="zh-CN" altLang="en-US" dirty="0"/>
              <a:t>应用窗口是指与应用显示相关的窗口。根据显示内容的不同，应用窗口又分为应用主窗口和应用子窗口两种类型。</a:t>
            </a:r>
          </a:p>
          <a:p>
            <a:r>
              <a:rPr lang="zh-CN" altLang="en-US" dirty="0">
                <a:solidFill>
                  <a:srgbClr val="00B0F0"/>
                </a:solidFill>
              </a:rPr>
              <a:t>应用主窗口：应用主窗口用于显示应用界面，会在“任务管理”界面显示。</a:t>
            </a:r>
          </a:p>
          <a:p>
            <a:r>
              <a:rPr lang="zh-CN" altLang="en-US" dirty="0">
                <a:solidFill>
                  <a:srgbClr val="00B0F0"/>
                </a:solidFill>
              </a:rPr>
              <a:t>应用子窗口：应用子窗口用于显示应用的弹窗、悬浮窗等辅助窗口，不会在“任务管理”界面显示。</a:t>
            </a:r>
            <a:endParaRPr lang="zh-CN" altLang="en-US" dirty="0">
              <a:solidFill>
                <a:srgbClr val="00B0F0"/>
              </a:solidFill>
            </a:endParaRPr>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1087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en-US" dirty="0"/>
              <a:t>窗口模块的用途</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a:t>该模块提供以下窗口相关的常用功能。</a:t>
            </a:r>
          </a:p>
          <a:p>
            <a:pPr marL="0" indent="0">
              <a:buNone/>
            </a:pPr>
            <a:r>
              <a:rPr lang="en-US" altLang="zh-CN" dirty="0"/>
              <a:t>Window</a:t>
            </a:r>
            <a:r>
              <a:rPr lang="zh-CN" altLang="en-US" dirty="0"/>
              <a:t>：当前窗口实例，窗口管理器管理的基本单元。</a:t>
            </a:r>
          </a:p>
          <a:p>
            <a:pPr marL="0" indent="0">
              <a:buNone/>
            </a:pPr>
            <a:r>
              <a:rPr lang="en-US" altLang="zh-CN" dirty="0" err="1"/>
              <a:t>WindowStage</a:t>
            </a:r>
            <a:r>
              <a:rPr lang="zh-CN" altLang="en-US" dirty="0"/>
              <a:t>：窗口管理器，用于管理各个基本窗口单元</a:t>
            </a:r>
            <a:r>
              <a:rPr lang="zh-CN" altLang="en-US" dirty="0" smtClean="0"/>
              <a:t>。</a:t>
            </a:r>
            <a:endParaRPr lang="en-US" altLang="zh-CN" dirty="0" smtClean="0"/>
          </a:p>
          <a:p>
            <a:pPr marL="0" indent="0">
              <a:buNone/>
            </a:pPr>
            <a:r>
              <a:rPr lang="zh-CN" altLang="en-US" dirty="0" smtClean="0">
                <a:solidFill>
                  <a:srgbClr val="00B0F0"/>
                </a:solidFill>
              </a:rPr>
              <a:t>应用</a:t>
            </a:r>
            <a:r>
              <a:rPr lang="zh-CN" altLang="en-US" dirty="0">
                <a:solidFill>
                  <a:srgbClr val="00B0F0"/>
                </a:solidFill>
              </a:rPr>
              <a:t>主在</a:t>
            </a:r>
            <a:r>
              <a:rPr lang="en-US" altLang="zh-CN" dirty="0" err="1">
                <a:solidFill>
                  <a:srgbClr val="00B0F0"/>
                </a:solidFill>
              </a:rPr>
              <a:t>HarmonyOS</a:t>
            </a:r>
            <a:r>
              <a:rPr lang="zh-CN" altLang="en-US" dirty="0">
                <a:solidFill>
                  <a:srgbClr val="00B0F0"/>
                </a:solidFill>
              </a:rPr>
              <a:t>中，窗口模块的主要职责如下：</a:t>
            </a:r>
          </a:p>
          <a:p>
            <a:r>
              <a:rPr lang="zh-CN" altLang="en-US" dirty="0">
                <a:solidFill>
                  <a:srgbClr val="00B0F0"/>
                </a:solidFill>
              </a:rPr>
              <a:t>提供应用和系统界面的窗口对象。 应用开发者通过窗口加载</a:t>
            </a:r>
            <a:r>
              <a:rPr lang="en-US" altLang="zh-CN" dirty="0">
                <a:solidFill>
                  <a:srgbClr val="00B0F0"/>
                </a:solidFill>
              </a:rPr>
              <a:t>UI</a:t>
            </a:r>
            <a:r>
              <a:rPr lang="zh-CN" altLang="en-US" dirty="0">
                <a:solidFill>
                  <a:srgbClr val="00B0F0"/>
                </a:solidFill>
              </a:rPr>
              <a:t>界面，实现界面显示功能。</a:t>
            </a:r>
          </a:p>
          <a:p>
            <a:r>
              <a:rPr lang="zh-CN" altLang="en-US" dirty="0">
                <a:solidFill>
                  <a:srgbClr val="00B0F0"/>
                </a:solidFill>
              </a:rPr>
              <a:t>组织不同窗口的显示关系，即维护不同窗口间的叠加层次和位置属性。 应用和系统的窗口具有多种类型，不同类型的窗口具有不同的默认位置和叠加层次（</a:t>
            </a:r>
            <a:r>
              <a:rPr lang="en-US" altLang="zh-CN" dirty="0">
                <a:solidFill>
                  <a:srgbClr val="00B0F0"/>
                </a:solidFill>
              </a:rPr>
              <a:t>Z</a:t>
            </a:r>
            <a:r>
              <a:rPr lang="zh-CN" altLang="en-US" dirty="0">
                <a:solidFill>
                  <a:srgbClr val="00B0F0"/>
                </a:solidFill>
              </a:rPr>
              <a:t>轴高度）。同时，用户操作也可以在一定范围内对窗口的位置和叠加层次进行调整。</a:t>
            </a:r>
          </a:p>
          <a:p>
            <a:r>
              <a:rPr lang="zh-CN" altLang="en-US" dirty="0">
                <a:solidFill>
                  <a:srgbClr val="00B0F0"/>
                </a:solidFill>
              </a:rPr>
              <a:t>提供窗口装饰。窗口装饰指窗口标题栏和窗口边框。 窗口标题栏通常包括窗口最大化、最小化及关闭按钮等界面元素，具有默认的单击行为，方便用户进行操作；窗口边框则方便用户对窗口进行拖曳缩放等行为。窗口装饰是系统的默认行为，开发者可选择启用</a:t>
            </a:r>
            <a:r>
              <a:rPr lang="en-US" altLang="zh-CN" dirty="0">
                <a:solidFill>
                  <a:srgbClr val="00B0F0"/>
                </a:solidFill>
              </a:rPr>
              <a:t>/</a:t>
            </a:r>
            <a:r>
              <a:rPr lang="zh-CN" altLang="en-US" dirty="0">
                <a:solidFill>
                  <a:srgbClr val="00B0F0"/>
                </a:solidFill>
              </a:rPr>
              <a:t>禁用，无须关注</a:t>
            </a:r>
            <a:r>
              <a:rPr lang="en-US" altLang="zh-CN" dirty="0">
                <a:solidFill>
                  <a:srgbClr val="00B0F0"/>
                </a:solidFill>
              </a:rPr>
              <a:t>UI</a:t>
            </a:r>
            <a:r>
              <a:rPr lang="zh-CN" altLang="en-US" dirty="0">
                <a:solidFill>
                  <a:srgbClr val="00B0F0"/>
                </a:solidFill>
              </a:rPr>
              <a:t>代码层面的实现。</a:t>
            </a:r>
          </a:p>
          <a:p>
            <a:r>
              <a:rPr lang="zh-CN" altLang="en-US" dirty="0">
                <a:solidFill>
                  <a:srgbClr val="00B0F0"/>
                </a:solidFill>
              </a:rPr>
              <a:t>提供窗口动效。 在窗口显示、隐藏及窗口间切换时，窗口模块通常会添加动画效果，以使各个交互过程更加连贯流畅。在</a:t>
            </a:r>
            <a:r>
              <a:rPr lang="en-US" altLang="zh-CN" dirty="0" err="1">
                <a:solidFill>
                  <a:srgbClr val="00B0F0"/>
                </a:solidFill>
              </a:rPr>
              <a:t>HarmonyOS</a:t>
            </a:r>
            <a:r>
              <a:rPr lang="zh-CN" altLang="en-US" dirty="0">
                <a:solidFill>
                  <a:srgbClr val="00B0F0"/>
                </a:solidFill>
              </a:rPr>
              <a:t>中，应用窗口的动效为默认行为，不需要开发者进行设置或者修改。</a:t>
            </a:r>
          </a:p>
          <a:p>
            <a:r>
              <a:rPr lang="zh-CN" altLang="en-US" dirty="0">
                <a:solidFill>
                  <a:srgbClr val="00B0F0"/>
                </a:solidFill>
              </a:rPr>
              <a:t>指导输入事件分发， 即根据当前窗口的状态或焦点进行事件的分发。触摸和鼠标事件根据窗口的位置和尺寸进行分发，而键盘事件会被分发至焦点窗口。应用开发者可以通过窗口模块提供的接口设置窗口是否可以触摸和是否可以获焦</a:t>
            </a:r>
            <a:r>
              <a:rPr lang="zh-CN" altLang="en-US" dirty="0" smtClean="0">
                <a:solidFill>
                  <a:srgbClr val="00B0F0"/>
                </a:solidFill>
              </a:rPr>
              <a:t>。</a:t>
            </a:r>
            <a:endParaRPr lang="zh-CN" altLang="en-US" dirty="0">
              <a:solidFill>
                <a:srgbClr val="00B0F0"/>
              </a:solidFill>
            </a:endParaRPr>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419394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6.1.3  </a:t>
            </a:r>
            <a:r>
              <a:rPr lang="zh-CN" altLang="en-US" dirty="0"/>
              <a:t>窗口沉浸式能力</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窗口沉浸式能力是指对状态栏、导航栏等系统窗口进行控制，减少状态栏、导航栏等系统界面的突兀感，从而使用户获得最佳体验的能力。</a:t>
            </a:r>
          </a:p>
          <a:p>
            <a:pPr marL="0" indent="0">
              <a:buNone/>
            </a:pPr>
            <a:r>
              <a:rPr lang="zh-CN" altLang="en-US" dirty="0"/>
              <a:t>沉浸式能力只在应用主窗口作为全屏窗口时生效。通常情况下，应用子窗口（弹窗、悬浮窗口等辅助窗口）和处于自由窗口下的应用主窗口无法使用沉浸式能力。</a:t>
            </a:r>
            <a:endParaRPr lang="zh-CN" altLang="en-US" dirty="0">
              <a:solidFill>
                <a:srgbClr val="00B0F0"/>
              </a:solidFill>
            </a:endParaRPr>
          </a:p>
        </p:txBody>
      </p:sp>
      <p:sp>
        <p:nvSpPr>
          <p:cNvPr id="5" name="文本框 4"/>
          <p:cNvSpPr txBox="1"/>
          <p:nvPr/>
        </p:nvSpPr>
        <p:spPr>
          <a:xfrm>
            <a:off x="6357669" y="6127234"/>
            <a:ext cx="3877985" cy="369332"/>
          </a:xfrm>
          <a:prstGeom prst="rect">
            <a:avLst/>
          </a:prstGeom>
          <a:noFill/>
        </p:spPr>
        <p:txBody>
          <a:bodyPr wrap="none" rtlCol="0">
            <a:spAutoFit/>
          </a:bodyPr>
          <a:lstStyle/>
          <a:p>
            <a:r>
              <a:rPr lang="zh-CN" altLang="zh-CN" dirty="0"/>
              <a:t>对模拟信号进行数字采样的数值转换</a:t>
            </a:r>
            <a:endParaRPr lang="zh-CN" altLang="en-US" dirty="0"/>
          </a:p>
        </p:txBody>
      </p:sp>
    </p:spTree>
    <p:extLst>
      <p:ext uri="{BB962C8B-B14F-4D97-AF65-F5344CB8AC3E}">
        <p14:creationId xmlns:p14="http://schemas.microsoft.com/office/powerpoint/2010/main" val="25152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窗口</a:t>
            </a:r>
            <a:r>
              <a:rPr lang="zh-CN" altLang="en-US" dirty="0" smtClean="0"/>
              <a:t>管理的典型场景</a:t>
            </a:r>
            <a:endParaRPr lang="zh-CN" altLang="en-US" dirty="0"/>
          </a:p>
        </p:txBody>
      </p:sp>
      <p:sp>
        <p:nvSpPr>
          <p:cNvPr id="3" name="内容占位符 2"/>
          <p:cNvSpPr>
            <a:spLocks noGrp="1"/>
          </p:cNvSpPr>
          <p:nvPr>
            <p:ph idx="1"/>
          </p:nvPr>
        </p:nvSpPr>
        <p:spPr/>
        <p:txBody>
          <a:bodyPr/>
          <a:lstStyle/>
          <a:p>
            <a:pPr marL="0" indent="0">
              <a:buNone/>
            </a:pPr>
            <a:r>
              <a:rPr lang="zh-CN" altLang="en-US" dirty="0"/>
              <a:t>在</a:t>
            </a:r>
            <a:r>
              <a:rPr lang="en-US" altLang="zh-CN" dirty="0"/>
              <a:t>Stage</a:t>
            </a:r>
            <a:r>
              <a:rPr lang="zh-CN" altLang="en-US" dirty="0"/>
              <a:t>模型下，管理应用窗口的典型场景有：</a:t>
            </a:r>
          </a:p>
          <a:p>
            <a:r>
              <a:rPr lang="zh-CN" altLang="en-US" dirty="0">
                <a:solidFill>
                  <a:srgbClr val="00B0F0"/>
                </a:solidFill>
              </a:rPr>
              <a:t>设置应用主窗口的属性及目标页面。</a:t>
            </a:r>
          </a:p>
          <a:p>
            <a:r>
              <a:rPr lang="zh-CN" altLang="en-US" dirty="0">
                <a:solidFill>
                  <a:srgbClr val="00B0F0"/>
                </a:solidFill>
              </a:rPr>
              <a:t>设置应用子窗口的属性及目标页面。</a:t>
            </a:r>
          </a:p>
          <a:p>
            <a:r>
              <a:rPr lang="zh-CN" altLang="en-US" dirty="0">
                <a:solidFill>
                  <a:srgbClr val="00B0F0"/>
                </a:solidFill>
              </a:rPr>
              <a:t>体验窗口沉浸式能力。</a:t>
            </a:r>
            <a:endParaRPr lang="zh-CN" altLang="en-US" dirty="0">
              <a:solidFill>
                <a:srgbClr val="00B0F0"/>
              </a:solidFill>
            </a:endParaRPr>
          </a:p>
        </p:txBody>
      </p:sp>
    </p:spTree>
    <p:extLst>
      <p:ext uri="{BB962C8B-B14F-4D97-AF65-F5344CB8AC3E}">
        <p14:creationId xmlns:p14="http://schemas.microsoft.com/office/powerpoint/2010/main" val="5775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设置应用主窗口的属性及目标页面</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在</a:t>
            </a:r>
            <a:r>
              <a:rPr lang="en-US" altLang="zh-CN" dirty="0"/>
              <a:t>Stage</a:t>
            </a:r>
            <a:r>
              <a:rPr lang="zh-CN" altLang="en-US" dirty="0"/>
              <a:t>模型下，应用主窗口由</a:t>
            </a:r>
            <a:r>
              <a:rPr lang="en-US" altLang="zh-CN" dirty="0"/>
              <a:t>Ability</a:t>
            </a:r>
            <a:r>
              <a:rPr lang="zh-CN" altLang="en-US" dirty="0"/>
              <a:t>创建并维护生命周期。在</a:t>
            </a:r>
            <a:r>
              <a:rPr lang="en-US" altLang="zh-CN" dirty="0"/>
              <a:t>Ability</a:t>
            </a:r>
            <a:r>
              <a:rPr lang="zh-CN" altLang="en-US" dirty="0"/>
              <a:t>的</a:t>
            </a:r>
            <a:r>
              <a:rPr lang="en-US" altLang="zh-CN" dirty="0" err="1"/>
              <a:t>onWindowStageCreate</a:t>
            </a:r>
            <a:r>
              <a:rPr lang="zh-CN" altLang="en-US" dirty="0"/>
              <a:t>回调中，通过</a:t>
            </a:r>
            <a:r>
              <a:rPr lang="en-US" altLang="zh-CN" dirty="0" err="1"/>
              <a:t>WindowStage</a:t>
            </a:r>
            <a:r>
              <a:rPr lang="zh-CN" altLang="en-US" dirty="0"/>
              <a:t>获取应用主窗口，即可对其进行属性设置等操作。</a:t>
            </a:r>
          </a:p>
          <a:p>
            <a:pPr marL="0" indent="0">
              <a:buNone/>
            </a:pPr>
            <a:r>
              <a:rPr lang="zh-CN" altLang="en-US" dirty="0"/>
              <a:t>常用</a:t>
            </a:r>
            <a:r>
              <a:rPr lang="en-US" altLang="zh-CN" dirty="0"/>
              <a:t>API</a:t>
            </a:r>
            <a:r>
              <a:rPr lang="zh-CN" altLang="en-US" dirty="0"/>
              <a:t>如下。</a:t>
            </a:r>
          </a:p>
          <a:p>
            <a:r>
              <a:rPr lang="en-US" altLang="zh-CN" dirty="0" err="1">
                <a:solidFill>
                  <a:srgbClr val="00B0F0"/>
                </a:solidFill>
              </a:rPr>
              <a:t>getMainWindow</a:t>
            </a:r>
            <a:r>
              <a:rPr lang="en-US" altLang="zh-CN" dirty="0">
                <a:solidFill>
                  <a:srgbClr val="00B0F0"/>
                </a:solidFill>
              </a:rPr>
              <a:t>(callback: </a:t>
            </a:r>
            <a:r>
              <a:rPr lang="en-US" altLang="zh-CN" dirty="0" err="1">
                <a:solidFill>
                  <a:srgbClr val="00B0F0"/>
                </a:solidFill>
              </a:rPr>
              <a:t>AsyncCallback</a:t>
            </a:r>
            <a:r>
              <a:rPr lang="en-US" altLang="zh-CN" dirty="0">
                <a:solidFill>
                  <a:srgbClr val="00B0F0"/>
                </a:solidFill>
              </a:rPr>
              <a:t>&lt;Window&gt;)</a:t>
            </a:r>
            <a:r>
              <a:rPr lang="zh-CN" altLang="en-US" dirty="0">
                <a:solidFill>
                  <a:srgbClr val="00B0F0"/>
                </a:solidFill>
              </a:rPr>
              <a:t>：获取</a:t>
            </a:r>
            <a:r>
              <a:rPr lang="en-US" altLang="zh-CN" dirty="0" err="1">
                <a:solidFill>
                  <a:srgbClr val="00B0F0"/>
                </a:solidFill>
              </a:rPr>
              <a:t>WindowStage</a:t>
            </a:r>
            <a:r>
              <a:rPr lang="zh-CN" altLang="en-US" dirty="0">
                <a:solidFill>
                  <a:srgbClr val="00B0F0"/>
                </a:solidFill>
              </a:rPr>
              <a:t>实例下的主窗口。</a:t>
            </a:r>
          </a:p>
          <a:p>
            <a:r>
              <a:rPr lang="en-US" altLang="zh-CN" dirty="0" err="1">
                <a:solidFill>
                  <a:srgbClr val="00B0F0"/>
                </a:solidFill>
              </a:rPr>
              <a:t>loadContent</a:t>
            </a:r>
            <a:r>
              <a:rPr lang="en-US" altLang="zh-CN" dirty="0">
                <a:solidFill>
                  <a:srgbClr val="00B0F0"/>
                </a:solidFill>
              </a:rPr>
              <a:t>(path: string, callback: </a:t>
            </a:r>
            <a:r>
              <a:rPr lang="en-US" altLang="zh-CN" dirty="0" err="1">
                <a:solidFill>
                  <a:srgbClr val="00B0F0"/>
                </a:solidFill>
              </a:rPr>
              <a:t>AsyncCallback</a:t>
            </a:r>
            <a:r>
              <a:rPr lang="en-US" altLang="zh-CN" dirty="0">
                <a:solidFill>
                  <a:srgbClr val="00B0F0"/>
                </a:solidFill>
              </a:rPr>
              <a:t>&lt;void&gt;)</a:t>
            </a:r>
            <a:r>
              <a:rPr lang="zh-CN" altLang="en-US" dirty="0">
                <a:solidFill>
                  <a:srgbClr val="00B0F0"/>
                </a:solidFill>
              </a:rPr>
              <a:t>：为当前</a:t>
            </a:r>
            <a:r>
              <a:rPr lang="en-US" altLang="zh-CN" dirty="0" err="1">
                <a:solidFill>
                  <a:srgbClr val="00B0F0"/>
                </a:solidFill>
              </a:rPr>
              <a:t>WindowStage</a:t>
            </a:r>
            <a:r>
              <a:rPr lang="zh-CN" altLang="en-US" dirty="0">
                <a:solidFill>
                  <a:srgbClr val="00B0F0"/>
                </a:solidFill>
              </a:rPr>
              <a:t>的主窗口加载具体页面。</a:t>
            </a:r>
          </a:p>
          <a:p>
            <a:r>
              <a:rPr lang="en-US" altLang="zh-CN" dirty="0" err="1">
                <a:solidFill>
                  <a:srgbClr val="00B0F0"/>
                </a:solidFill>
              </a:rPr>
              <a:t>setBrightness</a:t>
            </a:r>
            <a:r>
              <a:rPr lang="en-US" altLang="zh-CN" dirty="0">
                <a:solidFill>
                  <a:srgbClr val="00B0F0"/>
                </a:solidFill>
              </a:rPr>
              <a:t>(brightness: number, callback: </a:t>
            </a:r>
            <a:r>
              <a:rPr lang="en-US" altLang="zh-CN" dirty="0" err="1">
                <a:solidFill>
                  <a:srgbClr val="00B0F0"/>
                </a:solidFill>
              </a:rPr>
              <a:t>AsyncCallback</a:t>
            </a:r>
            <a:r>
              <a:rPr lang="en-US" altLang="zh-CN" dirty="0">
                <a:solidFill>
                  <a:srgbClr val="00B0F0"/>
                </a:solidFill>
              </a:rPr>
              <a:t>&lt;void&gt;)</a:t>
            </a:r>
            <a:r>
              <a:rPr lang="zh-CN" altLang="en-US" dirty="0">
                <a:solidFill>
                  <a:srgbClr val="00B0F0"/>
                </a:solidFill>
              </a:rPr>
              <a:t>：设置屏幕亮度值。</a:t>
            </a:r>
          </a:p>
          <a:p>
            <a:r>
              <a:rPr lang="en-US" altLang="zh-CN" dirty="0" err="1">
                <a:solidFill>
                  <a:srgbClr val="00B0F0"/>
                </a:solidFill>
              </a:rPr>
              <a:t>setTouchable</a:t>
            </a:r>
            <a:r>
              <a:rPr lang="en-US" altLang="zh-CN" dirty="0">
                <a:solidFill>
                  <a:srgbClr val="00B0F0"/>
                </a:solidFill>
              </a:rPr>
              <a:t>(</a:t>
            </a:r>
            <a:r>
              <a:rPr lang="en-US" altLang="zh-CN" dirty="0" err="1">
                <a:solidFill>
                  <a:srgbClr val="00B0F0"/>
                </a:solidFill>
              </a:rPr>
              <a:t>isTouchable</a:t>
            </a:r>
            <a:r>
              <a:rPr lang="en-US" altLang="zh-CN" dirty="0">
                <a:solidFill>
                  <a:srgbClr val="00B0F0"/>
                </a:solidFill>
              </a:rPr>
              <a:t>: </a:t>
            </a:r>
            <a:r>
              <a:rPr lang="en-US" altLang="zh-CN" dirty="0" err="1">
                <a:solidFill>
                  <a:srgbClr val="00B0F0"/>
                </a:solidFill>
              </a:rPr>
              <a:t>boolean</a:t>
            </a:r>
            <a:r>
              <a:rPr lang="en-US" altLang="zh-CN" dirty="0">
                <a:solidFill>
                  <a:srgbClr val="00B0F0"/>
                </a:solidFill>
              </a:rPr>
              <a:t>, callback: </a:t>
            </a:r>
            <a:r>
              <a:rPr lang="en-US" altLang="zh-CN" dirty="0" err="1">
                <a:solidFill>
                  <a:srgbClr val="00B0F0"/>
                </a:solidFill>
              </a:rPr>
              <a:t>AsyncCallback</a:t>
            </a:r>
            <a:r>
              <a:rPr lang="en-US" altLang="zh-CN" dirty="0">
                <a:solidFill>
                  <a:srgbClr val="00B0F0"/>
                </a:solidFill>
              </a:rPr>
              <a:t>&lt;void&gt;)</a:t>
            </a:r>
            <a:r>
              <a:rPr lang="zh-CN" altLang="en-US" dirty="0">
                <a:solidFill>
                  <a:srgbClr val="00B0F0"/>
                </a:solidFill>
              </a:rPr>
              <a:t>：设置窗口是否为可触</a:t>
            </a:r>
          </a:p>
          <a:p>
            <a:r>
              <a:rPr lang="zh-CN" altLang="en-US" dirty="0">
                <a:solidFill>
                  <a:srgbClr val="00B0F0"/>
                </a:solidFill>
              </a:rPr>
              <a:t>状态。</a:t>
            </a:r>
            <a:endParaRPr lang="zh-CN" altLang="en-US" dirty="0">
              <a:solidFill>
                <a:srgbClr val="00B0F0"/>
              </a:solidFill>
            </a:endParaRPr>
          </a:p>
        </p:txBody>
      </p:sp>
    </p:spTree>
    <p:extLst>
      <p:ext uri="{BB962C8B-B14F-4D97-AF65-F5344CB8AC3E}">
        <p14:creationId xmlns:p14="http://schemas.microsoft.com/office/powerpoint/2010/main" val="1578813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1377</Words>
  <Application>Microsoft Office PowerPoint</Application>
  <PresentationFormat>宽屏</PresentationFormat>
  <Paragraphs>107</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第5章窗口管理</vt:lpstr>
      <vt:lpstr>本章简介</vt:lpstr>
      <vt:lpstr>本章内容</vt:lpstr>
      <vt:lpstr> 6.1  窗口开发概述</vt:lpstr>
      <vt:lpstr>6.1.1  应用窗口的分类</vt:lpstr>
      <vt:lpstr>6.1.2  窗口模块的用途</vt:lpstr>
      <vt:lpstr>6.1.3  窗口沉浸式能力</vt:lpstr>
      <vt:lpstr>6.2  窗口管理的典型场景</vt:lpstr>
      <vt:lpstr>6.2.1  设置应用主窗口的属性及目标页面</vt:lpstr>
      <vt:lpstr>6.2.2  设置应用子窗口的属性及目标页面</vt:lpstr>
      <vt:lpstr>6.2.3  体验窗口沉浸式能力</vt:lpstr>
      <vt:lpstr>6.3  实现窗口沉浸式效果</vt:lpstr>
      <vt:lpstr>6.3.1  修改onWindowStageCreate方法</vt:lpstr>
      <vt:lpstr>6.3.2  运行</vt:lpstr>
      <vt:lpstr>6.4  小结</vt:lpstr>
      <vt:lpstr> 6.5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99</cp:revision>
  <dcterms:created xsi:type="dcterms:W3CDTF">2020-09-05T11:09:37Z</dcterms:created>
  <dcterms:modified xsi:type="dcterms:W3CDTF">2024-01-04T09:56:23Z</dcterms:modified>
</cp:coreProperties>
</file>