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326" r:id="rId7"/>
    <p:sldId id="310" r:id="rId8"/>
    <p:sldId id="327" r:id="rId9"/>
    <p:sldId id="328" r:id="rId10"/>
    <p:sldId id="263" r:id="rId11"/>
    <p:sldId id="264" r:id="rId12"/>
    <p:sldId id="329" r:id="rId13"/>
    <p:sldId id="271" r:id="rId14"/>
    <p:sldId id="272" r:id="rId15"/>
    <p:sldId id="314" r:id="rId16"/>
    <p:sldId id="315" r:id="rId17"/>
    <p:sldId id="316" r:id="rId18"/>
    <p:sldId id="286"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44566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96926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00814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118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53601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69307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5447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9367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5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75013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3614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32268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a:t>8</a:t>
            </a:r>
            <a:r>
              <a:rPr lang="zh-CN" altLang="en-US" dirty="0" smtClean="0"/>
              <a:t>章  安全管理</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66601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zh-CN" altLang="en-US" dirty="0"/>
              <a:t> </a:t>
            </a:r>
            <a:r>
              <a:rPr lang="en-US" altLang="zh-CN" dirty="0"/>
              <a:t>8.2  </a:t>
            </a:r>
            <a:r>
              <a:rPr lang="zh-CN" altLang="en-US" dirty="0"/>
              <a:t>访问控制开发步骤</a:t>
            </a:r>
            <a:endParaRPr lang="zh-CN" altLang="en-US" dirty="0"/>
          </a:p>
        </p:txBody>
      </p:sp>
      <p:sp>
        <p:nvSpPr>
          <p:cNvPr id="3" name="内容占位符 2"/>
          <p:cNvSpPr>
            <a:spLocks noGrp="1"/>
          </p:cNvSpPr>
          <p:nvPr>
            <p:ph idx="1"/>
          </p:nvPr>
        </p:nvSpPr>
        <p:spPr>
          <a:xfrm>
            <a:off x="838200" y="1799868"/>
            <a:ext cx="10515600" cy="4351338"/>
          </a:xfrm>
        </p:spPr>
        <p:txBody>
          <a:bodyPr>
            <a:normAutofit/>
          </a:bodyPr>
          <a:lstStyle/>
          <a:p>
            <a:pPr marL="0" indent="0">
              <a:buNone/>
            </a:pPr>
            <a:r>
              <a:rPr lang="zh-CN" altLang="en-US" dirty="0"/>
              <a:t>如果应用需要获取目标权限，那么需要先进行权限申请。</a:t>
            </a:r>
          </a:p>
          <a:p>
            <a:r>
              <a:rPr lang="zh-CN" altLang="en-US" dirty="0">
                <a:solidFill>
                  <a:srgbClr val="00B0F0"/>
                </a:solidFill>
              </a:rPr>
              <a:t>权限申请：开发者需要在配置文件中声明目标权限。</a:t>
            </a:r>
          </a:p>
          <a:p>
            <a:r>
              <a:rPr lang="zh-CN" altLang="en-US" dirty="0">
                <a:solidFill>
                  <a:srgbClr val="00B0F0"/>
                </a:solidFill>
              </a:rPr>
              <a:t>权限授权：如果目标权限是</a:t>
            </a:r>
            <a:r>
              <a:rPr lang="en-US" altLang="zh-CN" dirty="0" err="1">
                <a:solidFill>
                  <a:srgbClr val="00B0F0"/>
                </a:solidFill>
              </a:rPr>
              <a:t>system_grant</a:t>
            </a:r>
            <a:r>
              <a:rPr lang="zh-CN" altLang="en-US" dirty="0">
                <a:solidFill>
                  <a:srgbClr val="00B0F0"/>
                </a:solidFill>
              </a:rPr>
              <a:t>类型，开发者在进行权限申请后，系统会在安装应用时自动为其进行权限预授予，开发者不需要进行其他操作即可使用权限。如果目标权限是</a:t>
            </a:r>
            <a:r>
              <a:rPr lang="en-US" altLang="zh-CN" dirty="0" err="1">
                <a:solidFill>
                  <a:srgbClr val="00B0F0"/>
                </a:solidFill>
              </a:rPr>
              <a:t>user_grant</a:t>
            </a:r>
            <a:r>
              <a:rPr lang="zh-CN" altLang="en-US" dirty="0">
                <a:solidFill>
                  <a:srgbClr val="00B0F0"/>
                </a:solidFill>
              </a:rPr>
              <a:t>类型，开发者在进行权限申请后，在运行时触发动态弹窗，请求用户授权。</a:t>
            </a:r>
            <a:endParaRPr lang="en-US" altLang="zh-CN" dirty="0">
              <a:solidFill>
                <a:srgbClr val="00B0F0"/>
              </a:solidFill>
            </a:endParaRPr>
          </a:p>
          <a:p>
            <a:r>
              <a:rPr lang="en-US" altLang="zh-CN" dirty="0"/>
              <a:t>8.2.1  </a:t>
            </a:r>
            <a:r>
              <a:rPr lang="zh-CN" altLang="en-US" dirty="0"/>
              <a:t>权限</a:t>
            </a:r>
            <a:r>
              <a:rPr lang="zh-CN" altLang="en-US" dirty="0" smtClean="0"/>
              <a:t>申请</a:t>
            </a:r>
            <a:endParaRPr lang="en-US" altLang="zh-CN" dirty="0" smtClean="0"/>
          </a:p>
          <a:p>
            <a:r>
              <a:rPr lang="en-US" altLang="zh-CN" dirty="0"/>
              <a:t>8.2.2  </a:t>
            </a:r>
            <a:r>
              <a:rPr lang="zh-CN" altLang="en-US" dirty="0"/>
              <a:t>权限</a:t>
            </a:r>
            <a:r>
              <a:rPr lang="zh-CN" altLang="en-US" dirty="0" smtClean="0"/>
              <a:t>授权</a:t>
            </a:r>
            <a:endParaRPr lang="en-US" altLang="zh-CN" dirty="0" smtClean="0"/>
          </a:p>
          <a:p>
            <a:endParaRPr lang="zh-CN" altLang="en-US" dirty="0"/>
          </a:p>
        </p:txBody>
      </p:sp>
    </p:spTree>
    <p:extLst>
      <p:ext uri="{BB962C8B-B14F-4D97-AF65-F5344CB8AC3E}">
        <p14:creationId xmlns:p14="http://schemas.microsoft.com/office/powerpoint/2010/main" val="57751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8.2.1  </a:t>
            </a:r>
            <a:r>
              <a:rPr lang="zh-CN" altLang="en-US" dirty="0"/>
              <a:t>权限申请</a:t>
            </a:r>
            <a:endParaRPr lang="zh-CN" altLang="en-US" dirty="0"/>
          </a:p>
        </p:txBody>
      </p:sp>
      <p:sp>
        <p:nvSpPr>
          <p:cNvPr id="5" name="文本框 4"/>
          <p:cNvSpPr txBox="1"/>
          <p:nvPr/>
        </p:nvSpPr>
        <p:spPr>
          <a:xfrm>
            <a:off x="606380" y="1352282"/>
            <a:ext cx="4725473" cy="5632311"/>
          </a:xfrm>
          <a:prstGeom prst="rect">
            <a:avLst/>
          </a:prstGeom>
          <a:noFill/>
        </p:spPr>
        <p:txBody>
          <a:bodyPr wrap="square" rtlCol="0">
            <a:spAutoFit/>
          </a:bodyPr>
          <a:lstStyle/>
          <a:p>
            <a:r>
              <a:rPr lang="zh-CN" altLang="en-US" sz="1200" dirty="0"/>
              <a:t>应用需要在工程配置文件中对需要的权限逐个声明，没有在配置文件中声明的权限，应用将无法获得授权。</a:t>
            </a:r>
          </a:p>
          <a:p>
            <a:r>
              <a:rPr lang="zh-CN" altLang="en-US" sz="1200" dirty="0"/>
              <a:t>使用</a:t>
            </a:r>
            <a:r>
              <a:rPr lang="en-US" altLang="zh-CN" sz="1200" dirty="0"/>
              <a:t>Stage</a:t>
            </a:r>
            <a:r>
              <a:rPr lang="zh-CN" altLang="en-US" sz="1200" dirty="0"/>
              <a:t>模型的应用，需要在</a:t>
            </a:r>
            <a:r>
              <a:rPr lang="en-US" altLang="zh-CN" sz="1200" dirty="0"/>
              <a:t>module.json5</a:t>
            </a:r>
            <a:r>
              <a:rPr lang="zh-CN" altLang="en-US" sz="1200" dirty="0"/>
              <a:t>文件中声明权限。示例如下：</a:t>
            </a:r>
          </a:p>
          <a:p>
            <a:r>
              <a:rPr lang="en-US" altLang="zh-CN" sz="1200" dirty="0"/>
              <a:t>{</a:t>
            </a:r>
          </a:p>
          <a:p>
            <a:r>
              <a:rPr lang="en-US" altLang="zh-CN" sz="1200" dirty="0"/>
              <a:t>  "module" : {</a:t>
            </a:r>
          </a:p>
          <a:p>
            <a:r>
              <a:rPr lang="en-US" altLang="zh-CN" sz="1200" dirty="0"/>
              <a:t>    "</a:t>
            </a:r>
            <a:r>
              <a:rPr lang="en-US" altLang="zh-CN" sz="1200" dirty="0" err="1"/>
              <a:t>requestPermissions</a:t>
            </a:r>
            <a:r>
              <a:rPr lang="en-US" altLang="zh-CN" sz="1200" dirty="0"/>
              <a:t>":[</a:t>
            </a:r>
          </a:p>
          <a:p>
            <a:r>
              <a:rPr lang="en-US" altLang="zh-CN" sz="1200" dirty="0"/>
              <a:t>      {</a:t>
            </a:r>
          </a:p>
          <a:p>
            <a:r>
              <a:rPr lang="en-US" altLang="zh-CN" sz="1200" dirty="0"/>
              <a:t>        "name" : "ohos.permission.PERMISSION1",</a:t>
            </a:r>
          </a:p>
          <a:p>
            <a:r>
              <a:rPr lang="en-US" altLang="zh-CN" sz="1200" dirty="0"/>
              <a:t>        "reason": "$</a:t>
            </a:r>
            <a:r>
              <a:rPr lang="en-US" altLang="zh-CN" sz="1200" dirty="0" err="1"/>
              <a:t>string:reason</a:t>
            </a:r>
            <a:r>
              <a:rPr lang="en-US" altLang="zh-CN" sz="1200" dirty="0"/>
              <a:t>",</a:t>
            </a:r>
          </a:p>
          <a:p>
            <a:r>
              <a:rPr lang="en-US" altLang="zh-CN" sz="1200" dirty="0"/>
              <a:t>        "</a:t>
            </a:r>
            <a:r>
              <a:rPr lang="en-US" altLang="zh-CN" sz="1200" dirty="0" err="1"/>
              <a:t>usedScene</a:t>
            </a:r>
            <a:r>
              <a:rPr lang="en-US" altLang="zh-CN" sz="1200" dirty="0"/>
              <a:t>": {</a:t>
            </a:r>
          </a:p>
          <a:p>
            <a:r>
              <a:rPr lang="en-US" altLang="zh-CN" sz="1200" dirty="0"/>
              <a:t>          "abilities": [</a:t>
            </a:r>
          </a:p>
          <a:p>
            <a:r>
              <a:rPr lang="en-US" altLang="zh-CN" sz="1200" dirty="0"/>
              <a:t>            "</a:t>
            </a:r>
            <a:r>
              <a:rPr lang="en-US" altLang="zh-CN" sz="1200" dirty="0" err="1"/>
              <a:t>FormAbility</a:t>
            </a:r>
            <a:r>
              <a:rPr lang="en-US" altLang="zh-CN" sz="1200" dirty="0"/>
              <a:t>"</a:t>
            </a:r>
          </a:p>
          <a:p>
            <a:r>
              <a:rPr lang="en-US" altLang="zh-CN" sz="1200" dirty="0"/>
              <a:t>          ],</a:t>
            </a:r>
          </a:p>
          <a:p>
            <a:r>
              <a:rPr lang="en-US" altLang="zh-CN" sz="1200" dirty="0"/>
              <a:t>          "when":"</a:t>
            </a:r>
            <a:r>
              <a:rPr lang="en-US" altLang="zh-CN" sz="1200" dirty="0" err="1"/>
              <a:t>inuse</a:t>
            </a:r>
            <a:r>
              <a:rPr lang="en-US" altLang="zh-CN" sz="1200" dirty="0"/>
              <a:t>"</a:t>
            </a:r>
          </a:p>
          <a:p>
            <a:r>
              <a:rPr lang="en-US" altLang="zh-CN" sz="1200" dirty="0"/>
              <a:t>        }</a:t>
            </a:r>
          </a:p>
          <a:p>
            <a:r>
              <a:rPr lang="en-US" altLang="zh-CN" sz="1200" dirty="0"/>
              <a:t>      },</a:t>
            </a:r>
          </a:p>
          <a:p>
            <a:r>
              <a:rPr lang="en-US" altLang="zh-CN" sz="1200" dirty="0"/>
              <a:t>      {</a:t>
            </a:r>
          </a:p>
          <a:p>
            <a:r>
              <a:rPr lang="en-US" altLang="zh-CN" sz="1200" dirty="0"/>
              <a:t>        "name" : "ohos.permission.PERMISSION2",</a:t>
            </a:r>
          </a:p>
          <a:p>
            <a:r>
              <a:rPr lang="en-US" altLang="zh-CN" sz="1200" dirty="0"/>
              <a:t>        "reason": "$</a:t>
            </a:r>
            <a:r>
              <a:rPr lang="en-US" altLang="zh-CN" sz="1200" dirty="0" err="1"/>
              <a:t>string:reason</a:t>
            </a:r>
            <a:r>
              <a:rPr lang="en-US" altLang="zh-CN" sz="1200" dirty="0"/>
              <a:t>",</a:t>
            </a:r>
          </a:p>
          <a:p>
            <a:r>
              <a:rPr lang="en-US" altLang="zh-CN" sz="1200" dirty="0"/>
              <a:t>        "</a:t>
            </a:r>
            <a:r>
              <a:rPr lang="en-US" altLang="zh-CN" sz="1200" dirty="0" err="1"/>
              <a:t>usedScene</a:t>
            </a:r>
            <a:r>
              <a:rPr lang="en-US" altLang="zh-CN" sz="1200" dirty="0"/>
              <a:t>": {</a:t>
            </a:r>
          </a:p>
          <a:p>
            <a:r>
              <a:rPr lang="en-US" altLang="zh-CN" sz="1200" dirty="0"/>
              <a:t>          "abilities": [</a:t>
            </a:r>
          </a:p>
          <a:p>
            <a:r>
              <a:rPr lang="en-US" altLang="zh-CN" sz="1200" dirty="0"/>
              <a:t>            "</a:t>
            </a:r>
            <a:r>
              <a:rPr lang="en-US" altLang="zh-CN" sz="1200" dirty="0" err="1"/>
              <a:t>FormAbility</a:t>
            </a:r>
            <a:r>
              <a:rPr lang="en-US" altLang="zh-CN" sz="1200" dirty="0"/>
              <a:t>"</a:t>
            </a:r>
          </a:p>
          <a:p>
            <a:r>
              <a:rPr lang="en-US" altLang="zh-CN" sz="1200" dirty="0"/>
              <a:t>          ],</a:t>
            </a:r>
          </a:p>
          <a:p>
            <a:r>
              <a:rPr lang="en-US" altLang="zh-CN" sz="1200" dirty="0"/>
              <a:t>          "</a:t>
            </a:r>
            <a:r>
              <a:rPr lang="en-US" altLang="zh-CN" sz="1200" dirty="0" err="1"/>
              <a:t>when":"always</a:t>
            </a:r>
            <a:r>
              <a:rPr lang="en-US" altLang="zh-CN" sz="1200" dirty="0"/>
              <a:t>"</a:t>
            </a:r>
          </a:p>
          <a:p>
            <a:r>
              <a:rPr lang="en-US" altLang="zh-CN" sz="1200" dirty="0"/>
              <a:t>        }</a:t>
            </a:r>
          </a:p>
          <a:p>
            <a:r>
              <a:rPr lang="en-US" altLang="zh-CN" sz="1200" dirty="0"/>
              <a:t>      }</a:t>
            </a:r>
          </a:p>
          <a:p>
            <a:r>
              <a:rPr lang="en-US" altLang="zh-CN" sz="1200" dirty="0"/>
              <a:t>    ]</a:t>
            </a:r>
          </a:p>
          <a:p>
            <a:r>
              <a:rPr lang="en-US" altLang="zh-CN" sz="1200" dirty="0"/>
              <a:t>  }</a:t>
            </a:r>
          </a:p>
          <a:p>
            <a:r>
              <a:rPr lang="en-US" altLang="zh-CN" sz="1200" dirty="0"/>
              <a:t>}</a:t>
            </a:r>
            <a:endParaRPr lang="zh-CN" altLang="en-US" sz="1200" dirty="0"/>
          </a:p>
        </p:txBody>
      </p:sp>
      <p:sp>
        <p:nvSpPr>
          <p:cNvPr id="6" name="文本框 5"/>
          <p:cNvSpPr txBox="1"/>
          <p:nvPr/>
        </p:nvSpPr>
        <p:spPr>
          <a:xfrm>
            <a:off x="6064876" y="1690688"/>
            <a:ext cx="4927242" cy="2862322"/>
          </a:xfrm>
          <a:prstGeom prst="rect">
            <a:avLst/>
          </a:prstGeom>
          <a:noFill/>
        </p:spPr>
        <p:txBody>
          <a:bodyPr wrap="square" rtlCol="0">
            <a:spAutoFit/>
          </a:bodyPr>
          <a:lstStyle/>
          <a:p>
            <a:r>
              <a:rPr lang="zh-CN" altLang="en-US" dirty="0"/>
              <a:t>配置文件标签说明如下。</a:t>
            </a:r>
          </a:p>
          <a:p>
            <a:r>
              <a:rPr lang="en-US" altLang="zh-CN" dirty="0"/>
              <a:t>name</a:t>
            </a:r>
            <a:r>
              <a:rPr lang="zh-CN" altLang="en-US" dirty="0"/>
              <a:t>：权限名称。</a:t>
            </a:r>
          </a:p>
          <a:p>
            <a:r>
              <a:rPr lang="en-US" altLang="zh-CN" dirty="0"/>
              <a:t>reason</a:t>
            </a:r>
            <a:r>
              <a:rPr lang="zh-CN" altLang="en-US" dirty="0"/>
              <a:t>：当申请的权限为</a:t>
            </a:r>
            <a:r>
              <a:rPr lang="en-US" altLang="zh-CN" dirty="0" err="1"/>
              <a:t>user_grant</a:t>
            </a:r>
            <a:r>
              <a:rPr lang="zh-CN" altLang="en-US" dirty="0"/>
              <a:t>时，此字段必填，描述申请权限的原因。</a:t>
            </a:r>
          </a:p>
          <a:p>
            <a:r>
              <a:rPr lang="en-US" altLang="zh-CN" dirty="0" err="1"/>
              <a:t>usedScene</a:t>
            </a:r>
            <a:r>
              <a:rPr lang="zh-CN" altLang="en-US" dirty="0"/>
              <a:t>：当申请的权限为</a:t>
            </a:r>
            <a:r>
              <a:rPr lang="en-US" altLang="zh-CN" dirty="0" err="1"/>
              <a:t>user_grant</a:t>
            </a:r>
            <a:r>
              <a:rPr lang="zh-CN" altLang="en-US" dirty="0"/>
              <a:t>时，此字段必填，描述权限使用的场景和时机。</a:t>
            </a:r>
          </a:p>
          <a:p>
            <a:r>
              <a:rPr lang="en-US" altLang="zh-CN" dirty="0"/>
              <a:t>ability</a:t>
            </a:r>
            <a:r>
              <a:rPr lang="zh-CN" altLang="en-US" dirty="0"/>
              <a:t>：标识需要使用该权限的</a:t>
            </a:r>
            <a:r>
              <a:rPr lang="en-US" altLang="zh-CN" dirty="0"/>
              <a:t>Ability</a:t>
            </a:r>
            <a:r>
              <a:rPr lang="zh-CN" altLang="en-US" dirty="0"/>
              <a:t>，标签为数组形式。</a:t>
            </a:r>
          </a:p>
          <a:p>
            <a:r>
              <a:rPr lang="en-US" altLang="zh-CN" dirty="0"/>
              <a:t>when</a:t>
            </a:r>
            <a:r>
              <a:rPr lang="zh-CN" altLang="en-US" dirty="0"/>
              <a:t>：标识权限使用的时机，值为</a:t>
            </a:r>
            <a:r>
              <a:rPr lang="en-US" altLang="zh-CN" dirty="0" err="1"/>
              <a:t>inuse</a:t>
            </a:r>
            <a:r>
              <a:rPr lang="en-US" altLang="zh-CN" dirty="0"/>
              <a:t>/always</a:t>
            </a:r>
            <a:r>
              <a:rPr lang="zh-CN" altLang="en-US" dirty="0"/>
              <a:t>，表示仅允许前台使用和前后台都可以使用。</a:t>
            </a:r>
          </a:p>
        </p:txBody>
      </p:sp>
    </p:spTree>
    <p:extLst>
      <p:ext uri="{BB962C8B-B14F-4D97-AF65-F5344CB8AC3E}">
        <p14:creationId xmlns:p14="http://schemas.microsoft.com/office/powerpoint/2010/main" val="157881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8.2.2  </a:t>
            </a:r>
            <a:r>
              <a:rPr lang="zh-CN" altLang="en-US" dirty="0"/>
              <a:t>权限授权</a:t>
            </a:r>
            <a:endParaRPr lang="zh-CN" altLang="en-US" dirty="0"/>
          </a:p>
        </p:txBody>
      </p:sp>
      <p:sp>
        <p:nvSpPr>
          <p:cNvPr id="5" name="文本框 4"/>
          <p:cNvSpPr txBox="1"/>
          <p:nvPr/>
        </p:nvSpPr>
        <p:spPr>
          <a:xfrm>
            <a:off x="838200" y="1893195"/>
            <a:ext cx="10095964" cy="1323439"/>
          </a:xfrm>
          <a:prstGeom prst="rect">
            <a:avLst/>
          </a:prstGeom>
          <a:noFill/>
        </p:spPr>
        <p:txBody>
          <a:bodyPr wrap="square" rtlCol="0">
            <a:spAutoFit/>
          </a:bodyPr>
          <a:lstStyle/>
          <a:p>
            <a:r>
              <a:rPr lang="zh-CN" altLang="en-US" sz="1600" dirty="0"/>
              <a:t>在前期的权限声明步骤后，在安装过程中系统会对</a:t>
            </a:r>
            <a:r>
              <a:rPr lang="en-US" altLang="zh-CN" sz="1600" dirty="0" err="1"/>
              <a:t>system_grant</a:t>
            </a:r>
            <a:r>
              <a:rPr lang="zh-CN" altLang="en-US" sz="1600" dirty="0"/>
              <a:t>类型的权限进行预授权，而</a:t>
            </a:r>
            <a:r>
              <a:rPr lang="en-US" altLang="zh-CN" sz="1600" dirty="0" err="1"/>
              <a:t>user_grant</a:t>
            </a:r>
            <a:r>
              <a:rPr lang="zh-CN" altLang="en-US" sz="1600" dirty="0"/>
              <a:t>类型的权限则需要用户进行手动授权。</a:t>
            </a:r>
          </a:p>
          <a:p>
            <a:r>
              <a:rPr lang="zh-CN" altLang="en-US" sz="1600" dirty="0"/>
              <a:t>所以，应用在调用受</a:t>
            </a:r>
            <a:r>
              <a:rPr lang="en-US" altLang="zh-CN" sz="1600" dirty="0"/>
              <a:t>ohos.permission.PERMISSION2</a:t>
            </a:r>
            <a:r>
              <a:rPr lang="zh-CN" altLang="en-US" sz="1600" dirty="0"/>
              <a:t>权限保护的接口前，需要先校验应用是否已经获取该权限。</a:t>
            </a:r>
          </a:p>
          <a:p>
            <a:r>
              <a:rPr lang="zh-CN" altLang="en-US" sz="1600" dirty="0"/>
              <a:t>如果校验结果显示应用已经获取该权限，那么应用可以直接访问该目标接口，否则应用需要通过动态弹框先申请用户授权，并根据授权结果进行相应处理。</a:t>
            </a:r>
          </a:p>
        </p:txBody>
      </p:sp>
    </p:spTree>
    <p:extLst>
      <p:ext uri="{BB962C8B-B14F-4D97-AF65-F5344CB8AC3E}">
        <p14:creationId xmlns:p14="http://schemas.microsoft.com/office/powerpoint/2010/main" val="221580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a:t>
            </a:r>
            <a:r>
              <a:rPr lang="zh-CN" altLang="en-US" dirty="0" smtClean="0"/>
              <a:t>访问</a:t>
            </a:r>
            <a:r>
              <a:rPr lang="zh-CN" altLang="en-US" dirty="0"/>
              <a:t>控制授权</a:t>
            </a:r>
            <a:endParaRPr lang="zh-CN" altLang="en-US" dirty="0"/>
          </a:p>
        </p:txBody>
      </p:sp>
      <p:sp>
        <p:nvSpPr>
          <p:cNvPr id="3" name="内容占位符 2"/>
          <p:cNvSpPr>
            <a:spLocks noGrp="1"/>
          </p:cNvSpPr>
          <p:nvPr>
            <p:ph idx="1"/>
          </p:nvPr>
        </p:nvSpPr>
        <p:spPr/>
        <p:txBody>
          <a:bodyPr/>
          <a:lstStyle/>
          <a:p>
            <a:pPr marL="0" indent="0">
              <a:buNone/>
            </a:pPr>
            <a:r>
              <a:rPr lang="zh-CN" altLang="en-US" dirty="0"/>
              <a:t>本节演示访问控制授权申请的流程。为了演示该功能，创建一个名为</a:t>
            </a:r>
            <a:r>
              <a:rPr lang="en-US" altLang="zh-CN" dirty="0" err="1"/>
              <a:t>ArkTSUserGrant</a:t>
            </a:r>
            <a:r>
              <a:rPr lang="zh-CN" altLang="en-US" dirty="0"/>
              <a:t>的应用</a:t>
            </a:r>
            <a:r>
              <a:rPr lang="zh-CN" altLang="en-US" dirty="0" smtClean="0"/>
              <a:t>。</a:t>
            </a:r>
            <a:endParaRPr lang="en-US" altLang="zh-CN" dirty="0" smtClean="0"/>
          </a:p>
          <a:p>
            <a:pPr marL="0" indent="0">
              <a:buNone/>
            </a:pPr>
            <a:endParaRPr lang="en-US" altLang="zh-CN" dirty="0"/>
          </a:p>
          <a:p>
            <a:pPr marL="0" indent="0">
              <a:buNone/>
            </a:pPr>
            <a:r>
              <a:rPr lang="en-US" altLang="zh-CN" dirty="0"/>
              <a:t>8.3.1  </a:t>
            </a:r>
            <a:r>
              <a:rPr lang="zh-CN" altLang="en-US" dirty="0"/>
              <a:t>场景</a:t>
            </a:r>
            <a:r>
              <a:rPr lang="zh-CN" altLang="en-US" dirty="0" smtClean="0"/>
              <a:t>介绍</a:t>
            </a:r>
            <a:endParaRPr lang="en-US" altLang="zh-CN" dirty="0" smtClean="0"/>
          </a:p>
          <a:p>
            <a:pPr marL="0" indent="0">
              <a:buNone/>
            </a:pPr>
            <a:r>
              <a:rPr lang="en-US" altLang="zh-CN" dirty="0"/>
              <a:t>8.3.2  </a:t>
            </a:r>
            <a:r>
              <a:rPr lang="zh-CN" altLang="en-US" dirty="0"/>
              <a:t>声明访问的</a:t>
            </a:r>
            <a:r>
              <a:rPr lang="zh-CN" altLang="en-US" dirty="0" smtClean="0"/>
              <a:t>权限</a:t>
            </a:r>
            <a:endParaRPr lang="en-US" altLang="zh-CN" dirty="0" smtClean="0"/>
          </a:p>
          <a:p>
            <a:pPr marL="0" indent="0">
              <a:buNone/>
            </a:pPr>
            <a:r>
              <a:rPr lang="en-US" altLang="zh-CN" dirty="0"/>
              <a:t>8.3.3  </a:t>
            </a:r>
            <a:r>
              <a:rPr lang="zh-CN" altLang="en-US" dirty="0"/>
              <a:t>申请授权</a:t>
            </a:r>
            <a:r>
              <a:rPr lang="en-US" altLang="zh-CN" dirty="0" err="1"/>
              <a:t>user_grant</a:t>
            </a:r>
            <a:r>
              <a:rPr lang="zh-CN" altLang="en-US" dirty="0" smtClean="0"/>
              <a:t>权限</a:t>
            </a:r>
            <a:endParaRPr lang="en-US" altLang="zh-CN" dirty="0" smtClean="0"/>
          </a:p>
          <a:p>
            <a:pPr marL="0" indent="0">
              <a:buNone/>
            </a:pPr>
            <a:r>
              <a:rPr lang="en-US" altLang="zh-CN" dirty="0"/>
              <a:t>8.3.4  </a:t>
            </a:r>
            <a:r>
              <a:rPr lang="zh-CN" altLang="en-US" dirty="0"/>
              <a:t>运行</a:t>
            </a:r>
            <a:endParaRPr lang="zh-CN" altLang="en-US" dirty="0"/>
          </a:p>
        </p:txBody>
      </p:sp>
    </p:spTree>
    <p:extLst>
      <p:ext uri="{BB962C8B-B14F-4D97-AF65-F5344CB8AC3E}">
        <p14:creationId xmlns:p14="http://schemas.microsoft.com/office/powerpoint/2010/main" val="297850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637" y="352246"/>
            <a:ext cx="10515600" cy="1325563"/>
          </a:xfrm>
        </p:spPr>
        <p:txBody>
          <a:bodyPr/>
          <a:lstStyle/>
          <a:p>
            <a:r>
              <a:rPr lang="en-US" altLang="zh-CN" dirty="0"/>
              <a:t>8.3.1  </a:t>
            </a:r>
            <a:r>
              <a:rPr lang="zh-CN" altLang="en-US" dirty="0"/>
              <a:t>场景介绍</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600" dirty="0"/>
              <a:t>本示例代码假设应用因为核心功能诉求，需要申请权限</a:t>
            </a:r>
            <a:r>
              <a:rPr lang="en-US" altLang="zh-CN" sz="1600" dirty="0" err="1"/>
              <a:t>ohos.permission.INTERNET</a:t>
            </a:r>
            <a:r>
              <a:rPr lang="zh-CN" altLang="en-US" sz="1600" dirty="0"/>
              <a:t>和权限</a:t>
            </a:r>
            <a:r>
              <a:rPr lang="en-US" altLang="zh-CN" sz="1600" dirty="0" err="1"/>
              <a:t>ohos.permission.CAMERA</a:t>
            </a:r>
            <a:r>
              <a:rPr lang="zh-CN" altLang="en-US" sz="1600" dirty="0"/>
              <a:t>。其中：</a:t>
            </a:r>
          </a:p>
          <a:p>
            <a:pPr marL="0" indent="0">
              <a:buNone/>
            </a:pPr>
            <a:r>
              <a:rPr lang="zh-CN" altLang="en-US" sz="1600" dirty="0"/>
              <a:t>应用的</a:t>
            </a:r>
            <a:r>
              <a:rPr lang="en-US" altLang="zh-CN" sz="1600" dirty="0"/>
              <a:t>APL</a:t>
            </a:r>
            <a:r>
              <a:rPr lang="zh-CN" altLang="en-US" sz="1600" dirty="0"/>
              <a:t>等级为</a:t>
            </a:r>
            <a:r>
              <a:rPr lang="en-US" altLang="zh-CN" sz="1600" dirty="0"/>
              <a:t>normal</a:t>
            </a:r>
            <a:r>
              <a:rPr lang="zh-CN" altLang="en-US" sz="1600" dirty="0"/>
              <a:t>。</a:t>
            </a:r>
          </a:p>
          <a:p>
            <a:pPr marL="0" indent="0">
              <a:buNone/>
            </a:pPr>
            <a:r>
              <a:rPr lang="zh-CN" altLang="en-US" sz="1600" dirty="0"/>
              <a:t>权限</a:t>
            </a:r>
            <a:r>
              <a:rPr lang="en-US" altLang="zh-CN" sz="1600" dirty="0" err="1"/>
              <a:t>ohos.permission.INTERNET</a:t>
            </a:r>
            <a:r>
              <a:rPr lang="zh-CN" altLang="en-US" sz="1600" dirty="0"/>
              <a:t>的等级为</a:t>
            </a:r>
            <a:r>
              <a:rPr lang="en-US" altLang="zh-CN" sz="1600" dirty="0"/>
              <a:t>normal</a:t>
            </a:r>
            <a:r>
              <a:rPr lang="zh-CN" altLang="en-US" sz="1600" dirty="0"/>
              <a:t>，类型为</a:t>
            </a:r>
            <a:r>
              <a:rPr lang="en-US" altLang="zh-CN" sz="1600" dirty="0" err="1"/>
              <a:t>system_grant</a:t>
            </a:r>
            <a:r>
              <a:rPr lang="zh-CN" altLang="en-US" sz="1600" dirty="0"/>
              <a:t>。</a:t>
            </a:r>
          </a:p>
          <a:p>
            <a:pPr marL="0" indent="0">
              <a:buNone/>
            </a:pPr>
            <a:r>
              <a:rPr lang="zh-CN" altLang="en-US" sz="1600" dirty="0"/>
              <a:t>权限</a:t>
            </a:r>
            <a:r>
              <a:rPr lang="en-US" altLang="zh-CN" sz="1600" dirty="0" err="1"/>
              <a:t>ohos.permission.CAMERA</a:t>
            </a:r>
            <a:r>
              <a:rPr lang="zh-CN" altLang="en-US" sz="1600" dirty="0"/>
              <a:t>的等级为</a:t>
            </a:r>
            <a:r>
              <a:rPr lang="en-US" altLang="zh-CN" sz="1600" dirty="0" err="1"/>
              <a:t>system_basic</a:t>
            </a:r>
            <a:r>
              <a:rPr lang="zh-CN" altLang="en-US" sz="1600" dirty="0"/>
              <a:t>，类型为</a:t>
            </a:r>
            <a:r>
              <a:rPr lang="en-US" altLang="zh-CN" sz="1600" dirty="0" err="1"/>
              <a:t>user_grant</a:t>
            </a:r>
            <a:r>
              <a:rPr lang="zh-CN" altLang="en-US" sz="1600" dirty="0"/>
              <a:t>。</a:t>
            </a:r>
          </a:p>
          <a:p>
            <a:pPr marL="0" indent="0">
              <a:buNone/>
            </a:pPr>
            <a:r>
              <a:rPr lang="zh-CN" altLang="en-US" sz="1600" dirty="0"/>
              <a:t>在当前场景下，应用申请的权限包括</a:t>
            </a:r>
            <a:r>
              <a:rPr lang="en-US" altLang="zh-CN" sz="1600" dirty="0" err="1"/>
              <a:t>user_grant</a:t>
            </a:r>
            <a:r>
              <a:rPr lang="zh-CN" altLang="en-US" sz="1600" dirty="0"/>
              <a:t>权限，对这部分</a:t>
            </a:r>
            <a:r>
              <a:rPr lang="en-US" altLang="zh-CN" sz="1600" dirty="0" err="1"/>
              <a:t>user_grant</a:t>
            </a:r>
            <a:r>
              <a:rPr lang="zh-CN" altLang="en-US" sz="1600" dirty="0"/>
              <a:t>权限，可以先通过权限校验判断当前调用者是否具备相应权限。</a:t>
            </a:r>
          </a:p>
          <a:p>
            <a:pPr marL="0" indent="0">
              <a:buNone/>
            </a:pPr>
            <a:r>
              <a:rPr lang="zh-CN" altLang="en-US" sz="1600" dirty="0"/>
              <a:t>当权限校验结果显示当前应用尚未被授予该权限时，再通过动态弹框授权方式给用户提供手动授权入口。</a:t>
            </a:r>
            <a:endParaRPr lang="zh-CN" altLang="en-US" sz="1600" dirty="0"/>
          </a:p>
        </p:txBody>
      </p:sp>
    </p:spTree>
    <p:extLst>
      <p:ext uri="{BB962C8B-B14F-4D97-AF65-F5344CB8AC3E}">
        <p14:creationId xmlns:p14="http://schemas.microsoft.com/office/powerpoint/2010/main" val="178983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8.3.2  </a:t>
            </a:r>
            <a:r>
              <a:rPr lang="zh-CN" altLang="en-US" dirty="0"/>
              <a:t>声明访问的权限</a:t>
            </a:r>
            <a:endParaRPr lang="zh-CN" altLang="en-US" dirty="0"/>
          </a:p>
        </p:txBody>
      </p:sp>
      <p:sp>
        <p:nvSpPr>
          <p:cNvPr id="3" name="内容占位符 2"/>
          <p:cNvSpPr>
            <a:spLocks noGrp="1"/>
          </p:cNvSpPr>
          <p:nvPr>
            <p:ph idx="1"/>
          </p:nvPr>
        </p:nvSpPr>
        <p:spPr>
          <a:xfrm>
            <a:off x="838200" y="1690688"/>
            <a:ext cx="10515600" cy="4351338"/>
          </a:xfrm>
        </p:spPr>
        <p:txBody>
          <a:bodyPr>
            <a:normAutofit fontScale="55000" lnSpcReduction="20000"/>
          </a:bodyPr>
          <a:lstStyle/>
          <a:p>
            <a:pPr marL="0" indent="0">
              <a:buNone/>
            </a:pPr>
            <a:r>
              <a:rPr lang="zh-CN" altLang="en-US" dirty="0"/>
              <a:t>在</a:t>
            </a:r>
            <a:r>
              <a:rPr lang="en-US" altLang="zh-CN" dirty="0"/>
              <a:t>module.json5</a:t>
            </a:r>
            <a:r>
              <a:rPr lang="zh-CN" altLang="en-US" dirty="0"/>
              <a:t>文件中声明权限，配置如下：</a:t>
            </a:r>
          </a:p>
          <a:p>
            <a:pPr marL="0" indent="0">
              <a:buNone/>
            </a:pPr>
            <a:r>
              <a:rPr lang="en-US" altLang="zh-CN" dirty="0"/>
              <a:t>{</a:t>
            </a:r>
          </a:p>
          <a:p>
            <a:pPr marL="0" indent="0">
              <a:buNone/>
            </a:pPr>
            <a:r>
              <a:rPr lang="en-US" altLang="zh-CN" dirty="0"/>
              <a:t>  "module" : {</a:t>
            </a:r>
          </a:p>
          <a:p>
            <a:pPr marL="0" indent="0">
              <a:buNone/>
            </a:pPr>
            <a:r>
              <a:rPr lang="en-US" altLang="zh-CN" dirty="0"/>
              <a:t>    "</a:t>
            </a:r>
            <a:r>
              <a:rPr lang="en-US" altLang="zh-CN" dirty="0" err="1"/>
              <a:t>requestPermissions</a:t>
            </a:r>
            <a:r>
              <a:rPr lang="en-US" altLang="zh-CN" dirty="0"/>
              <a:t>":[</a:t>
            </a:r>
          </a:p>
          <a:p>
            <a:pPr marL="0" indent="0">
              <a:buNone/>
            </a:pPr>
            <a:r>
              <a:rPr lang="en-US" altLang="zh-CN" dirty="0"/>
              <a:t>      {</a:t>
            </a:r>
          </a:p>
          <a:p>
            <a:pPr marL="0" indent="0">
              <a:buNone/>
            </a:pPr>
            <a:r>
              <a:rPr lang="en-US" altLang="zh-CN" dirty="0"/>
              <a:t>        "name" : "</a:t>
            </a:r>
            <a:r>
              <a:rPr lang="en-US" altLang="zh-CN" dirty="0" err="1"/>
              <a:t>ohos.permission.INTERNET</a:t>
            </a:r>
            <a:r>
              <a:rPr lang="en-US" altLang="zh-CN" dirty="0"/>
              <a:t>"</a:t>
            </a:r>
          </a:p>
          <a:p>
            <a:pPr marL="0" indent="0">
              <a:buNone/>
            </a:pPr>
            <a:r>
              <a:rPr lang="en-US" altLang="zh-CN" dirty="0"/>
              <a:t>      },</a:t>
            </a:r>
          </a:p>
          <a:p>
            <a:pPr marL="0" indent="0">
              <a:buNone/>
            </a:pPr>
            <a:r>
              <a:rPr lang="en-US" altLang="zh-CN" dirty="0"/>
              <a:t>      {</a:t>
            </a:r>
          </a:p>
          <a:p>
            <a:pPr marL="0" indent="0">
              <a:buNone/>
            </a:pPr>
            <a:r>
              <a:rPr lang="en-US" altLang="zh-CN" dirty="0"/>
              <a:t>        "name" : "</a:t>
            </a:r>
            <a:r>
              <a:rPr lang="en-US" altLang="zh-CN" dirty="0" err="1"/>
              <a:t>ohos.permission.CAMERA</a:t>
            </a:r>
            <a:r>
              <a:rPr lang="en-US" altLang="zh-CN" dirty="0"/>
              <a:t>"</a:t>
            </a:r>
          </a:p>
          <a:p>
            <a:pPr marL="0" indent="0">
              <a:buNone/>
            </a:pPr>
            <a:r>
              <a:rPr lang="en-US" altLang="zh-CN" dirty="0"/>
              <a:t>      }</a:t>
            </a:r>
          </a:p>
          <a:p>
            <a:pPr marL="0" indent="0">
              <a:buNone/>
            </a:pPr>
            <a:r>
              <a:rPr lang="en-US" altLang="zh-CN" dirty="0"/>
              <a:t>    ],</a:t>
            </a:r>
          </a:p>
          <a:p>
            <a:pPr marL="0" indent="0">
              <a:buNone/>
            </a:pPr>
            <a:endParaRPr lang="en-US" altLang="zh-CN" dirty="0"/>
          </a:p>
          <a:p>
            <a:pPr marL="0" indent="0">
              <a:buNone/>
            </a:pPr>
            <a:r>
              <a:rPr lang="en-US" altLang="zh-CN" dirty="0"/>
              <a:t>    ...</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3720512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4273"/>
            <a:ext cx="10515600" cy="1325563"/>
          </a:xfrm>
        </p:spPr>
        <p:txBody>
          <a:bodyPr/>
          <a:lstStyle/>
          <a:p>
            <a:r>
              <a:rPr lang="en-US" altLang="zh-CN" dirty="0"/>
              <a:t>8.3.3  </a:t>
            </a:r>
            <a:r>
              <a:rPr lang="zh-CN" altLang="en-US" dirty="0"/>
              <a:t>申请授权</a:t>
            </a:r>
            <a:r>
              <a:rPr lang="en-US" altLang="zh-CN" dirty="0" err="1"/>
              <a:t>user_grant</a:t>
            </a:r>
            <a:r>
              <a:rPr lang="zh-CN" altLang="en-US" dirty="0"/>
              <a:t>权限</a:t>
            </a:r>
            <a:endParaRPr lang="zh-CN" altLang="en-US" dirty="0"/>
          </a:p>
        </p:txBody>
      </p:sp>
      <p:sp>
        <p:nvSpPr>
          <p:cNvPr id="5" name="文本框 4"/>
          <p:cNvSpPr txBox="1"/>
          <p:nvPr/>
        </p:nvSpPr>
        <p:spPr>
          <a:xfrm>
            <a:off x="838200" y="901521"/>
            <a:ext cx="7417158" cy="6186309"/>
          </a:xfrm>
          <a:prstGeom prst="rect">
            <a:avLst/>
          </a:prstGeom>
          <a:noFill/>
        </p:spPr>
        <p:txBody>
          <a:bodyPr wrap="square" rtlCol="0">
            <a:spAutoFit/>
          </a:bodyPr>
          <a:lstStyle/>
          <a:p>
            <a:r>
              <a:rPr lang="zh-CN" altLang="en-US" sz="1200" dirty="0"/>
              <a:t>修改</a:t>
            </a:r>
            <a:r>
              <a:rPr lang="en-US" altLang="zh-CN" sz="1200" dirty="0" err="1"/>
              <a:t>EntryAbility.ets</a:t>
            </a:r>
            <a:r>
              <a:rPr lang="zh-CN" altLang="en-US" sz="1200" dirty="0"/>
              <a:t>的</a:t>
            </a:r>
            <a:r>
              <a:rPr lang="en-US" altLang="zh-CN" sz="1200" dirty="0" err="1"/>
              <a:t>onWindowStageCreate</a:t>
            </a:r>
            <a:r>
              <a:rPr lang="zh-CN" altLang="en-US" sz="1200" dirty="0"/>
              <a:t>方法，在</a:t>
            </a:r>
            <a:r>
              <a:rPr lang="en-US" altLang="zh-CN" sz="1200" dirty="0" err="1"/>
              <a:t>windowStage.loadContent</a:t>
            </a:r>
            <a:r>
              <a:rPr lang="zh-CN" altLang="en-US" sz="1200" dirty="0"/>
              <a:t>方法之前添加如下内容：</a:t>
            </a:r>
          </a:p>
          <a:p>
            <a:r>
              <a:rPr lang="en-US" altLang="zh-CN" sz="1200" dirty="0" err="1"/>
              <a:t>onWindowStageCreate</a:t>
            </a:r>
            <a:r>
              <a:rPr lang="en-US" altLang="zh-CN" sz="1200" dirty="0"/>
              <a:t>(</a:t>
            </a:r>
            <a:r>
              <a:rPr lang="en-US" altLang="zh-CN" sz="1200" dirty="0" err="1"/>
              <a:t>windowStage</a:t>
            </a:r>
            <a:r>
              <a:rPr lang="en-US" altLang="zh-CN" sz="1200" dirty="0"/>
              <a:t>: </a:t>
            </a:r>
            <a:r>
              <a:rPr lang="en-US" altLang="zh-CN" sz="1200" dirty="0" err="1"/>
              <a:t>Window.WindowStage</a:t>
            </a:r>
            <a:r>
              <a:rPr lang="en-US" altLang="zh-CN" sz="1200" dirty="0"/>
              <a:t>) {</a:t>
            </a:r>
          </a:p>
          <a:p>
            <a:r>
              <a:rPr lang="en-US" altLang="zh-CN" sz="1200" dirty="0"/>
              <a:t>    </a:t>
            </a:r>
            <a:r>
              <a:rPr lang="en-US" altLang="zh-CN" sz="1200" dirty="0" err="1"/>
              <a:t>hilog.isLoggable</a:t>
            </a:r>
            <a:r>
              <a:rPr lang="en-US" altLang="zh-CN" sz="1200" dirty="0"/>
              <a:t>(0x0000, '</a:t>
            </a:r>
            <a:r>
              <a:rPr lang="en-US" altLang="zh-CN" sz="1200" dirty="0" err="1"/>
              <a:t>testTag</a:t>
            </a:r>
            <a:r>
              <a:rPr lang="en-US" altLang="zh-CN" sz="1200" dirty="0"/>
              <a:t>', hilog.LogLevel.INFO);</a:t>
            </a:r>
          </a:p>
          <a:p>
            <a:r>
              <a:rPr lang="en-US" altLang="zh-CN" sz="1200" dirty="0"/>
              <a:t>    hilog.info(0x0000, '</a:t>
            </a:r>
            <a:r>
              <a:rPr lang="en-US" altLang="zh-CN" sz="1200" dirty="0" err="1"/>
              <a:t>testTag</a:t>
            </a:r>
            <a:r>
              <a:rPr lang="en-US" altLang="zh-CN" sz="1200" dirty="0"/>
              <a:t>', '%{public}s', 'Ability </a:t>
            </a:r>
            <a:r>
              <a:rPr lang="en-US" altLang="zh-CN" sz="1200" dirty="0" err="1"/>
              <a:t>onWindowStageCreate</a:t>
            </a:r>
            <a:r>
              <a:rPr lang="en-US" altLang="zh-CN" sz="1200" dirty="0"/>
              <a:t>');</a:t>
            </a:r>
          </a:p>
          <a:p>
            <a:endParaRPr lang="en-US" altLang="zh-CN" sz="1200" dirty="0"/>
          </a:p>
          <a:p>
            <a:r>
              <a:rPr lang="en-US" altLang="zh-CN" sz="1200" dirty="0"/>
              <a:t>    //</a:t>
            </a:r>
            <a:r>
              <a:rPr lang="zh-CN" altLang="en-US" sz="1200" dirty="0"/>
              <a:t>权限校验</a:t>
            </a:r>
          </a:p>
          <a:p>
            <a:r>
              <a:rPr lang="zh-CN" altLang="en-US" sz="1200" dirty="0"/>
              <a:t>    </a:t>
            </a:r>
            <a:r>
              <a:rPr lang="en-US" altLang="zh-CN" sz="1200" dirty="0" err="1"/>
              <a:t>var</a:t>
            </a:r>
            <a:r>
              <a:rPr lang="en-US" altLang="zh-CN" sz="1200" dirty="0"/>
              <a:t> context = </a:t>
            </a:r>
            <a:r>
              <a:rPr lang="en-US" altLang="zh-CN" sz="1200" dirty="0" err="1"/>
              <a:t>this.context</a:t>
            </a:r>
            <a:endParaRPr lang="en-US" altLang="zh-CN" sz="1200" dirty="0"/>
          </a:p>
          <a:p>
            <a:r>
              <a:rPr lang="en-US" altLang="zh-CN" sz="1200" dirty="0"/>
              <a:t>    let array: Array&lt;string&gt; = ["</a:t>
            </a:r>
            <a:r>
              <a:rPr lang="en-US" altLang="zh-CN" sz="1200" dirty="0" err="1"/>
              <a:t>ohos.permission.CAMERA</a:t>
            </a:r>
            <a:r>
              <a:rPr lang="en-US" altLang="zh-CN" sz="1200" dirty="0"/>
              <a:t>"];</a:t>
            </a:r>
          </a:p>
          <a:p>
            <a:r>
              <a:rPr lang="en-US" altLang="zh-CN" sz="1200" dirty="0"/>
              <a:t>    //</a:t>
            </a:r>
            <a:r>
              <a:rPr lang="en-US" altLang="zh-CN" sz="1200" dirty="0" err="1"/>
              <a:t>requestPermissionsFromUser</a:t>
            </a:r>
            <a:r>
              <a:rPr lang="zh-CN" altLang="en-US" sz="1200" dirty="0"/>
              <a:t>会根据权限的授权状态来决定是否唤起弹窗</a:t>
            </a:r>
          </a:p>
          <a:p>
            <a:r>
              <a:rPr lang="zh-CN" altLang="en-US" sz="1200" dirty="0"/>
              <a:t>    </a:t>
            </a:r>
            <a:r>
              <a:rPr lang="en-US" altLang="zh-CN" sz="1200" dirty="0" err="1"/>
              <a:t>context.requestPermissionsFromUser</a:t>
            </a:r>
            <a:r>
              <a:rPr lang="en-US" altLang="zh-CN" sz="1200" dirty="0"/>
              <a:t>(array).then(function (data) {</a:t>
            </a:r>
          </a:p>
          <a:p>
            <a:r>
              <a:rPr lang="en-US" altLang="zh-CN" sz="1200" dirty="0"/>
              <a:t>        console.log("data type:" + </a:t>
            </a:r>
            <a:r>
              <a:rPr lang="en-US" altLang="zh-CN" sz="1200" dirty="0" err="1"/>
              <a:t>typeof</a:t>
            </a:r>
            <a:r>
              <a:rPr lang="en-US" altLang="zh-CN" sz="1200" dirty="0"/>
              <a:t> (data));</a:t>
            </a:r>
          </a:p>
          <a:p>
            <a:r>
              <a:rPr lang="en-US" altLang="zh-CN" sz="1200" dirty="0"/>
              <a:t>        console.log("data:" + data);</a:t>
            </a:r>
          </a:p>
          <a:p>
            <a:r>
              <a:rPr lang="en-US" altLang="zh-CN" sz="1200" dirty="0"/>
              <a:t>        console.log("data permissions:" + </a:t>
            </a:r>
            <a:r>
              <a:rPr lang="en-US" altLang="zh-CN" sz="1200" dirty="0" err="1"/>
              <a:t>data.permissions</a:t>
            </a:r>
            <a:r>
              <a:rPr lang="en-US" altLang="zh-CN" sz="1200" dirty="0"/>
              <a:t>);</a:t>
            </a:r>
          </a:p>
          <a:p>
            <a:r>
              <a:rPr lang="en-US" altLang="zh-CN" sz="1200" dirty="0"/>
              <a:t>        console.log("data result:" + </a:t>
            </a:r>
            <a:r>
              <a:rPr lang="en-US" altLang="zh-CN" sz="1200" dirty="0" err="1"/>
              <a:t>data.authResults</a:t>
            </a:r>
            <a:r>
              <a:rPr lang="en-US" altLang="zh-CN" sz="1200" dirty="0"/>
              <a:t>);</a:t>
            </a:r>
          </a:p>
          <a:p>
            <a:endParaRPr lang="en-US" altLang="zh-CN" sz="1200" dirty="0"/>
          </a:p>
          <a:p>
            <a:r>
              <a:rPr lang="en-US" altLang="zh-CN" sz="1200" dirty="0"/>
              <a:t>        //0</a:t>
            </a:r>
            <a:r>
              <a:rPr lang="zh-CN" altLang="en-US" sz="1200" dirty="0"/>
              <a:t>代表授权成功，</a:t>
            </a:r>
            <a:r>
              <a:rPr lang="en-US" altLang="zh-CN" sz="1200" dirty="0"/>
              <a:t>-1</a:t>
            </a:r>
            <a:r>
              <a:rPr lang="zh-CN" altLang="en-US" sz="1200" dirty="0"/>
              <a:t>代表授权失败</a:t>
            </a:r>
          </a:p>
          <a:p>
            <a:r>
              <a:rPr lang="zh-CN" altLang="en-US" sz="1200" dirty="0"/>
              <a:t>        </a:t>
            </a:r>
            <a:r>
              <a:rPr lang="en-US" altLang="zh-CN" sz="1200" dirty="0"/>
              <a:t>if (</a:t>
            </a:r>
            <a:r>
              <a:rPr lang="en-US" altLang="zh-CN" sz="1200" dirty="0" err="1"/>
              <a:t>data.authResults</a:t>
            </a:r>
            <a:r>
              <a:rPr lang="en-US" altLang="zh-CN" sz="1200" dirty="0"/>
              <a:t> == [0]) {</a:t>
            </a:r>
          </a:p>
          <a:p>
            <a:r>
              <a:rPr lang="en-US" altLang="zh-CN" sz="1200" dirty="0"/>
              <a:t>            //</a:t>
            </a:r>
            <a:r>
              <a:rPr lang="zh-CN" altLang="en-US" sz="1200" dirty="0"/>
              <a:t>加载界面</a:t>
            </a:r>
          </a:p>
          <a:p>
            <a:r>
              <a:rPr lang="zh-CN" altLang="en-US" sz="1200" dirty="0"/>
              <a:t>            </a:t>
            </a:r>
            <a:r>
              <a:rPr lang="en-US" altLang="zh-CN" sz="1200" dirty="0" err="1"/>
              <a:t>windowStage.loadContent</a:t>
            </a:r>
            <a:r>
              <a:rPr lang="en-US" altLang="zh-CN" sz="1200" dirty="0"/>
              <a:t>('pages/Index', (err, data) =&gt; {</a:t>
            </a:r>
          </a:p>
          <a:p>
            <a:r>
              <a:rPr lang="en-US" altLang="zh-CN" sz="1200" dirty="0"/>
              <a:t>                if (</a:t>
            </a:r>
            <a:r>
              <a:rPr lang="en-US" altLang="zh-CN" sz="1200" dirty="0" err="1"/>
              <a:t>err.code</a:t>
            </a:r>
            <a:r>
              <a:rPr lang="en-US" altLang="zh-CN" sz="1200" dirty="0"/>
              <a:t>) {</a:t>
            </a:r>
          </a:p>
          <a:p>
            <a:r>
              <a:rPr lang="en-US" altLang="zh-CN" sz="1200" dirty="0"/>
              <a:t>                    </a:t>
            </a:r>
            <a:r>
              <a:rPr lang="en-US" altLang="zh-CN" sz="1200" dirty="0" err="1"/>
              <a:t>hilog.isLoggable</a:t>
            </a:r>
            <a:r>
              <a:rPr lang="en-US" altLang="zh-CN" sz="1200" dirty="0"/>
              <a:t>(0x0000, '</a:t>
            </a:r>
            <a:r>
              <a:rPr lang="en-US" altLang="zh-CN" sz="1200" dirty="0" err="1"/>
              <a:t>testTag</a:t>
            </a:r>
            <a:r>
              <a:rPr lang="en-US" altLang="zh-CN" sz="1200" dirty="0"/>
              <a:t>', </a:t>
            </a:r>
            <a:r>
              <a:rPr lang="en-US" altLang="zh-CN" sz="1200" dirty="0" err="1"/>
              <a:t>hilog.LogLevel.ERROR</a:t>
            </a:r>
            <a:r>
              <a:rPr lang="en-US" altLang="zh-CN" sz="1200" dirty="0"/>
              <a:t>);</a:t>
            </a:r>
          </a:p>
          <a:p>
            <a:r>
              <a:rPr lang="en-US" altLang="zh-CN" sz="1200" dirty="0"/>
              <a:t>                    </a:t>
            </a:r>
            <a:r>
              <a:rPr lang="en-US" altLang="zh-CN" sz="1200" dirty="0" err="1"/>
              <a:t>hilog.error</a:t>
            </a:r>
            <a:r>
              <a:rPr lang="en-US" altLang="zh-CN" sz="1200" dirty="0"/>
              <a:t>(0x0000, '</a:t>
            </a:r>
            <a:r>
              <a:rPr lang="en-US" altLang="zh-CN" sz="1200" dirty="0" err="1"/>
              <a:t>testTag</a:t>
            </a:r>
            <a:r>
              <a:rPr lang="en-US" altLang="zh-CN" sz="1200" dirty="0"/>
              <a:t>', 'Failed to load the content. Cause: %{public}s', </a:t>
            </a:r>
            <a:r>
              <a:rPr lang="en-US" altLang="zh-CN" sz="1200" dirty="0" err="1"/>
              <a:t>JSON.stringify</a:t>
            </a:r>
            <a:r>
              <a:rPr lang="en-US" altLang="zh-CN" sz="1200" dirty="0"/>
              <a:t>(err) ?? '');</a:t>
            </a:r>
          </a:p>
          <a:p>
            <a:r>
              <a:rPr lang="en-US" altLang="zh-CN" sz="1200" dirty="0"/>
              <a:t>                    return;</a:t>
            </a:r>
          </a:p>
          <a:p>
            <a:r>
              <a:rPr lang="en-US" altLang="zh-CN" sz="1200" dirty="0"/>
              <a:t>                }</a:t>
            </a:r>
          </a:p>
          <a:p>
            <a:r>
              <a:rPr lang="en-US" altLang="zh-CN" sz="1200" dirty="0"/>
              <a:t>                </a:t>
            </a:r>
            <a:r>
              <a:rPr lang="en-US" altLang="zh-CN" sz="1200" dirty="0" err="1"/>
              <a:t>hilog.isLoggable</a:t>
            </a:r>
            <a:r>
              <a:rPr lang="en-US" altLang="zh-CN" sz="1200" dirty="0"/>
              <a:t>(0x0000, '</a:t>
            </a:r>
            <a:r>
              <a:rPr lang="en-US" altLang="zh-CN" sz="1200" dirty="0" err="1"/>
              <a:t>testTag</a:t>
            </a:r>
            <a:r>
              <a:rPr lang="en-US" altLang="zh-CN" sz="1200" dirty="0"/>
              <a:t>', hilog.LogLevel.INFO);</a:t>
            </a:r>
          </a:p>
          <a:p>
            <a:r>
              <a:rPr lang="en-US" altLang="zh-CN" sz="1200" dirty="0"/>
              <a:t>                hilog.info(0x0000, '</a:t>
            </a:r>
            <a:r>
              <a:rPr lang="en-US" altLang="zh-CN" sz="1200" dirty="0" err="1"/>
              <a:t>testTag</a:t>
            </a:r>
            <a:r>
              <a:rPr lang="en-US" altLang="zh-CN" sz="1200" dirty="0"/>
              <a:t>', 'Succeeded in loading the content. Data: %{public}s', </a:t>
            </a:r>
            <a:r>
              <a:rPr lang="en-US" altLang="zh-CN" sz="1200" dirty="0" err="1"/>
              <a:t>JSON.stringify</a:t>
            </a:r>
            <a:r>
              <a:rPr lang="en-US" altLang="zh-CN" sz="1200" dirty="0"/>
              <a:t>(data) ?? '');</a:t>
            </a:r>
          </a:p>
          <a:p>
            <a:r>
              <a:rPr lang="en-US" altLang="zh-CN" sz="1200" dirty="0"/>
              <a:t>            });</a:t>
            </a:r>
          </a:p>
          <a:p>
            <a:r>
              <a:rPr lang="en-US" altLang="zh-CN" sz="1200" dirty="0"/>
              <a:t>        }</a:t>
            </a:r>
          </a:p>
          <a:p>
            <a:endParaRPr lang="en-US" altLang="zh-CN" sz="1200" dirty="0"/>
          </a:p>
          <a:p>
            <a:r>
              <a:rPr lang="en-US" altLang="zh-CN" sz="1200" dirty="0"/>
              <a:t>    }, (err) =&gt; {</a:t>
            </a:r>
          </a:p>
          <a:p>
            <a:r>
              <a:rPr lang="en-US" altLang="zh-CN" sz="1200" dirty="0"/>
              <a:t>        </a:t>
            </a:r>
            <a:r>
              <a:rPr lang="en-US" altLang="zh-CN" sz="1200" dirty="0" err="1"/>
              <a:t>console.error</a:t>
            </a:r>
            <a:r>
              <a:rPr lang="en-US" altLang="zh-CN" sz="1200" dirty="0"/>
              <a:t>('Failed to start ability', </a:t>
            </a:r>
            <a:r>
              <a:rPr lang="en-US" altLang="zh-CN" sz="1200" dirty="0" err="1"/>
              <a:t>err.code</a:t>
            </a:r>
            <a:r>
              <a:rPr lang="en-US" altLang="zh-CN" sz="1200" dirty="0"/>
              <a:t>);</a:t>
            </a:r>
          </a:p>
          <a:p>
            <a:r>
              <a:rPr lang="en-US" altLang="zh-CN" sz="1200" dirty="0"/>
              <a:t>    });</a:t>
            </a:r>
          </a:p>
          <a:p>
            <a:r>
              <a:rPr lang="en-US" altLang="zh-CN" sz="1200" dirty="0"/>
              <a:t>}</a:t>
            </a:r>
            <a:endParaRPr lang="zh-CN" altLang="en-US" sz="1200" dirty="0"/>
          </a:p>
        </p:txBody>
      </p:sp>
      <p:sp>
        <p:nvSpPr>
          <p:cNvPr id="3" name="文本框 2"/>
          <p:cNvSpPr txBox="1"/>
          <p:nvPr/>
        </p:nvSpPr>
        <p:spPr>
          <a:xfrm>
            <a:off x="8693239" y="1201290"/>
            <a:ext cx="3387144" cy="3539430"/>
          </a:xfrm>
          <a:prstGeom prst="rect">
            <a:avLst/>
          </a:prstGeom>
          <a:noFill/>
        </p:spPr>
        <p:txBody>
          <a:bodyPr wrap="square" rtlCol="0">
            <a:spAutoFit/>
          </a:bodyPr>
          <a:lstStyle/>
          <a:p>
            <a:r>
              <a:rPr lang="zh-CN" altLang="en-US" sz="1600" dirty="0" smtClean="0"/>
              <a:t>代码</a:t>
            </a:r>
            <a:r>
              <a:rPr lang="zh-CN" altLang="en-US" sz="1600" dirty="0"/>
              <a:t>演示了请求用户授权的开发步骤：</a:t>
            </a:r>
          </a:p>
          <a:p>
            <a:pPr marL="285750" indent="-285750">
              <a:buFont typeface="Arial" panose="020B0604020202020204" pitchFamily="34" charset="0"/>
              <a:buChar char="•"/>
            </a:pPr>
            <a:r>
              <a:rPr lang="zh-CN" altLang="en-US" sz="1600" dirty="0" smtClean="0"/>
              <a:t>获取</a:t>
            </a:r>
            <a:r>
              <a:rPr lang="en-US" altLang="zh-CN" sz="1600" dirty="0"/>
              <a:t>Ability</a:t>
            </a:r>
            <a:r>
              <a:rPr lang="zh-CN" altLang="en-US" sz="1600" dirty="0"/>
              <a:t>的上下文</a:t>
            </a:r>
            <a:r>
              <a:rPr lang="en-US" altLang="zh-CN" sz="1600" dirty="0"/>
              <a:t>context</a:t>
            </a:r>
            <a:r>
              <a:rPr lang="zh-CN" altLang="en-US" sz="1600" dirty="0"/>
              <a:t>。</a:t>
            </a:r>
          </a:p>
          <a:p>
            <a:pPr marL="285750" indent="-285750">
              <a:buFont typeface="Arial" panose="020B0604020202020204" pitchFamily="34" charset="0"/>
              <a:buChar char="•"/>
            </a:pPr>
            <a:r>
              <a:rPr lang="zh-CN" altLang="en-US" sz="1600" dirty="0"/>
              <a:t>调用</a:t>
            </a:r>
            <a:r>
              <a:rPr lang="en-US" altLang="zh-CN" sz="1600" dirty="0" err="1"/>
              <a:t>requestPermissionsFromUser</a:t>
            </a:r>
            <a:r>
              <a:rPr lang="zh-CN" altLang="en-US" sz="1600" dirty="0"/>
              <a:t>接口请求权限。在运行过程中，该接口会根据应用是否已获得目标权限决定是否拉起动态弹框请求用户授权。</a:t>
            </a:r>
          </a:p>
          <a:p>
            <a:pPr marL="285750" indent="-285750">
              <a:buFont typeface="Arial" panose="020B0604020202020204" pitchFamily="34" charset="0"/>
              <a:buChar char="•"/>
            </a:pPr>
            <a:r>
              <a:rPr lang="zh-CN" altLang="en-US" sz="1600" dirty="0"/>
              <a:t>根据</a:t>
            </a:r>
            <a:r>
              <a:rPr lang="en-US" altLang="zh-CN" sz="1600" dirty="0" err="1"/>
              <a:t>requestPermissionsFromUser</a:t>
            </a:r>
            <a:r>
              <a:rPr lang="zh-CN" altLang="en-US" sz="1600" dirty="0"/>
              <a:t>接口返回值判断是否已获得目标权限。如果当前已经获得权限，则可以继续正常访问目标接口。</a:t>
            </a:r>
          </a:p>
          <a:p>
            <a:pPr marL="285750" indent="-285750">
              <a:buFont typeface="Arial" panose="020B0604020202020204" pitchFamily="34" charset="0"/>
              <a:buChar char="•"/>
            </a:pPr>
            <a:r>
              <a:rPr lang="en-US" altLang="zh-CN" sz="1600" dirty="0" err="1"/>
              <a:t>data.authResults</a:t>
            </a:r>
            <a:r>
              <a:rPr lang="zh-CN" altLang="en-US" sz="1600" dirty="0"/>
              <a:t>为</a:t>
            </a:r>
            <a:r>
              <a:rPr lang="en-US" altLang="zh-CN" sz="1600" dirty="0"/>
              <a:t>0</a:t>
            </a:r>
            <a:r>
              <a:rPr lang="zh-CN" altLang="en-US" sz="1600" dirty="0"/>
              <a:t>代表授权成功，</a:t>
            </a:r>
            <a:r>
              <a:rPr lang="en-US" altLang="zh-CN" sz="1600" dirty="0"/>
              <a:t>-1</a:t>
            </a:r>
            <a:r>
              <a:rPr lang="zh-CN" altLang="en-US" sz="1600" dirty="0"/>
              <a:t>代表授权失败。</a:t>
            </a:r>
          </a:p>
        </p:txBody>
      </p:sp>
    </p:spTree>
    <p:extLst>
      <p:ext uri="{BB962C8B-B14F-4D97-AF65-F5344CB8AC3E}">
        <p14:creationId xmlns:p14="http://schemas.microsoft.com/office/powerpoint/2010/main" val="236596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8.3.4  </a:t>
            </a:r>
            <a:r>
              <a:rPr lang="zh-CN" altLang="en-US" dirty="0"/>
              <a:t>运行</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752" y="1828760"/>
            <a:ext cx="7408825" cy="3937634"/>
          </a:xfrm>
          <a:prstGeom prst="rect">
            <a:avLst/>
          </a:prstGeom>
        </p:spPr>
      </p:pic>
    </p:spTree>
    <p:extLst>
      <p:ext uri="{BB962C8B-B14F-4D97-AF65-F5344CB8AC3E}">
        <p14:creationId xmlns:p14="http://schemas.microsoft.com/office/powerpoint/2010/main" val="244561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en-US" altLang="zh-CN" dirty="0" smtClean="0"/>
              <a:t>.4  </a:t>
            </a:r>
            <a:r>
              <a:rPr lang="zh-CN" altLang="en-US" dirty="0"/>
              <a:t>小结</a:t>
            </a:r>
          </a:p>
        </p:txBody>
      </p:sp>
      <p:sp>
        <p:nvSpPr>
          <p:cNvPr id="3" name="内容占位符 2"/>
          <p:cNvSpPr>
            <a:spLocks noGrp="1"/>
          </p:cNvSpPr>
          <p:nvPr>
            <p:ph idx="1"/>
          </p:nvPr>
        </p:nvSpPr>
        <p:spPr/>
        <p:txBody>
          <a:bodyPr/>
          <a:lstStyle/>
          <a:p>
            <a:r>
              <a:rPr lang="zh-CN" altLang="en-US" dirty="0"/>
              <a:t>本章介绍了</a:t>
            </a:r>
            <a:r>
              <a:rPr lang="en-US" altLang="zh-CN" dirty="0" err="1"/>
              <a:t>HarmonyOS</a:t>
            </a:r>
            <a:r>
              <a:rPr lang="zh-CN" altLang="en-US" dirty="0"/>
              <a:t>安全管理，包含如何进行授权和对权限进行校验。</a:t>
            </a:r>
            <a:endParaRPr lang="zh-CN" altLang="en-US" dirty="0"/>
          </a:p>
        </p:txBody>
      </p:sp>
    </p:spTree>
    <p:extLst>
      <p:ext uri="{BB962C8B-B14F-4D97-AF65-F5344CB8AC3E}">
        <p14:creationId xmlns:p14="http://schemas.microsoft.com/office/powerpoint/2010/main" val="114452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  </a:t>
            </a:r>
            <a:r>
              <a:rPr lang="zh-CN" altLang="en-US" dirty="0"/>
              <a:t>习题</a:t>
            </a:r>
          </a:p>
        </p:txBody>
      </p:sp>
      <p:sp>
        <p:nvSpPr>
          <p:cNvPr id="5" name="文本框 4"/>
          <p:cNvSpPr txBox="1"/>
          <p:nvPr/>
        </p:nvSpPr>
        <p:spPr>
          <a:xfrm>
            <a:off x="2279561" y="2434107"/>
            <a:ext cx="10599312" cy="3416320"/>
          </a:xfrm>
          <a:prstGeom prst="rect">
            <a:avLst/>
          </a:prstGeom>
          <a:noFill/>
        </p:spPr>
        <p:txBody>
          <a:bodyPr wrap="square" rtlCol="0">
            <a:spAutoFit/>
          </a:bodyPr>
          <a:lstStyle/>
          <a:p>
            <a:r>
              <a:rPr lang="en-US" altLang="zh-CN" dirty="0"/>
              <a:t>1. </a:t>
            </a:r>
            <a:r>
              <a:rPr lang="zh-CN" altLang="en-US" dirty="0"/>
              <a:t>判断题</a:t>
            </a:r>
          </a:p>
          <a:p>
            <a:r>
              <a:rPr lang="zh-CN" altLang="en-US" dirty="0"/>
              <a:t>根据授权方式不同，权限可分为</a:t>
            </a:r>
            <a:r>
              <a:rPr lang="en-US" altLang="zh-CN" dirty="0" err="1"/>
              <a:t>system_grant</a:t>
            </a:r>
            <a:r>
              <a:rPr lang="zh-CN" altLang="en-US" dirty="0"/>
              <a:t>（系统授权）和</a:t>
            </a:r>
            <a:r>
              <a:rPr lang="en-US" altLang="zh-CN" dirty="0" err="1"/>
              <a:t>user_grant</a:t>
            </a:r>
            <a:r>
              <a:rPr lang="zh-CN" altLang="en-US" dirty="0"/>
              <a:t>（用户授权）。（  ）</a:t>
            </a:r>
          </a:p>
          <a:p>
            <a:r>
              <a:rPr lang="en-US" altLang="zh-CN" dirty="0"/>
              <a:t>2. </a:t>
            </a:r>
            <a:r>
              <a:rPr lang="zh-CN" altLang="en-US" dirty="0"/>
              <a:t>单选题</a:t>
            </a:r>
          </a:p>
          <a:p>
            <a:r>
              <a:rPr lang="zh-CN" altLang="en-US" dirty="0"/>
              <a:t>（</a:t>
            </a:r>
            <a:r>
              <a:rPr lang="en-US" altLang="zh-CN" dirty="0"/>
              <a:t>1</a:t>
            </a:r>
            <a:r>
              <a:rPr lang="zh-CN" altLang="en-US" dirty="0"/>
              <a:t>）使用</a:t>
            </a:r>
            <a:r>
              <a:rPr lang="en-US" altLang="zh-CN" dirty="0"/>
              <a:t>http</a:t>
            </a:r>
            <a:r>
              <a:rPr lang="zh-CN" altLang="en-US" dirty="0"/>
              <a:t>模块发起网络请求，需要以下哪种权限？（  ）</a:t>
            </a:r>
          </a:p>
          <a:p>
            <a:r>
              <a:rPr lang="zh-CN" altLang="en-US" dirty="0"/>
              <a:t>　　</a:t>
            </a:r>
            <a:r>
              <a:rPr lang="en-US" altLang="zh-CN" dirty="0"/>
              <a:t>A. </a:t>
            </a:r>
            <a:r>
              <a:rPr lang="en-US" altLang="zh-CN" dirty="0" err="1"/>
              <a:t>ohos.permission.USE_BLUETOOTH</a:t>
            </a:r>
            <a:r>
              <a:rPr lang="en-US" altLang="zh-CN" dirty="0"/>
              <a:t>		B. </a:t>
            </a:r>
            <a:r>
              <a:rPr lang="en-US" altLang="zh-CN" dirty="0" err="1"/>
              <a:t>ohos.permission.INTERNET</a:t>
            </a:r>
            <a:endParaRPr lang="en-US" altLang="zh-CN" dirty="0"/>
          </a:p>
          <a:p>
            <a:r>
              <a:rPr lang="zh-CN" altLang="en-US" dirty="0"/>
              <a:t>　　</a:t>
            </a:r>
            <a:r>
              <a:rPr lang="en-US" altLang="zh-CN" dirty="0"/>
              <a:t>C. </a:t>
            </a:r>
            <a:r>
              <a:rPr lang="en-US" altLang="zh-CN" dirty="0" err="1"/>
              <a:t>ohos.permission.REQUIRE_FORM</a:t>
            </a:r>
            <a:r>
              <a:rPr lang="en-US" altLang="zh-CN" dirty="0"/>
              <a:t>		D. </a:t>
            </a:r>
            <a:r>
              <a:rPr lang="en-US" altLang="zh-CN" dirty="0" err="1"/>
              <a:t>ohos.permission.LOCATION</a:t>
            </a:r>
            <a:endParaRPr lang="en-US" altLang="zh-CN" dirty="0"/>
          </a:p>
          <a:p>
            <a:r>
              <a:rPr lang="zh-CN" altLang="en-US" dirty="0"/>
              <a:t>（</a:t>
            </a:r>
            <a:r>
              <a:rPr lang="en-US" altLang="zh-CN" dirty="0"/>
              <a:t>2</a:t>
            </a:r>
            <a:r>
              <a:rPr lang="zh-CN" altLang="en-US" dirty="0"/>
              <a:t>）使用</a:t>
            </a:r>
            <a:r>
              <a:rPr lang="en-US" altLang="zh-CN" dirty="0"/>
              <a:t>Image</a:t>
            </a:r>
            <a:r>
              <a:rPr lang="zh-CN" altLang="en-US" dirty="0"/>
              <a:t>加载网络图片，需要以下哪种权限？（  ）</a:t>
            </a:r>
          </a:p>
          <a:p>
            <a:r>
              <a:rPr lang="zh-CN" altLang="en-US" dirty="0"/>
              <a:t>　　</a:t>
            </a:r>
            <a:r>
              <a:rPr lang="en-US" altLang="zh-CN" dirty="0"/>
              <a:t>A. </a:t>
            </a:r>
            <a:r>
              <a:rPr lang="en-US" altLang="zh-CN" dirty="0" err="1"/>
              <a:t>ohos.permission.USE_BLUETOOTH</a:t>
            </a:r>
            <a:r>
              <a:rPr lang="en-US" altLang="zh-CN" dirty="0"/>
              <a:t>		B. </a:t>
            </a:r>
            <a:r>
              <a:rPr lang="en-US" altLang="zh-CN" dirty="0" err="1"/>
              <a:t>ohos.permission.INTERNET</a:t>
            </a:r>
            <a:endParaRPr lang="en-US" altLang="zh-CN" dirty="0"/>
          </a:p>
          <a:p>
            <a:r>
              <a:rPr lang="zh-CN" altLang="en-US" dirty="0"/>
              <a:t>　　</a:t>
            </a:r>
            <a:r>
              <a:rPr lang="en-US" altLang="zh-CN" dirty="0"/>
              <a:t>C. </a:t>
            </a:r>
            <a:r>
              <a:rPr lang="en-US" altLang="zh-CN" dirty="0" err="1"/>
              <a:t>ohos.permission.REQUIRE_FORM</a:t>
            </a:r>
            <a:r>
              <a:rPr lang="en-US" altLang="zh-CN" dirty="0"/>
              <a:t>		D. </a:t>
            </a:r>
            <a:r>
              <a:rPr lang="en-US" altLang="zh-CN" dirty="0" err="1"/>
              <a:t>ohos.permission.LOCATION</a:t>
            </a:r>
            <a:endParaRPr lang="en-US" altLang="zh-CN" dirty="0"/>
          </a:p>
          <a:p>
            <a:r>
              <a:rPr lang="en-US" altLang="zh-CN" dirty="0"/>
              <a:t>3. </a:t>
            </a:r>
            <a:r>
              <a:rPr lang="zh-CN" altLang="en-US" dirty="0"/>
              <a:t>多选题</a:t>
            </a:r>
          </a:p>
          <a:p>
            <a:r>
              <a:rPr lang="zh-CN" altLang="en-US" dirty="0"/>
              <a:t>权限等级有哪些？（  ）</a:t>
            </a:r>
          </a:p>
          <a:p>
            <a:r>
              <a:rPr lang="en-US" altLang="zh-CN" dirty="0"/>
              <a:t>A. normal		B. </a:t>
            </a:r>
            <a:r>
              <a:rPr lang="en-US" altLang="zh-CN" dirty="0" err="1"/>
              <a:t>system_basic</a:t>
            </a:r>
            <a:r>
              <a:rPr lang="en-US" altLang="zh-CN" dirty="0"/>
              <a:t>		C. </a:t>
            </a:r>
            <a:r>
              <a:rPr lang="en-US" altLang="zh-CN" dirty="0" err="1"/>
              <a:t>system_core</a:t>
            </a:r>
            <a:r>
              <a:rPr lang="en-US" altLang="zh-CN" dirty="0"/>
              <a:t>		D. </a:t>
            </a:r>
            <a:r>
              <a:rPr lang="en-US" altLang="zh-CN" dirty="0" err="1"/>
              <a:t>user_basic</a:t>
            </a:r>
            <a:endParaRPr lang="en-US" altLang="zh-CN" dirty="0"/>
          </a:p>
        </p:txBody>
      </p:sp>
    </p:spTree>
    <p:extLst>
      <p:ext uri="{BB962C8B-B14F-4D97-AF65-F5344CB8AC3E}">
        <p14:creationId xmlns:p14="http://schemas.microsoft.com/office/powerpoint/2010/main" val="148487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r>
              <a:rPr lang="zh-CN" altLang="en-US" dirty="0"/>
              <a:t>本章介绍</a:t>
            </a:r>
            <a:r>
              <a:rPr lang="en-US" altLang="zh-CN" dirty="0" err="1"/>
              <a:t>HarmonyOS</a:t>
            </a:r>
            <a:r>
              <a:rPr lang="zh-CN" altLang="en-US" dirty="0"/>
              <a:t>应用的安全管理机制。</a:t>
            </a:r>
            <a:endParaRPr lang="zh-CN" altLang="en-US" dirty="0"/>
          </a:p>
        </p:txBody>
      </p:sp>
    </p:spTree>
    <p:extLst>
      <p:ext uri="{BB962C8B-B14F-4D97-AF65-F5344CB8AC3E}">
        <p14:creationId xmlns:p14="http://schemas.microsoft.com/office/powerpoint/2010/main" val="233694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endParaRPr lang="zh-CN" altLang="en-US" dirty="0"/>
          </a:p>
          <a:p>
            <a:r>
              <a:rPr lang="en-US" altLang="zh-CN" dirty="0"/>
              <a:t>8.1  </a:t>
            </a:r>
            <a:r>
              <a:rPr lang="zh-CN" altLang="en-US" dirty="0"/>
              <a:t>访问控制</a:t>
            </a:r>
            <a:r>
              <a:rPr lang="zh-CN" altLang="en-US" dirty="0" smtClean="0"/>
              <a:t>概述</a:t>
            </a:r>
            <a:endParaRPr lang="en-US" altLang="zh-CN" dirty="0" smtClean="0"/>
          </a:p>
          <a:p>
            <a:r>
              <a:rPr lang="en-US" altLang="zh-CN" dirty="0"/>
              <a:t>8.2  </a:t>
            </a:r>
            <a:r>
              <a:rPr lang="zh-CN" altLang="en-US" dirty="0"/>
              <a:t>访问控制开发</a:t>
            </a:r>
            <a:r>
              <a:rPr lang="zh-CN" altLang="en-US" dirty="0" smtClean="0"/>
              <a:t>步骤</a:t>
            </a:r>
            <a:endParaRPr lang="en-US" altLang="zh-CN" dirty="0" smtClean="0"/>
          </a:p>
          <a:p>
            <a:r>
              <a:rPr lang="en-US" altLang="zh-CN" dirty="0"/>
              <a:t>8.3  </a:t>
            </a:r>
            <a:r>
              <a:rPr lang="zh-CN" altLang="en-US" dirty="0"/>
              <a:t>实战：访问控制</a:t>
            </a:r>
            <a:r>
              <a:rPr lang="zh-CN" altLang="en-US" dirty="0" smtClean="0"/>
              <a:t>授权</a:t>
            </a:r>
            <a:endParaRPr lang="en-US" altLang="zh-CN" dirty="0" smtClean="0"/>
          </a:p>
          <a:p>
            <a:r>
              <a:rPr lang="en-US" altLang="zh-CN" dirty="0" smtClean="0"/>
              <a:t>8.4  </a:t>
            </a:r>
            <a:r>
              <a:rPr lang="zh-CN" altLang="en-US" dirty="0" smtClean="0"/>
              <a:t>小结</a:t>
            </a:r>
            <a:endParaRPr lang="en-US" altLang="zh-CN" dirty="0" smtClean="0"/>
          </a:p>
          <a:p>
            <a:r>
              <a:rPr lang="en-US" altLang="zh-CN" dirty="0" smtClean="0"/>
              <a:t>8.5  </a:t>
            </a:r>
            <a:r>
              <a:rPr lang="zh-CN" altLang="en-US" dirty="0"/>
              <a:t>习题</a:t>
            </a:r>
            <a:endParaRPr lang="en-US" altLang="zh-CN" dirty="0" smtClean="0"/>
          </a:p>
          <a:p>
            <a:endParaRPr lang="en-US" altLang="zh-CN" dirty="0" smtClean="0"/>
          </a:p>
        </p:txBody>
      </p:sp>
    </p:spTree>
    <p:extLst>
      <p:ext uri="{BB962C8B-B14F-4D97-AF65-F5344CB8AC3E}">
        <p14:creationId xmlns:p14="http://schemas.microsoft.com/office/powerpoint/2010/main" val="54429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访问控制概述</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应用只能访问有限的系统资源。但某些情况下，应用为了扩展功能的诉求，需要访问额外的系统或其他应用的数据（包括用户个人数据）和功能。系统或应用也必须以明确的方式对外提供接口来共享其数据和功能。</a:t>
            </a:r>
            <a:r>
              <a:rPr lang="en-US" altLang="zh-CN" dirty="0" err="1"/>
              <a:t>HarmonyOS</a:t>
            </a:r>
            <a:r>
              <a:rPr lang="zh-CN" altLang="en-US" dirty="0"/>
              <a:t>提供了一种访问控制机制来保证这些数据或功能不会被不当或恶意使用，即应用权限</a:t>
            </a:r>
            <a:r>
              <a:rPr lang="zh-CN" altLang="en-US" dirty="0" smtClean="0"/>
              <a:t>。</a:t>
            </a:r>
            <a:endParaRPr lang="en-US" altLang="zh-CN" dirty="0" smtClean="0"/>
          </a:p>
          <a:p>
            <a:r>
              <a:rPr lang="en-US" altLang="zh-CN" dirty="0" smtClean="0"/>
              <a:t>8.1.1  </a:t>
            </a:r>
            <a:r>
              <a:rPr lang="zh-CN" altLang="en-US" dirty="0"/>
              <a:t>权限包含的基本</a:t>
            </a:r>
            <a:r>
              <a:rPr lang="zh-CN" altLang="en-US" dirty="0" smtClean="0"/>
              <a:t>概念</a:t>
            </a:r>
            <a:endParaRPr lang="en-US" altLang="zh-CN" dirty="0" smtClean="0"/>
          </a:p>
          <a:p>
            <a:r>
              <a:rPr lang="en-US" altLang="zh-CN" dirty="0"/>
              <a:t>8.1.2  </a:t>
            </a:r>
            <a:r>
              <a:rPr lang="zh-CN" altLang="en-US" dirty="0"/>
              <a:t>权限等级</a:t>
            </a:r>
            <a:r>
              <a:rPr lang="zh-CN" altLang="en-US" dirty="0" smtClean="0"/>
              <a:t>说明</a:t>
            </a:r>
            <a:endParaRPr lang="en-US" altLang="zh-CN" dirty="0" smtClean="0"/>
          </a:p>
          <a:p>
            <a:r>
              <a:rPr lang="en-US" altLang="zh-CN" dirty="0"/>
              <a:t>8.1.3  </a:t>
            </a:r>
            <a:r>
              <a:rPr lang="zh-CN" altLang="en-US" dirty="0"/>
              <a:t>权限</a:t>
            </a:r>
            <a:r>
              <a:rPr lang="zh-CN" altLang="en-US" dirty="0" smtClean="0"/>
              <a:t>类型</a:t>
            </a:r>
            <a:endParaRPr lang="en-US" altLang="zh-CN" dirty="0" smtClean="0"/>
          </a:p>
          <a:p>
            <a:r>
              <a:rPr lang="en-US" altLang="zh-CN" dirty="0"/>
              <a:t>8.1.4  </a:t>
            </a:r>
            <a:r>
              <a:rPr lang="zh-CN" altLang="en-US" dirty="0"/>
              <a:t>权限列表</a:t>
            </a:r>
            <a:endParaRPr lang="en-US" altLang="zh-CN" dirty="0" smtClean="0"/>
          </a:p>
          <a:p>
            <a:endParaRPr lang="zh-CN" altLang="en-US" dirty="0"/>
          </a:p>
        </p:txBody>
      </p:sp>
    </p:spTree>
    <p:extLst>
      <p:ext uri="{BB962C8B-B14F-4D97-AF65-F5344CB8AC3E}">
        <p14:creationId xmlns:p14="http://schemas.microsoft.com/office/powerpoint/2010/main" val="254903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8.1.1  </a:t>
            </a:r>
            <a:r>
              <a:rPr lang="zh-CN" altLang="en-US" dirty="0"/>
              <a:t>权限包含的基本概念</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zh-CN" altLang="en-US" dirty="0"/>
              <a:t>应用沙盒：系统利用内核保护机制来识别和隔离应用资源，可将不同的应用隔离开，保护应用自身和系统免受恶意应用的攻击。默认情况下，应用间不能彼此交互，而且对系统的访问会受到限制。例如，如果应用</a:t>
            </a:r>
            <a:r>
              <a:rPr lang="en-US" altLang="zh-CN" dirty="0"/>
              <a:t>A</a:t>
            </a:r>
            <a:r>
              <a:rPr lang="zh-CN" altLang="en-US" dirty="0"/>
              <a:t>（一个单独的应用）尝试在没有权限的情况下读取应用</a:t>
            </a:r>
            <a:r>
              <a:rPr lang="en-US" altLang="zh-CN" dirty="0"/>
              <a:t>B</a:t>
            </a:r>
            <a:r>
              <a:rPr lang="zh-CN" altLang="en-US" dirty="0"/>
              <a:t>的数据或者调用系统的能力拨打电话，操作系统会阻止此类行为，因为应用</a:t>
            </a:r>
            <a:r>
              <a:rPr lang="en-US" altLang="zh-CN" dirty="0"/>
              <a:t>A</a:t>
            </a:r>
            <a:r>
              <a:rPr lang="zh-CN" altLang="en-US" dirty="0"/>
              <a:t>没有被授予相应的权限。</a:t>
            </a:r>
          </a:p>
          <a:p>
            <a:pPr marL="0" indent="0">
              <a:buNone/>
            </a:pPr>
            <a:r>
              <a:rPr lang="zh-CN" altLang="en-US" dirty="0"/>
              <a:t>应用权限：由于系统通过沙盒机制管理各个应用，因此在默认规则下，应用只能访问有限的系统资源。但应用为了扩展功能的需要，需要访问自身沙盒之外的系统或其他应用的数据（包括用户个人数据）和能力，系统或应用也必须以明确的方式对外提供接口来共享其数据和能力。为了保证这些数据和能力不会被不当或恶意使用，就需要有一种访问控制机制来保护，这就是应用权限。应用权限是程序访问操作某种对象的许可。权限在应用层面要求明确定义且经用户授权，以便系统化地规范各类应用程序的行为准则与权限许可。</a:t>
            </a:r>
          </a:p>
          <a:p>
            <a:pPr marL="0" indent="0">
              <a:buNone/>
            </a:pPr>
            <a:r>
              <a:rPr lang="zh-CN" altLang="en-US" dirty="0"/>
              <a:t>权限保护的对象：权限保护的对象可以分为数据和能力。</a:t>
            </a:r>
          </a:p>
          <a:p>
            <a:pPr marL="0" indent="0">
              <a:buNone/>
            </a:pPr>
            <a:r>
              <a:rPr lang="zh-CN" altLang="en-US" dirty="0"/>
              <a:t>数据包含个人数据（如照片、通讯录、日历、位置等）、设备数据（如设备标识、相机、麦克风等）、应用数据。</a:t>
            </a:r>
          </a:p>
          <a:p>
            <a:pPr marL="0" indent="0">
              <a:buNone/>
            </a:pPr>
            <a:r>
              <a:rPr lang="zh-CN" altLang="en-US" dirty="0"/>
              <a:t>能力包括设备能力（如打电话、发短信、联网等）、应用能力（如弹出悬浮框、创建快捷方式等）等。</a:t>
            </a:r>
            <a:endParaRPr lang="zh-CN" altLang="en-US" dirty="0"/>
          </a:p>
        </p:txBody>
      </p:sp>
      <p:sp>
        <p:nvSpPr>
          <p:cNvPr id="5" name="文本框 4"/>
          <p:cNvSpPr txBox="1"/>
          <p:nvPr/>
        </p:nvSpPr>
        <p:spPr>
          <a:xfrm>
            <a:off x="6357669" y="6127234"/>
            <a:ext cx="3877985" cy="369332"/>
          </a:xfrm>
          <a:prstGeom prst="rect">
            <a:avLst/>
          </a:prstGeom>
          <a:noFill/>
        </p:spPr>
        <p:txBody>
          <a:bodyPr wrap="none" rtlCol="0">
            <a:spAutoFit/>
          </a:bodyPr>
          <a:lstStyle/>
          <a:p>
            <a:r>
              <a:rPr lang="zh-CN" altLang="zh-CN" dirty="0"/>
              <a:t>对模拟信号进行数字采样的数值转换</a:t>
            </a:r>
            <a:endParaRPr lang="zh-CN" altLang="en-US" dirty="0"/>
          </a:p>
        </p:txBody>
      </p:sp>
    </p:spTree>
    <p:extLst>
      <p:ext uri="{BB962C8B-B14F-4D97-AF65-F5344CB8AC3E}">
        <p14:creationId xmlns:p14="http://schemas.microsoft.com/office/powerpoint/2010/main" val="10873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2138" y="692285"/>
            <a:ext cx="10515600" cy="4351338"/>
          </a:xfrm>
        </p:spPr>
        <p:txBody>
          <a:bodyPr>
            <a:normAutofit fontScale="62500" lnSpcReduction="20000"/>
          </a:bodyPr>
          <a:lstStyle/>
          <a:p>
            <a:pPr marL="0" indent="0">
              <a:buNone/>
            </a:pPr>
            <a:r>
              <a:rPr lang="zh-CN" altLang="en-US" dirty="0"/>
              <a:t>权限保护的对象：权限保护的对象可以分为数据和能力。</a:t>
            </a:r>
          </a:p>
          <a:p>
            <a:pPr marL="0" indent="0">
              <a:buNone/>
            </a:pPr>
            <a:r>
              <a:rPr lang="zh-CN" altLang="en-US" dirty="0"/>
              <a:t>数据包含个人数据（如照片、通讯录、日历、位置等）、设备数据（如设备标识、相机、麦克风等）、应用数据。</a:t>
            </a:r>
          </a:p>
          <a:p>
            <a:pPr marL="0" indent="0">
              <a:buNone/>
            </a:pPr>
            <a:r>
              <a:rPr lang="zh-CN" altLang="en-US" dirty="0"/>
              <a:t>能力包括设备能力（如打电话、发短信、联网等）、应用能力（如弹出悬浮框、创建快捷方式等）等。</a:t>
            </a:r>
          </a:p>
          <a:p>
            <a:pPr marL="0" indent="0">
              <a:buNone/>
            </a:pPr>
            <a:r>
              <a:rPr lang="zh-CN" altLang="en-US" dirty="0"/>
              <a:t>权限开放范围：权限开放范围指一个权限能被哪些应用申请。按可信程度从高到低的顺序，不同权限开放范围对应的应用可分为系统服务、系统应用、系统预置特权应用、同签名应用、系统预置普通应用、持有权限证书的后装应用、其他普通应用，开放范围依次扩大。</a:t>
            </a:r>
          </a:p>
          <a:p>
            <a:pPr marL="0" indent="0">
              <a:buNone/>
            </a:pPr>
            <a:r>
              <a:rPr lang="zh-CN" altLang="en-US" dirty="0"/>
              <a:t>敏感权限：涉及访问个人数据（如照片、通讯录、日历、本机号码、短信等）和操作敏感能力（如相机、麦克风、拨打电话、发送短信等）的权限。</a:t>
            </a:r>
          </a:p>
          <a:p>
            <a:pPr marL="0" indent="0">
              <a:buNone/>
            </a:pPr>
            <a:r>
              <a:rPr lang="zh-CN" altLang="en-US" dirty="0"/>
              <a:t>应用核心功能：一个应用可能提供了多种功能，其中应用为满足用户的关键需求而提供的功能称为应用的核心功能。这是一个相对宽泛的概念，主要用来辅助描述用户权限授权的预期。用户选择安装一个应用，通常是被应用的核心功能所吸引。比如导航类应用，定位导航就是这种应用的核心功能；比如媒体类应用，播放以及媒体资源管理就是核心功能。这些功能所需要的权限，用户在安装时内心已经倾向于授予（否则就不会安装）。与核心功能相对应的是辅助功能，这些功能所需要的权限需要向用户清晰地说明目的、场景等信息，由用户授权。有些功能既不属于核心功能，又不属于辅助功能，那么这些功能就是多余功能，这些功能所需要的权限通常被用户禁止。</a:t>
            </a:r>
          </a:p>
          <a:p>
            <a:pPr marL="0" indent="0">
              <a:buNone/>
            </a:pPr>
            <a:r>
              <a:rPr lang="zh-CN" altLang="en-US" dirty="0"/>
              <a:t>最小必要权限：最小必要权限是保障应用某一服务类型正常运行所需要的应用权限的最小集，一旦缺少将导致该类型服务无法实现或无法正常运行。</a:t>
            </a:r>
            <a:endParaRPr lang="zh-CN" altLang="en-US" dirty="0"/>
          </a:p>
        </p:txBody>
      </p:sp>
      <p:sp>
        <p:nvSpPr>
          <p:cNvPr id="5" name="文本框 4"/>
          <p:cNvSpPr txBox="1"/>
          <p:nvPr/>
        </p:nvSpPr>
        <p:spPr>
          <a:xfrm>
            <a:off x="6357669" y="6127234"/>
            <a:ext cx="3877985" cy="369332"/>
          </a:xfrm>
          <a:prstGeom prst="rect">
            <a:avLst/>
          </a:prstGeom>
          <a:noFill/>
        </p:spPr>
        <p:txBody>
          <a:bodyPr wrap="none" rtlCol="0">
            <a:spAutoFit/>
          </a:bodyPr>
          <a:lstStyle/>
          <a:p>
            <a:r>
              <a:rPr lang="zh-CN" altLang="zh-CN" dirty="0"/>
              <a:t>对模拟信号进行数字采样的数值转换</a:t>
            </a:r>
            <a:endParaRPr lang="zh-CN" altLang="en-US" dirty="0"/>
          </a:p>
        </p:txBody>
      </p:sp>
    </p:spTree>
    <p:extLst>
      <p:ext uri="{BB962C8B-B14F-4D97-AF65-F5344CB8AC3E}">
        <p14:creationId xmlns:p14="http://schemas.microsoft.com/office/powerpoint/2010/main" val="300524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8.1.2  </a:t>
            </a:r>
            <a:r>
              <a:rPr lang="zh-CN" altLang="en-US" dirty="0"/>
              <a:t>权限等级说明</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dirty="0"/>
              <a:t>根据接口所涉数据的敏感程度或所涉能力的安全威胁影响，</a:t>
            </a:r>
            <a:r>
              <a:rPr lang="en-US" altLang="zh-CN" dirty="0"/>
              <a:t>ATM</a:t>
            </a:r>
            <a:r>
              <a:rPr lang="zh-CN" altLang="en-US" dirty="0"/>
              <a:t>模块定义了不同开放范围的权限等级来保护用户隐私。根据权限对于不同等级的应用有不同的开放范围，对应的权限类型可分为以下</a:t>
            </a:r>
            <a:r>
              <a:rPr lang="en-US" altLang="zh-CN" dirty="0"/>
              <a:t>3</a:t>
            </a:r>
            <a:r>
              <a:rPr lang="zh-CN" altLang="en-US" dirty="0"/>
              <a:t>种，等级依次提高。</a:t>
            </a:r>
          </a:p>
          <a:p>
            <a:pPr marL="0" indent="0">
              <a:buNone/>
            </a:pPr>
            <a:r>
              <a:rPr lang="en-US" altLang="zh-CN" dirty="0"/>
              <a:t>normal</a:t>
            </a:r>
            <a:r>
              <a:rPr lang="zh-CN" altLang="en-US" dirty="0"/>
              <a:t>权限：该权限允许应用访问超出默认规则的普通系统资源。这些系统资源的开放（包括数据和功能）对用户隐私以及其他应用带来的风险很小。该类型的权限仅向</a:t>
            </a:r>
            <a:r>
              <a:rPr lang="en-US" altLang="zh-CN" dirty="0"/>
              <a:t>APL</a:t>
            </a:r>
            <a:r>
              <a:rPr lang="zh-CN" altLang="en-US" dirty="0"/>
              <a:t>等级为</a:t>
            </a:r>
            <a:r>
              <a:rPr lang="en-US" altLang="zh-CN" dirty="0"/>
              <a:t>normal</a:t>
            </a:r>
            <a:r>
              <a:rPr lang="zh-CN" altLang="en-US" dirty="0"/>
              <a:t>及以上的应用开放。</a:t>
            </a:r>
          </a:p>
          <a:p>
            <a:pPr marL="0" indent="0">
              <a:buNone/>
            </a:pPr>
            <a:r>
              <a:rPr lang="en-US" altLang="zh-CN" dirty="0" err="1"/>
              <a:t>system_basic</a:t>
            </a:r>
            <a:r>
              <a:rPr lang="zh-CN" altLang="en-US" dirty="0"/>
              <a:t>权限：</a:t>
            </a:r>
            <a:r>
              <a:rPr lang="en-US" altLang="zh-CN" dirty="0" err="1"/>
              <a:t>system_basic</a:t>
            </a:r>
            <a:r>
              <a:rPr lang="zh-CN" altLang="en-US" dirty="0"/>
              <a:t>权限允许应用访问操作系统基础服务相关的资源。这部分系统基础服务属于系统提供或者预置的基础功能，比如系统设置、身份认证等。这些系统资源的开放对用户隐私以及其他应用带来的风险较大。该类型的权限仅向</a:t>
            </a:r>
            <a:r>
              <a:rPr lang="en-US" altLang="zh-CN" dirty="0"/>
              <a:t>APL</a:t>
            </a:r>
            <a:r>
              <a:rPr lang="zh-CN" altLang="en-US" dirty="0"/>
              <a:t>等级为</a:t>
            </a:r>
            <a:r>
              <a:rPr lang="en-US" altLang="zh-CN" dirty="0" err="1"/>
              <a:t>system_basic</a:t>
            </a:r>
            <a:r>
              <a:rPr lang="zh-CN" altLang="en-US" dirty="0"/>
              <a:t>及以上的应用开放。</a:t>
            </a:r>
          </a:p>
          <a:p>
            <a:pPr marL="0" indent="0">
              <a:buNone/>
            </a:pPr>
            <a:r>
              <a:rPr lang="en-US" altLang="zh-CN" dirty="0" err="1"/>
              <a:t>system_core</a:t>
            </a:r>
            <a:r>
              <a:rPr lang="zh-CN" altLang="en-US" dirty="0"/>
              <a:t>权限：</a:t>
            </a:r>
            <a:r>
              <a:rPr lang="en-US" altLang="zh-CN" dirty="0" err="1"/>
              <a:t>system_core</a:t>
            </a:r>
            <a:r>
              <a:rPr lang="zh-CN" altLang="en-US" dirty="0"/>
              <a:t>权限涉及开放操作系统核心资源的访问操作。这部分系统资源是系统最核心的底层服务，如果遭受破坏，操作系统将无法正常运</a:t>
            </a:r>
            <a:endParaRPr lang="zh-CN" altLang="en-US" dirty="0"/>
          </a:p>
        </p:txBody>
      </p:sp>
      <p:sp>
        <p:nvSpPr>
          <p:cNvPr id="5" name="文本框 4"/>
          <p:cNvSpPr txBox="1"/>
          <p:nvPr/>
        </p:nvSpPr>
        <p:spPr>
          <a:xfrm>
            <a:off x="6357669" y="6127234"/>
            <a:ext cx="3877985" cy="369332"/>
          </a:xfrm>
          <a:prstGeom prst="rect">
            <a:avLst/>
          </a:prstGeom>
          <a:noFill/>
        </p:spPr>
        <p:txBody>
          <a:bodyPr wrap="none" rtlCol="0">
            <a:spAutoFit/>
          </a:bodyPr>
          <a:lstStyle/>
          <a:p>
            <a:r>
              <a:rPr lang="zh-CN" altLang="zh-CN" dirty="0"/>
              <a:t>对模拟信号进行数字采样的数值转换</a:t>
            </a:r>
            <a:endParaRPr lang="zh-CN" altLang="en-US" dirty="0"/>
          </a:p>
        </p:txBody>
      </p:sp>
    </p:spTree>
    <p:extLst>
      <p:ext uri="{BB962C8B-B14F-4D97-AF65-F5344CB8AC3E}">
        <p14:creationId xmlns:p14="http://schemas.microsoft.com/office/powerpoint/2010/main" val="203818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8.1.3  </a:t>
            </a:r>
            <a:r>
              <a:rPr lang="zh-CN" altLang="en-US" dirty="0"/>
              <a:t>权限类型</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dirty="0"/>
              <a:t>根据授权方式的不同，权限类型可分为</a:t>
            </a:r>
            <a:r>
              <a:rPr lang="en-US" altLang="zh-CN" dirty="0" err="1"/>
              <a:t>system_grant</a:t>
            </a:r>
            <a:r>
              <a:rPr lang="zh-CN" altLang="en-US" dirty="0"/>
              <a:t>（系统授权）和</a:t>
            </a:r>
            <a:r>
              <a:rPr lang="en-US" altLang="zh-CN" dirty="0" err="1"/>
              <a:t>user_grant</a:t>
            </a:r>
            <a:r>
              <a:rPr lang="zh-CN" altLang="en-US" dirty="0"/>
              <a:t>（用户授权）。</a:t>
            </a:r>
          </a:p>
          <a:p>
            <a:pPr marL="0" indent="0">
              <a:buNone/>
            </a:pPr>
            <a:r>
              <a:rPr lang="en-US" altLang="zh-CN" dirty="0" err="1"/>
              <a:t>system_grant</a:t>
            </a:r>
            <a:r>
              <a:rPr lang="zh-CN" altLang="en-US" dirty="0"/>
              <a:t>指的是系统授权类型，在该类型的权限许可下，应用被允许访问的数据不会涉及用户或设备的敏感信息，应用被允许执行的操作不会对系统或者其他应用产生大的不利影响。如果在应用中申请了</a:t>
            </a:r>
            <a:r>
              <a:rPr lang="en-US" altLang="zh-CN" dirty="0" err="1"/>
              <a:t>system_grant</a:t>
            </a:r>
            <a:r>
              <a:rPr lang="zh-CN" altLang="en-US" dirty="0"/>
              <a:t>权限，那么系统会在用户安装应用时自动把相应权限授予应用。应用需要在应用商店的详情页面向用户展示所申请的</a:t>
            </a:r>
            <a:r>
              <a:rPr lang="en-US" altLang="zh-CN" dirty="0" err="1"/>
              <a:t>system_grant</a:t>
            </a:r>
            <a:r>
              <a:rPr lang="zh-CN" altLang="en-US" dirty="0"/>
              <a:t>权限列表。比如，在前文中所涉及的</a:t>
            </a:r>
            <a:r>
              <a:rPr lang="en-US" altLang="zh-CN" dirty="0" err="1"/>
              <a:t>ohos.permission.INTERNET</a:t>
            </a:r>
            <a:r>
              <a:rPr lang="zh-CN" altLang="en-US" dirty="0"/>
              <a:t>就是</a:t>
            </a:r>
            <a:r>
              <a:rPr lang="en-US" altLang="zh-CN" dirty="0" err="1"/>
              <a:t>system_grant</a:t>
            </a:r>
            <a:r>
              <a:rPr lang="zh-CN" altLang="en-US" dirty="0"/>
              <a:t>权限。</a:t>
            </a:r>
          </a:p>
          <a:p>
            <a:pPr marL="0" indent="0">
              <a:buNone/>
            </a:pPr>
            <a:r>
              <a:rPr lang="en-US" altLang="zh-CN" dirty="0" err="1"/>
              <a:t>user_grant</a:t>
            </a:r>
            <a:r>
              <a:rPr lang="zh-CN" altLang="en-US" dirty="0"/>
              <a:t>指的是用户授权类型，在该类型的权限许可下，应用被允许访问的数据将会涉及用户或设备的敏感信息，应用被允许执行的操作可能对系统或者其他应用产生严重的影响。该类型的权限不仅需要在安装包中申请，还需要在应用动态运行时，通过发送弹窗的方式请求用户授权。在用户手动允许授权后，应用才会真正获得相应权限，从而成功访问操作目标对象。</a:t>
            </a:r>
            <a:endParaRPr lang="zh-CN" altLang="en-US" dirty="0"/>
          </a:p>
        </p:txBody>
      </p:sp>
      <p:sp>
        <p:nvSpPr>
          <p:cNvPr id="5" name="文本框 4"/>
          <p:cNvSpPr txBox="1"/>
          <p:nvPr/>
        </p:nvSpPr>
        <p:spPr>
          <a:xfrm>
            <a:off x="6357669" y="6127234"/>
            <a:ext cx="3877985" cy="369332"/>
          </a:xfrm>
          <a:prstGeom prst="rect">
            <a:avLst/>
          </a:prstGeom>
          <a:noFill/>
        </p:spPr>
        <p:txBody>
          <a:bodyPr wrap="none" rtlCol="0">
            <a:spAutoFit/>
          </a:bodyPr>
          <a:lstStyle/>
          <a:p>
            <a:r>
              <a:rPr lang="zh-CN" altLang="zh-CN" dirty="0"/>
              <a:t>对模拟信号进行数字采样的数值转换</a:t>
            </a:r>
            <a:endParaRPr lang="zh-CN" altLang="en-US" dirty="0"/>
          </a:p>
        </p:txBody>
      </p:sp>
    </p:spTree>
    <p:extLst>
      <p:ext uri="{BB962C8B-B14F-4D97-AF65-F5344CB8AC3E}">
        <p14:creationId xmlns:p14="http://schemas.microsoft.com/office/powerpoint/2010/main" val="427115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8.1.4  </a:t>
            </a:r>
            <a:r>
              <a:rPr lang="zh-CN" altLang="en-US" dirty="0"/>
              <a:t>权限列表</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269" y="1584262"/>
            <a:ext cx="6839905" cy="4410691"/>
          </a:xfrm>
          <a:prstGeom prst="rect">
            <a:avLst/>
          </a:prstGeom>
        </p:spPr>
      </p:pic>
      <p:sp>
        <p:nvSpPr>
          <p:cNvPr id="7" name="文本框 6"/>
          <p:cNvSpPr txBox="1"/>
          <p:nvPr/>
        </p:nvSpPr>
        <p:spPr>
          <a:xfrm>
            <a:off x="2164722" y="1819477"/>
            <a:ext cx="1815921" cy="369332"/>
          </a:xfrm>
          <a:prstGeom prst="rect">
            <a:avLst/>
          </a:prstGeom>
          <a:noFill/>
        </p:spPr>
        <p:txBody>
          <a:bodyPr wrap="square" rtlCol="0">
            <a:spAutoFit/>
          </a:bodyPr>
          <a:lstStyle/>
          <a:p>
            <a:r>
              <a:rPr lang="zh-CN" altLang="en-US" dirty="0" smtClean="0"/>
              <a:t>此处列举部分：</a:t>
            </a:r>
            <a:endParaRPr lang="zh-CN" altLang="en-US" dirty="0"/>
          </a:p>
        </p:txBody>
      </p:sp>
    </p:spTree>
    <p:extLst>
      <p:ext uri="{BB962C8B-B14F-4D97-AF65-F5344CB8AC3E}">
        <p14:creationId xmlns:p14="http://schemas.microsoft.com/office/powerpoint/2010/main" val="925233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2429</Words>
  <Application>Microsoft Office PowerPoint</Application>
  <PresentationFormat>宽屏</PresentationFormat>
  <Paragraphs>174</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宋体</vt:lpstr>
      <vt:lpstr>Arial</vt:lpstr>
      <vt:lpstr>Calibri</vt:lpstr>
      <vt:lpstr>Calibri Light</vt:lpstr>
      <vt:lpstr>Office 主题</vt:lpstr>
      <vt:lpstr>第8章  安全管理</vt:lpstr>
      <vt:lpstr>本章简介</vt:lpstr>
      <vt:lpstr>本章内容</vt:lpstr>
      <vt:lpstr>8.1  访问控制概述</vt:lpstr>
      <vt:lpstr> 8.1.1  权限包含的基本概念</vt:lpstr>
      <vt:lpstr>PowerPoint 演示文稿</vt:lpstr>
      <vt:lpstr>8.1.2  权限等级说明</vt:lpstr>
      <vt:lpstr>8.1.3  权限类型</vt:lpstr>
      <vt:lpstr>8.1.4  权限列表</vt:lpstr>
      <vt:lpstr>  8.2  访问控制开发步骤</vt:lpstr>
      <vt:lpstr>8.2.1  权限申请</vt:lpstr>
      <vt:lpstr>8.2.2  权限授权</vt:lpstr>
      <vt:lpstr>8.3  访问控制授权</vt:lpstr>
      <vt:lpstr>8.3.1  场景介绍</vt:lpstr>
      <vt:lpstr>8.3.2  声明访问的权限</vt:lpstr>
      <vt:lpstr>8.3.3  申请授权user_grant权限</vt:lpstr>
      <vt:lpstr>8.3.4  运行</vt:lpstr>
      <vt:lpstr>8.4  小结</vt:lpstr>
      <vt:lpstr>8.5  习题</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课程前言</dc:title>
  <dc:creator>Lenovo</dc:creator>
  <cp:lastModifiedBy>Administrator</cp:lastModifiedBy>
  <cp:revision>131</cp:revision>
  <dcterms:created xsi:type="dcterms:W3CDTF">2020-09-05T11:09:37Z</dcterms:created>
  <dcterms:modified xsi:type="dcterms:W3CDTF">2024-01-05T08:08:52Z</dcterms:modified>
</cp:coreProperties>
</file>