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274" r:id="rId38"/>
    <p:sldId id="306" r:id="rId39"/>
    <p:sldId id="307" r:id="rId40"/>
    <p:sldId id="308" r:id="rId41"/>
    <p:sldId id="309" r:id="rId42"/>
    <p:sldId id="310" r:id="rId43"/>
    <p:sldId id="311" r:id="rId44"/>
    <p:sldId id="312" r:id="rId45"/>
    <p:sldId id="313" r:id="rId46"/>
    <p:sldId id="314"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0"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44566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96926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00814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118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53601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69307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5447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9367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5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75013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3614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513AA-8199-4004-9AC0-7FD933396CD1}" type="datetimeFigureOut">
              <a:rPr lang="zh-CN" altLang="en-US" smtClean="0"/>
              <a:t>2024-01-05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32268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9</a:t>
            </a:r>
            <a:r>
              <a:rPr lang="zh-CN" altLang="en-US" dirty="0" smtClean="0"/>
              <a:t>章  数据管理</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66601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单版本分布式数据库</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单版本分布式数据库是指数据在本地是以单个</a:t>
            </a:r>
            <a:r>
              <a:rPr lang="en-US" altLang="zh-CN" dirty="0"/>
              <a:t>KV</a:t>
            </a:r>
            <a:r>
              <a:rPr lang="zh-CN" altLang="en-US" dirty="0"/>
              <a:t>条目为单位的方式保存的，对每个</a:t>
            </a:r>
            <a:r>
              <a:rPr lang="en-US" altLang="zh-CN" dirty="0"/>
              <a:t>Key</a:t>
            </a:r>
            <a:r>
              <a:rPr lang="zh-CN" altLang="en-US" dirty="0"/>
              <a:t>最多只保存一个条目项，当数据在本地被用户修改时，无论它是否已经被同步出去，均直接在这个条目上进行修改。同步也以此为基础，按照它在本地被写入或更改的顺序将当前最新一次修改逐条同步至远端设备。</a:t>
            </a:r>
            <a:endParaRPr lang="zh-CN" altLang="en-US" dirty="0">
              <a:solidFill>
                <a:srgbClr val="00B0F0"/>
              </a:solidFill>
            </a:endParaRPr>
          </a:p>
        </p:txBody>
      </p:sp>
    </p:spTree>
    <p:extLst>
      <p:ext uri="{BB962C8B-B14F-4D97-AF65-F5344CB8AC3E}">
        <p14:creationId xmlns:p14="http://schemas.microsoft.com/office/powerpoint/2010/main" val="2136674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设备协同分布式数据库</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设备协同分布式数据库建立在单版本分布式数据库之上，在应用程序存入的</a:t>
            </a:r>
            <a:r>
              <a:rPr lang="en-US" altLang="zh-CN" dirty="0"/>
              <a:t>KV</a:t>
            </a:r>
            <a:r>
              <a:rPr lang="zh-CN" altLang="en-US" dirty="0"/>
              <a:t>数据中的</a:t>
            </a:r>
            <a:r>
              <a:rPr lang="en-US" altLang="zh-CN" dirty="0"/>
              <a:t>Key</a:t>
            </a:r>
            <a:r>
              <a:rPr lang="zh-CN" altLang="en-US" dirty="0"/>
              <a:t>前面拼接了本设备的</a:t>
            </a:r>
            <a:r>
              <a:rPr lang="en-US" altLang="zh-CN" dirty="0" err="1"/>
              <a:t>DeviceID</a:t>
            </a:r>
            <a:r>
              <a:rPr lang="zh-CN" altLang="en-US" dirty="0"/>
              <a:t>标识符，这样能保证每个设备产生的数据严格隔离，底层按照设备的维度管理这些数据，设备协同分布式数据库支持以设备的维度查询分布式数据，但是不支持修改远端设备同步过来的数据。</a:t>
            </a:r>
            <a:endParaRPr lang="zh-CN" altLang="en-US" dirty="0">
              <a:solidFill>
                <a:srgbClr val="00B0F0"/>
              </a:solidFill>
            </a:endParaRPr>
          </a:p>
        </p:txBody>
      </p:sp>
    </p:spTree>
    <p:extLst>
      <p:ext uri="{BB962C8B-B14F-4D97-AF65-F5344CB8AC3E}">
        <p14:creationId xmlns:p14="http://schemas.microsoft.com/office/powerpoint/2010/main" val="197524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分布式数据库冲突解决策略</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分布式数据库多设备提交冲突场景，在合并提交的冲突的过程中，如果多个设备同时修改了同一数据，则称这种场景为数据冲突。数据冲突采用默认冲突解决策略（</a:t>
            </a:r>
            <a:r>
              <a:rPr lang="en-US" altLang="zh-CN" dirty="0"/>
              <a:t>Last-Write-Wins</a:t>
            </a:r>
            <a:r>
              <a:rPr lang="zh-CN" altLang="en-US" dirty="0"/>
              <a:t>），基于提交时间戳，取时间戳较大的提交数据，当前不支持制定冲突解决策略。</a:t>
            </a:r>
            <a:endParaRPr lang="zh-CN" altLang="en-US" dirty="0">
              <a:solidFill>
                <a:srgbClr val="00B0F0"/>
              </a:solidFill>
            </a:endParaRPr>
          </a:p>
        </p:txBody>
      </p:sp>
    </p:spTree>
    <p:extLst>
      <p:ext uri="{BB962C8B-B14F-4D97-AF65-F5344CB8AC3E}">
        <p14:creationId xmlns:p14="http://schemas.microsoft.com/office/powerpoint/2010/main" val="1670119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a:t>
            </a:r>
            <a:r>
              <a:rPr lang="en-US" altLang="zh-CN" dirty="0"/>
              <a:t>Schema</a:t>
            </a:r>
            <a:r>
              <a:rPr lang="zh-CN" altLang="en-US" dirty="0"/>
              <a:t>化管理与谓词查询</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单版本数据库支持在创建和打开数据库时指定</a:t>
            </a:r>
            <a:r>
              <a:rPr lang="en-US" altLang="zh-CN" dirty="0"/>
              <a:t>Schema</a:t>
            </a:r>
            <a:r>
              <a:rPr lang="zh-CN" altLang="en-US" dirty="0"/>
              <a:t>，数据库根据</a:t>
            </a:r>
            <a:r>
              <a:rPr lang="en-US" altLang="zh-CN" dirty="0"/>
              <a:t>Schema</a:t>
            </a:r>
            <a:r>
              <a:rPr lang="zh-CN" altLang="en-US" dirty="0"/>
              <a:t>定义感知</a:t>
            </a:r>
            <a:r>
              <a:rPr lang="en-US" altLang="zh-CN" dirty="0"/>
              <a:t>KV</a:t>
            </a:r>
            <a:r>
              <a:rPr lang="zh-CN" altLang="en-US" dirty="0"/>
              <a:t>记录的</a:t>
            </a:r>
            <a:r>
              <a:rPr lang="en-US" altLang="zh-CN" dirty="0"/>
              <a:t>Value</a:t>
            </a:r>
            <a:r>
              <a:rPr lang="zh-CN" altLang="en-US" dirty="0"/>
              <a:t>格式，以实现对</a:t>
            </a:r>
            <a:r>
              <a:rPr lang="en-US" altLang="zh-CN" dirty="0"/>
              <a:t>Value</a:t>
            </a:r>
            <a:r>
              <a:rPr lang="zh-CN" altLang="en-US" dirty="0"/>
              <a:t>值结构的检查，并基于</a:t>
            </a:r>
            <a:r>
              <a:rPr lang="en-US" altLang="zh-CN" dirty="0"/>
              <a:t>Value</a:t>
            </a:r>
            <a:r>
              <a:rPr lang="zh-CN" altLang="en-US" dirty="0"/>
              <a:t>中的字段实现索引建立和谓词查询。</a:t>
            </a:r>
            <a:endParaRPr lang="zh-CN" altLang="en-US" dirty="0">
              <a:solidFill>
                <a:srgbClr val="00B0F0"/>
              </a:solidFill>
            </a:endParaRPr>
          </a:p>
        </p:txBody>
      </p:sp>
    </p:spTree>
    <p:extLst>
      <p:ext uri="{BB962C8B-B14F-4D97-AF65-F5344CB8AC3E}">
        <p14:creationId xmlns:p14="http://schemas.microsoft.com/office/powerpoint/2010/main" val="252155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分布式数据库的备份能力</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提供分布式数据库备份能力，业务通过设置</a:t>
            </a:r>
            <a:r>
              <a:rPr lang="en-US" altLang="zh-CN" dirty="0"/>
              <a:t>backup</a:t>
            </a:r>
            <a:r>
              <a:rPr lang="zh-CN" altLang="en-US" dirty="0"/>
              <a:t>属性为</a:t>
            </a:r>
            <a:r>
              <a:rPr lang="en-US" altLang="zh-CN" dirty="0"/>
              <a:t>true</a:t>
            </a:r>
            <a:r>
              <a:rPr lang="zh-CN" altLang="en-US" dirty="0"/>
              <a:t>，可以触发分布式数据服务每日备份。当分布式数据库发生损坏时，分布式数据服务会删除损坏的数据库，并且从备份数据库中恢复上次备份的数据。如果不存在备份数据库，则创建一个新的数据库。同时支持加密数据库的备份能力。</a:t>
            </a:r>
            <a:endParaRPr lang="zh-CN" altLang="en-US" dirty="0">
              <a:solidFill>
                <a:srgbClr val="00B0F0"/>
              </a:solidFill>
            </a:endParaRPr>
          </a:p>
        </p:txBody>
      </p:sp>
    </p:spTree>
    <p:extLst>
      <p:ext uri="{BB962C8B-B14F-4D97-AF65-F5344CB8AC3E}">
        <p14:creationId xmlns:p14="http://schemas.microsoft.com/office/powerpoint/2010/main" val="184963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9.1.2  </a:t>
            </a:r>
            <a:r>
              <a:rPr lang="zh-CN" altLang="en-US" dirty="0"/>
              <a:t>分布式数据服务的运作机制</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522" y="1997982"/>
            <a:ext cx="7001852" cy="4639322"/>
          </a:xfrm>
          <a:prstGeom prst="rect">
            <a:avLst/>
          </a:prstGeom>
        </p:spPr>
      </p:pic>
    </p:spTree>
    <p:extLst>
      <p:ext uri="{BB962C8B-B14F-4D97-AF65-F5344CB8AC3E}">
        <p14:creationId xmlns:p14="http://schemas.microsoft.com/office/powerpoint/2010/main" val="183022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9.1.3  </a:t>
            </a:r>
            <a:r>
              <a:rPr lang="zh-CN" altLang="en-US" dirty="0"/>
              <a:t>分布式数据服务的约束与限制</a:t>
            </a:r>
            <a:endParaRPr lang="zh-CN" altLang="en-US" dirty="0"/>
          </a:p>
        </p:txBody>
      </p:sp>
      <p:sp>
        <p:nvSpPr>
          <p:cNvPr id="3" name="文本框 2"/>
          <p:cNvSpPr txBox="1"/>
          <p:nvPr/>
        </p:nvSpPr>
        <p:spPr>
          <a:xfrm>
            <a:off x="708338" y="2305318"/>
            <a:ext cx="9859851"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使用分布式数据服务需要考虑如下的约束与限制：</a:t>
            </a:r>
          </a:p>
          <a:p>
            <a:pPr marL="285750" indent="-285750">
              <a:buFont typeface="Arial" panose="020B0604020202020204" pitchFamily="34" charset="0"/>
              <a:buChar char="•"/>
            </a:pPr>
            <a:r>
              <a:rPr lang="zh-CN" altLang="en-US" dirty="0"/>
              <a:t>分布式数据服务的数据模型仅支持</a:t>
            </a:r>
            <a:r>
              <a:rPr lang="en-US" altLang="zh-CN" dirty="0"/>
              <a:t>KV</a:t>
            </a:r>
            <a:r>
              <a:rPr lang="zh-CN" altLang="en-US" dirty="0"/>
              <a:t>数据模型，不支持外键、触发器等关系数据库中的功能。</a:t>
            </a:r>
          </a:p>
          <a:p>
            <a:pPr marL="285750" indent="-285750">
              <a:buFont typeface="Arial" panose="020B0604020202020204" pitchFamily="34" charset="0"/>
              <a:buChar char="•"/>
            </a:pPr>
            <a:r>
              <a:rPr lang="zh-CN" altLang="en-US" dirty="0"/>
              <a:t>分布式数据服务支持</a:t>
            </a:r>
            <a:r>
              <a:rPr lang="en-US" altLang="zh-CN" dirty="0"/>
              <a:t>KV</a:t>
            </a:r>
            <a:r>
              <a:rPr lang="zh-CN" altLang="en-US" dirty="0"/>
              <a:t>数据模型规格：</a:t>
            </a:r>
          </a:p>
          <a:p>
            <a:r>
              <a:rPr lang="zh-CN" altLang="en-US" dirty="0" smtClean="0"/>
              <a:t>     备</a:t>
            </a:r>
            <a:r>
              <a:rPr lang="zh-CN" altLang="en-US" dirty="0"/>
              <a:t>协同数据库，针对每条记录，</a:t>
            </a:r>
            <a:r>
              <a:rPr lang="en-US" altLang="zh-CN" dirty="0"/>
              <a:t>Key</a:t>
            </a:r>
            <a:r>
              <a:rPr lang="zh-CN" altLang="en-US" dirty="0"/>
              <a:t>的长度≤</a:t>
            </a:r>
            <a:r>
              <a:rPr lang="en-US" altLang="zh-CN" dirty="0"/>
              <a:t>896 Byte</a:t>
            </a:r>
            <a:r>
              <a:rPr lang="zh-CN" altLang="en-US" dirty="0"/>
              <a:t>，</a:t>
            </a:r>
            <a:r>
              <a:rPr lang="en-US" altLang="zh-CN" dirty="0"/>
              <a:t>Value</a:t>
            </a:r>
            <a:r>
              <a:rPr lang="zh-CN" altLang="en-US" dirty="0"/>
              <a:t>的长度</a:t>
            </a:r>
            <a:r>
              <a:rPr lang="en-US" altLang="zh-CN" dirty="0"/>
              <a:t>&lt; 4 MB</a:t>
            </a:r>
            <a:r>
              <a:rPr lang="zh-CN" altLang="en-US" dirty="0"/>
              <a:t>。</a:t>
            </a:r>
          </a:p>
          <a:p>
            <a:r>
              <a:rPr lang="zh-CN" altLang="en-US" dirty="0" smtClean="0"/>
              <a:t>     版本</a:t>
            </a:r>
            <a:r>
              <a:rPr lang="zh-CN" altLang="en-US" dirty="0"/>
              <a:t>数据库，针对每条记录，</a:t>
            </a:r>
            <a:r>
              <a:rPr lang="en-US" altLang="zh-CN" dirty="0"/>
              <a:t>Key</a:t>
            </a:r>
            <a:r>
              <a:rPr lang="zh-CN" altLang="en-US" dirty="0"/>
              <a:t>的长度≤</a:t>
            </a:r>
            <a:r>
              <a:rPr lang="en-US" altLang="zh-CN" dirty="0"/>
              <a:t>1 KB</a:t>
            </a:r>
            <a:r>
              <a:rPr lang="zh-CN" altLang="en-US" dirty="0"/>
              <a:t>，</a:t>
            </a:r>
            <a:r>
              <a:rPr lang="en-US" altLang="zh-CN" dirty="0"/>
              <a:t>Value</a:t>
            </a:r>
            <a:r>
              <a:rPr lang="zh-CN" altLang="en-US" dirty="0"/>
              <a:t>的长度</a:t>
            </a:r>
            <a:r>
              <a:rPr lang="en-US" altLang="zh-CN" dirty="0"/>
              <a:t>&lt; 4 MB</a:t>
            </a:r>
            <a:r>
              <a:rPr lang="zh-CN" altLang="en-US" dirty="0"/>
              <a:t>。</a:t>
            </a:r>
          </a:p>
          <a:p>
            <a:r>
              <a:rPr lang="zh-CN" altLang="en-US" dirty="0" smtClean="0"/>
              <a:t>     应用程序</a:t>
            </a:r>
            <a:r>
              <a:rPr lang="zh-CN" altLang="en-US" dirty="0"/>
              <a:t>最多支持同时打开</a:t>
            </a:r>
            <a:r>
              <a:rPr lang="en-US" altLang="zh-CN" dirty="0"/>
              <a:t>16</a:t>
            </a:r>
            <a:r>
              <a:rPr lang="zh-CN" altLang="en-US" dirty="0"/>
              <a:t>个分布式数据库。</a:t>
            </a:r>
          </a:p>
          <a:p>
            <a:pPr marL="285750" indent="-285750">
              <a:buFont typeface="Arial" panose="020B0604020202020204" pitchFamily="34" charset="0"/>
              <a:buChar char="•"/>
            </a:pPr>
            <a:r>
              <a:rPr lang="zh-CN" altLang="en-US" dirty="0"/>
              <a:t>分布式数据库与本地数据库的使用场景不同，因此开发者应识别需要在设备间进行同步的数据，并将这些数据保存到分布式数据库中。</a:t>
            </a:r>
          </a:p>
          <a:p>
            <a:pPr marL="285750" indent="-285750">
              <a:buFont typeface="Arial" panose="020B0604020202020204" pitchFamily="34" charset="0"/>
              <a:buChar char="•"/>
            </a:pPr>
            <a:r>
              <a:rPr lang="zh-CN" altLang="en-US" dirty="0"/>
              <a:t>分布式数据服务当前不支持应用程序自定义冲突解决策略。</a:t>
            </a:r>
          </a:p>
          <a:p>
            <a:pPr marL="285750" indent="-285750">
              <a:buFont typeface="Arial" panose="020B0604020202020204" pitchFamily="34" charset="0"/>
              <a:buChar char="•"/>
            </a:pPr>
            <a:r>
              <a:rPr lang="zh-CN" altLang="en-US" dirty="0"/>
              <a:t>分布式数据服务针对每个应用程序当前的流控机制：</a:t>
            </a:r>
            <a:r>
              <a:rPr lang="en-US" altLang="zh-CN" dirty="0" err="1"/>
              <a:t>KvStore</a:t>
            </a:r>
            <a:r>
              <a:rPr lang="zh-CN" altLang="en-US" dirty="0"/>
              <a:t>的接口一秒最多访问</a:t>
            </a:r>
            <a:r>
              <a:rPr lang="en-US" altLang="zh-CN" dirty="0"/>
              <a:t>1000</a:t>
            </a:r>
            <a:r>
              <a:rPr lang="zh-CN" altLang="en-US" dirty="0"/>
              <a:t>次，一分钟最多访问</a:t>
            </a:r>
            <a:r>
              <a:rPr lang="en-US" altLang="zh-CN" dirty="0"/>
              <a:t>10000</a:t>
            </a:r>
            <a:r>
              <a:rPr lang="zh-CN" altLang="en-US" dirty="0"/>
              <a:t>次；</a:t>
            </a:r>
            <a:r>
              <a:rPr lang="en-US" altLang="zh-CN" dirty="0" err="1"/>
              <a:t>KvManager</a:t>
            </a:r>
            <a:r>
              <a:rPr lang="zh-CN" altLang="en-US" dirty="0"/>
              <a:t>的接口一秒最多访问</a:t>
            </a:r>
            <a:r>
              <a:rPr lang="en-US" altLang="zh-CN" dirty="0"/>
              <a:t>50</a:t>
            </a:r>
            <a:r>
              <a:rPr lang="zh-CN" altLang="en-US" dirty="0"/>
              <a:t>次，一分钟最多访问</a:t>
            </a:r>
            <a:r>
              <a:rPr lang="en-US" altLang="zh-CN" dirty="0"/>
              <a:t>500</a:t>
            </a:r>
            <a:r>
              <a:rPr lang="zh-CN" altLang="en-US" dirty="0"/>
              <a:t>次。</a:t>
            </a:r>
          </a:p>
          <a:p>
            <a:pPr marL="285750" indent="-285750">
              <a:buFont typeface="Arial" panose="020B0604020202020204" pitchFamily="34" charset="0"/>
              <a:buChar char="•"/>
            </a:pPr>
            <a:r>
              <a:rPr lang="zh-CN" altLang="en-US" dirty="0"/>
              <a:t>分布式数据库事件回调方法中不允许进行阻塞操作，例如修改</a:t>
            </a:r>
            <a:r>
              <a:rPr lang="en-US" altLang="zh-CN" dirty="0"/>
              <a:t>UI</a:t>
            </a:r>
            <a:r>
              <a:rPr lang="zh-CN" altLang="en-US" dirty="0"/>
              <a:t>组件。</a:t>
            </a:r>
          </a:p>
        </p:txBody>
      </p:sp>
    </p:spTree>
    <p:extLst>
      <p:ext uri="{BB962C8B-B14F-4D97-AF65-F5344CB8AC3E}">
        <p14:creationId xmlns:p14="http://schemas.microsoft.com/office/powerpoint/2010/main" val="356141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zh-CN" altLang="en-US" dirty="0"/>
              <a:t>分布式数据服务的开发步骤</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本节介绍分布式数据服务的开发步骤</a:t>
            </a:r>
            <a:r>
              <a:rPr lang="zh-CN" altLang="en-US" dirty="0" smtClean="0"/>
              <a:t>。</a:t>
            </a:r>
            <a:endParaRPr lang="en-US" altLang="zh-CN" dirty="0" smtClean="0"/>
          </a:p>
          <a:p>
            <a:pPr marL="0" indent="0">
              <a:buNone/>
            </a:pPr>
            <a:r>
              <a:rPr lang="en-US" altLang="zh-CN" dirty="0"/>
              <a:t>9.2.1  </a:t>
            </a:r>
            <a:r>
              <a:rPr lang="zh-CN" altLang="en-US" dirty="0"/>
              <a:t>导入</a:t>
            </a:r>
            <a:r>
              <a:rPr lang="zh-CN" altLang="en-US" dirty="0" smtClean="0"/>
              <a:t>模块</a:t>
            </a:r>
            <a:endParaRPr lang="en-US" altLang="zh-CN" dirty="0" smtClean="0"/>
          </a:p>
          <a:p>
            <a:pPr marL="0" indent="0">
              <a:buNone/>
            </a:pPr>
            <a:r>
              <a:rPr lang="en-US" altLang="zh-CN" dirty="0"/>
              <a:t>9.2.2  </a:t>
            </a:r>
            <a:r>
              <a:rPr lang="zh-CN" altLang="en-US" dirty="0"/>
              <a:t>构造分布式数据库管理类</a:t>
            </a:r>
            <a:r>
              <a:rPr lang="zh-CN" altLang="en-US" dirty="0" smtClean="0"/>
              <a:t>实例</a:t>
            </a:r>
            <a:endParaRPr lang="en-US" altLang="zh-CN" dirty="0" smtClean="0"/>
          </a:p>
          <a:p>
            <a:pPr marL="0" indent="0">
              <a:buNone/>
            </a:pPr>
            <a:r>
              <a:rPr lang="en-US" altLang="zh-CN" dirty="0"/>
              <a:t>9.2.3  </a:t>
            </a:r>
            <a:r>
              <a:rPr lang="zh-CN" altLang="en-US" dirty="0"/>
              <a:t>获取</a:t>
            </a:r>
            <a:r>
              <a:rPr lang="en-US" altLang="zh-CN" dirty="0"/>
              <a:t>/</a:t>
            </a:r>
            <a:r>
              <a:rPr lang="zh-CN" altLang="en-US" dirty="0"/>
              <a:t>创建</a:t>
            </a:r>
            <a:r>
              <a:rPr lang="zh-CN" altLang="en-US" dirty="0" smtClean="0"/>
              <a:t>分布式数据库</a:t>
            </a:r>
            <a:endParaRPr lang="en-US" altLang="zh-CN" dirty="0" smtClean="0"/>
          </a:p>
          <a:p>
            <a:pPr marL="0" indent="0">
              <a:buNone/>
            </a:pPr>
            <a:r>
              <a:rPr lang="en-US" altLang="zh-CN" dirty="0"/>
              <a:t>9.2.4  </a:t>
            </a:r>
            <a:r>
              <a:rPr lang="zh-CN" altLang="en-US" dirty="0"/>
              <a:t>订阅分布式数据库的数据</a:t>
            </a:r>
            <a:r>
              <a:rPr lang="zh-CN" altLang="en-US" dirty="0" smtClean="0"/>
              <a:t>变化</a:t>
            </a:r>
            <a:endParaRPr lang="en-US" altLang="zh-CN" dirty="0" smtClean="0"/>
          </a:p>
          <a:p>
            <a:pPr marL="0" indent="0">
              <a:buNone/>
            </a:pPr>
            <a:r>
              <a:rPr lang="en-US" altLang="zh-CN" dirty="0" smtClean="0"/>
              <a:t>9.2.5  </a:t>
            </a:r>
            <a:r>
              <a:rPr lang="zh-CN" altLang="en-US" dirty="0"/>
              <a:t>将数据写入</a:t>
            </a:r>
            <a:r>
              <a:rPr lang="zh-CN" altLang="en-US" dirty="0" smtClean="0"/>
              <a:t>分布式数据库</a:t>
            </a:r>
            <a:endParaRPr lang="en-US" altLang="zh-CN" dirty="0" smtClean="0"/>
          </a:p>
          <a:p>
            <a:pPr marL="0" indent="0">
              <a:buNone/>
            </a:pPr>
            <a:r>
              <a:rPr lang="en-US" altLang="zh-CN" dirty="0" smtClean="0"/>
              <a:t>9.2.6  </a:t>
            </a:r>
            <a:r>
              <a:rPr lang="zh-CN" altLang="en-US" dirty="0"/>
              <a:t>查询分布式数据库数据</a:t>
            </a:r>
            <a:endParaRPr lang="zh-CN" altLang="en-US" dirty="0"/>
          </a:p>
        </p:txBody>
      </p:sp>
    </p:spTree>
    <p:extLst>
      <p:ext uri="{BB962C8B-B14F-4D97-AF65-F5344CB8AC3E}">
        <p14:creationId xmlns:p14="http://schemas.microsoft.com/office/powerpoint/2010/main" val="2925898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9.2.1  </a:t>
            </a:r>
            <a:r>
              <a:rPr lang="zh-CN" altLang="en-US" dirty="0"/>
              <a:t>导入模块</a:t>
            </a:r>
            <a:endParaRPr lang="zh-CN" altLang="en-US" dirty="0"/>
          </a:p>
        </p:txBody>
      </p:sp>
      <p:sp>
        <p:nvSpPr>
          <p:cNvPr id="3" name="文本框 2"/>
          <p:cNvSpPr txBox="1"/>
          <p:nvPr/>
        </p:nvSpPr>
        <p:spPr>
          <a:xfrm>
            <a:off x="708338" y="2305318"/>
            <a:ext cx="9859851" cy="923330"/>
          </a:xfrm>
          <a:prstGeom prst="rect">
            <a:avLst/>
          </a:prstGeom>
          <a:noFill/>
        </p:spPr>
        <p:txBody>
          <a:bodyPr wrap="square" rtlCol="0">
            <a:spAutoFit/>
          </a:bodyPr>
          <a:lstStyle/>
          <a:p>
            <a:r>
              <a:rPr lang="zh-CN" altLang="en-US" dirty="0"/>
              <a:t>导入</a:t>
            </a:r>
            <a:r>
              <a:rPr lang="en-US" altLang="zh-CN" dirty="0" err="1"/>
              <a:t>distributedData</a:t>
            </a:r>
            <a:r>
              <a:rPr lang="zh-CN" altLang="en-US" dirty="0"/>
              <a:t>模块，代码如下：</a:t>
            </a:r>
          </a:p>
          <a:p>
            <a:r>
              <a:rPr lang="en-US" altLang="zh-CN" dirty="0"/>
              <a:t>//</a:t>
            </a:r>
            <a:r>
              <a:rPr lang="zh-CN" altLang="en-US" dirty="0"/>
              <a:t>导入</a:t>
            </a:r>
            <a:r>
              <a:rPr lang="en-US" altLang="zh-CN" dirty="0" err="1"/>
              <a:t>distributedData</a:t>
            </a:r>
            <a:r>
              <a:rPr lang="zh-CN" altLang="en-US" dirty="0"/>
              <a:t>模块</a:t>
            </a:r>
          </a:p>
          <a:p>
            <a:r>
              <a:rPr lang="en-US" altLang="zh-CN" dirty="0"/>
              <a:t>import </a:t>
            </a:r>
            <a:r>
              <a:rPr lang="en-US" altLang="zh-CN" dirty="0" err="1"/>
              <a:t>distributedData</a:t>
            </a:r>
            <a:r>
              <a:rPr lang="en-US" altLang="zh-CN" dirty="0"/>
              <a:t> from '@</a:t>
            </a:r>
            <a:r>
              <a:rPr lang="en-US" altLang="zh-CN" dirty="0" err="1"/>
              <a:t>ohos.data.distributedData</a:t>
            </a:r>
            <a:r>
              <a:rPr lang="en-US" altLang="zh-CN" dirty="0"/>
              <a:t>';</a:t>
            </a:r>
            <a:endParaRPr lang="zh-CN" altLang="en-US" dirty="0"/>
          </a:p>
        </p:txBody>
      </p:sp>
    </p:spTree>
    <p:extLst>
      <p:ext uri="{BB962C8B-B14F-4D97-AF65-F5344CB8AC3E}">
        <p14:creationId xmlns:p14="http://schemas.microsoft.com/office/powerpoint/2010/main" val="3038736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9.2.2  </a:t>
            </a:r>
            <a:r>
              <a:rPr lang="zh-CN" altLang="en-US" dirty="0"/>
              <a:t>构造分布式数据库管理类实例</a:t>
            </a:r>
            <a:endParaRPr lang="zh-CN" altLang="en-US" dirty="0"/>
          </a:p>
        </p:txBody>
      </p:sp>
      <p:sp>
        <p:nvSpPr>
          <p:cNvPr id="3" name="文本框 2"/>
          <p:cNvSpPr txBox="1"/>
          <p:nvPr/>
        </p:nvSpPr>
        <p:spPr>
          <a:xfrm>
            <a:off x="991673" y="1906074"/>
            <a:ext cx="9859851" cy="4616648"/>
          </a:xfrm>
          <a:prstGeom prst="rect">
            <a:avLst/>
          </a:prstGeom>
          <a:noFill/>
        </p:spPr>
        <p:txBody>
          <a:bodyPr wrap="square" rtlCol="0">
            <a:spAutoFit/>
          </a:bodyPr>
          <a:lstStyle/>
          <a:p>
            <a:r>
              <a:rPr lang="zh-CN" altLang="en-US" sz="1400" dirty="0"/>
              <a:t>根据应用上下文创建</a:t>
            </a:r>
            <a:r>
              <a:rPr lang="en-US" altLang="zh-CN" sz="1400" dirty="0" err="1"/>
              <a:t>kvManagerConfig</a:t>
            </a:r>
            <a:r>
              <a:rPr lang="zh-CN" altLang="en-US" sz="1400" dirty="0"/>
              <a:t>对象。以下为创建分布式数据库管理器的代码示例：</a:t>
            </a:r>
          </a:p>
          <a:p>
            <a:r>
              <a:rPr lang="en-US" altLang="zh-CN" sz="1400" dirty="0"/>
              <a:t>let </a:t>
            </a:r>
            <a:r>
              <a:rPr lang="en-US" altLang="zh-CN" sz="1400" dirty="0" err="1"/>
              <a:t>kvManager</a:t>
            </a:r>
            <a:r>
              <a:rPr lang="en-US" altLang="zh-CN" sz="1400" dirty="0"/>
              <a:t>;</a:t>
            </a:r>
          </a:p>
          <a:p>
            <a:r>
              <a:rPr lang="en-US" altLang="zh-CN" sz="1400" dirty="0"/>
              <a:t>try {</a:t>
            </a:r>
          </a:p>
          <a:p>
            <a:r>
              <a:rPr lang="en-US" altLang="zh-CN" sz="1400" dirty="0"/>
              <a:t>    </a:t>
            </a:r>
            <a:r>
              <a:rPr lang="en-US" altLang="zh-CN" sz="1400" dirty="0" err="1"/>
              <a:t>const</a:t>
            </a:r>
            <a:r>
              <a:rPr lang="en-US" altLang="zh-CN" sz="1400" dirty="0"/>
              <a:t> </a:t>
            </a:r>
            <a:r>
              <a:rPr lang="en-US" altLang="zh-CN" sz="1400" dirty="0" err="1"/>
              <a:t>kvManagerConfig</a:t>
            </a:r>
            <a:r>
              <a:rPr lang="en-US" altLang="zh-CN" sz="1400" dirty="0"/>
              <a:t> = {</a:t>
            </a:r>
          </a:p>
          <a:p>
            <a:r>
              <a:rPr lang="en-US" altLang="zh-CN" sz="1400" dirty="0"/>
              <a:t>        </a:t>
            </a:r>
            <a:r>
              <a:rPr lang="en-US" altLang="zh-CN" sz="1400" dirty="0" err="1"/>
              <a:t>bundleName</a:t>
            </a:r>
            <a:r>
              <a:rPr lang="en-US" altLang="zh-CN" sz="1400" dirty="0"/>
              <a:t> : '</a:t>
            </a:r>
            <a:r>
              <a:rPr lang="en-US" altLang="zh-CN" sz="1400" dirty="0" err="1"/>
              <a:t>com.example.datamanagertest</a:t>
            </a:r>
            <a:r>
              <a:rPr lang="en-US" altLang="zh-CN" sz="1400" dirty="0"/>
              <a:t>',</a:t>
            </a:r>
          </a:p>
          <a:p>
            <a:r>
              <a:rPr lang="en-US" altLang="zh-CN" sz="1400" dirty="0"/>
              <a:t>        </a:t>
            </a:r>
            <a:r>
              <a:rPr lang="en-US" altLang="zh-CN" sz="1400" dirty="0" err="1"/>
              <a:t>userInfo</a:t>
            </a:r>
            <a:r>
              <a:rPr lang="en-US" altLang="zh-CN" sz="1400" dirty="0"/>
              <a:t> : {</a:t>
            </a:r>
          </a:p>
          <a:p>
            <a:r>
              <a:rPr lang="en-US" altLang="zh-CN" sz="1400" dirty="0"/>
              <a:t>            </a:t>
            </a:r>
            <a:r>
              <a:rPr lang="en-US" altLang="zh-CN" sz="1400" dirty="0" err="1"/>
              <a:t>userId</a:t>
            </a:r>
            <a:r>
              <a:rPr lang="en-US" altLang="zh-CN" sz="1400" dirty="0"/>
              <a:t> : '0',</a:t>
            </a:r>
          </a:p>
          <a:p>
            <a:r>
              <a:rPr lang="en-US" altLang="zh-CN" sz="1400" dirty="0"/>
              <a:t>            </a:t>
            </a:r>
            <a:r>
              <a:rPr lang="en-US" altLang="zh-CN" sz="1400" dirty="0" err="1"/>
              <a:t>userType</a:t>
            </a:r>
            <a:r>
              <a:rPr lang="en-US" altLang="zh-CN" sz="1400" dirty="0"/>
              <a:t> : </a:t>
            </a:r>
            <a:r>
              <a:rPr lang="en-US" altLang="zh-CN" sz="1400" dirty="0" err="1"/>
              <a:t>distributedData.UserType.SAME_USER_ID</a:t>
            </a:r>
            <a:endParaRPr lang="en-US" altLang="zh-CN" sz="1400" dirty="0"/>
          </a:p>
          <a:p>
            <a:r>
              <a:rPr lang="en-US" altLang="zh-CN" sz="1400" dirty="0"/>
              <a:t>        }</a:t>
            </a:r>
          </a:p>
          <a:p>
            <a:r>
              <a:rPr lang="en-US" altLang="zh-CN" sz="1400" dirty="0"/>
              <a:t>    }</a:t>
            </a:r>
          </a:p>
          <a:p>
            <a:r>
              <a:rPr lang="en-US" altLang="zh-CN" sz="1400" dirty="0"/>
              <a:t>    </a:t>
            </a:r>
            <a:r>
              <a:rPr lang="en-US" altLang="zh-CN" sz="1400" dirty="0" err="1"/>
              <a:t>distributedData.createKVManager</a:t>
            </a:r>
            <a:r>
              <a:rPr lang="en-US" altLang="zh-CN" sz="1400" dirty="0"/>
              <a:t>(</a:t>
            </a:r>
            <a:r>
              <a:rPr lang="en-US" altLang="zh-CN" sz="1400" dirty="0" err="1"/>
              <a:t>kvManagerConfig</a:t>
            </a:r>
            <a:r>
              <a:rPr lang="en-US" altLang="zh-CN" sz="1400" dirty="0"/>
              <a:t>, function (err, manager) {</a:t>
            </a:r>
          </a:p>
          <a:p>
            <a:r>
              <a:rPr lang="en-US" altLang="zh-CN" sz="1400" dirty="0"/>
              <a:t>        if (err) {</a:t>
            </a:r>
          </a:p>
          <a:p>
            <a:r>
              <a:rPr lang="en-US" altLang="zh-CN" sz="1400" dirty="0"/>
              <a:t>            console.log("</a:t>
            </a:r>
            <a:r>
              <a:rPr lang="en-US" altLang="zh-CN" sz="1400" dirty="0" err="1"/>
              <a:t>createKVManager</a:t>
            </a:r>
            <a:r>
              <a:rPr lang="en-US" altLang="zh-CN" sz="1400" dirty="0"/>
              <a:t> err: "  + </a:t>
            </a:r>
            <a:r>
              <a:rPr lang="en-US" altLang="zh-CN" sz="1400" dirty="0" err="1"/>
              <a:t>JSON.stringify</a:t>
            </a:r>
            <a:r>
              <a:rPr lang="en-US" altLang="zh-CN" sz="1400" dirty="0"/>
              <a:t>(err));</a:t>
            </a:r>
          </a:p>
          <a:p>
            <a:r>
              <a:rPr lang="en-US" altLang="zh-CN" sz="1400" dirty="0"/>
              <a:t>            return;</a:t>
            </a:r>
          </a:p>
          <a:p>
            <a:r>
              <a:rPr lang="en-US" altLang="zh-CN" sz="1400" dirty="0"/>
              <a:t>        }</a:t>
            </a:r>
          </a:p>
          <a:p>
            <a:r>
              <a:rPr lang="en-US" altLang="zh-CN" sz="1400" dirty="0"/>
              <a:t>        console.log("</a:t>
            </a:r>
            <a:r>
              <a:rPr lang="en-US" altLang="zh-CN" sz="1400" dirty="0" err="1"/>
              <a:t>createKVManager</a:t>
            </a:r>
            <a:r>
              <a:rPr lang="en-US" altLang="zh-CN" sz="1400" dirty="0"/>
              <a:t> success");</a:t>
            </a:r>
          </a:p>
          <a:p>
            <a:r>
              <a:rPr lang="en-US" altLang="zh-CN" sz="1400" dirty="0"/>
              <a:t>        </a:t>
            </a:r>
            <a:r>
              <a:rPr lang="en-US" altLang="zh-CN" sz="1400" dirty="0" err="1"/>
              <a:t>kvManager</a:t>
            </a:r>
            <a:r>
              <a:rPr lang="en-US" altLang="zh-CN" sz="1400" dirty="0"/>
              <a:t> = manager;</a:t>
            </a:r>
          </a:p>
          <a:p>
            <a:r>
              <a:rPr lang="en-US" altLang="zh-CN" sz="1400" dirty="0"/>
              <a:t>    });</a:t>
            </a:r>
          </a:p>
          <a:p>
            <a:r>
              <a:rPr lang="en-US" altLang="zh-CN" sz="1400" dirty="0"/>
              <a:t>} catch (e) {</a:t>
            </a:r>
          </a:p>
          <a:p>
            <a:r>
              <a:rPr lang="en-US" altLang="zh-CN" sz="1400" dirty="0"/>
              <a:t>    console.log("An unexpected error occurred. Error:" + e);</a:t>
            </a:r>
          </a:p>
          <a:p>
            <a:r>
              <a:rPr lang="en-US" altLang="zh-CN" sz="1400" dirty="0"/>
              <a:t>}</a:t>
            </a:r>
            <a:endParaRPr lang="zh-CN" altLang="en-US" sz="1400" dirty="0"/>
          </a:p>
        </p:txBody>
      </p:sp>
    </p:spTree>
    <p:extLst>
      <p:ext uri="{BB962C8B-B14F-4D97-AF65-F5344CB8AC3E}">
        <p14:creationId xmlns:p14="http://schemas.microsoft.com/office/powerpoint/2010/main" val="135346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r>
              <a:rPr lang="en-US" altLang="zh-CN" dirty="0" err="1"/>
              <a:t>HarmonyOS</a:t>
            </a:r>
            <a:r>
              <a:rPr lang="zh-CN" altLang="en-US" dirty="0"/>
              <a:t>数据管理支持分布式数据服务、关系数据库以及首选项。</a:t>
            </a:r>
            <a:endParaRPr lang="zh-CN" altLang="en-US" dirty="0"/>
          </a:p>
        </p:txBody>
      </p:sp>
    </p:spTree>
    <p:extLst>
      <p:ext uri="{BB962C8B-B14F-4D97-AF65-F5344CB8AC3E}">
        <p14:creationId xmlns:p14="http://schemas.microsoft.com/office/powerpoint/2010/main" val="233694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9.2.3  </a:t>
            </a:r>
            <a:r>
              <a:rPr lang="zh-CN" altLang="en-US" dirty="0"/>
              <a:t>获取</a:t>
            </a:r>
            <a:r>
              <a:rPr lang="en-US" altLang="zh-CN" dirty="0"/>
              <a:t>/</a:t>
            </a:r>
            <a:r>
              <a:rPr lang="zh-CN" altLang="en-US" dirty="0"/>
              <a:t>创建分布式数据库</a:t>
            </a:r>
            <a:endParaRPr lang="zh-CN" altLang="en-US" dirty="0"/>
          </a:p>
        </p:txBody>
      </p:sp>
      <p:sp>
        <p:nvSpPr>
          <p:cNvPr id="3" name="文本框 2"/>
          <p:cNvSpPr txBox="1"/>
          <p:nvPr/>
        </p:nvSpPr>
        <p:spPr>
          <a:xfrm>
            <a:off x="991673" y="1906074"/>
            <a:ext cx="9859851" cy="5047536"/>
          </a:xfrm>
          <a:prstGeom prst="rect">
            <a:avLst/>
          </a:prstGeom>
          <a:noFill/>
        </p:spPr>
        <p:txBody>
          <a:bodyPr wrap="square" rtlCol="0">
            <a:spAutoFit/>
          </a:bodyPr>
          <a:lstStyle/>
          <a:p>
            <a:r>
              <a:rPr lang="zh-CN" altLang="en-US" sz="1400" dirty="0"/>
              <a:t>声明需要创建的分布式数据库</a:t>
            </a:r>
            <a:r>
              <a:rPr lang="en-US" altLang="zh-CN" sz="1400" dirty="0"/>
              <a:t>ID</a:t>
            </a:r>
            <a:r>
              <a:rPr lang="zh-CN" altLang="en-US" sz="1400" dirty="0"/>
              <a:t>描述，创建分布式数据库，建议关闭自动同步功能（</a:t>
            </a:r>
            <a:r>
              <a:rPr lang="en-US" altLang="zh-CN" sz="1400" dirty="0" err="1"/>
              <a:t>autoSync:false</a:t>
            </a:r>
            <a:r>
              <a:rPr lang="zh-CN" altLang="en-US" sz="1400" dirty="0"/>
              <a:t>），需要同步时主动调用</a:t>
            </a:r>
            <a:r>
              <a:rPr lang="en-US" altLang="zh-CN" sz="1400" dirty="0"/>
              <a:t>sync</a:t>
            </a:r>
            <a:r>
              <a:rPr lang="zh-CN" altLang="en-US" sz="1400" dirty="0"/>
              <a:t>接口。 以下为创建分布式数据库的代码示例：</a:t>
            </a:r>
          </a:p>
          <a:p>
            <a:r>
              <a:rPr lang="en-US" altLang="zh-CN" sz="1400" dirty="0"/>
              <a:t>let </a:t>
            </a:r>
            <a:r>
              <a:rPr lang="en-US" altLang="zh-CN" sz="1400" dirty="0" err="1"/>
              <a:t>kvStore</a:t>
            </a:r>
            <a:r>
              <a:rPr lang="en-US" altLang="zh-CN" sz="1400" dirty="0"/>
              <a:t>;</a:t>
            </a:r>
          </a:p>
          <a:p>
            <a:r>
              <a:rPr lang="en-US" altLang="zh-CN" sz="1400" dirty="0"/>
              <a:t>try {</a:t>
            </a:r>
          </a:p>
          <a:p>
            <a:r>
              <a:rPr lang="en-US" altLang="zh-CN" sz="1400" dirty="0"/>
              <a:t>  </a:t>
            </a:r>
            <a:r>
              <a:rPr lang="en-US" altLang="zh-CN" sz="1400" dirty="0" err="1"/>
              <a:t>const</a:t>
            </a:r>
            <a:r>
              <a:rPr lang="en-US" altLang="zh-CN" sz="1400" dirty="0"/>
              <a:t> options = {</a:t>
            </a:r>
          </a:p>
          <a:p>
            <a:r>
              <a:rPr lang="en-US" altLang="zh-CN" sz="1400" dirty="0"/>
              <a:t>    </a:t>
            </a:r>
            <a:r>
              <a:rPr lang="en-US" altLang="zh-CN" sz="1400" dirty="0" err="1"/>
              <a:t>createIfMissing</a:t>
            </a:r>
            <a:r>
              <a:rPr lang="en-US" altLang="zh-CN" sz="1400" dirty="0"/>
              <a:t>: true,</a:t>
            </a:r>
          </a:p>
          <a:p>
            <a:r>
              <a:rPr lang="en-US" altLang="zh-CN" sz="1400" dirty="0"/>
              <a:t>    encrypt: false,</a:t>
            </a:r>
          </a:p>
          <a:p>
            <a:r>
              <a:rPr lang="en-US" altLang="zh-CN" sz="1400" dirty="0"/>
              <a:t>    backup: false,</a:t>
            </a:r>
          </a:p>
          <a:p>
            <a:r>
              <a:rPr lang="en-US" altLang="zh-CN" sz="1400" dirty="0"/>
              <a:t>    </a:t>
            </a:r>
            <a:r>
              <a:rPr lang="en-US" altLang="zh-CN" sz="1400" dirty="0" err="1"/>
              <a:t>autoSync</a:t>
            </a:r>
            <a:r>
              <a:rPr lang="en-US" altLang="zh-CN" sz="1400" dirty="0"/>
              <a:t>: false,</a:t>
            </a:r>
          </a:p>
          <a:p>
            <a:r>
              <a:rPr lang="en-US" altLang="zh-CN" sz="1400" dirty="0"/>
              <a:t>    </a:t>
            </a:r>
            <a:r>
              <a:rPr lang="en-US" altLang="zh-CN" sz="1400" dirty="0" err="1"/>
              <a:t>kvStoreType</a:t>
            </a:r>
            <a:r>
              <a:rPr lang="en-US" altLang="zh-CN" sz="1400" dirty="0"/>
              <a:t>: </a:t>
            </a:r>
            <a:r>
              <a:rPr lang="en-US" altLang="zh-CN" sz="1400" dirty="0" err="1"/>
              <a:t>distributedData.KVStoreType.SINGLE_VERSION</a:t>
            </a:r>
            <a:r>
              <a:rPr lang="en-US" altLang="zh-CN" sz="1400" dirty="0"/>
              <a:t>,</a:t>
            </a:r>
          </a:p>
          <a:p>
            <a:r>
              <a:rPr lang="en-US" altLang="zh-CN" sz="1400" dirty="0"/>
              <a:t>    </a:t>
            </a:r>
            <a:r>
              <a:rPr lang="en-US" altLang="zh-CN" sz="1400" dirty="0" err="1"/>
              <a:t>securityLevel</a:t>
            </a:r>
            <a:r>
              <a:rPr lang="en-US" altLang="zh-CN" sz="1400" dirty="0"/>
              <a:t>: distributedData.SecurityLevel.S0</a:t>
            </a:r>
          </a:p>
          <a:p>
            <a:r>
              <a:rPr lang="en-US" altLang="zh-CN" sz="1400" dirty="0"/>
              <a:t>  };</a:t>
            </a:r>
          </a:p>
          <a:p>
            <a:r>
              <a:rPr lang="en-US" altLang="zh-CN" sz="1400" dirty="0"/>
              <a:t>  </a:t>
            </a:r>
            <a:r>
              <a:rPr lang="en-US" altLang="zh-CN" sz="1400" dirty="0" err="1"/>
              <a:t>kvManager.getKVStore</a:t>
            </a:r>
            <a:r>
              <a:rPr lang="en-US" altLang="zh-CN" sz="1400" dirty="0"/>
              <a:t>('</a:t>
            </a:r>
            <a:r>
              <a:rPr lang="en-US" altLang="zh-CN" sz="1400" dirty="0" err="1"/>
              <a:t>storeId</a:t>
            </a:r>
            <a:r>
              <a:rPr lang="en-US" altLang="zh-CN" sz="1400" dirty="0"/>
              <a:t>', options, function (err, store) {</a:t>
            </a:r>
          </a:p>
          <a:p>
            <a:r>
              <a:rPr lang="en-US" altLang="zh-CN" sz="1400" dirty="0"/>
              <a:t>    if (err) {</a:t>
            </a:r>
          </a:p>
          <a:p>
            <a:r>
              <a:rPr lang="en-US" altLang="zh-CN" sz="1400" dirty="0"/>
              <a:t>      console.log('</a:t>
            </a:r>
            <a:r>
              <a:rPr lang="en-US" altLang="zh-CN" sz="1400" dirty="0" err="1"/>
              <a:t>getKVStore</a:t>
            </a:r>
            <a:r>
              <a:rPr lang="en-US" altLang="zh-CN" sz="1400" dirty="0"/>
              <a:t> err: ${err}');</a:t>
            </a:r>
          </a:p>
          <a:p>
            <a:r>
              <a:rPr lang="en-US" altLang="zh-CN" sz="1400" dirty="0"/>
              <a:t>      return;</a:t>
            </a:r>
          </a:p>
          <a:p>
            <a:r>
              <a:rPr lang="en-US" altLang="zh-CN" sz="1400" dirty="0"/>
              <a:t>    }</a:t>
            </a:r>
          </a:p>
          <a:p>
            <a:r>
              <a:rPr lang="en-US" altLang="zh-CN" sz="1400" dirty="0"/>
              <a:t>    console.log('</a:t>
            </a:r>
            <a:r>
              <a:rPr lang="en-US" altLang="zh-CN" sz="1400" dirty="0" err="1"/>
              <a:t>getKVStore</a:t>
            </a:r>
            <a:r>
              <a:rPr lang="en-US" altLang="zh-CN" sz="1400" dirty="0"/>
              <a:t> success');</a:t>
            </a:r>
          </a:p>
          <a:p>
            <a:r>
              <a:rPr lang="en-US" altLang="zh-CN" sz="1400" dirty="0"/>
              <a:t>    </a:t>
            </a:r>
            <a:r>
              <a:rPr lang="en-US" altLang="zh-CN" sz="1400" dirty="0" err="1"/>
              <a:t>kvStore</a:t>
            </a:r>
            <a:r>
              <a:rPr lang="en-US" altLang="zh-CN" sz="1400" dirty="0"/>
              <a:t> = store;</a:t>
            </a:r>
          </a:p>
          <a:p>
            <a:r>
              <a:rPr lang="en-US" altLang="zh-CN" sz="1400" dirty="0"/>
              <a:t>  });</a:t>
            </a:r>
          </a:p>
          <a:p>
            <a:r>
              <a:rPr lang="en-US" altLang="zh-CN" sz="1400" dirty="0"/>
              <a:t>} catch (e) {</a:t>
            </a:r>
          </a:p>
          <a:p>
            <a:r>
              <a:rPr lang="en-US" altLang="zh-CN" sz="1400" dirty="0"/>
              <a:t>  console.log('An unexpected error occurred. Error:  ${e}');</a:t>
            </a:r>
          </a:p>
          <a:p>
            <a:r>
              <a:rPr lang="en-US" altLang="zh-CN" sz="1400" dirty="0"/>
              <a:t>}</a:t>
            </a:r>
            <a:endParaRPr lang="zh-CN" altLang="en-US" sz="1400" dirty="0"/>
          </a:p>
        </p:txBody>
      </p:sp>
    </p:spTree>
    <p:extLst>
      <p:ext uri="{BB962C8B-B14F-4D97-AF65-F5344CB8AC3E}">
        <p14:creationId xmlns:p14="http://schemas.microsoft.com/office/powerpoint/2010/main" val="3496207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9.2.4  </a:t>
            </a:r>
            <a:r>
              <a:rPr lang="zh-CN" altLang="en-US" dirty="0"/>
              <a:t>订阅分布式数据库的数据变化</a:t>
            </a:r>
            <a:endParaRPr lang="zh-CN" altLang="en-US" dirty="0"/>
          </a:p>
        </p:txBody>
      </p:sp>
      <p:sp>
        <p:nvSpPr>
          <p:cNvPr id="3" name="文本框 2"/>
          <p:cNvSpPr txBox="1"/>
          <p:nvPr/>
        </p:nvSpPr>
        <p:spPr>
          <a:xfrm>
            <a:off x="991673" y="1906074"/>
            <a:ext cx="9859851" cy="2246769"/>
          </a:xfrm>
          <a:prstGeom prst="rect">
            <a:avLst/>
          </a:prstGeom>
          <a:noFill/>
        </p:spPr>
        <p:txBody>
          <a:bodyPr wrap="square" rtlCol="0">
            <a:spAutoFit/>
          </a:bodyPr>
          <a:lstStyle/>
          <a:p>
            <a:r>
              <a:rPr lang="zh-CN" altLang="en-US" sz="1400" dirty="0"/>
              <a:t>订阅分布式数据库的数据变化，数据变化后观察回调函数。</a:t>
            </a:r>
          </a:p>
          <a:p>
            <a:r>
              <a:rPr lang="zh-CN" altLang="en-US" sz="1400" dirty="0"/>
              <a:t>以下为将字符串类型键值数据写入分布式数据库的代码示例：</a:t>
            </a:r>
          </a:p>
          <a:p>
            <a:r>
              <a:rPr lang="en-US" altLang="zh-CN" sz="1400" dirty="0"/>
              <a:t>try {</a:t>
            </a:r>
          </a:p>
          <a:p>
            <a:r>
              <a:rPr lang="en-US" altLang="zh-CN" sz="1400" dirty="0"/>
              <a:t>    let </a:t>
            </a:r>
            <a:r>
              <a:rPr lang="en-US" altLang="zh-CN" sz="1400" dirty="0" err="1"/>
              <a:t>kvStore</a:t>
            </a:r>
            <a:r>
              <a:rPr lang="en-US" altLang="zh-CN" sz="1400" dirty="0"/>
              <a:t>;</a:t>
            </a:r>
          </a:p>
          <a:p>
            <a:r>
              <a:rPr lang="en-US" altLang="zh-CN" sz="1400" dirty="0"/>
              <a:t>    </a:t>
            </a:r>
            <a:r>
              <a:rPr lang="en-US" altLang="zh-CN" sz="1400" dirty="0" err="1"/>
              <a:t>kvStore.on</a:t>
            </a:r>
            <a:r>
              <a:rPr lang="en-US" altLang="zh-CN" sz="1400" dirty="0"/>
              <a:t>('</a:t>
            </a:r>
            <a:r>
              <a:rPr lang="en-US" altLang="zh-CN" sz="1400" dirty="0" err="1"/>
              <a:t>dataChange</a:t>
            </a:r>
            <a:r>
              <a:rPr lang="en-US" altLang="zh-CN" sz="1400" dirty="0"/>
              <a:t>', </a:t>
            </a:r>
            <a:r>
              <a:rPr lang="en-US" altLang="zh-CN" sz="1400" dirty="0" err="1"/>
              <a:t>distributedData.SubscribeType.SUBSCRIBE_TYPE_LOCAL</a:t>
            </a:r>
            <a:r>
              <a:rPr lang="en-US" altLang="zh-CN" sz="1400" dirty="0"/>
              <a:t>, function (data) {</a:t>
            </a:r>
          </a:p>
          <a:p>
            <a:r>
              <a:rPr lang="en-US" altLang="zh-CN" sz="1400" dirty="0"/>
              <a:t>        console.log("</a:t>
            </a:r>
            <a:r>
              <a:rPr lang="en-US" altLang="zh-CN" sz="1400" dirty="0" err="1"/>
              <a:t>dataChange</a:t>
            </a:r>
            <a:r>
              <a:rPr lang="en-US" altLang="zh-CN" sz="1400" dirty="0"/>
              <a:t> callback call data: " + </a:t>
            </a:r>
            <a:r>
              <a:rPr lang="en-US" altLang="zh-CN" sz="1400" dirty="0" err="1"/>
              <a:t>JSON.stringify</a:t>
            </a:r>
            <a:r>
              <a:rPr lang="en-US" altLang="zh-CN" sz="1400" dirty="0"/>
              <a:t>(data));</a:t>
            </a:r>
          </a:p>
          <a:p>
            <a:r>
              <a:rPr lang="en-US" altLang="zh-CN" sz="1400" dirty="0"/>
              <a:t>    });</a:t>
            </a:r>
          </a:p>
          <a:p>
            <a:r>
              <a:rPr lang="en-US" altLang="zh-CN" sz="1400" dirty="0"/>
              <a:t>} catch (e) {</a:t>
            </a:r>
          </a:p>
          <a:p>
            <a:r>
              <a:rPr lang="en-US" altLang="zh-CN" sz="1400" dirty="0"/>
              <a:t>    console.log('An unexpected error occurred. Error:  ${e}');</a:t>
            </a:r>
          </a:p>
          <a:p>
            <a:r>
              <a:rPr lang="en-US" altLang="zh-CN" sz="1400" dirty="0"/>
              <a:t>}</a:t>
            </a:r>
            <a:endParaRPr lang="zh-CN" altLang="en-US" sz="1400" dirty="0"/>
          </a:p>
        </p:txBody>
      </p:sp>
    </p:spTree>
    <p:extLst>
      <p:ext uri="{BB962C8B-B14F-4D97-AF65-F5344CB8AC3E}">
        <p14:creationId xmlns:p14="http://schemas.microsoft.com/office/powerpoint/2010/main" val="3553788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9.2.5  </a:t>
            </a:r>
            <a:r>
              <a:rPr lang="zh-CN" altLang="en-US" dirty="0"/>
              <a:t>将数据写入分布式数据库</a:t>
            </a:r>
            <a:endParaRPr lang="zh-CN" altLang="en-US" dirty="0"/>
          </a:p>
        </p:txBody>
      </p:sp>
      <p:sp>
        <p:nvSpPr>
          <p:cNvPr id="3" name="文本框 2"/>
          <p:cNvSpPr txBox="1"/>
          <p:nvPr/>
        </p:nvSpPr>
        <p:spPr>
          <a:xfrm>
            <a:off x="991673" y="1906074"/>
            <a:ext cx="9859851" cy="3323987"/>
          </a:xfrm>
          <a:prstGeom prst="rect">
            <a:avLst/>
          </a:prstGeom>
          <a:noFill/>
        </p:spPr>
        <p:txBody>
          <a:bodyPr wrap="square" rtlCol="0">
            <a:spAutoFit/>
          </a:bodyPr>
          <a:lstStyle/>
          <a:p>
            <a:r>
              <a:rPr lang="zh-CN" altLang="en-US" sz="1400" dirty="0"/>
              <a:t>构造需要写入分布式数据库的</a:t>
            </a:r>
            <a:r>
              <a:rPr lang="en-US" altLang="zh-CN" sz="1400" dirty="0"/>
              <a:t>Key</a:t>
            </a:r>
            <a:r>
              <a:rPr lang="zh-CN" altLang="en-US" sz="1400" dirty="0"/>
              <a:t>和</a:t>
            </a:r>
            <a:r>
              <a:rPr lang="en-US" altLang="zh-CN" sz="1400" dirty="0"/>
              <a:t>Value</a:t>
            </a:r>
            <a:r>
              <a:rPr lang="zh-CN" altLang="en-US" sz="1400" dirty="0"/>
              <a:t>，将键值数据写入分布式数据库。以下为将字符串类型键值数据写入分布式数据库的代码示例：</a:t>
            </a:r>
          </a:p>
          <a:p>
            <a:r>
              <a:rPr lang="en-US" altLang="zh-CN" sz="1400" dirty="0" err="1"/>
              <a:t>const</a:t>
            </a:r>
            <a:r>
              <a:rPr lang="en-US" altLang="zh-CN" sz="1400" dirty="0"/>
              <a:t> KEY_TEST_STRING_ELEMENT = '</a:t>
            </a:r>
            <a:r>
              <a:rPr lang="en-US" altLang="zh-CN" sz="1400" dirty="0" err="1"/>
              <a:t>key_test_string</a:t>
            </a:r>
            <a:r>
              <a:rPr lang="en-US" altLang="zh-CN" sz="1400" dirty="0"/>
              <a:t>';</a:t>
            </a:r>
          </a:p>
          <a:p>
            <a:r>
              <a:rPr lang="en-US" altLang="zh-CN" sz="1400" dirty="0" err="1"/>
              <a:t>const</a:t>
            </a:r>
            <a:r>
              <a:rPr lang="en-US" altLang="zh-CN" sz="1400" dirty="0"/>
              <a:t> VALUE_TEST_STRING_ELEMENT = 'value-test-string';</a:t>
            </a:r>
          </a:p>
          <a:p>
            <a:r>
              <a:rPr lang="en-US" altLang="zh-CN" sz="1400" dirty="0"/>
              <a:t>try {</a:t>
            </a:r>
          </a:p>
          <a:p>
            <a:r>
              <a:rPr lang="en-US" altLang="zh-CN" sz="1400" dirty="0"/>
              <a:t>    </a:t>
            </a:r>
            <a:r>
              <a:rPr lang="en-US" altLang="zh-CN" sz="1400" dirty="0" err="1"/>
              <a:t>kvStore.put</a:t>
            </a:r>
            <a:r>
              <a:rPr lang="en-US" altLang="zh-CN" sz="1400" dirty="0"/>
              <a:t>(KEY_TEST_STRING_ELEMENT, VALUE_TEST_STRING_ELEMENT, function (err, data) {</a:t>
            </a:r>
          </a:p>
          <a:p>
            <a:r>
              <a:rPr lang="en-US" altLang="zh-CN" sz="1400" dirty="0"/>
              <a:t>        if (err != undefined) {</a:t>
            </a:r>
          </a:p>
          <a:p>
            <a:r>
              <a:rPr lang="en-US" altLang="zh-CN" sz="1400" dirty="0"/>
              <a:t>            console.log('put err:  ${error}');</a:t>
            </a:r>
          </a:p>
          <a:p>
            <a:r>
              <a:rPr lang="en-US" altLang="zh-CN" sz="1400" dirty="0"/>
              <a:t>            return;</a:t>
            </a:r>
          </a:p>
          <a:p>
            <a:r>
              <a:rPr lang="en-US" altLang="zh-CN" sz="1400" dirty="0"/>
              <a:t>        }</a:t>
            </a:r>
          </a:p>
          <a:p>
            <a:r>
              <a:rPr lang="en-US" altLang="zh-CN" sz="1400" dirty="0"/>
              <a:t>        console.log('put success');</a:t>
            </a:r>
          </a:p>
          <a:p>
            <a:r>
              <a:rPr lang="en-US" altLang="zh-CN" sz="1400" dirty="0"/>
              <a:t>    });</a:t>
            </a:r>
          </a:p>
          <a:p>
            <a:r>
              <a:rPr lang="en-US" altLang="zh-CN" sz="1400" dirty="0"/>
              <a:t>} catch (e) {</a:t>
            </a:r>
          </a:p>
          <a:p>
            <a:r>
              <a:rPr lang="en-US" altLang="zh-CN" sz="1400" dirty="0"/>
              <a:t>    console.log('An unexpected error occurred. Error:  ${e}');</a:t>
            </a:r>
          </a:p>
          <a:p>
            <a:r>
              <a:rPr lang="en-US" altLang="zh-CN" sz="1400" dirty="0"/>
              <a:t>}</a:t>
            </a:r>
            <a:endParaRPr lang="zh-CN" altLang="en-US" sz="1400" dirty="0"/>
          </a:p>
        </p:txBody>
      </p:sp>
    </p:spTree>
    <p:extLst>
      <p:ext uri="{BB962C8B-B14F-4D97-AF65-F5344CB8AC3E}">
        <p14:creationId xmlns:p14="http://schemas.microsoft.com/office/powerpoint/2010/main" val="3076377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9.2.6  </a:t>
            </a:r>
            <a:r>
              <a:rPr lang="zh-CN" altLang="en-US" dirty="0"/>
              <a:t>查询分布式数据库数据</a:t>
            </a:r>
            <a:endParaRPr lang="zh-CN" altLang="en-US" dirty="0"/>
          </a:p>
        </p:txBody>
      </p:sp>
      <p:sp>
        <p:nvSpPr>
          <p:cNvPr id="3" name="文本框 2"/>
          <p:cNvSpPr txBox="1"/>
          <p:nvPr/>
        </p:nvSpPr>
        <p:spPr>
          <a:xfrm>
            <a:off x="991673" y="1906074"/>
            <a:ext cx="9859851" cy="3970318"/>
          </a:xfrm>
          <a:prstGeom prst="rect">
            <a:avLst/>
          </a:prstGeom>
          <a:noFill/>
        </p:spPr>
        <p:txBody>
          <a:bodyPr wrap="square" rtlCol="0">
            <a:spAutoFit/>
          </a:bodyPr>
          <a:lstStyle/>
          <a:p>
            <a:r>
              <a:rPr lang="zh-CN" altLang="en-US" sz="1400" dirty="0"/>
              <a:t>构造需要从单版本分布式数据库中查询的</a:t>
            </a:r>
            <a:r>
              <a:rPr lang="en-US" altLang="zh-CN" sz="1400" dirty="0"/>
              <a:t>Key</a:t>
            </a:r>
            <a:r>
              <a:rPr lang="zh-CN" altLang="en-US" sz="1400" dirty="0"/>
              <a:t>，从单版本分布式数据库中获取数据。以下为从分布式数据库中查询字符串类型数据的代码示例：</a:t>
            </a:r>
          </a:p>
          <a:p>
            <a:r>
              <a:rPr lang="en-US" altLang="zh-CN" sz="1400" dirty="0" err="1"/>
              <a:t>const</a:t>
            </a:r>
            <a:r>
              <a:rPr lang="en-US" altLang="zh-CN" sz="1400" dirty="0"/>
              <a:t> KEY_TEST_STRING_ELEMENT = '</a:t>
            </a:r>
            <a:r>
              <a:rPr lang="en-US" altLang="zh-CN" sz="1400" dirty="0" err="1"/>
              <a:t>key_test_string</a:t>
            </a:r>
            <a:r>
              <a:rPr lang="en-US" altLang="zh-CN" sz="1400" dirty="0"/>
              <a:t>';</a:t>
            </a:r>
          </a:p>
          <a:p>
            <a:r>
              <a:rPr lang="en-US" altLang="zh-CN" sz="1400" dirty="0" err="1"/>
              <a:t>const</a:t>
            </a:r>
            <a:r>
              <a:rPr lang="en-US" altLang="zh-CN" sz="1400" dirty="0"/>
              <a:t> VALUE_TEST_STRING_ELEMENT = 'value-test-string';</a:t>
            </a:r>
          </a:p>
          <a:p>
            <a:r>
              <a:rPr lang="en-US" altLang="zh-CN" sz="1400" dirty="0"/>
              <a:t>try {</a:t>
            </a:r>
          </a:p>
          <a:p>
            <a:r>
              <a:rPr lang="en-US" altLang="zh-CN" sz="1400" dirty="0"/>
              <a:t>    </a:t>
            </a:r>
            <a:r>
              <a:rPr lang="en-US" altLang="zh-CN" sz="1400" dirty="0" err="1"/>
              <a:t>kvStore.put</a:t>
            </a:r>
            <a:r>
              <a:rPr lang="en-US" altLang="zh-CN" sz="1400" dirty="0"/>
              <a:t>(KEY_TEST_STRING_ELEMENT, VALUE_TEST_STRING_ELEMENT, function (err, data) {</a:t>
            </a:r>
          </a:p>
          <a:p>
            <a:r>
              <a:rPr lang="en-US" altLang="zh-CN" sz="1400" dirty="0"/>
              <a:t>        if (err != undefined) {</a:t>
            </a:r>
          </a:p>
          <a:p>
            <a:r>
              <a:rPr lang="en-US" altLang="zh-CN" sz="1400" dirty="0"/>
              <a:t>            console.log('put err:  ${error}');</a:t>
            </a:r>
          </a:p>
          <a:p>
            <a:r>
              <a:rPr lang="en-US" altLang="zh-CN" sz="1400" dirty="0"/>
              <a:t>            return;</a:t>
            </a:r>
          </a:p>
          <a:p>
            <a:r>
              <a:rPr lang="en-US" altLang="zh-CN" sz="1400" dirty="0"/>
              <a:t>        }</a:t>
            </a:r>
          </a:p>
          <a:p>
            <a:r>
              <a:rPr lang="en-US" altLang="zh-CN" sz="1400" dirty="0"/>
              <a:t>        console.log('put success');</a:t>
            </a:r>
          </a:p>
          <a:p>
            <a:r>
              <a:rPr lang="en-US" altLang="zh-CN" sz="1400" dirty="0"/>
              <a:t>        </a:t>
            </a:r>
            <a:r>
              <a:rPr lang="en-US" altLang="zh-CN" sz="1400" dirty="0" err="1"/>
              <a:t>kvStore.get</a:t>
            </a:r>
            <a:r>
              <a:rPr lang="en-US" altLang="zh-CN" sz="1400" dirty="0"/>
              <a:t>(KEY_TEST_STRING_ELEMENT, function (err, data) {</a:t>
            </a:r>
          </a:p>
          <a:p>
            <a:r>
              <a:rPr lang="en-US" altLang="zh-CN" sz="1400" dirty="0"/>
              <a:t>            console.log('get success data:  ${data}');</a:t>
            </a:r>
          </a:p>
          <a:p>
            <a:r>
              <a:rPr lang="en-US" altLang="zh-CN" sz="1400" dirty="0"/>
              <a:t>        });</a:t>
            </a:r>
          </a:p>
          <a:p>
            <a:r>
              <a:rPr lang="en-US" altLang="zh-CN" sz="1400" dirty="0"/>
              <a:t>    });</a:t>
            </a:r>
          </a:p>
          <a:p>
            <a:r>
              <a:rPr lang="en-US" altLang="zh-CN" sz="1400" dirty="0"/>
              <a:t>} catch (e) {</a:t>
            </a:r>
          </a:p>
          <a:p>
            <a:r>
              <a:rPr lang="en-US" altLang="zh-CN" sz="1400" dirty="0"/>
              <a:t>    console.log('An unexpected error occurred. Error:  ${e}');</a:t>
            </a:r>
          </a:p>
          <a:p>
            <a:r>
              <a:rPr lang="en-US" altLang="zh-CN" sz="1400" dirty="0"/>
              <a:t>}</a:t>
            </a:r>
            <a:endParaRPr lang="zh-CN" altLang="en-US" sz="1400" dirty="0"/>
          </a:p>
        </p:txBody>
      </p:sp>
    </p:spTree>
    <p:extLst>
      <p:ext uri="{BB962C8B-B14F-4D97-AF65-F5344CB8AC3E}">
        <p14:creationId xmlns:p14="http://schemas.microsoft.com/office/powerpoint/2010/main" val="2950641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9.2.6  </a:t>
            </a:r>
            <a:r>
              <a:rPr lang="zh-CN" altLang="en-US" dirty="0"/>
              <a:t>查询分布式数据库数据</a:t>
            </a:r>
            <a:endParaRPr lang="zh-CN" altLang="en-US" dirty="0"/>
          </a:p>
        </p:txBody>
      </p:sp>
      <p:sp>
        <p:nvSpPr>
          <p:cNvPr id="3" name="文本框 2"/>
          <p:cNvSpPr txBox="1"/>
          <p:nvPr/>
        </p:nvSpPr>
        <p:spPr>
          <a:xfrm>
            <a:off x="991673" y="1906074"/>
            <a:ext cx="9859851" cy="3970318"/>
          </a:xfrm>
          <a:prstGeom prst="rect">
            <a:avLst/>
          </a:prstGeom>
          <a:noFill/>
        </p:spPr>
        <p:txBody>
          <a:bodyPr wrap="square" rtlCol="0">
            <a:spAutoFit/>
          </a:bodyPr>
          <a:lstStyle/>
          <a:p>
            <a:r>
              <a:rPr lang="zh-CN" altLang="en-US" sz="1400" dirty="0"/>
              <a:t>构造需要从单版本分布式数据库中查询的</a:t>
            </a:r>
            <a:r>
              <a:rPr lang="en-US" altLang="zh-CN" sz="1400" dirty="0"/>
              <a:t>Key</a:t>
            </a:r>
            <a:r>
              <a:rPr lang="zh-CN" altLang="en-US" sz="1400" dirty="0"/>
              <a:t>，从单版本分布式数据库中获取数据。以下为从分布式数据库中查询字符串类型数据的代码示例：</a:t>
            </a:r>
          </a:p>
          <a:p>
            <a:r>
              <a:rPr lang="en-US" altLang="zh-CN" sz="1400" dirty="0" err="1"/>
              <a:t>const</a:t>
            </a:r>
            <a:r>
              <a:rPr lang="en-US" altLang="zh-CN" sz="1400" dirty="0"/>
              <a:t> KEY_TEST_STRING_ELEMENT = '</a:t>
            </a:r>
            <a:r>
              <a:rPr lang="en-US" altLang="zh-CN" sz="1400" dirty="0" err="1"/>
              <a:t>key_test_string</a:t>
            </a:r>
            <a:r>
              <a:rPr lang="en-US" altLang="zh-CN" sz="1400" dirty="0"/>
              <a:t>';</a:t>
            </a:r>
          </a:p>
          <a:p>
            <a:r>
              <a:rPr lang="en-US" altLang="zh-CN" sz="1400" dirty="0" err="1"/>
              <a:t>const</a:t>
            </a:r>
            <a:r>
              <a:rPr lang="en-US" altLang="zh-CN" sz="1400" dirty="0"/>
              <a:t> VALUE_TEST_STRING_ELEMENT = 'value-test-string';</a:t>
            </a:r>
          </a:p>
          <a:p>
            <a:r>
              <a:rPr lang="en-US" altLang="zh-CN" sz="1400" dirty="0"/>
              <a:t>try {</a:t>
            </a:r>
          </a:p>
          <a:p>
            <a:r>
              <a:rPr lang="en-US" altLang="zh-CN" sz="1400" dirty="0"/>
              <a:t>    </a:t>
            </a:r>
            <a:r>
              <a:rPr lang="en-US" altLang="zh-CN" sz="1400" dirty="0" err="1"/>
              <a:t>kvStore.put</a:t>
            </a:r>
            <a:r>
              <a:rPr lang="en-US" altLang="zh-CN" sz="1400" dirty="0"/>
              <a:t>(KEY_TEST_STRING_ELEMENT, VALUE_TEST_STRING_ELEMENT, function (err, data) {</a:t>
            </a:r>
          </a:p>
          <a:p>
            <a:r>
              <a:rPr lang="en-US" altLang="zh-CN" sz="1400" dirty="0"/>
              <a:t>        if (err != undefined) {</a:t>
            </a:r>
          </a:p>
          <a:p>
            <a:r>
              <a:rPr lang="en-US" altLang="zh-CN" sz="1400" dirty="0"/>
              <a:t>            console.log('put err:  ${error}');</a:t>
            </a:r>
          </a:p>
          <a:p>
            <a:r>
              <a:rPr lang="en-US" altLang="zh-CN" sz="1400" dirty="0"/>
              <a:t>            return;</a:t>
            </a:r>
          </a:p>
          <a:p>
            <a:r>
              <a:rPr lang="en-US" altLang="zh-CN" sz="1400" dirty="0"/>
              <a:t>        }</a:t>
            </a:r>
          </a:p>
          <a:p>
            <a:r>
              <a:rPr lang="en-US" altLang="zh-CN" sz="1400" dirty="0"/>
              <a:t>        console.log('put success');</a:t>
            </a:r>
          </a:p>
          <a:p>
            <a:r>
              <a:rPr lang="en-US" altLang="zh-CN" sz="1400" dirty="0"/>
              <a:t>        </a:t>
            </a:r>
            <a:r>
              <a:rPr lang="en-US" altLang="zh-CN" sz="1400" dirty="0" err="1"/>
              <a:t>kvStore.get</a:t>
            </a:r>
            <a:r>
              <a:rPr lang="en-US" altLang="zh-CN" sz="1400" dirty="0"/>
              <a:t>(KEY_TEST_STRING_ELEMENT, function (err, data) {</a:t>
            </a:r>
          </a:p>
          <a:p>
            <a:r>
              <a:rPr lang="en-US" altLang="zh-CN" sz="1400" dirty="0"/>
              <a:t>            console.log('get success data:  ${data}');</a:t>
            </a:r>
          </a:p>
          <a:p>
            <a:r>
              <a:rPr lang="en-US" altLang="zh-CN" sz="1400" dirty="0"/>
              <a:t>        });</a:t>
            </a:r>
          </a:p>
          <a:p>
            <a:r>
              <a:rPr lang="en-US" altLang="zh-CN" sz="1400" dirty="0"/>
              <a:t>    });</a:t>
            </a:r>
          </a:p>
          <a:p>
            <a:r>
              <a:rPr lang="en-US" altLang="zh-CN" sz="1400" dirty="0"/>
              <a:t>} catch (e) {</a:t>
            </a:r>
          </a:p>
          <a:p>
            <a:r>
              <a:rPr lang="en-US" altLang="zh-CN" sz="1400" dirty="0"/>
              <a:t>    console.log('An unexpected error occurred. Error:  ${e}');</a:t>
            </a:r>
          </a:p>
          <a:p>
            <a:r>
              <a:rPr lang="en-US" altLang="zh-CN" sz="1400" dirty="0"/>
              <a:t>}</a:t>
            </a:r>
            <a:endParaRPr lang="zh-CN" altLang="en-US" sz="1400" dirty="0"/>
          </a:p>
        </p:txBody>
      </p:sp>
    </p:spTree>
    <p:extLst>
      <p:ext uri="{BB962C8B-B14F-4D97-AF65-F5344CB8AC3E}">
        <p14:creationId xmlns:p14="http://schemas.microsoft.com/office/powerpoint/2010/main" val="726755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关系数据库概述</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关系数据库（</a:t>
            </a:r>
            <a:r>
              <a:rPr lang="en-US" altLang="zh-CN" dirty="0"/>
              <a:t>Relational Database</a:t>
            </a:r>
            <a:r>
              <a:rPr lang="zh-CN" altLang="en-US" dirty="0"/>
              <a:t>，</a:t>
            </a:r>
            <a:r>
              <a:rPr lang="en-US" altLang="zh-CN" dirty="0"/>
              <a:t>RDB</a:t>
            </a:r>
            <a:r>
              <a:rPr lang="zh-CN" altLang="en-US" dirty="0"/>
              <a:t>）是一种基于关系模型来管理数据的数据库。</a:t>
            </a:r>
            <a:r>
              <a:rPr lang="en-US" altLang="zh-CN" dirty="0" err="1"/>
              <a:t>HarmonyOS</a:t>
            </a:r>
            <a:r>
              <a:rPr lang="zh-CN" altLang="en-US" dirty="0"/>
              <a:t>关系数据库基于</a:t>
            </a:r>
            <a:r>
              <a:rPr lang="en-US" altLang="zh-CN" dirty="0"/>
              <a:t>SQLite</a:t>
            </a:r>
            <a:r>
              <a:rPr lang="zh-CN" altLang="en-US" dirty="0"/>
              <a:t>组件提供了一套完整的对本地数据库进行管理的机制，对外提供了一系列的增、删、改、查等接口，也可以直接运行用户输入的</a:t>
            </a:r>
            <a:r>
              <a:rPr lang="en-US" altLang="zh-CN" dirty="0"/>
              <a:t>SQL</a:t>
            </a:r>
            <a:r>
              <a:rPr lang="zh-CN" altLang="en-US" dirty="0"/>
              <a:t>语句来满足复杂的场景需要。当应用卸载后，其相关数据库会被自动清除。</a:t>
            </a:r>
            <a:r>
              <a:rPr lang="en-US" altLang="zh-CN" dirty="0" smtClean="0"/>
              <a:t>9.2.1  </a:t>
            </a:r>
            <a:r>
              <a:rPr lang="zh-CN" altLang="en-US" dirty="0"/>
              <a:t>导入</a:t>
            </a:r>
            <a:r>
              <a:rPr lang="zh-CN" altLang="en-US" dirty="0" smtClean="0"/>
              <a:t>模块</a:t>
            </a:r>
            <a:endParaRPr lang="en-US" altLang="zh-CN" dirty="0" smtClean="0"/>
          </a:p>
          <a:p>
            <a:pPr marL="0" indent="0">
              <a:buNone/>
            </a:pPr>
            <a:r>
              <a:rPr lang="en-US" altLang="zh-CN" dirty="0"/>
              <a:t>9.3.1  </a:t>
            </a:r>
            <a:r>
              <a:rPr lang="zh-CN" altLang="en-US" dirty="0"/>
              <a:t>基本</a:t>
            </a:r>
            <a:r>
              <a:rPr lang="zh-CN" altLang="en-US" dirty="0" smtClean="0"/>
              <a:t>概念</a:t>
            </a:r>
            <a:endParaRPr lang="en-US" altLang="zh-CN" dirty="0" smtClean="0"/>
          </a:p>
          <a:p>
            <a:pPr marL="0" indent="0">
              <a:buNone/>
            </a:pPr>
            <a:r>
              <a:rPr lang="en-US" altLang="zh-CN" dirty="0"/>
              <a:t>9.3.2  </a:t>
            </a:r>
            <a:r>
              <a:rPr lang="zh-CN" altLang="en-US" dirty="0"/>
              <a:t>运作</a:t>
            </a:r>
            <a:r>
              <a:rPr lang="zh-CN" altLang="en-US" dirty="0" smtClean="0"/>
              <a:t>机制</a:t>
            </a:r>
            <a:endParaRPr lang="en-US" altLang="zh-CN" dirty="0" smtClean="0"/>
          </a:p>
          <a:p>
            <a:pPr marL="0" indent="0">
              <a:buNone/>
            </a:pPr>
            <a:r>
              <a:rPr lang="en-US" altLang="zh-CN" dirty="0"/>
              <a:t>9.3.3  </a:t>
            </a:r>
            <a:r>
              <a:rPr lang="zh-CN" altLang="en-US" dirty="0"/>
              <a:t>默认配置与</a:t>
            </a:r>
            <a:r>
              <a:rPr lang="zh-CN" altLang="en-US" dirty="0" smtClean="0"/>
              <a:t>限制</a:t>
            </a:r>
            <a:endParaRPr lang="en-US" altLang="zh-CN" dirty="0" smtClean="0"/>
          </a:p>
        </p:txBody>
      </p:sp>
    </p:spTree>
    <p:extLst>
      <p:ext uri="{BB962C8B-B14F-4D97-AF65-F5344CB8AC3E}">
        <p14:creationId xmlns:p14="http://schemas.microsoft.com/office/powerpoint/2010/main" val="3817450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9.3.1  </a:t>
            </a:r>
            <a:r>
              <a:rPr lang="zh-CN" altLang="en-US" dirty="0"/>
              <a:t>基本概念</a:t>
            </a:r>
            <a:endParaRPr lang="zh-CN" altLang="en-US" dirty="0"/>
          </a:p>
        </p:txBody>
      </p:sp>
      <p:sp>
        <p:nvSpPr>
          <p:cNvPr id="3" name="文本框 2"/>
          <p:cNvSpPr txBox="1"/>
          <p:nvPr/>
        </p:nvSpPr>
        <p:spPr>
          <a:xfrm>
            <a:off x="991673" y="1906074"/>
            <a:ext cx="9859851" cy="1600438"/>
          </a:xfrm>
          <a:prstGeom prst="rect">
            <a:avLst/>
          </a:prstGeom>
          <a:noFill/>
        </p:spPr>
        <p:txBody>
          <a:bodyPr wrap="square" rtlCol="0">
            <a:spAutoFit/>
          </a:bodyPr>
          <a:lstStyle/>
          <a:p>
            <a:r>
              <a:rPr lang="en-US" altLang="zh-CN" sz="1400" dirty="0" err="1"/>
              <a:t>HarmonyOS</a:t>
            </a:r>
            <a:r>
              <a:rPr lang="zh-CN" altLang="en-US" sz="1400" dirty="0"/>
              <a:t>关系数据库包含如下概念。</a:t>
            </a:r>
          </a:p>
          <a:p>
            <a:r>
              <a:rPr lang="zh-CN" altLang="en-US" sz="1400" dirty="0"/>
              <a:t>关系数据库：基于关系模型来管理数据的数据库，以行和列的形式存储数据。</a:t>
            </a:r>
          </a:p>
          <a:p>
            <a:r>
              <a:rPr lang="zh-CN" altLang="en-US" sz="1400" dirty="0"/>
              <a:t>谓词：数据库中用来代表数据实体的性质、特征或者数据实体之间关系的词项，主要用来定义数据库的操作条件。</a:t>
            </a:r>
          </a:p>
          <a:p>
            <a:r>
              <a:rPr lang="zh-CN" altLang="en-US" sz="1400" dirty="0"/>
              <a:t>结果集：指用户查询之后的结果集合，可以对数据进行访问。结果集提供了灵活的数据访问方式，可以更方便地获取用户想要的数据。</a:t>
            </a:r>
          </a:p>
          <a:p>
            <a:r>
              <a:rPr lang="en-US" altLang="zh-CN" sz="1400" dirty="0"/>
              <a:t>SQLite</a:t>
            </a:r>
            <a:r>
              <a:rPr lang="zh-CN" altLang="en-US" sz="1400" dirty="0"/>
              <a:t>数据库：一款遵守</a:t>
            </a:r>
            <a:r>
              <a:rPr lang="en-US" altLang="zh-CN" sz="1400" dirty="0"/>
              <a:t>ACID</a:t>
            </a:r>
            <a:r>
              <a:rPr lang="zh-CN" altLang="en-US" sz="1400" dirty="0"/>
              <a:t>特性的轻型开源关系数据库管理系统。</a:t>
            </a:r>
            <a:r>
              <a:rPr lang="en-US" altLang="zh-CN" sz="1400" dirty="0"/>
              <a:t>ACID</a:t>
            </a:r>
            <a:r>
              <a:rPr lang="zh-CN" altLang="en-US" sz="1400" dirty="0"/>
              <a:t>特性具体为原子性（</a:t>
            </a:r>
            <a:r>
              <a:rPr lang="en-US" altLang="zh-CN" sz="1400" dirty="0"/>
              <a:t>Atomicity</a:t>
            </a:r>
            <a:r>
              <a:rPr lang="zh-CN" altLang="en-US" sz="1400" dirty="0"/>
              <a:t>）、一致性（</a:t>
            </a:r>
            <a:r>
              <a:rPr lang="en-US" altLang="zh-CN" sz="1400" dirty="0"/>
              <a:t>Consistency</a:t>
            </a:r>
            <a:r>
              <a:rPr lang="zh-CN" altLang="en-US" sz="1400" dirty="0"/>
              <a:t>）、隔离性（</a:t>
            </a:r>
            <a:r>
              <a:rPr lang="en-US" altLang="zh-CN" sz="1400" dirty="0"/>
              <a:t>Isolation</a:t>
            </a:r>
            <a:r>
              <a:rPr lang="zh-CN" altLang="en-US" sz="1400" dirty="0"/>
              <a:t>）和持久性（</a:t>
            </a:r>
            <a:r>
              <a:rPr lang="en-US" altLang="zh-CN" sz="1400" dirty="0"/>
              <a:t>Durability</a:t>
            </a:r>
            <a:r>
              <a:rPr lang="zh-CN" altLang="en-US" sz="1400" dirty="0"/>
              <a:t>）。</a:t>
            </a:r>
          </a:p>
        </p:txBody>
      </p:sp>
    </p:spTree>
    <p:extLst>
      <p:ext uri="{BB962C8B-B14F-4D97-AF65-F5344CB8AC3E}">
        <p14:creationId xmlns:p14="http://schemas.microsoft.com/office/powerpoint/2010/main" val="1450574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9.3.2  </a:t>
            </a:r>
            <a:r>
              <a:rPr lang="zh-CN" altLang="en-US" dirty="0"/>
              <a:t>运作机制</a:t>
            </a:r>
            <a:endParaRPr lang="zh-CN" altLang="en-US" dirty="0"/>
          </a:p>
        </p:txBody>
      </p:sp>
      <p:sp>
        <p:nvSpPr>
          <p:cNvPr id="3" name="文本框 2"/>
          <p:cNvSpPr txBox="1"/>
          <p:nvPr/>
        </p:nvSpPr>
        <p:spPr>
          <a:xfrm>
            <a:off x="991673" y="1906073"/>
            <a:ext cx="5383369" cy="954107"/>
          </a:xfrm>
          <a:prstGeom prst="rect">
            <a:avLst/>
          </a:prstGeom>
          <a:noFill/>
        </p:spPr>
        <p:txBody>
          <a:bodyPr wrap="square" rtlCol="0">
            <a:spAutoFit/>
          </a:bodyPr>
          <a:lstStyle/>
          <a:p>
            <a:r>
              <a:rPr lang="zh-CN" altLang="en-US" sz="1400" dirty="0"/>
              <a:t>关系数据库对外提供通用的操作接口，底层使用</a:t>
            </a:r>
            <a:r>
              <a:rPr lang="en-US" altLang="zh-CN" sz="1400" dirty="0"/>
              <a:t>SQLite</a:t>
            </a:r>
            <a:r>
              <a:rPr lang="zh-CN" altLang="en-US" sz="1400" dirty="0"/>
              <a:t>作为持久化存储引擎，支持</a:t>
            </a:r>
            <a:r>
              <a:rPr lang="en-US" altLang="zh-CN" sz="1400" dirty="0"/>
              <a:t>SQLite</a:t>
            </a:r>
            <a:r>
              <a:rPr lang="zh-CN" altLang="en-US" sz="1400" dirty="0"/>
              <a:t>具有的所有数据库特性，包括但不限于事务、索引、视图、触发器、外键、参数化查询和预编译</a:t>
            </a:r>
            <a:r>
              <a:rPr lang="en-US" altLang="zh-CN" sz="1400" dirty="0"/>
              <a:t>SQL</a:t>
            </a:r>
            <a:r>
              <a:rPr lang="zh-CN" altLang="en-US" sz="1400" dirty="0"/>
              <a:t>语句。</a:t>
            </a:r>
          </a:p>
          <a:p>
            <a:r>
              <a:rPr lang="zh-CN" altLang="en-US" sz="1400" dirty="0"/>
              <a:t>关系数据库的运作机制如</a:t>
            </a:r>
            <a:r>
              <a:rPr lang="zh-CN" altLang="en-US" sz="1400" dirty="0" smtClean="0"/>
              <a:t>图所</a:t>
            </a:r>
            <a:r>
              <a:rPr lang="zh-CN" altLang="en-US" sz="1400" dirty="0"/>
              <a:t>示。</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699" y="813472"/>
            <a:ext cx="2949310" cy="5037508"/>
          </a:xfrm>
          <a:prstGeom prst="rect">
            <a:avLst/>
          </a:prstGeom>
        </p:spPr>
      </p:pic>
    </p:spTree>
    <p:extLst>
      <p:ext uri="{BB962C8B-B14F-4D97-AF65-F5344CB8AC3E}">
        <p14:creationId xmlns:p14="http://schemas.microsoft.com/office/powerpoint/2010/main" val="3782379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9.3.3  </a:t>
            </a:r>
            <a:r>
              <a:rPr lang="zh-CN" altLang="en-US" dirty="0"/>
              <a:t>默认配置与限制</a:t>
            </a:r>
            <a:endParaRPr lang="zh-CN" altLang="en-US" dirty="0"/>
          </a:p>
        </p:txBody>
      </p:sp>
      <p:sp>
        <p:nvSpPr>
          <p:cNvPr id="3" name="文本框 2"/>
          <p:cNvSpPr txBox="1"/>
          <p:nvPr/>
        </p:nvSpPr>
        <p:spPr>
          <a:xfrm>
            <a:off x="1068946" y="2446986"/>
            <a:ext cx="5383369" cy="1384995"/>
          </a:xfrm>
          <a:prstGeom prst="rect">
            <a:avLst/>
          </a:prstGeom>
          <a:noFill/>
        </p:spPr>
        <p:txBody>
          <a:bodyPr wrap="square" rtlCol="0">
            <a:spAutoFit/>
          </a:bodyPr>
          <a:lstStyle/>
          <a:p>
            <a:r>
              <a:rPr lang="zh-CN" altLang="en-US" sz="1400" dirty="0"/>
              <a:t>默认配置与限制如下：</a:t>
            </a:r>
          </a:p>
          <a:p>
            <a:r>
              <a:rPr lang="zh-CN" altLang="en-US" sz="1400" dirty="0"/>
              <a:t>系统默认日志方式是</a:t>
            </a:r>
            <a:r>
              <a:rPr lang="en-US" altLang="zh-CN" sz="1400" dirty="0"/>
              <a:t>WAL</a:t>
            </a:r>
            <a:r>
              <a:rPr lang="zh-CN" altLang="en-US" sz="1400" dirty="0"/>
              <a:t>（</a:t>
            </a:r>
            <a:r>
              <a:rPr lang="en-US" altLang="zh-CN" sz="1400" dirty="0"/>
              <a:t>Write Ahead Log</a:t>
            </a:r>
            <a:r>
              <a:rPr lang="zh-CN" altLang="en-US" sz="1400" dirty="0"/>
              <a:t>，预写日志）模式。</a:t>
            </a:r>
          </a:p>
          <a:p>
            <a:r>
              <a:rPr lang="zh-CN" altLang="en-US" sz="1400" dirty="0"/>
              <a:t>系统默认落盘方式是</a:t>
            </a:r>
            <a:r>
              <a:rPr lang="en-US" altLang="zh-CN" sz="1400" dirty="0"/>
              <a:t>FULL</a:t>
            </a:r>
            <a:r>
              <a:rPr lang="zh-CN" altLang="en-US" sz="1400" dirty="0"/>
              <a:t>模式。</a:t>
            </a:r>
          </a:p>
          <a:p>
            <a:r>
              <a:rPr lang="zh-CN" altLang="en-US" sz="1400" dirty="0"/>
              <a:t>数据库使用的共享内存默认大小是</a:t>
            </a:r>
            <a:r>
              <a:rPr lang="en-US" altLang="zh-CN" sz="1400" dirty="0"/>
              <a:t>2MB</a:t>
            </a:r>
            <a:r>
              <a:rPr lang="zh-CN" altLang="en-US" sz="1400" dirty="0"/>
              <a:t>。</a:t>
            </a:r>
          </a:p>
          <a:p>
            <a:r>
              <a:rPr lang="zh-CN" altLang="en-US" sz="1400" dirty="0"/>
              <a:t>数据库中连接池的最大数量是</a:t>
            </a:r>
            <a:r>
              <a:rPr lang="en-US" altLang="zh-CN" sz="1400" dirty="0"/>
              <a:t>4</a:t>
            </a:r>
            <a:r>
              <a:rPr lang="zh-CN" altLang="en-US" sz="1400" dirty="0"/>
              <a:t>个，用以管理用户的读操作。</a:t>
            </a:r>
          </a:p>
          <a:p>
            <a:r>
              <a:rPr lang="zh-CN" altLang="en-US" sz="1400" dirty="0"/>
              <a:t>为保证数据的准确性，数据库同一时间只能支持一个写操作。</a:t>
            </a:r>
          </a:p>
        </p:txBody>
      </p:sp>
    </p:spTree>
    <p:extLst>
      <p:ext uri="{BB962C8B-B14F-4D97-AF65-F5344CB8AC3E}">
        <p14:creationId xmlns:p14="http://schemas.microsoft.com/office/powerpoint/2010/main" val="1617243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zh-CN" altLang="en-US" dirty="0"/>
              <a:t>实战：关系数据库的开发</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本节以一个“账本”为例，使用关系数据库的相关接口实现对账单的增、删、改、查操作。为了演示该功能，创建一个名为</a:t>
            </a:r>
            <a:r>
              <a:rPr lang="en-US" altLang="zh-CN" dirty="0" err="1"/>
              <a:t>ArkTSRdb</a:t>
            </a:r>
            <a:r>
              <a:rPr lang="zh-CN" altLang="en-US" dirty="0"/>
              <a:t>的应用</a:t>
            </a:r>
            <a:r>
              <a:rPr lang="zh-CN" altLang="en-US" dirty="0" smtClean="0"/>
              <a:t>。</a:t>
            </a:r>
            <a:endParaRPr lang="en-US" altLang="zh-CN" dirty="0" smtClean="0"/>
          </a:p>
          <a:p>
            <a:pPr marL="0" indent="0">
              <a:buNone/>
            </a:pPr>
            <a:r>
              <a:rPr lang="en-US" altLang="zh-CN" dirty="0"/>
              <a:t>9.4.1  </a:t>
            </a:r>
            <a:r>
              <a:rPr lang="zh-CN" altLang="en-US" dirty="0"/>
              <a:t>操作</a:t>
            </a:r>
            <a:r>
              <a:rPr lang="en-US" altLang="zh-CN" dirty="0" err="1" smtClean="0"/>
              <a:t>RdbStore</a:t>
            </a:r>
            <a:endParaRPr lang="en-US" altLang="zh-CN" dirty="0" smtClean="0"/>
          </a:p>
          <a:p>
            <a:pPr marL="0" indent="0">
              <a:buNone/>
            </a:pPr>
            <a:r>
              <a:rPr lang="en-US" altLang="zh-CN" dirty="0"/>
              <a:t>9.4.2  </a:t>
            </a:r>
            <a:r>
              <a:rPr lang="zh-CN" altLang="en-US" dirty="0"/>
              <a:t>账目信息的</a:t>
            </a:r>
            <a:r>
              <a:rPr lang="zh-CN" altLang="en-US" dirty="0" smtClean="0"/>
              <a:t>表示</a:t>
            </a:r>
            <a:endParaRPr lang="en-US" altLang="zh-CN" dirty="0" smtClean="0"/>
          </a:p>
          <a:p>
            <a:pPr marL="0" indent="0">
              <a:buNone/>
            </a:pPr>
            <a:r>
              <a:rPr lang="en-US" altLang="zh-CN" dirty="0"/>
              <a:t>9.4.3  </a:t>
            </a:r>
            <a:r>
              <a:rPr lang="zh-CN" altLang="en-US" dirty="0"/>
              <a:t>操作账目信息</a:t>
            </a:r>
            <a:r>
              <a:rPr lang="zh-CN" altLang="en-US" dirty="0" smtClean="0"/>
              <a:t>表</a:t>
            </a:r>
            <a:endParaRPr lang="en-US" altLang="zh-CN" dirty="0" smtClean="0"/>
          </a:p>
          <a:p>
            <a:pPr marL="0" indent="0">
              <a:buNone/>
            </a:pPr>
            <a:r>
              <a:rPr lang="en-US" altLang="zh-CN" dirty="0"/>
              <a:t>9.4.4  </a:t>
            </a:r>
            <a:r>
              <a:rPr lang="zh-CN" altLang="en-US" dirty="0"/>
              <a:t>设计</a:t>
            </a:r>
            <a:r>
              <a:rPr lang="zh-CN" altLang="en-US" dirty="0" smtClean="0"/>
              <a:t>界面</a:t>
            </a:r>
            <a:endParaRPr lang="en-US" altLang="zh-CN" dirty="0" smtClean="0"/>
          </a:p>
          <a:p>
            <a:pPr marL="0" indent="0">
              <a:buNone/>
            </a:pPr>
            <a:r>
              <a:rPr lang="en-US" altLang="zh-CN" dirty="0"/>
              <a:t>9.4.5  </a:t>
            </a:r>
            <a:r>
              <a:rPr lang="zh-CN" altLang="en-US" dirty="0"/>
              <a:t>运行</a:t>
            </a:r>
            <a:endParaRPr lang="en-US" altLang="zh-CN" dirty="0" smtClean="0"/>
          </a:p>
        </p:txBody>
      </p:sp>
    </p:spTree>
    <p:extLst>
      <p:ext uri="{BB962C8B-B14F-4D97-AF65-F5344CB8AC3E}">
        <p14:creationId xmlns:p14="http://schemas.microsoft.com/office/powerpoint/2010/main" val="152854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normAutofit lnSpcReduction="10000"/>
          </a:bodyPr>
          <a:lstStyle/>
          <a:p>
            <a:endParaRPr lang="zh-CN" altLang="en-US" dirty="0"/>
          </a:p>
          <a:p>
            <a:r>
              <a:rPr lang="en-US" altLang="zh-CN" dirty="0"/>
              <a:t>9.1  </a:t>
            </a:r>
            <a:r>
              <a:rPr lang="zh-CN" altLang="en-US" dirty="0"/>
              <a:t>分布式数据服务</a:t>
            </a:r>
            <a:r>
              <a:rPr lang="zh-CN" altLang="en-US" dirty="0" smtClean="0"/>
              <a:t>概述</a:t>
            </a:r>
            <a:endParaRPr lang="en-US" altLang="zh-CN" dirty="0" smtClean="0"/>
          </a:p>
          <a:p>
            <a:r>
              <a:rPr lang="en-US" altLang="zh-CN" dirty="0"/>
              <a:t>9.2  </a:t>
            </a:r>
            <a:r>
              <a:rPr lang="zh-CN" altLang="en-US" dirty="0"/>
              <a:t>分布式数据服务的开发</a:t>
            </a:r>
            <a:r>
              <a:rPr lang="zh-CN" altLang="en-US" dirty="0" smtClean="0"/>
              <a:t>步骤</a:t>
            </a:r>
            <a:endParaRPr lang="en-US" altLang="zh-CN" dirty="0" smtClean="0"/>
          </a:p>
          <a:p>
            <a:r>
              <a:rPr lang="en-US" altLang="zh-CN" dirty="0"/>
              <a:t>9.3  </a:t>
            </a:r>
            <a:r>
              <a:rPr lang="zh-CN" altLang="en-US" dirty="0"/>
              <a:t>关系数据库</a:t>
            </a:r>
            <a:r>
              <a:rPr lang="zh-CN" altLang="en-US" dirty="0" smtClean="0"/>
              <a:t>概述</a:t>
            </a:r>
            <a:endParaRPr lang="en-US" altLang="zh-CN" dirty="0" smtClean="0"/>
          </a:p>
          <a:p>
            <a:r>
              <a:rPr lang="en-US" altLang="zh-CN" dirty="0"/>
              <a:t>9.4  </a:t>
            </a:r>
            <a:r>
              <a:rPr lang="zh-CN" altLang="en-US" dirty="0"/>
              <a:t>实战：关系数据库的</a:t>
            </a:r>
            <a:r>
              <a:rPr lang="zh-CN" altLang="en-US" dirty="0" smtClean="0"/>
              <a:t>开发</a:t>
            </a:r>
            <a:endParaRPr lang="en-US" altLang="zh-CN" dirty="0" smtClean="0"/>
          </a:p>
          <a:p>
            <a:r>
              <a:rPr lang="en-US" altLang="zh-CN" dirty="0"/>
              <a:t>9.5  </a:t>
            </a:r>
            <a:r>
              <a:rPr lang="zh-CN" altLang="en-US" dirty="0"/>
              <a:t>首选项概述</a:t>
            </a:r>
            <a:endParaRPr lang="en-US" altLang="zh-CN" dirty="0" smtClean="0"/>
          </a:p>
          <a:p>
            <a:r>
              <a:rPr lang="en-US" altLang="zh-CN" dirty="0" smtClean="0"/>
              <a:t>9.6  </a:t>
            </a:r>
            <a:r>
              <a:rPr lang="zh-CN" altLang="en-US" dirty="0" smtClean="0"/>
              <a:t>实战：</a:t>
            </a:r>
            <a:r>
              <a:rPr lang="zh-CN" altLang="en-US" dirty="0"/>
              <a:t>首选项</a:t>
            </a:r>
            <a:r>
              <a:rPr lang="zh-CN" altLang="en-US" dirty="0" smtClean="0"/>
              <a:t>开发</a:t>
            </a:r>
            <a:endParaRPr lang="en-US" altLang="zh-CN" dirty="0" smtClean="0"/>
          </a:p>
          <a:p>
            <a:r>
              <a:rPr lang="en-US" altLang="zh-CN" dirty="0" smtClean="0"/>
              <a:t>9.7  </a:t>
            </a:r>
            <a:r>
              <a:rPr lang="zh-CN" altLang="en-US" dirty="0" smtClean="0"/>
              <a:t>小结</a:t>
            </a:r>
            <a:endParaRPr lang="en-US" altLang="zh-CN" dirty="0" smtClean="0"/>
          </a:p>
          <a:p>
            <a:r>
              <a:rPr lang="en-US" altLang="zh-CN" dirty="0" smtClean="0"/>
              <a:t>9.8 </a:t>
            </a:r>
            <a:r>
              <a:rPr lang="zh-CN" altLang="en-US" dirty="0" smtClean="0"/>
              <a:t>习题</a:t>
            </a:r>
            <a:endParaRPr lang="en-US" altLang="zh-CN" dirty="0" smtClean="0"/>
          </a:p>
          <a:p>
            <a:endParaRPr lang="en-US" altLang="zh-CN" dirty="0" smtClean="0"/>
          </a:p>
        </p:txBody>
      </p:sp>
    </p:spTree>
    <p:extLst>
      <p:ext uri="{BB962C8B-B14F-4D97-AF65-F5344CB8AC3E}">
        <p14:creationId xmlns:p14="http://schemas.microsoft.com/office/powerpoint/2010/main" val="544297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182"/>
            <a:ext cx="10515600" cy="1325563"/>
          </a:xfrm>
        </p:spPr>
        <p:txBody>
          <a:bodyPr/>
          <a:lstStyle/>
          <a:p>
            <a:r>
              <a:rPr lang="zh-CN" altLang="en-US" dirty="0"/>
              <a:t/>
            </a:r>
            <a:br>
              <a:rPr lang="zh-CN" altLang="en-US" dirty="0"/>
            </a:br>
            <a:r>
              <a:rPr lang="en-US" altLang="zh-CN" dirty="0"/>
              <a:t>9.4.1  </a:t>
            </a:r>
            <a:r>
              <a:rPr lang="zh-CN" altLang="en-US" dirty="0"/>
              <a:t>操作</a:t>
            </a:r>
            <a:r>
              <a:rPr lang="en-US" altLang="zh-CN" dirty="0" err="1"/>
              <a:t>RdbStore</a:t>
            </a:r>
            <a:endParaRPr lang="zh-CN" altLang="en-US" dirty="0"/>
          </a:p>
        </p:txBody>
      </p:sp>
      <p:sp>
        <p:nvSpPr>
          <p:cNvPr id="3" name="文本框 2"/>
          <p:cNvSpPr txBox="1"/>
          <p:nvPr/>
        </p:nvSpPr>
        <p:spPr>
          <a:xfrm>
            <a:off x="838200" y="1225689"/>
            <a:ext cx="5383369" cy="5632311"/>
          </a:xfrm>
          <a:prstGeom prst="rect">
            <a:avLst/>
          </a:prstGeom>
          <a:noFill/>
        </p:spPr>
        <p:txBody>
          <a:bodyPr wrap="square" rtlCol="0">
            <a:spAutoFit/>
          </a:bodyPr>
          <a:lstStyle/>
          <a:p>
            <a:r>
              <a:rPr lang="zh-CN" altLang="en-US" sz="1200" dirty="0"/>
              <a:t>首先获取一个</a:t>
            </a:r>
            <a:r>
              <a:rPr lang="en-US" altLang="zh-CN" sz="1200" dirty="0" err="1"/>
              <a:t>RdbStore</a:t>
            </a:r>
            <a:r>
              <a:rPr lang="zh-CN" altLang="en-US" sz="1200" dirty="0"/>
              <a:t>来操作关系数据库。</a:t>
            </a:r>
          </a:p>
          <a:p>
            <a:r>
              <a:rPr lang="zh-CN" altLang="en-US" sz="1200" dirty="0"/>
              <a:t>在</a:t>
            </a:r>
            <a:r>
              <a:rPr lang="en-US" altLang="zh-CN" sz="1200" dirty="0" err="1"/>
              <a:t>src</a:t>
            </a:r>
            <a:r>
              <a:rPr lang="en-US" altLang="zh-CN" sz="1200" dirty="0"/>
              <a:t>/main/</a:t>
            </a:r>
            <a:r>
              <a:rPr lang="en-US" altLang="zh-CN" sz="1200" dirty="0" err="1"/>
              <a:t>ets</a:t>
            </a:r>
            <a:r>
              <a:rPr lang="zh-CN" altLang="en-US" sz="1200" dirty="0"/>
              <a:t>目录下创建名为</a:t>
            </a:r>
            <a:r>
              <a:rPr lang="en-US" altLang="zh-CN" sz="1200" dirty="0"/>
              <a:t>common</a:t>
            </a:r>
            <a:r>
              <a:rPr lang="zh-CN" altLang="en-US" sz="1200" dirty="0"/>
              <a:t>的目录，用于存放常用的工具类。在</a:t>
            </a:r>
            <a:r>
              <a:rPr lang="en-US" altLang="zh-CN" sz="1200" dirty="0"/>
              <a:t>common</a:t>
            </a:r>
            <a:r>
              <a:rPr lang="zh-CN" altLang="en-US" sz="1200" dirty="0"/>
              <a:t>目录下创建工具类</a:t>
            </a:r>
            <a:r>
              <a:rPr lang="en-US" altLang="zh-CN" sz="1200" dirty="0" err="1"/>
              <a:t>RdbUtil</a:t>
            </a:r>
            <a:r>
              <a:rPr lang="zh-CN" altLang="en-US" sz="1200" dirty="0"/>
              <a:t>，代码如下：</a:t>
            </a:r>
          </a:p>
          <a:p>
            <a:r>
              <a:rPr lang="en-US" altLang="zh-CN" sz="1200" dirty="0"/>
              <a:t>//</a:t>
            </a:r>
            <a:r>
              <a:rPr lang="zh-CN" altLang="en-US" sz="1200" dirty="0"/>
              <a:t>导入</a:t>
            </a:r>
            <a:r>
              <a:rPr lang="en-US" altLang="zh-CN" sz="1200" dirty="0" err="1"/>
              <a:t>rdb</a:t>
            </a:r>
            <a:r>
              <a:rPr lang="zh-CN" altLang="en-US" sz="1200" dirty="0"/>
              <a:t>模块</a:t>
            </a:r>
          </a:p>
          <a:p>
            <a:r>
              <a:rPr lang="en-US" altLang="zh-CN" sz="1200" dirty="0"/>
              <a:t>import </a:t>
            </a:r>
            <a:r>
              <a:rPr lang="en-US" altLang="zh-CN" sz="1200" dirty="0" err="1"/>
              <a:t>data_rdb</a:t>
            </a:r>
            <a:r>
              <a:rPr lang="en-US" altLang="zh-CN" sz="1200" dirty="0"/>
              <a:t> from '@</a:t>
            </a:r>
            <a:r>
              <a:rPr lang="en-US" altLang="zh-CN" sz="1200" dirty="0" err="1"/>
              <a:t>ohos.data.rdb</a:t>
            </a:r>
            <a:r>
              <a:rPr lang="en-US" altLang="zh-CN" sz="1200" dirty="0"/>
              <a:t>'</a:t>
            </a:r>
          </a:p>
          <a:p>
            <a:r>
              <a:rPr lang="en-US" altLang="zh-CN" sz="1200" dirty="0"/>
              <a:t>//</a:t>
            </a:r>
            <a:r>
              <a:rPr lang="zh-CN" altLang="en-US" sz="1200" dirty="0"/>
              <a:t>导入</a:t>
            </a:r>
            <a:r>
              <a:rPr lang="en-US" altLang="zh-CN" sz="1200" dirty="0"/>
              <a:t>context</a:t>
            </a:r>
            <a:r>
              <a:rPr lang="zh-CN" altLang="en-US" sz="1200" dirty="0"/>
              <a:t>模块</a:t>
            </a:r>
          </a:p>
          <a:p>
            <a:r>
              <a:rPr lang="en-US" altLang="zh-CN" sz="1200" dirty="0"/>
              <a:t>import context from '@</a:t>
            </a:r>
            <a:r>
              <a:rPr lang="en-US" altLang="zh-CN" sz="1200" dirty="0" err="1"/>
              <a:t>ohos.application.context</a:t>
            </a:r>
            <a:r>
              <a:rPr lang="en-US" altLang="zh-CN" sz="1200" dirty="0"/>
              <a:t>';</a:t>
            </a:r>
          </a:p>
          <a:p>
            <a:endParaRPr lang="en-US" altLang="zh-CN" sz="1200" dirty="0"/>
          </a:p>
          <a:p>
            <a:r>
              <a:rPr lang="en-US" altLang="zh-CN" sz="1200" dirty="0"/>
              <a:t>type Context = </a:t>
            </a:r>
            <a:r>
              <a:rPr lang="en-US" altLang="zh-CN" sz="1200" dirty="0" err="1"/>
              <a:t>context.Context</a:t>
            </a:r>
            <a:r>
              <a:rPr lang="en-US" altLang="zh-CN" sz="1200" dirty="0"/>
              <a:t>;</a:t>
            </a:r>
          </a:p>
          <a:p>
            <a:r>
              <a:rPr lang="en-US" altLang="zh-CN" sz="1200" dirty="0" err="1"/>
              <a:t>const</a:t>
            </a:r>
            <a:r>
              <a:rPr lang="en-US" altLang="zh-CN" sz="1200" dirty="0"/>
              <a:t> STORE_CONFIG = { name: "</a:t>
            </a:r>
            <a:r>
              <a:rPr lang="en-US" altLang="zh-CN" sz="1200" dirty="0" err="1"/>
              <a:t>rdbstore.db</a:t>
            </a:r>
            <a:r>
              <a:rPr lang="en-US" altLang="zh-CN" sz="1200" dirty="0"/>
              <a:t>" }</a:t>
            </a:r>
          </a:p>
          <a:p>
            <a:endParaRPr lang="en-US" altLang="zh-CN" sz="1200" dirty="0"/>
          </a:p>
          <a:p>
            <a:r>
              <a:rPr lang="en-US" altLang="zh-CN" sz="1200" dirty="0"/>
              <a:t>export default class </a:t>
            </a:r>
            <a:r>
              <a:rPr lang="en-US" altLang="zh-CN" sz="1200" dirty="0" err="1"/>
              <a:t>RdbUtil</a:t>
            </a:r>
            <a:r>
              <a:rPr lang="en-US" altLang="zh-CN" sz="1200" dirty="0"/>
              <a:t> {</a:t>
            </a:r>
          </a:p>
          <a:p>
            <a:r>
              <a:rPr lang="en-US" altLang="zh-CN" sz="1200" dirty="0"/>
              <a:t>  private </a:t>
            </a:r>
            <a:r>
              <a:rPr lang="en-US" altLang="zh-CN" sz="1200" dirty="0" err="1"/>
              <a:t>rdbStore</a:t>
            </a:r>
            <a:r>
              <a:rPr lang="en-US" altLang="zh-CN" sz="1200" dirty="0"/>
              <a:t>: any = null;</a:t>
            </a:r>
          </a:p>
          <a:p>
            <a:r>
              <a:rPr lang="en-US" altLang="zh-CN" sz="1200" dirty="0"/>
              <a:t>  private </a:t>
            </a:r>
            <a:r>
              <a:rPr lang="en-US" altLang="zh-CN" sz="1200" dirty="0" err="1"/>
              <a:t>tableName</a:t>
            </a:r>
            <a:r>
              <a:rPr lang="en-US" altLang="zh-CN" sz="1200" dirty="0"/>
              <a:t>: string;</a:t>
            </a:r>
          </a:p>
          <a:p>
            <a:r>
              <a:rPr lang="en-US" altLang="zh-CN" sz="1200" dirty="0"/>
              <a:t>  private </a:t>
            </a:r>
            <a:r>
              <a:rPr lang="en-US" altLang="zh-CN" sz="1200" dirty="0" err="1"/>
              <a:t>sqlCreateTable</a:t>
            </a:r>
            <a:r>
              <a:rPr lang="en-US" altLang="zh-CN" sz="1200" dirty="0"/>
              <a:t>: string;</a:t>
            </a:r>
          </a:p>
          <a:p>
            <a:r>
              <a:rPr lang="en-US" altLang="zh-CN" sz="1200" dirty="0"/>
              <a:t>  private columns: Array&lt;string&gt;;</a:t>
            </a:r>
          </a:p>
          <a:p>
            <a:endParaRPr lang="en-US" altLang="zh-CN" sz="1200" dirty="0"/>
          </a:p>
          <a:p>
            <a:r>
              <a:rPr lang="en-US" altLang="zh-CN" sz="1200" dirty="0"/>
              <a:t>  constructor(</a:t>
            </a:r>
            <a:r>
              <a:rPr lang="en-US" altLang="zh-CN" sz="1200" dirty="0" err="1"/>
              <a:t>tableName</a:t>
            </a:r>
            <a:r>
              <a:rPr lang="en-US" altLang="zh-CN" sz="1200" dirty="0"/>
              <a:t>: string, </a:t>
            </a:r>
            <a:r>
              <a:rPr lang="en-US" altLang="zh-CN" sz="1200" dirty="0" err="1"/>
              <a:t>sqlCreateTable</a:t>
            </a:r>
            <a:r>
              <a:rPr lang="en-US" altLang="zh-CN" sz="1200" dirty="0"/>
              <a:t>: string, columns: Array&lt;string&gt;) {</a:t>
            </a:r>
          </a:p>
          <a:p>
            <a:r>
              <a:rPr lang="en-US" altLang="zh-CN" sz="1200" dirty="0"/>
              <a:t>    </a:t>
            </a:r>
            <a:r>
              <a:rPr lang="en-US" altLang="zh-CN" sz="1200" dirty="0" err="1"/>
              <a:t>this.tableName</a:t>
            </a:r>
            <a:r>
              <a:rPr lang="en-US" altLang="zh-CN" sz="1200" dirty="0"/>
              <a:t> = </a:t>
            </a:r>
            <a:r>
              <a:rPr lang="en-US" altLang="zh-CN" sz="1200" dirty="0" err="1"/>
              <a:t>tableName</a:t>
            </a:r>
            <a:r>
              <a:rPr lang="en-US" altLang="zh-CN" sz="1200" dirty="0"/>
              <a:t>;</a:t>
            </a:r>
          </a:p>
          <a:p>
            <a:r>
              <a:rPr lang="en-US" altLang="zh-CN" sz="1200" dirty="0"/>
              <a:t>    </a:t>
            </a:r>
            <a:r>
              <a:rPr lang="en-US" altLang="zh-CN" sz="1200" dirty="0" err="1"/>
              <a:t>this.sqlCreateTable</a:t>
            </a:r>
            <a:r>
              <a:rPr lang="en-US" altLang="zh-CN" sz="1200" dirty="0"/>
              <a:t> = </a:t>
            </a:r>
            <a:r>
              <a:rPr lang="en-US" altLang="zh-CN" sz="1200" dirty="0" err="1"/>
              <a:t>sqlCreateTable</a:t>
            </a:r>
            <a:r>
              <a:rPr lang="en-US" altLang="zh-CN" sz="1200" dirty="0"/>
              <a:t>;</a:t>
            </a:r>
          </a:p>
          <a:p>
            <a:r>
              <a:rPr lang="en-US" altLang="zh-CN" sz="1200" dirty="0"/>
              <a:t>    </a:t>
            </a:r>
            <a:r>
              <a:rPr lang="en-US" altLang="zh-CN" sz="1200" dirty="0" err="1"/>
              <a:t>this.columns</a:t>
            </a:r>
            <a:r>
              <a:rPr lang="en-US" altLang="zh-CN" sz="1200" dirty="0"/>
              <a:t> = columns;</a:t>
            </a:r>
          </a:p>
          <a:p>
            <a:r>
              <a:rPr lang="en-US" altLang="zh-CN" sz="1200" dirty="0"/>
              <a:t>  }</a:t>
            </a:r>
          </a:p>
          <a:p>
            <a:endParaRPr lang="en-US" altLang="zh-CN" sz="1200" dirty="0"/>
          </a:p>
          <a:p>
            <a:r>
              <a:rPr lang="en-US" altLang="zh-CN" sz="1200" dirty="0"/>
              <a:t>  </a:t>
            </a:r>
            <a:r>
              <a:rPr lang="en-US" altLang="zh-CN" sz="1200" dirty="0" err="1"/>
              <a:t>getRdbStore</a:t>
            </a:r>
            <a:r>
              <a:rPr lang="en-US" altLang="zh-CN" sz="1200" dirty="0"/>
              <a:t>(callback) {</a:t>
            </a:r>
          </a:p>
          <a:p>
            <a:r>
              <a:rPr lang="en-US" altLang="zh-CN" sz="1200" dirty="0"/>
              <a:t>    //</a:t>
            </a:r>
            <a:r>
              <a:rPr lang="zh-CN" altLang="en-US" sz="1200" dirty="0"/>
              <a:t>如果已经获取到</a:t>
            </a:r>
            <a:r>
              <a:rPr lang="en-US" altLang="zh-CN" sz="1200" dirty="0" err="1"/>
              <a:t>RdbStore</a:t>
            </a:r>
            <a:r>
              <a:rPr lang="zh-CN" altLang="en-US" sz="1200" dirty="0"/>
              <a:t>，则不进行操作</a:t>
            </a:r>
          </a:p>
          <a:p>
            <a:r>
              <a:rPr lang="zh-CN" altLang="en-US" sz="1200" dirty="0"/>
              <a:t>    </a:t>
            </a:r>
            <a:r>
              <a:rPr lang="en-US" altLang="zh-CN" sz="1200" dirty="0"/>
              <a:t>if (</a:t>
            </a:r>
            <a:r>
              <a:rPr lang="en-US" altLang="zh-CN" sz="1200" dirty="0" err="1"/>
              <a:t>this.rdbStore</a:t>
            </a:r>
            <a:r>
              <a:rPr lang="en-US" altLang="zh-CN" sz="1200" dirty="0"/>
              <a:t> != null) {</a:t>
            </a:r>
          </a:p>
          <a:p>
            <a:r>
              <a:rPr lang="en-US" altLang="zh-CN" sz="1200" dirty="0"/>
              <a:t>      console.info('The </a:t>
            </a:r>
            <a:r>
              <a:rPr lang="en-US" altLang="zh-CN" sz="1200" dirty="0" err="1"/>
              <a:t>rdbStore</a:t>
            </a:r>
            <a:r>
              <a:rPr lang="en-US" altLang="zh-CN" sz="1200" dirty="0"/>
              <a:t> exists.');</a:t>
            </a:r>
          </a:p>
          <a:p>
            <a:r>
              <a:rPr lang="en-US" altLang="zh-CN" sz="1200" dirty="0"/>
              <a:t>      callback();</a:t>
            </a:r>
          </a:p>
          <a:p>
            <a:r>
              <a:rPr lang="en-US" altLang="zh-CN" sz="1200" dirty="0"/>
              <a:t>      return;</a:t>
            </a:r>
          </a:p>
          <a:p>
            <a:r>
              <a:rPr lang="en-US" altLang="zh-CN" sz="1200" dirty="0"/>
              <a:t>    }</a:t>
            </a:r>
            <a:endParaRPr lang="zh-CN" altLang="en-US" sz="1200" dirty="0"/>
          </a:p>
        </p:txBody>
      </p:sp>
      <p:sp>
        <p:nvSpPr>
          <p:cNvPr id="4" name="文本框 3"/>
          <p:cNvSpPr txBox="1"/>
          <p:nvPr/>
        </p:nvSpPr>
        <p:spPr>
          <a:xfrm>
            <a:off x="6825802" y="1225689"/>
            <a:ext cx="4224271" cy="3508653"/>
          </a:xfrm>
          <a:prstGeom prst="rect">
            <a:avLst/>
          </a:prstGeom>
          <a:noFill/>
        </p:spPr>
        <p:txBody>
          <a:bodyPr wrap="square" rtlCol="0">
            <a:spAutoFit/>
          </a:bodyPr>
          <a:lstStyle/>
          <a:p>
            <a:r>
              <a:rPr lang="zh-CN" altLang="en-US" dirty="0"/>
              <a:t> </a:t>
            </a:r>
            <a:r>
              <a:rPr lang="en-US" altLang="zh-CN" sz="1200" dirty="0"/>
              <a:t>//</a:t>
            </a:r>
            <a:r>
              <a:rPr lang="zh-CN" altLang="en-US" sz="1200" dirty="0"/>
              <a:t>应用上下文，本例是使用</a:t>
            </a:r>
            <a:r>
              <a:rPr lang="en-US" altLang="zh-CN" sz="1200" dirty="0"/>
              <a:t>API9 Stage</a:t>
            </a:r>
            <a:r>
              <a:rPr lang="zh-CN" altLang="en-US" sz="1200" dirty="0"/>
              <a:t>模型的</a:t>
            </a:r>
            <a:r>
              <a:rPr lang="en-US" altLang="zh-CN" sz="1200" dirty="0"/>
              <a:t>Context</a:t>
            </a:r>
          </a:p>
          <a:p>
            <a:r>
              <a:rPr lang="en-US" altLang="zh-CN" sz="1200" dirty="0"/>
              <a:t>    let context: Context = </a:t>
            </a:r>
            <a:r>
              <a:rPr lang="en-US" altLang="zh-CN" sz="1200" dirty="0" err="1"/>
              <a:t>getContext</a:t>
            </a:r>
            <a:r>
              <a:rPr lang="en-US" altLang="zh-CN" sz="1200" dirty="0"/>
              <a:t>(this) as Context;</a:t>
            </a:r>
          </a:p>
          <a:p>
            <a:r>
              <a:rPr lang="en-US" altLang="zh-CN" sz="1200" dirty="0"/>
              <a:t>    </a:t>
            </a:r>
            <a:r>
              <a:rPr lang="en-US" altLang="zh-CN" sz="1200" dirty="0" err="1"/>
              <a:t>data_rdb.getRdbStore</a:t>
            </a:r>
            <a:r>
              <a:rPr lang="en-US" altLang="zh-CN" sz="1200" dirty="0"/>
              <a:t>(context, STORE_CONFIG, 1, (err, </a:t>
            </a:r>
            <a:r>
              <a:rPr lang="en-US" altLang="zh-CN" sz="1200" dirty="0" err="1"/>
              <a:t>rdb</a:t>
            </a:r>
            <a:r>
              <a:rPr lang="en-US" altLang="zh-CN" sz="1200" dirty="0"/>
              <a:t>) =&gt; {</a:t>
            </a:r>
          </a:p>
          <a:p>
            <a:r>
              <a:rPr lang="en-US" altLang="zh-CN" sz="1200" dirty="0"/>
              <a:t>      if (err) {</a:t>
            </a:r>
          </a:p>
          <a:p>
            <a:r>
              <a:rPr lang="en-US" altLang="zh-CN" sz="1200" dirty="0"/>
              <a:t>        </a:t>
            </a:r>
            <a:r>
              <a:rPr lang="en-US" altLang="zh-CN" sz="1200" dirty="0" err="1"/>
              <a:t>console.error</a:t>
            </a:r>
            <a:r>
              <a:rPr lang="en-US" altLang="zh-CN" sz="1200" dirty="0"/>
              <a:t>('</a:t>
            </a:r>
            <a:r>
              <a:rPr lang="en-US" altLang="zh-CN" sz="1200" dirty="0" err="1"/>
              <a:t>gerRdbStore</a:t>
            </a:r>
            <a:r>
              <a:rPr lang="en-US" altLang="zh-CN" sz="1200" dirty="0"/>
              <a:t>() failed, err: ' + err);</a:t>
            </a:r>
          </a:p>
          <a:p>
            <a:r>
              <a:rPr lang="en-US" altLang="zh-CN" sz="1200" dirty="0"/>
              <a:t>        return;</a:t>
            </a:r>
          </a:p>
          <a:p>
            <a:r>
              <a:rPr lang="en-US" altLang="zh-CN" sz="1200" dirty="0"/>
              <a:t>      }</a:t>
            </a:r>
          </a:p>
          <a:p>
            <a:r>
              <a:rPr lang="en-US" altLang="zh-CN" sz="1200" dirty="0"/>
              <a:t>      </a:t>
            </a:r>
            <a:r>
              <a:rPr lang="en-US" altLang="zh-CN" sz="1200" dirty="0" err="1"/>
              <a:t>this.rdbStore</a:t>
            </a:r>
            <a:r>
              <a:rPr lang="en-US" altLang="zh-CN" sz="1200" dirty="0"/>
              <a:t> = </a:t>
            </a:r>
            <a:r>
              <a:rPr lang="en-US" altLang="zh-CN" sz="1200" dirty="0" err="1"/>
              <a:t>rdb</a:t>
            </a:r>
            <a:r>
              <a:rPr lang="en-US" altLang="zh-CN" sz="1200" dirty="0"/>
              <a:t>;</a:t>
            </a:r>
          </a:p>
          <a:p>
            <a:endParaRPr lang="en-US" altLang="zh-CN" sz="1200" dirty="0"/>
          </a:p>
          <a:p>
            <a:r>
              <a:rPr lang="en-US" altLang="zh-CN" sz="1200" dirty="0"/>
              <a:t>      //</a:t>
            </a:r>
            <a:r>
              <a:rPr lang="zh-CN" altLang="en-US" sz="1200" dirty="0"/>
              <a:t>获取到</a:t>
            </a:r>
            <a:r>
              <a:rPr lang="en-US" altLang="zh-CN" sz="1200" dirty="0" err="1"/>
              <a:t>RdbStore</a:t>
            </a:r>
            <a:r>
              <a:rPr lang="zh-CN" altLang="en-US" sz="1200" dirty="0"/>
              <a:t>后，需要使用</a:t>
            </a:r>
            <a:r>
              <a:rPr lang="en-US" altLang="zh-CN" sz="1200" dirty="0" err="1"/>
              <a:t>executeSql</a:t>
            </a:r>
            <a:r>
              <a:rPr lang="zh-CN" altLang="en-US" sz="1200" dirty="0"/>
              <a:t>接口初始化数据库表结构和相关数据</a:t>
            </a:r>
          </a:p>
          <a:p>
            <a:r>
              <a:rPr lang="zh-CN" altLang="en-US" sz="1200" dirty="0"/>
              <a:t>      </a:t>
            </a:r>
            <a:r>
              <a:rPr lang="en-US" altLang="zh-CN" sz="1200" dirty="0" err="1"/>
              <a:t>this.rdbStore.executeSql</a:t>
            </a:r>
            <a:r>
              <a:rPr lang="en-US" altLang="zh-CN" sz="1200" dirty="0"/>
              <a:t>(</a:t>
            </a:r>
            <a:r>
              <a:rPr lang="en-US" altLang="zh-CN" sz="1200" dirty="0" err="1"/>
              <a:t>this.sqlCreateTable</a:t>
            </a:r>
            <a:r>
              <a:rPr lang="en-US" altLang="zh-CN" sz="1200" dirty="0"/>
              <a:t>);</a:t>
            </a:r>
          </a:p>
          <a:p>
            <a:r>
              <a:rPr lang="en-US" altLang="zh-CN" sz="1200" dirty="0"/>
              <a:t>      console.info('</a:t>
            </a:r>
            <a:r>
              <a:rPr lang="en-US" altLang="zh-CN" sz="1200" dirty="0" err="1"/>
              <a:t>getRdbStore</a:t>
            </a:r>
            <a:r>
              <a:rPr lang="en-US" altLang="zh-CN" sz="1200" dirty="0"/>
              <a:t>() finished.');</a:t>
            </a:r>
          </a:p>
          <a:p>
            <a:r>
              <a:rPr lang="en-US" altLang="zh-CN" sz="1200" dirty="0"/>
              <a:t>      callback();</a:t>
            </a:r>
          </a:p>
          <a:p>
            <a:r>
              <a:rPr lang="en-US" altLang="zh-CN" sz="1200" dirty="0"/>
              <a:t>    });</a:t>
            </a:r>
          </a:p>
          <a:p>
            <a:r>
              <a:rPr lang="en-US" altLang="zh-CN" sz="1200" dirty="0"/>
              <a:t>  }</a:t>
            </a:r>
          </a:p>
          <a:p>
            <a:r>
              <a:rPr lang="en-US" altLang="zh-CN" sz="1200" dirty="0"/>
              <a:t>}</a:t>
            </a:r>
            <a:endParaRPr lang="zh-CN" altLang="en-US" sz="1200" dirty="0"/>
          </a:p>
        </p:txBody>
      </p:sp>
    </p:spTree>
    <p:extLst>
      <p:ext uri="{BB962C8B-B14F-4D97-AF65-F5344CB8AC3E}">
        <p14:creationId xmlns:p14="http://schemas.microsoft.com/office/powerpoint/2010/main" val="2092284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5510" y="623716"/>
            <a:ext cx="5383369" cy="6001643"/>
          </a:xfrm>
          <a:prstGeom prst="rect">
            <a:avLst/>
          </a:prstGeom>
          <a:noFill/>
        </p:spPr>
        <p:txBody>
          <a:bodyPr wrap="square" rtlCol="0">
            <a:spAutoFit/>
          </a:bodyPr>
          <a:lstStyle/>
          <a:p>
            <a:r>
              <a:rPr lang="zh-CN" altLang="en-US" sz="1200" dirty="0"/>
              <a:t>为了对数据进行增、删、改、查操作，我们要封装对应的接口。关系数据库接口提供的增、删、改、查方法均有</a:t>
            </a:r>
            <a:r>
              <a:rPr lang="en-US" altLang="zh-CN" sz="1200" dirty="0"/>
              <a:t>callback</a:t>
            </a:r>
            <a:r>
              <a:rPr lang="zh-CN" altLang="en-US" sz="1200" dirty="0"/>
              <a:t>和</a:t>
            </a:r>
            <a:r>
              <a:rPr lang="en-US" altLang="zh-CN" sz="1200" dirty="0"/>
              <a:t>Promise</a:t>
            </a:r>
            <a:r>
              <a:rPr lang="zh-CN" altLang="en-US" sz="1200" dirty="0"/>
              <a:t>两种异步回调方式，本例使用</a:t>
            </a:r>
            <a:r>
              <a:rPr lang="en-US" altLang="zh-CN" sz="1200" dirty="0"/>
              <a:t>callback</a:t>
            </a:r>
            <a:r>
              <a:rPr lang="zh-CN" altLang="en-US" sz="1200" dirty="0"/>
              <a:t>异步回调。代码如下：</a:t>
            </a:r>
          </a:p>
          <a:p>
            <a:r>
              <a:rPr lang="en-US" altLang="zh-CN" sz="1200" dirty="0"/>
              <a:t>//</a:t>
            </a:r>
            <a:r>
              <a:rPr lang="zh-CN" altLang="en-US" sz="1200" dirty="0"/>
              <a:t>插入数据</a:t>
            </a:r>
          </a:p>
          <a:p>
            <a:r>
              <a:rPr lang="en-US" altLang="zh-CN" sz="1200" dirty="0" err="1"/>
              <a:t>insertData</a:t>
            </a:r>
            <a:r>
              <a:rPr lang="en-US" altLang="zh-CN" sz="1200" dirty="0"/>
              <a:t>(data, callback) {</a:t>
            </a:r>
          </a:p>
          <a:p>
            <a:r>
              <a:rPr lang="en-US" altLang="zh-CN" sz="1200" dirty="0"/>
              <a:t>    let </a:t>
            </a:r>
            <a:r>
              <a:rPr lang="en-US" altLang="zh-CN" sz="1200" dirty="0" err="1"/>
              <a:t>resFlag</a:t>
            </a:r>
            <a:r>
              <a:rPr lang="en-US" altLang="zh-CN" sz="1200" dirty="0"/>
              <a:t>: </a:t>
            </a:r>
            <a:r>
              <a:rPr lang="en-US" altLang="zh-CN" sz="1200" dirty="0" err="1"/>
              <a:t>boolean</a:t>
            </a:r>
            <a:r>
              <a:rPr lang="en-US" altLang="zh-CN" sz="1200" dirty="0"/>
              <a:t> = false;  	//</a:t>
            </a:r>
            <a:r>
              <a:rPr lang="zh-CN" altLang="en-US" sz="1200" dirty="0"/>
              <a:t>用于记录插入是否成功的</a:t>
            </a:r>
            <a:r>
              <a:rPr lang="en-US" altLang="zh-CN" sz="1200" dirty="0"/>
              <a:t>flag</a:t>
            </a:r>
          </a:p>
          <a:p>
            <a:r>
              <a:rPr lang="en-US" altLang="zh-CN" sz="1200" dirty="0"/>
              <a:t>    </a:t>
            </a:r>
            <a:r>
              <a:rPr lang="en-US" altLang="zh-CN" sz="1200" dirty="0" err="1"/>
              <a:t>const</a:t>
            </a:r>
            <a:r>
              <a:rPr lang="en-US" altLang="zh-CN" sz="1200" dirty="0"/>
              <a:t> </a:t>
            </a:r>
            <a:r>
              <a:rPr lang="en-US" altLang="zh-CN" sz="1200" dirty="0" err="1"/>
              <a:t>valueBucket</a:t>
            </a:r>
            <a:r>
              <a:rPr lang="en-US" altLang="zh-CN" sz="1200" dirty="0"/>
              <a:t> = data;  		//</a:t>
            </a:r>
            <a:r>
              <a:rPr lang="zh-CN" altLang="en-US" sz="1200" dirty="0"/>
              <a:t>存储键－值对的类型，表示要插入表中的数据行</a:t>
            </a:r>
          </a:p>
          <a:p>
            <a:r>
              <a:rPr lang="zh-CN" altLang="en-US" sz="1200" dirty="0"/>
              <a:t>    </a:t>
            </a:r>
            <a:r>
              <a:rPr lang="en-US" altLang="zh-CN" sz="1200" dirty="0" err="1"/>
              <a:t>this.rdbStore.insert</a:t>
            </a:r>
            <a:r>
              <a:rPr lang="en-US" altLang="zh-CN" sz="1200" dirty="0"/>
              <a:t>(</a:t>
            </a:r>
            <a:r>
              <a:rPr lang="en-US" altLang="zh-CN" sz="1200" dirty="0" err="1"/>
              <a:t>this.tableName</a:t>
            </a:r>
            <a:r>
              <a:rPr lang="en-US" altLang="zh-CN" sz="1200" dirty="0"/>
              <a:t>, </a:t>
            </a:r>
            <a:r>
              <a:rPr lang="en-US" altLang="zh-CN" sz="1200" dirty="0" err="1"/>
              <a:t>valueBucket</a:t>
            </a:r>
            <a:r>
              <a:rPr lang="en-US" altLang="zh-CN" sz="1200" dirty="0"/>
              <a:t>, function (err, ret) {</a:t>
            </a:r>
          </a:p>
          <a:p>
            <a:r>
              <a:rPr lang="en-US" altLang="zh-CN" sz="1200" dirty="0"/>
              <a:t>        if (err) {</a:t>
            </a:r>
          </a:p>
          <a:p>
            <a:r>
              <a:rPr lang="en-US" altLang="zh-CN" sz="1200" dirty="0"/>
              <a:t>        </a:t>
            </a:r>
            <a:r>
              <a:rPr lang="en-US" altLang="zh-CN" sz="1200" dirty="0" err="1"/>
              <a:t>console.error</a:t>
            </a:r>
            <a:r>
              <a:rPr lang="en-US" altLang="zh-CN" sz="1200" dirty="0"/>
              <a:t>('</a:t>
            </a:r>
            <a:r>
              <a:rPr lang="en-US" altLang="zh-CN" sz="1200" dirty="0" err="1"/>
              <a:t>Rdb</a:t>
            </a:r>
            <a:r>
              <a:rPr lang="en-US" altLang="zh-CN" sz="1200" dirty="0"/>
              <a:t>', '</a:t>
            </a:r>
            <a:r>
              <a:rPr lang="en-US" altLang="zh-CN" sz="1200" dirty="0" err="1"/>
              <a:t>insertData</a:t>
            </a:r>
            <a:r>
              <a:rPr lang="en-US" altLang="zh-CN" sz="1200" dirty="0"/>
              <a:t>() failed, err: ' + err);</a:t>
            </a:r>
          </a:p>
          <a:p>
            <a:r>
              <a:rPr lang="en-US" altLang="zh-CN" sz="1200" dirty="0"/>
              <a:t>        callback(</a:t>
            </a:r>
            <a:r>
              <a:rPr lang="en-US" altLang="zh-CN" sz="1200" dirty="0" err="1"/>
              <a:t>resFlag</a:t>
            </a:r>
            <a:r>
              <a:rPr lang="en-US" altLang="zh-CN" sz="1200" dirty="0"/>
              <a:t>);</a:t>
            </a:r>
          </a:p>
          <a:p>
            <a:r>
              <a:rPr lang="en-US" altLang="zh-CN" sz="1200" dirty="0"/>
              <a:t>        return;</a:t>
            </a:r>
          </a:p>
          <a:p>
            <a:r>
              <a:rPr lang="en-US" altLang="zh-CN" sz="1200" dirty="0"/>
              <a:t>        }</a:t>
            </a:r>
          </a:p>
          <a:p>
            <a:r>
              <a:rPr lang="en-US" altLang="zh-CN" sz="1200" dirty="0"/>
              <a:t>        callback(!</a:t>
            </a:r>
            <a:r>
              <a:rPr lang="en-US" altLang="zh-CN" sz="1200" dirty="0" err="1"/>
              <a:t>resFlag</a:t>
            </a:r>
            <a:r>
              <a:rPr lang="en-US" altLang="zh-CN" sz="1200" dirty="0"/>
              <a:t>);</a:t>
            </a:r>
          </a:p>
          <a:p>
            <a:r>
              <a:rPr lang="en-US" altLang="zh-CN" sz="1200" dirty="0"/>
              <a:t>    });</a:t>
            </a:r>
          </a:p>
          <a:p>
            <a:r>
              <a:rPr lang="en-US" altLang="zh-CN" sz="1200" dirty="0"/>
              <a:t>}</a:t>
            </a:r>
          </a:p>
          <a:p>
            <a:endParaRPr lang="en-US" altLang="zh-CN" sz="1200" dirty="0"/>
          </a:p>
          <a:p>
            <a:r>
              <a:rPr lang="en-US" altLang="zh-CN" sz="1200" dirty="0"/>
              <a:t>//</a:t>
            </a:r>
            <a:r>
              <a:rPr lang="zh-CN" altLang="en-US" sz="1200" dirty="0"/>
              <a:t>删除数据</a:t>
            </a:r>
          </a:p>
          <a:p>
            <a:r>
              <a:rPr lang="en-US" altLang="zh-CN" sz="1200" dirty="0" err="1"/>
              <a:t>deleteData</a:t>
            </a:r>
            <a:r>
              <a:rPr lang="en-US" altLang="zh-CN" sz="1200" dirty="0"/>
              <a:t>(predicates, callback) {</a:t>
            </a:r>
          </a:p>
          <a:p>
            <a:r>
              <a:rPr lang="en-US" altLang="zh-CN" sz="1200" dirty="0"/>
              <a:t>    let </a:t>
            </a:r>
            <a:r>
              <a:rPr lang="en-US" altLang="zh-CN" sz="1200" dirty="0" err="1"/>
              <a:t>resFlag</a:t>
            </a:r>
            <a:r>
              <a:rPr lang="en-US" altLang="zh-CN" sz="1200" dirty="0"/>
              <a:t>: </a:t>
            </a:r>
            <a:r>
              <a:rPr lang="en-US" altLang="zh-CN" sz="1200" dirty="0" err="1"/>
              <a:t>boolean</a:t>
            </a:r>
            <a:r>
              <a:rPr lang="en-US" altLang="zh-CN" sz="1200" dirty="0"/>
              <a:t> = false;</a:t>
            </a:r>
          </a:p>
          <a:p>
            <a:endParaRPr lang="en-US" altLang="zh-CN" sz="1200" dirty="0"/>
          </a:p>
          <a:p>
            <a:r>
              <a:rPr lang="en-US" altLang="zh-CN" sz="1200" dirty="0"/>
              <a:t>    //predicates</a:t>
            </a:r>
            <a:r>
              <a:rPr lang="zh-CN" altLang="en-US" sz="1200" dirty="0"/>
              <a:t>表示待删除数据的操作条件</a:t>
            </a:r>
          </a:p>
          <a:p>
            <a:r>
              <a:rPr lang="zh-CN" altLang="en-US" sz="1200" dirty="0"/>
              <a:t>    </a:t>
            </a:r>
            <a:r>
              <a:rPr lang="en-US" altLang="zh-CN" sz="1200" dirty="0" err="1"/>
              <a:t>this.rdbStore.delete</a:t>
            </a:r>
            <a:r>
              <a:rPr lang="en-US" altLang="zh-CN" sz="1200" dirty="0"/>
              <a:t>(predicates, function (err, ret) {</a:t>
            </a:r>
          </a:p>
          <a:p>
            <a:r>
              <a:rPr lang="en-US" altLang="zh-CN" sz="1200" dirty="0"/>
              <a:t>        if (err) {</a:t>
            </a:r>
          </a:p>
          <a:p>
            <a:r>
              <a:rPr lang="en-US" altLang="zh-CN" sz="1200" dirty="0"/>
              <a:t>        </a:t>
            </a:r>
            <a:r>
              <a:rPr lang="en-US" altLang="zh-CN" sz="1200" dirty="0" err="1"/>
              <a:t>console.error</a:t>
            </a:r>
            <a:r>
              <a:rPr lang="en-US" altLang="zh-CN" sz="1200" dirty="0"/>
              <a:t>('</a:t>
            </a:r>
            <a:r>
              <a:rPr lang="en-US" altLang="zh-CN" sz="1200" dirty="0" err="1"/>
              <a:t>Rdb</a:t>
            </a:r>
            <a:r>
              <a:rPr lang="en-US" altLang="zh-CN" sz="1200" dirty="0"/>
              <a:t>', '</a:t>
            </a:r>
            <a:r>
              <a:rPr lang="en-US" altLang="zh-CN" sz="1200" dirty="0" err="1"/>
              <a:t>deleteData</a:t>
            </a:r>
            <a:r>
              <a:rPr lang="en-US" altLang="zh-CN" sz="1200" dirty="0"/>
              <a:t>() failed, err: ' + err);</a:t>
            </a:r>
          </a:p>
          <a:p>
            <a:r>
              <a:rPr lang="en-US" altLang="zh-CN" sz="1200" dirty="0"/>
              <a:t>        callback(</a:t>
            </a:r>
            <a:r>
              <a:rPr lang="en-US" altLang="zh-CN" sz="1200" dirty="0" err="1"/>
              <a:t>resFlag</a:t>
            </a:r>
            <a:r>
              <a:rPr lang="en-US" altLang="zh-CN" sz="1200" dirty="0"/>
              <a:t>);</a:t>
            </a:r>
          </a:p>
          <a:p>
            <a:r>
              <a:rPr lang="en-US" altLang="zh-CN" sz="1200" dirty="0"/>
              <a:t>        return;</a:t>
            </a:r>
          </a:p>
          <a:p>
            <a:r>
              <a:rPr lang="en-US" altLang="zh-CN" sz="1200" dirty="0"/>
              <a:t>        }</a:t>
            </a:r>
          </a:p>
          <a:p>
            <a:r>
              <a:rPr lang="en-US" altLang="zh-CN" sz="1200" dirty="0"/>
              <a:t>        callback(!</a:t>
            </a:r>
            <a:r>
              <a:rPr lang="en-US" altLang="zh-CN" sz="1200" dirty="0" err="1"/>
              <a:t>resFlag</a:t>
            </a:r>
            <a:r>
              <a:rPr lang="en-US" altLang="zh-CN" sz="1200" dirty="0"/>
              <a:t>);</a:t>
            </a:r>
          </a:p>
          <a:p>
            <a:r>
              <a:rPr lang="en-US" altLang="zh-CN" sz="1200" dirty="0"/>
              <a:t>    });</a:t>
            </a:r>
          </a:p>
          <a:p>
            <a:r>
              <a:rPr lang="en-US" altLang="zh-CN" sz="1200" dirty="0"/>
              <a:t>}</a:t>
            </a:r>
            <a:endParaRPr lang="zh-CN" altLang="en-US" sz="1200" dirty="0"/>
          </a:p>
        </p:txBody>
      </p:sp>
      <p:sp>
        <p:nvSpPr>
          <p:cNvPr id="4" name="文本框 3"/>
          <p:cNvSpPr txBox="1"/>
          <p:nvPr/>
        </p:nvSpPr>
        <p:spPr>
          <a:xfrm>
            <a:off x="6800045" y="518710"/>
            <a:ext cx="4224271" cy="5539978"/>
          </a:xfrm>
          <a:prstGeom prst="rect">
            <a:avLst/>
          </a:prstGeom>
          <a:noFill/>
        </p:spPr>
        <p:txBody>
          <a:bodyPr wrap="square" rtlCol="0">
            <a:spAutoFit/>
          </a:bodyPr>
          <a:lstStyle/>
          <a:p>
            <a:r>
              <a:rPr lang="zh-CN" altLang="en-US" dirty="0"/>
              <a:t> </a:t>
            </a:r>
            <a:r>
              <a:rPr lang="en-US" altLang="zh-CN" sz="1200" dirty="0"/>
              <a:t>//</a:t>
            </a:r>
            <a:r>
              <a:rPr lang="zh-CN" altLang="en-US" sz="1200" dirty="0"/>
              <a:t>更新数据</a:t>
            </a:r>
          </a:p>
          <a:p>
            <a:r>
              <a:rPr lang="en-US" altLang="zh-CN" sz="1200" dirty="0" err="1"/>
              <a:t>updateData</a:t>
            </a:r>
            <a:r>
              <a:rPr lang="en-US" altLang="zh-CN" sz="1200" dirty="0"/>
              <a:t>(predicates, data, callback) {</a:t>
            </a:r>
          </a:p>
          <a:p>
            <a:r>
              <a:rPr lang="en-US" altLang="zh-CN" sz="1200" dirty="0"/>
              <a:t>    let </a:t>
            </a:r>
            <a:r>
              <a:rPr lang="en-US" altLang="zh-CN" sz="1200" dirty="0" err="1"/>
              <a:t>resFlag</a:t>
            </a:r>
            <a:r>
              <a:rPr lang="en-US" altLang="zh-CN" sz="1200" dirty="0"/>
              <a:t>: </a:t>
            </a:r>
            <a:r>
              <a:rPr lang="en-US" altLang="zh-CN" sz="1200" dirty="0" err="1"/>
              <a:t>boolean</a:t>
            </a:r>
            <a:r>
              <a:rPr lang="en-US" altLang="zh-CN" sz="1200" dirty="0"/>
              <a:t> = false;</a:t>
            </a:r>
          </a:p>
          <a:p>
            <a:r>
              <a:rPr lang="en-US" altLang="zh-CN" sz="1200" dirty="0"/>
              <a:t>    </a:t>
            </a:r>
            <a:r>
              <a:rPr lang="en-US" altLang="zh-CN" sz="1200" dirty="0" err="1"/>
              <a:t>const</a:t>
            </a:r>
            <a:r>
              <a:rPr lang="en-US" altLang="zh-CN" sz="1200" dirty="0"/>
              <a:t> </a:t>
            </a:r>
            <a:r>
              <a:rPr lang="en-US" altLang="zh-CN" sz="1200" dirty="0" err="1"/>
              <a:t>valueBucket</a:t>
            </a:r>
            <a:r>
              <a:rPr lang="en-US" altLang="zh-CN" sz="1200" dirty="0"/>
              <a:t> = data;</a:t>
            </a:r>
          </a:p>
          <a:p>
            <a:r>
              <a:rPr lang="en-US" altLang="zh-CN" sz="1200" dirty="0"/>
              <a:t>    </a:t>
            </a:r>
            <a:r>
              <a:rPr lang="en-US" altLang="zh-CN" sz="1200" dirty="0" err="1"/>
              <a:t>this.rdbStore.update</a:t>
            </a:r>
            <a:r>
              <a:rPr lang="en-US" altLang="zh-CN" sz="1200" dirty="0"/>
              <a:t>(</a:t>
            </a:r>
            <a:r>
              <a:rPr lang="en-US" altLang="zh-CN" sz="1200" dirty="0" err="1"/>
              <a:t>valueBucket</a:t>
            </a:r>
            <a:r>
              <a:rPr lang="en-US" altLang="zh-CN" sz="1200" dirty="0"/>
              <a:t>, predicates, function (err, ret) {</a:t>
            </a:r>
          </a:p>
          <a:p>
            <a:r>
              <a:rPr lang="en-US" altLang="zh-CN" sz="1200" dirty="0"/>
              <a:t>        if (err) {</a:t>
            </a:r>
          </a:p>
          <a:p>
            <a:r>
              <a:rPr lang="en-US" altLang="zh-CN" sz="1200" dirty="0"/>
              <a:t>        </a:t>
            </a:r>
            <a:r>
              <a:rPr lang="en-US" altLang="zh-CN" sz="1200" dirty="0" err="1"/>
              <a:t>console.error</a:t>
            </a:r>
            <a:r>
              <a:rPr lang="en-US" altLang="zh-CN" sz="1200" dirty="0"/>
              <a:t>('</a:t>
            </a:r>
            <a:r>
              <a:rPr lang="en-US" altLang="zh-CN" sz="1200" dirty="0" err="1"/>
              <a:t>Rdb</a:t>
            </a:r>
            <a:r>
              <a:rPr lang="en-US" altLang="zh-CN" sz="1200" dirty="0"/>
              <a:t>', '</a:t>
            </a:r>
            <a:r>
              <a:rPr lang="en-US" altLang="zh-CN" sz="1200" dirty="0" err="1"/>
              <a:t>updateData</a:t>
            </a:r>
            <a:r>
              <a:rPr lang="en-US" altLang="zh-CN" sz="1200" dirty="0"/>
              <a:t>() failed, err: ' + err);</a:t>
            </a:r>
          </a:p>
          <a:p>
            <a:r>
              <a:rPr lang="en-US" altLang="zh-CN" sz="1200" dirty="0"/>
              <a:t>        callback(</a:t>
            </a:r>
            <a:r>
              <a:rPr lang="en-US" altLang="zh-CN" sz="1200" dirty="0" err="1"/>
              <a:t>resFlag</a:t>
            </a:r>
            <a:r>
              <a:rPr lang="en-US" altLang="zh-CN" sz="1200" dirty="0"/>
              <a:t>);</a:t>
            </a:r>
          </a:p>
          <a:p>
            <a:r>
              <a:rPr lang="en-US" altLang="zh-CN" sz="1200" dirty="0"/>
              <a:t>        return;</a:t>
            </a:r>
          </a:p>
          <a:p>
            <a:r>
              <a:rPr lang="en-US" altLang="zh-CN" sz="1200" dirty="0"/>
              <a:t>        }</a:t>
            </a:r>
          </a:p>
          <a:p>
            <a:r>
              <a:rPr lang="en-US" altLang="zh-CN" sz="1200" dirty="0"/>
              <a:t>        callback(!</a:t>
            </a:r>
            <a:r>
              <a:rPr lang="en-US" altLang="zh-CN" sz="1200" dirty="0" err="1"/>
              <a:t>resFlag</a:t>
            </a:r>
            <a:r>
              <a:rPr lang="en-US" altLang="zh-CN" sz="1200" dirty="0"/>
              <a:t>);</a:t>
            </a:r>
          </a:p>
          <a:p>
            <a:r>
              <a:rPr lang="en-US" altLang="zh-CN" sz="1200" dirty="0"/>
              <a:t>    });</a:t>
            </a:r>
          </a:p>
          <a:p>
            <a:r>
              <a:rPr lang="en-US" altLang="zh-CN" sz="1200" dirty="0"/>
              <a:t>}</a:t>
            </a:r>
          </a:p>
          <a:p>
            <a:endParaRPr lang="en-US" altLang="zh-CN" sz="1200" dirty="0"/>
          </a:p>
          <a:p>
            <a:r>
              <a:rPr lang="en-US" altLang="zh-CN" sz="1200" dirty="0"/>
              <a:t>//</a:t>
            </a:r>
            <a:r>
              <a:rPr lang="zh-CN" altLang="en-US" sz="1200" dirty="0"/>
              <a:t>查找数据</a:t>
            </a:r>
          </a:p>
          <a:p>
            <a:r>
              <a:rPr lang="en-US" altLang="zh-CN" sz="1200" dirty="0"/>
              <a:t>query(predicates, callback){</a:t>
            </a:r>
          </a:p>
          <a:p>
            <a:r>
              <a:rPr lang="en-US" altLang="zh-CN" sz="1200" dirty="0"/>
              <a:t>    //columns</a:t>
            </a:r>
            <a:r>
              <a:rPr lang="zh-CN" altLang="en-US" sz="1200" dirty="0"/>
              <a:t>表示要查询的列，如果为空，则表示查询所有列</a:t>
            </a:r>
          </a:p>
          <a:p>
            <a:r>
              <a:rPr lang="zh-CN" altLang="en-US" sz="1200" dirty="0"/>
              <a:t>    </a:t>
            </a:r>
            <a:r>
              <a:rPr lang="en-US" altLang="zh-CN" sz="1200" dirty="0" err="1"/>
              <a:t>this.rdbStore.query</a:t>
            </a:r>
            <a:r>
              <a:rPr lang="en-US" altLang="zh-CN" sz="1200" dirty="0"/>
              <a:t>(predicates, </a:t>
            </a:r>
            <a:r>
              <a:rPr lang="en-US" altLang="zh-CN" sz="1200" dirty="0" err="1"/>
              <a:t>this.columns</a:t>
            </a:r>
            <a:r>
              <a:rPr lang="en-US" altLang="zh-CN" sz="1200" dirty="0"/>
              <a:t>, function (err, </a:t>
            </a:r>
            <a:r>
              <a:rPr lang="en-US" altLang="zh-CN" sz="1200" dirty="0" err="1"/>
              <a:t>resultSet</a:t>
            </a:r>
            <a:r>
              <a:rPr lang="en-US" altLang="zh-CN" sz="1200" dirty="0"/>
              <a:t>) {</a:t>
            </a:r>
          </a:p>
          <a:p>
            <a:r>
              <a:rPr lang="en-US" altLang="zh-CN" sz="1200" dirty="0"/>
              <a:t>        if (err) {</a:t>
            </a:r>
          </a:p>
          <a:p>
            <a:r>
              <a:rPr lang="en-US" altLang="zh-CN" sz="1200" dirty="0"/>
              <a:t>        </a:t>
            </a:r>
            <a:r>
              <a:rPr lang="en-US" altLang="zh-CN" sz="1200" dirty="0" err="1"/>
              <a:t>console.error</a:t>
            </a:r>
            <a:r>
              <a:rPr lang="en-US" altLang="zh-CN" sz="1200" dirty="0"/>
              <a:t>('</a:t>
            </a:r>
            <a:r>
              <a:rPr lang="en-US" altLang="zh-CN" sz="1200" dirty="0" err="1"/>
              <a:t>Rdb</a:t>
            </a:r>
            <a:r>
              <a:rPr lang="en-US" altLang="zh-CN" sz="1200" dirty="0"/>
              <a:t>', 'query() failed, err: ' + err);</a:t>
            </a:r>
          </a:p>
          <a:p>
            <a:r>
              <a:rPr lang="en-US" altLang="zh-CN" sz="1200" dirty="0"/>
              <a:t>        return;</a:t>
            </a:r>
          </a:p>
          <a:p>
            <a:r>
              <a:rPr lang="en-US" altLang="zh-CN" sz="1200" dirty="0"/>
              <a:t>        }</a:t>
            </a:r>
          </a:p>
          <a:p>
            <a:r>
              <a:rPr lang="en-US" altLang="zh-CN" sz="1200" dirty="0"/>
              <a:t>        callback(</a:t>
            </a:r>
            <a:r>
              <a:rPr lang="en-US" altLang="zh-CN" sz="1200" dirty="0" err="1"/>
              <a:t>resultSet</a:t>
            </a:r>
            <a:r>
              <a:rPr lang="en-US" altLang="zh-CN" sz="1200" dirty="0"/>
              <a:t>);  	//</a:t>
            </a:r>
            <a:r>
              <a:rPr lang="zh-CN" altLang="en-US" sz="1200" dirty="0"/>
              <a:t>如果查找成功，则返回</a:t>
            </a:r>
            <a:r>
              <a:rPr lang="en-US" altLang="zh-CN" sz="1200" dirty="0" err="1"/>
              <a:t>resultSet</a:t>
            </a:r>
            <a:r>
              <a:rPr lang="zh-CN" altLang="en-US" sz="1200" dirty="0"/>
              <a:t>结果集</a:t>
            </a:r>
          </a:p>
          <a:p>
            <a:r>
              <a:rPr lang="zh-CN" altLang="en-US" sz="1200" dirty="0"/>
              <a:t>        </a:t>
            </a:r>
            <a:r>
              <a:rPr lang="en-US" altLang="zh-CN" sz="1200" dirty="0" err="1"/>
              <a:t>resultSet.close</a:t>
            </a:r>
            <a:r>
              <a:rPr lang="en-US" altLang="zh-CN" sz="1200" dirty="0"/>
              <a:t>();  	//</a:t>
            </a:r>
            <a:r>
              <a:rPr lang="zh-CN" altLang="en-US" sz="1200" dirty="0"/>
              <a:t>操作完成后关闭结果集</a:t>
            </a:r>
          </a:p>
          <a:p>
            <a:r>
              <a:rPr lang="zh-CN" altLang="en-US" sz="1200" dirty="0"/>
              <a:t>    </a:t>
            </a:r>
            <a:r>
              <a:rPr lang="en-US" altLang="zh-CN" sz="1200" dirty="0"/>
              <a:t>});</a:t>
            </a:r>
          </a:p>
          <a:p>
            <a:r>
              <a:rPr lang="en-US" altLang="zh-CN" sz="1200" dirty="0"/>
              <a:t>}</a:t>
            </a:r>
            <a:endParaRPr lang="zh-CN" altLang="en-US" sz="1200" dirty="0"/>
          </a:p>
        </p:txBody>
      </p:sp>
    </p:spTree>
    <p:extLst>
      <p:ext uri="{BB962C8B-B14F-4D97-AF65-F5344CB8AC3E}">
        <p14:creationId xmlns:p14="http://schemas.microsoft.com/office/powerpoint/2010/main" val="4109019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758" y="-99874"/>
            <a:ext cx="10515600" cy="1325563"/>
          </a:xfrm>
        </p:spPr>
        <p:txBody>
          <a:bodyPr/>
          <a:lstStyle/>
          <a:p>
            <a:r>
              <a:rPr lang="zh-CN" altLang="en-US" dirty="0"/>
              <a:t/>
            </a:r>
            <a:br>
              <a:rPr lang="zh-CN" altLang="en-US" dirty="0"/>
            </a:br>
            <a:r>
              <a:rPr lang="en-US" altLang="zh-CN" dirty="0"/>
              <a:t>9.4.2  </a:t>
            </a:r>
            <a:r>
              <a:rPr lang="zh-CN" altLang="en-US" dirty="0"/>
              <a:t>账目信息的表示</a:t>
            </a:r>
            <a:endParaRPr lang="zh-CN" altLang="en-US" dirty="0"/>
          </a:p>
        </p:txBody>
      </p:sp>
      <p:sp>
        <p:nvSpPr>
          <p:cNvPr id="3" name="文本框 2"/>
          <p:cNvSpPr txBox="1"/>
          <p:nvPr/>
        </p:nvSpPr>
        <p:spPr>
          <a:xfrm>
            <a:off x="1031383" y="1959785"/>
            <a:ext cx="8975502" cy="3600986"/>
          </a:xfrm>
          <a:prstGeom prst="rect">
            <a:avLst/>
          </a:prstGeom>
          <a:noFill/>
        </p:spPr>
        <p:txBody>
          <a:bodyPr wrap="square" rtlCol="0">
            <a:spAutoFit/>
          </a:bodyPr>
          <a:lstStyle/>
          <a:p>
            <a:r>
              <a:rPr lang="zh-CN" altLang="en-US" sz="1200" dirty="0"/>
              <a:t>由于需要记录账目的类型（收入</a:t>
            </a:r>
            <a:r>
              <a:rPr lang="en-US" altLang="zh-CN" sz="1200" dirty="0"/>
              <a:t>/</a:t>
            </a:r>
            <a:r>
              <a:rPr lang="zh-CN" altLang="en-US" sz="1200" dirty="0"/>
              <a:t>支出）、具体类别和金额，因此我们需要创建一张存储账目信息的表，</a:t>
            </a:r>
            <a:r>
              <a:rPr lang="en-US" altLang="zh-CN" sz="1200" dirty="0"/>
              <a:t>SQL</a:t>
            </a:r>
            <a:r>
              <a:rPr lang="zh-CN" altLang="en-US" sz="1200" dirty="0"/>
              <a:t>脚本下：</a:t>
            </a:r>
          </a:p>
          <a:p>
            <a:r>
              <a:rPr lang="en-US" altLang="zh-CN" sz="1200" dirty="0"/>
              <a:t>CREATE TABLE IF NOT EXISTS </a:t>
            </a:r>
            <a:r>
              <a:rPr lang="en-US" altLang="zh-CN" sz="1200" dirty="0" err="1"/>
              <a:t>accountTable</a:t>
            </a:r>
            <a:r>
              <a:rPr lang="en-US" altLang="zh-CN" sz="1200" dirty="0"/>
              <a:t>(</a:t>
            </a:r>
          </a:p>
          <a:p>
            <a:r>
              <a:rPr lang="en-US" altLang="zh-CN" sz="1200" dirty="0"/>
              <a:t>    id INTEGER PRIMARY KEY AUTOINCREMENT, </a:t>
            </a:r>
          </a:p>
          <a:p>
            <a:r>
              <a:rPr lang="en-US" altLang="zh-CN" sz="1200" dirty="0"/>
              <a:t>    </a:t>
            </a:r>
            <a:r>
              <a:rPr lang="en-US" altLang="zh-CN" sz="1200" dirty="0" err="1"/>
              <a:t>accountType</a:t>
            </a:r>
            <a:r>
              <a:rPr lang="en-US" altLang="zh-CN" sz="1200" dirty="0"/>
              <a:t> INTEGER, </a:t>
            </a:r>
          </a:p>
          <a:p>
            <a:r>
              <a:rPr lang="en-US" altLang="zh-CN" sz="1200" dirty="0"/>
              <a:t>    </a:t>
            </a:r>
            <a:r>
              <a:rPr lang="en-US" altLang="zh-CN" sz="1200" dirty="0" err="1"/>
              <a:t>typeText</a:t>
            </a:r>
            <a:r>
              <a:rPr lang="en-US" altLang="zh-CN" sz="1200" dirty="0"/>
              <a:t> TEXT, </a:t>
            </a:r>
          </a:p>
          <a:p>
            <a:r>
              <a:rPr lang="en-US" altLang="zh-CN" sz="1200" dirty="0"/>
              <a:t>    amount INTEGER</a:t>
            </a:r>
          </a:p>
          <a:p>
            <a:r>
              <a:rPr lang="en-US" altLang="zh-CN" sz="1200" dirty="0"/>
              <a:t>)</a:t>
            </a:r>
          </a:p>
          <a:p>
            <a:r>
              <a:rPr lang="en-US" altLang="zh-CN" sz="1200" dirty="0" err="1"/>
              <a:t>accountTable</a:t>
            </a:r>
            <a:r>
              <a:rPr lang="zh-CN" altLang="en-US" sz="1200" dirty="0"/>
              <a:t>表的各字段含义如下。</a:t>
            </a:r>
          </a:p>
          <a:p>
            <a:r>
              <a:rPr lang="en-US" altLang="zh-CN" sz="1200" dirty="0"/>
              <a:t>id</a:t>
            </a:r>
            <a:r>
              <a:rPr lang="zh-CN" altLang="en-US" sz="1200" dirty="0"/>
              <a:t>：主键。</a:t>
            </a:r>
          </a:p>
          <a:p>
            <a:r>
              <a:rPr lang="en-US" altLang="zh-CN" sz="1200" dirty="0" err="1"/>
              <a:t>accountType</a:t>
            </a:r>
            <a:r>
              <a:rPr lang="zh-CN" altLang="en-US" sz="1200" dirty="0"/>
              <a:t>：账目类型。</a:t>
            </a:r>
            <a:r>
              <a:rPr lang="en-US" altLang="zh-CN" sz="1200" dirty="0"/>
              <a:t>0</a:t>
            </a:r>
            <a:r>
              <a:rPr lang="zh-CN" altLang="en-US" sz="1200" dirty="0"/>
              <a:t>表示支出，</a:t>
            </a:r>
            <a:r>
              <a:rPr lang="en-US" altLang="zh-CN" sz="1200" dirty="0"/>
              <a:t>1</a:t>
            </a:r>
            <a:r>
              <a:rPr lang="zh-CN" altLang="en-US" sz="1200" dirty="0"/>
              <a:t>表示收入。</a:t>
            </a:r>
          </a:p>
          <a:p>
            <a:r>
              <a:rPr lang="en-US" altLang="zh-CN" sz="1200" dirty="0" err="1"/>
              <a:t>typeText</a:t>
            </a:r>
            <a:r>
              <a:rPr lang="zh-CN" altLang="en-US" sz="1200" dirty="0"/>
              <a:t>：账目的具体类别。</a:t>
            </a:r>
          </a:p>
          <a:p>
            <a:r>
              <a:rPr lang="en-US" altLang="zh-CN" sz="1200" dirty="0"/>
              <a:t>amount</a:t>
            </a:r>
            <a:r>
              <a:rPr lang="zh-CN" altLang="en-US" sz="1200" dirty="0"/>
              <a:t>：账目金额。</a:t>
            </a:r>
          </a:p>
          <a:p>
            <a:r>
              <a:rPr lang="zh-CN" altLang="en-US" sz="1200" dirty="0"/>
              <a:t>在</a:t>
            </a:r>
            <a:r>
              <a:rPr lang="en-US" altLang="zh-CN" sz="1200" dirty="0" err="1"/>
              <a:t>src</a:t>
            </a:r>
            <a:r>
              <a:rPr lang="en-US" altLang="zh-CN" sz="1200" dirty="0"/>
              <a:t>/main/</a:t>
            </a:r>
            <a:r>
              <a:rPr lang="en-US" altLang="zh-CN" sz="1200" dirty="0" err="1"/>
              <a:t>ets</a:t>
            </a:r>
            <a:r>
              <a:rPr lang="zh-CN" altLang="en-US" sz="1200" dirty="0"/>
              <a:t>目录下创建名为</a:t>
            </a:r>
            <a:r>
              <a:rPr lang="en-US" altLang="zh-CN" sz="1200" dirty="0"/>
              <a:t>database</a:t>
            </a:r>
            <a:r>
              <a:rPr lang="zh-CN" altLang="en-US" sz="1200" dirty="0"/>
              <a:t>的目录，并在</a:t>
            </a:r>
            <a:r>
              <a:rPr lang="en-US" altLang="zh-CN" sz="1200" dirty="0"/>
              <a:t>database</a:t>
            </a:r>
            <a:r>
              <a:rPr lang="zh-CN" altLang="en-US" sz="1200" dirty="0"/>
              <a:t>目录下创建与上述脚本对应的类</a:t>
            </a:r>
            <a:r>
              <a:rPr lang="en-US" altLang="zh-CN" sz="1200" dirty="0" err="1"/>
              <a:t>AccountData</a:t>
            </a:r>
            <a:r>
              <a:rPr lang="zh-CN" altLang="en-US" sz="1200" dirty="0"/>
              <a:t>，代码如下：</a:t>
            </a:r>
          </a:p>
          <a:p>
            <a:r>
              <a:rPr lang="en-US" altLang="zh-CN" sz="1200" dirty="0"/>
              <a:t>export default interface </a:t>
            </a:r>
            <a:r>
              <a:rPr lang="en-US" altLang="zh-CN" sz="1200" dirty="0" err="1"/>
              <a:t>AccountData</a:t>
            </a:r>
            <a:r>
              <a:rPr lang="en-US" altLang="zh-CN" sz="1200" dirty="0"/>
              <a:t> {</a:t>
            </a:r>
          </a:p>
          <a:p>
            <a:r>
              <a:rPr lang="en-US" altLang="zh-CN" sz="1200" dirty="0"/>
              <a:t>  id: number;</a:t>
            </a:r>
          </a:p>
          <a:p>
            <a:r>
              <a:rPr lang="en-US" altLang="zh-CN" sz="1200" dirty="0"/>
              <a:t>  </a:t>
            </a:r>
            <a:r>
              <a:rPr lang="en-US" altLang="zh-CN" sz="1200" dirty="0" err="1"/>
              <a:t>accountType</a:t>
            </a:r>
            <a:r>
              <a:rPr lang="en-US" altLang="zh-CN" sz="1200" dirty="0"/>
              <a:t>: number;</a:t>
            </a:r>
          </a:p>
          <a:p>
            <a:r>
              <a:rPr lang="en-US" altLang="zh-CN" sz="1200" dirty="0"/>
              <a:t>  </a:t>
            </a:r>
            <a:r>
              <a:rPr lang="en-US" altLang="zh-CN" sz="1200" dirty="0" err="1"/>
              <a:t>typeText</a:t>
            </a:r>
            <a:r>
              <a:rPr lang="en-US" altLang="zh-CN" sz="1200" dirty="0"/>
              <a:t>: string;</a:t>
            </a:r>
          </a:p>
          <a:p>
            <a:r>
              <a:rPr lang="en-US" altLang="zh-CN" sz="1200" dirty="0"/>
              <a:t>  amount: number;</a:t>
            </a:r>
          </a:p>
          <a:p>
            <a:r>
              <a:rPr lang="en-US" altLang="zh-CN" sz="1200" dirty="0"/>
              <a:t>}</a:t>
            </a:r>
            <a:endParaRPr lang="zh-CN" altLang="en-US" sz="1200" dirty="0"/>
          </a:p>
        </p:txBody>
      </p:sp>
    </p:spTree>
    <p:extLst>
      <p:ext uri="{BB962C8B-B14F-4D97-AF65-F5344CB8AC3E}">
        <p14:creationId xmlns:p14="http://schemas.microsoft.com/office/powerpoint/2010/main" val="2629603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758" y="-99874"/>
            <a:ext cx="10515600" cy="1325563"/>
          </a:xfrm>
        </p:spPr>
        <p:txBody>
          <a:bodyPr/>
          <a:lstStyle/>
          <a:p>
            <a:r>
              <a:rPr lang="zh-CN" altLang="en-US" dirty="0"/>
              <a:t/>
            </a:r>
            <a:br>
              <a:rPr lang="zh-CN" altLang="en-US" dirty="0"/>
            </a:br>
            <a:r>
              <a:rPr lang="en-US" altLang="zh-CN" dirty="0"/>
              <a:t>9.4.3  </a:t>
            </a:r>
            <a:r>
              <a:rPr lang="zh-CN" altLang="en-US" dirty="0"/>
              <a:t>操作账目信息表</a:t>
            </a:r>
            <a:endParaRPr lang="zh-CN" altLang="en-US" dirty="0"/>
          </a:p>
        </p:txBody>
      </p:sp>
      <p:sp>
        <p:nvSpPr>
          <p:cNvPr id="3" name="文本框 2"/>
          <p:cNvSpPr txBox="1"/>
          <p:nvPr/>
        </p:nvSpPr>
        <p:spPr>
          <a:xfrm>
            <a:off x="787758" y="1225689"/>
            <a:ext cx="4532290" cy="5262979"/>
          </a:xfrm>
          <a:prstGeom prst="rect">
            <a:avLst/>
          </a:prstGeom>
          <a:noFill/>
        </p:spPr>
        <p:txBody>
          <a:bodyPr wrap="square" rtlCol="0">
            <a:spAutoFit/>
          </a:bodyPr>
          <a:lstStyle/>
          <a:p>
            <a:r>
              <a:rPr lang="zh-CN" altLang="en-US" sz="1200" dirty="0"/>
              <a:t>在</a:t>
            </a:r>
            <a:r>
              <a:rPr lang="en-US" altLang="zh-CN" sz="1200" dirty="0"/>
              <a:t>database</a:t>
            </a:r>
            <a:r>
              <a:rPr lang="zh-CN" altLang="en-US" sz="1200" dirty="0"/>
              <a:t>目录下创建针对账目信息表的操作类</a:t>
            </a:r>
            <a:r>
              <a:rPr lang="en-US" altLang="zh-CN" sz="1200" dirty="0" err="1"/>
              <a:t>AccountTable</a:t>
            </a:r>
            <a:r>
              <a:rPr lang="zh-CN" altLang="en-US" sz="1200" dirty="0"/>
              <a:t>。</a:t>
            </a:r>
            <a:r>
              <a:rPr lang="en-US" altLang="zh-CN" sz="1200" dirty="0" err="1"/>
              <a:t>AccountTable</a:t>
            </a:r>
            <a:r>
              <a:rPr lang="zh-CN" altLang="en-US" sz="1200" dirty="0"/>
              <a:t>类封装了增、删、改、查接口。代码如下：</a:t>
            </a:r>
          </a:p>
          <a:p>
            <a:r>
              <a:rPr lang="en-US" altLang="zh-CN" sz="1200" dirty="0"/>
              <a:t>import </a:t>
            </a:r>
            <a:r>
              <a:rPr lang="en-US" altLang="zh-CN" sz="1200" dirty="0" err="1"/>
              <a:t>data_rdb</a:t>
            </a:r>
            <a:r>
              <a:rPr lang="en-US" altLang="zh-CN" sz="1200" dirty="0"/>
              <a:t> from '@</a:t>
            </a:r>
            <a:r>
              <a:rPr lang="en-US" altLang="zh-CN" sz="1200" dirty="0" err="1"/>
              <a:t>ohos.data.rdb</a:t>
            </a:r>
            <a:r>
              <a:rPr lang="en-US" altLang="zh-CN" sz="1200" dirty="0"/>
              <a:t>';</a:t>
            </a:r>
          </a:p>
          <a:p>
            <a:r>
              <a:rPr lang="en-US" altLang="zh-CN" sz="1200" dirty="0"/>
              <a:t>import </a:t>
            </a:r>
            <a:r>
              <a:rPr lang="en-US" altLang="zh-CN" sz="1200" dirty="0" err="1"/>
              <a:t>RdbUtil</a:t>
            </a:r>
            <a:r>
              <a:rPr lang="en-US" altLang="zh-CN" sz="1200" dirty="0"/>
              <a:t> from '../common/</a:t>
            </a:r>
            <a:r>
              <a:rPr lang="en-US" altLang="zh-CN" sz="1200" dirty="0" err="1"/>
              <a:t>RdbUtil</a:t>
            </a:r>
            <a:r>
              <a:rPr lang="en-US" altLang="zh-CN" sz="1200" dirty="0"/>
              <a:t>';</a:t>
            </a:r>
          </a:p>
          <a:p>
            <a:r>
              <a:rPr lang="en-US" altLang="zh-CN" sz="1200" dirty="0"/>
              <a:t>import </a:t>
            </a:r>
            <a:r>
              <a:rPr lang="en-US" altLang="zh-CN" sz="1200" dirty="0" err="1"/>
              <a:t>AccountData</a:t>
            </a:r>
            <a:r>
              <a:rPr lang="en-US" altLang="zh-CN" sz="1200" dirty="0"/>
              <a:t> from './</a:t>
            </a:r>
            <a:r>
              <a:rPr lang="en-US" altLang="zh-CN" sz="1200" dirty="0" err="1"/>
              <a:t>AccountData</a:t>
            </a:r>
            <a:r>
              <a:rPr lang="en-US" altLang="zh-CN" sz="1200" dirty="0"/>
              <a:t>';</a:t>
            </a:r>
          </a:p>
          <a:p>
            <a:endParaRPr lang="en-US" altLang="zh-CN" sz="1200" dirty="0"/>
          </a:p>
          <a:p>
            <a:r>
              <a:rPr lang="en-US" altLang="zh-CN" sz="1200" dirty="0" err="1"/>
              <a:t>const</a:t>
            </a:r>
            <a:r>
              <a:rPr lang="en-US" altLang="zh-CN" sz="1200" dirty="0"/>
              <a:t> ACCOUNT_TABLE = {</a:t>
            </a:r>
          </a:p>
          <a:p>
            <a:r>
              <a:rPr lang="en-US" altLang="zh-CN" sz="1200" dirty="0"/>
              <a:t>  </a:t>
            </a:r>
            <a:r>
              <a:rPr lang="en-US" altLang="zh-CN" sz="1200" dirty="0" err="1"/>
              <a:t>tableName</a:t>
            </a:r>
            <a:r>
              <a:rPr lang="en-US" altLang="zh-CN" sz="1200" dirty="0"/>
              <a:t>: '</a:t>
            </a:r>
            <a:r>
              <a:rPr lang="en-US" altLang="zh-CN" sz="1200" dirty="0" err="1"/>
              <a:t>accountTable</a:t>
            </a:r>
            <a:r>
              <a:rPr lang="en-US" altLang="zh-CN" sz="1200" dirty="0"/>
              <a:t>',</a:t>
            </a:r>
          </a:p>
          <a:p>
            <a:r>
              <a:rPr lang="en-US" altLang="zh-CN" sz="1200" dirty="0"/>
              <a:t>  </a:t>
            </a:r>
            <a:r>
              <a:rPr lang="en-US" altLang="zh-CN" sz="1200" dirty="0" err="1"/>
              <a:t>sqlCreate</a:t>
            </a:r>
            <a:r>
              <a:rPr lang="en-US" altLang="zh-CN" sz="1200" dirty="0"/>
              <a:t>: 'CREATE TABLE IF NOT EXISTS </a:t>
            </a:r>
            <a:r>
              <a:rPr lang="en-US" altLang="zh-CN" sz="1200" dirty="0" err="1"/>
              <a:t>accountTable</a:t>
            </a:r>
            <a:r>
              <a:rPr lang="en-US" altLang="zh-CN" sz="1200" dirty="0"/>
              <a:t>(' +</a:t>
            </a:r>
          </a:p>
          <a:p>
            <a:r>
              <a:rPr lang="en-US" altLang="zh-CN" sz="1200" dirty="0"/>
              <a:t>  'id INTEGER PRIMARY KEY AUTOINCREMENT, </a:t>
            </a:r>
            <a:r>
              <a:rPr lang="en-US" altLang="zh-CN" sz="1200" dirty="0" err="1"/>
              <a:t>accountType</a:t>
            </a:r>
            <a:r>
              <a:rPr lang="en-US" altLang="zh-CN" sz="1200" dirty="0"/>
              <a:t> INTEGER, ' +</a:t>
            </a:r>
          </a:p>
          <a:p>
            <a:r>
              <a:rPr lang="en-US" altLang="zh-CN" sz="1200" dirty="0"/>
              <a:t>  '</a:t>
            </a:r>
            <a:r>
              <a:rPr lang="en-US" altLang="zh-CN" sz="1200" dirty="0" err="1"/>
              <a:t>typeText</a:t>
            </a:r>
            <a:r>
              <a:rPr lang="en-US" altLang="zh-CN" sz="1200" dirty="0"/>
              <a:t> TEXT, amount INTEGER)',</a:t>
            </a:r>
          </a:p>
          <a:p>
            <a:r>
              <a:rPr lang="en-US" altLang="zh-CN" sz="1200" dirty="0"/>
              <a:t>  columns: ['id', '</a:t>
            </a:r>
            <a:r>
              <a:rPr lang="en-US" altLang="zh-CN" sz="1200" dirty="0" err="1"/>
              <a:t>accountType</a:t>
            </a:r>
            <a:r>
              <a:rPr lang="en-US" altLang="zh-CN" sz="1200" dirty="0"/>
              <a:t>', '</a:t>
            </a:r>
            <a:r>
              <a:rPr lang="en-US" altLang="zh-CN" sz="1200" dirty="0" err="1"/>
              <a:t>typeText</a:t>
            </a:r>
            <a:r>
              <a:rPr lang="en-US" altLang="zh-CN" sz="1200" dirty="0"/>
              <a:t>', 'amount']</a:t>
            </a:r>
          </a:p>
          <a:p>
            <a:r>
              <a:rPr lang="en-US" altLang="zh-CN" sz="1200" dirty="0"/>
              <a:t>};</a:t>
            </a:r>
          </a:p>
          <a:p>
            <a:endParaRPr lang="en-US" altLang="zh-CN" sz="1200" dirty="0"/>
          </a:p>
          <a:p>
            <a:r>
              <a:rPr lang="en-US" altLang="zh-CN" sz="1200" dirty="0"/>
              <a:t>export default class </a:t>
            </a:r>
            <a:r>
              <a:rPr lang="en-US" altLang="zh-CN" sz="1200" dirty="0" err="1"/>
              <a:t>AccountTable</a:t>
            </a:r>
            <a:r>
              <a:rPr lang="en-US" altLang="zh-CN" sz="1200" dirty="0"/>
              <a:t> {</a:t>
            </a:r>
          </a:p>
          <a:p>
            <a:endParaRPr lang="en-US" altLang="zh-CN" sz="1200" dirty="0"/>
          </a:p>
          <a:p>
            <a:r>
              <a:rPr lang="en-US" altLang="zh-CN" sz="1200" dirty="0"/>
              <a:t>  private </a:t>
            </a:r>
            <a:r>
              <a:rPr lang="en-US" altLang="zh-CN" sz="1200" dirty="0" err="1"/>
              <a:t>accountTable</a:t>
            </a:r>
            <a:r>
              <a:rPr lang="en-US" altLang="zh-CN" sz="1200" dirty="0"/>
              <a:t> = new </a:t>
            </a:r>
            <a:r>
              <a:rPr lang="en-US" altLang="zh-CN" sz="1200" dirty="0" err="1"/>
              <a:t>RdbUtil</a:t>
            </a:r>
            <a:r>
              <a:rPr lang="en-US" altLang="zh-CN" sz="1200" dirty="0"/>
              <a:t>(</a:t>
            </a:r>
            <a:r>
              <a:rPr lang="en-US" altLang="zh-CN" sz="1200" dirty="0" err="1"/>
              <a:t>ACCOUNT_TABLE.tableName</a:t>
            </a:r>
            <a:r>
              <a:rPr lang="en-US" altLang="zh-CN" sz="1200" dirty="0"/>
              <a:t>, </a:t>
            </a:r>
            <a:r>
              <a:rPr lang="en-US" altLang="zh-CN" sz="1200" dirty="0" err="1"/>
              <a:t>ACCOUNT_TABLE.sqlCreate</a:t>
            </a:r>
            <a:r>
              <a:rPr lang="en-US" altLang="zh-CN" sz="1200" dirty="0"/>
              <a:t>,</a:t>
            </a:r>
          </a:p>
          <a:p>
            <a:r>
              <a:rPr lang="en-US" altLang="zh-CN" sz="1200" dirty="0"/>
              <a:t>    </a:t>
            </a:r>
            <a:r>
              <a:rPr lang="en-US" altLang="zh-CN" sz="1200" dirty="0" err="1"/>
              <a:t>ACCOUNT_TABLE.columns</a:t>
            </a:r>
            <a:r>
              <a:rPr lang="en-US" altLang="zh-CN" sz="1200" dirty="0"/>
              <a:t>);</a:t>
            </a:r>
          </a:p>
          <a:p>
            <a:endParaRPr lang="en-US" altLang="zh-CN" sz="1200" dirty="0"/>
          </a:p>
          <a:p>
            <a:r>
              <a:rPr lang="en-US" altLang="zh-CN" sz="1200" dirty="0"/>
              <a:t>  constructor(callback: Function = () =&gt; {}) {</a:t>
            </a:r>
          </a:p>
          <a:p>
            <a:r>
              <a:rPr lang="en-US" altLang="zh-CN" sz="1200" dirty="0"/>
              <a:t>    </a:t>
            </a:r>
            <a:r>
              <a:rPr lang="en-US" altLang="zh-CN" sz="1200" dirty="0" err="1"/>
              <a:t>this.accountTable.getRdbStore</a:t>
            </a:r>
            <a:r>
              <a:rPr lang="en-US" altLang="zh-CN" sz="1200" dirty="0"/>
              <a:t>(callback);</a:t>
            </a:r>
          </a:p>
          <a:p>
            <a:r>
              <a:rPr lang="en-US" altLang="zh-CN" sz="1200" dirty="0"/>
              <a:t>  }</a:t>
            </a:r>
          </a:p>
          <a:p>
            <a:endParaRPr lang="en-US" altLang="zh-CN" sz="1200" dirty="0"/>
          </a:p>
          <a:p>
            <a:r>
              <a:rPr lang="en-US" altLang="zh-CN" sz="1200" dirty="0"/>
              <a:t>  </a:t>
            </a:r>
            <a:r>
              <a:rPr lang="en-US" altLang="zh-CN" sz="1200" dirty="0" err="1"/>
              <a:t>getRdbStore</a:t>
            </a:r>
            <a:r>
              <a:rPr lang="en-US" altLang="zh-CN" sz="1200" dirty="0"/>
              <a:t>(callback: Function = () =&gt; {}) {</a:t>
            </a:r>
          </a:p>
          <a:p>
            <a:r>
              <a:rPr lang="en-US" altLang="zh-CN" sz="1200" dirty="0"/>
              <a:t>    </a:t>
            </a:r>
            <a:r>
              <a:rPr lang="en-US" altLang="zh-CN" sz="1200" dirty="0" err="1"/>
              <a:t>this.accountTable.getRdbStore</a:t>
            </a:r>
            <a:r>
              <a:rPr lang="en-US" altLang="zh-CN" sz="1200" dirty="0"/>
              <a:t>(callback);</a:t>
            </a:r>
          </a:p>
          <a:p>
            <a:r>
              <a:rPr lang="en-US" altLang="zh-CN" sz="1200" dirty="0"/>
              <a:t>  }</a:t>
            </a:r>
            <a:endParaRPr lang="zh-CN" altLang="en-US" sz="1200" dirty="0"/>
          </a:p>
        </p:txBody>
      </p:sp>
      <p:sp>
        <p:nvSpPr>
          <p:cNvPr id="4" name="文本框 3"/>
          <p:cNvSpPr txBox="1"/>
          <p:nvPr/>
        </p:nvSpPr>
        <p:spPr>
          <a:xfrm>
            <a:off x="6954591" y="562907"/>
            <a:ext cx="4958366" cy="6001643"/>
          </a:xfrm>
          <a:prstGeom prst="rect">
            <a:avLst/>
          </a:prstGeom>
          <a:noFill/>
        </p:spPr>
        <p:txBody>
          <a:bodyPr wrap="square" rtlCol="0">
            <a:spAutoFit/>
          </a:bodyPr>
          <a:lstStyle/>
          <a:p>
            <a:r>
              <a:rPr lang="en-US" altLang="zh-CN" sz="1200" dirty="0"/>
              <a:t>//</a:t>
            </a:r>
            <a:r>
              <a:rPr lang="zh-CN" altLang="en-US" sz="1200" dirty="0"/>
              <a:t>插入数据</a:t>
            </a:r>
          </a:p>
          <a:p>
            <a:r>
              <a:rPr lang="zh-CN" altLang="en-US" sz="1200" dirty="0"/>
              <a:t>  </a:t>
            </a:r>
            <a:r>
              <a:rPr lang="en-US" altLang="zh-CN" sz="1200" dirty="0" err="1"/>
              <a:t>insertData</a:t>
            </a:r>
            <a:r>
              <a:rPr lang="en-US" altLang="zh-CN" sz="1200" dirty="0"/>
              <a:t>(account: </a:t>
            </a:r>
            <a:r>
              <a:rPr lang="en-US" altLang="zh-CN" sz="1200" dirty="0" err="1"/>
              <a:t>AccountData</a:t>
            </a:r>
            <a:r>
              <a:rPr lang="en-US" altLang="zh-CN" sz="1200" dirty="0"/>
              <a:t>, callback) {</a:t>
            </a:r>
          </a:p>
          <a:p>
            <a:r>
              <a:rPr lang="en-US" altLang="zh-CN" sz="1200" dirty="0"/>
              <a:t>    //</a:t>
            </a:r>
            <a:r>
              <a:rPr lang="zh-CN" altLang="en-US" sz="1200" dirty="0"/>
              <a:t>根据输入数据创建待插入的数据行</a:t>
            </a:r>
          </a:p>
          <a:p>
            <a:r>
              <a:rPr lang="zh-CN" altLang="en-US" sz="1200" dirty="0"/>
              <a:t>    </a:t>
            </a:r>
            <a:r>
              <a:rPr lang="en-US" altLang="zh-CN" sz="1200" dirty="0" err="1"/>
              <a:t>const</a:t>
            </a:r>
            <a:r>
              <a:rPr lang="en-US" altLang="zh-CN" sz="1200" dirty="0"/>
              <a:t> </a:t>
            </a:r>
            <a:r>
              <a:rPr lang="en-US" altLang="zh-CN" sz="1200" dirty="0" err="1"/>
              <a:t>valueBucket</a:t>
            </a:r>
            <a:r>
              <a:rPr lang="en-US" altLang="zh-CN" sz="1200" dirty="0"/>
              <a:t> = </a:t>
            </a:r>
            <a:r>
              <a:rPr lang="en-US" altLang="zh-CN" sz="1200" dirty="0" err="1"/>
              <a:t>generateBucket</a:t>
            </a:r>
            <a:r>
              <a:rPr lang="en-US" altLang="zh-CN" sz="1200" dirty="0"/>
              <a:t>(account);</a:t>
            </a:r>
          </a:p>
          <a:p>
            <a:r>
              <a:rPr lang="en-US" altLang="zh-CN" sz="1200" dirty="0"/>
              <a:t>    </a:t>
            </a:r>
            <a:r>
              <a:rPr lang="en-US" altLang="zh-CN" sz="1200" dirty="0" err="1"/>
              <a:t>this.accountTable.insertData</a:t>
            </a:r>
            <a:r>
              <a:rPr lang="en-US" altLang="zh-CN" sz="1200" dirty="0"/>
              <a:t>(</a:t>
            </a:r>
            <a:r>
              <a:rPr lang="en-US" altLang="zh-CN" sz="1200" dirty="0" err="1"/>
              <a:t>valueBucket</a:t>
            </a:r>
            <a:r>
              <a:rPr lang="en-US" altLang="zh-CN" sz="1200" dirty="0"/>
              <a:t>, callback);</a:t>
            </a:r>
          </a:p>
          <a:p>
            <a:r>
              <a:rPr lang="en-US" altLang="zh-CN" sz="1200" dirty="0"/>
              <a:t>  }</a:t>
            </a:r>
          </a:p>
          <a:p>
            <a:endParaRPr lang="en-US" altLang="zh-CN" sz="1200" dirty="0"/>
          </a:p>
          <a:p>
            <a:r>
              <a:rPr lang="en-US" altLang="zh-CN" sz="1200" dirty="0"/>
              <a:t>  //</a:t>
            </a:r>
            <a:r>
              <a:rPr lang="zh-CN" altLang="en-US" sz="1200" dirty="0"/>
              <a:t>删除数据</a:t>
            </a:r>
          </a:p>
          <a:p>
            <a:r>
              <a:rPr lang="zh-CN" altLang="en-US" sz="1200" dirty="0"/>
              <a:t>  </a:t>
            </a:r>
            <a:r>
              <a:rPr lang="en-US" altLang="zh-CN" sz="1200" dirty="0" err="1"/>
              <a:t>deleteData</a:t>
            </a:r>
            <a:r>
              <a:rPr lang="en-US" altLang="zh-CN" sz="1200" dirty="0"/>
              <a:t>(account: </a:t>
            </a:r>
            <a:r>
              <a:rPr lang="en-US" altLang="zh-CN" sz="1200" dirty="0" err="1"/>
              <a:t>AccountData</a:t>
            </a:r>
            <a:r>
              <a:rPr lang="en-US" altLang="zh-CN" sz="1200" dirty="0"/>
              <a:t>, callback) {</a:t>
            </a:r>
          </a:p>
          <a:p>
            <a:r>
              <a:rPr lang="en-US" altLang="zh-CN" sz="1200" dirty="0"/>
              <a:t>    let predicates = new </a:t>
            </a:r>
            <a:r>
              <a:rPr lang="en-US" altLang="zh-CN" sz="1200" dirty="0" err="1"/>
              <a:t>data_rdb.RdbPredicates</a:t>
            </a:r>
            <a:r>
              <a:rPr lang="en-US" altLang="zh-CN" sz="1200" dirty="0"/>
              <a:t>(</a:t>
            </a:r>
            <a:r>
              <a:rPr lang="en-US" altLang="zh-CN" sz="1200" dirty="0" err="1"/>
              <a:t>ACCOUNT_TABLE.tableName</a:t>
            </a:r>
            <a:r>
              <a:rPr lang="en-US" altLang="zh-CN" sz="1200" dirty="0"/>
              <a:t>);</a:t>
            </a:r>
          </a:p>
          <a:p>
            <a:endParaRPr lang="en-US" altLang="zh-CN" sz="1200" dirty="0"/>
          </a:p>
          <a:p>
            <a:r>
              <a:rPr lang="en-US" altLang="zh-CN" sz="1200" dirty="0"/>
              <a:t>    //</a:t>
            </a:r>
            <a:r>
              <a:rPr lang="zh-CN" altLang="en-US" sz="1200" dirty="0"/>
              <a:t>根据</a:t>
            </a:r>
            <a:r>
              <a:rPr lang="en-US" altLang="zh-CN" sz="1200" dirty="0"/>
              <a:t>id</a:t>
            </a:r>
            <a:r>
              <a:rPr lang="zh-CN" altLang="en-US" sz="1200" dirty="0"/>
              <a:t>匹配待删除的数据行</a:t>
            </a:r>
          </a:p>
          <a:p>
            <a:r>
              <a:rPr lang="zh-CN" altLang="en-US" sz="1200" dirty="0"/>
              <a:t>    </a:t>
            </a:r>
            <a:r>
              <a:rPr lang="en-US" altLang="zh-CN" sz="1200" dirty="0" err="1"/>
              <a:t>predicates.equalTo</a:t>
            </a:r>
            <a:r>
              <a:rPr lang="en-US" altLang="zh-CN" sz="1200" dirty="0"/>
              <a:t>('id', account.id);</a:t>
            </a:r>
          </a:p>
          <a:p>
            <a:r>
              <a:rPr lang="en-US" altLang="zh-CN" sz="1200" dirty="0"/>
              <a:t>    </a:t>
            </a:r>
            <a:r>
              <a:rPr lang="en-US" altLang="zh-CN" sz="1200" dirty="0" err="1"/>
              <a:t>this.accountTable.deleteData</a:t>
            </a:r>
            <a:r>
              <a:rPr lang="en-US" altLang="zh-CN" sz="1200" dirty="0"/>
              <a:t>(predicates, callback);</a:t>
            </a:r>
          </a:p>
          <a:p>
            <a:r>
              <a:rPr lang="en-US" altLang="zh-CN" sz="1200" dirty="0"/>
              <a:t>  }</a:t>
            </a:r>
          </a:p>
          <a:p>
            <a:endParaRPr lang="en-US" altLang="zh-CN" sz="1200" dirty="0"/>
          </a:p>
          <a:p>
            <a:r>
              <a:rPr lang="en-US" altLang="zh-CN" sz="1200" dirty="0"/>
              <a:t>  //</a:t>
            </a:r>
            <a:r>
              <a:rPr lang="zh-CN" altLang="en-US" sz="1200" dirty="0"/>
              <a:t>修改数据</a:t>
            </a:r>
          </a:p>
          <a:p>
            <a:r>
              <a:rPr lang="zh-CN" altLang="en-US" sz="1200" dirty="0"/>
              <a:t>  </a:t>
            </a:r>
            <a:r>
              <a:rPr lang="en-US" altLang="zh-CN" sz="1200" dirty="0" err="1"/>
              <a:t>updateData</a:t>
            </a:r>
            <a:r>
              <a:rPr lang="en-US" altLang="zh-CN" sz="1200" dirty="0"/>
              <a:t>(account: </a:t>
            </a:r>
            <a:r>
              <a:rPr lang="en-US" altLang="zh-CN" sz="1200" dirty="0" err="1"/>
              <a:t>AccountData</a:t>
            </a:r>
            <a:r>
              <a:rPr lang="en-US" altLang="zh-CN" sz="1200" dirty="0"/>
              <a:t>, callback) {</a:t>
            </a:r>
          </a:p>
          <a:p>
            <a:r>
              <a:rPr lang="en-US" altLang="zh-CN" sz="1200" dirty="0"/>
              <a:t>    </a:t>
            </a:r>
            <a:r>
              <a:rPr lang="en-US" altLang="zh-CN" sz="1200" dirty="0" err="1"/>
              <a:t>const</a:t>
            </a:r>
            <a:r>
              <a:rPr lang="en-US" altLang="zh-CN" sz="1200" dirty="0"/>
              <a:t> </a:t>
            </a:r>
            <a:r>
              <a:rPr lang="en-US" altLang="zh-CN" sz="1200" dirty="0" err="1"/>
              <a:t>valueBucket</a:t>
            </a:r>
            <a:r>
              <a:rPr lang="en-US" altLang="zh-CN" sz="1200" dirty="0"/>
              <a:t> = </a:t>
            </a:r>
            <a:r>
              <a:rPr lang="en-US" altLang="zh-CN" sz="1200" dirty="0" err="1"/>
              <a:t>generateBucket</a:t>
            </a:r>
            <a:r>
              <a:rPr lang="en-US" altLang="zh-CN" sz="1200" dirty="0"/>
              <a:t>(account);</a:t>
            </a:r>
          </a:p>
          <a:p>
            <a:r>
              <a:rPr lang="en-US" altLang="zh-CN" sz="1200" dirty="0"/>
              <a:t>    let predicates = new </a:t>
            </a:r>
            <a:r>
              <a:rPr lang="en-US" altLang="zh-CN" sz="1200" dirty="0" err="1"/>
              <a:t>data_rdb.RdbPredicates</a:t>
            </a:r>
            <a:r>
              <a:rPr lang="en-US" altLang="zh-CN" sz="1200" dirty="0"/>
              <a:t>(</a:t>
            </a:r>
            <a:r>
              <a:rPr lang="en-US" altLang="zh-CN" sz="1200" dirty="0" err="1"/>
              <a:t>ACCOUNT_TABLE.tableName</a:t>
            </a:r>
            <a:r>
              <a:rPr lang="en-US" altLang="zh-CN" sz="1200" dirty="0"/>
              <a:t>);</a:t>
            </a:r>
          </a:p>
          <a:p>
            <a:endParaRPr lang="en-US" altLang="zh-CN" sz="1200" dirty="0"/>
          </a:p>
          <a:p>
            <a:r>
              <a:rPr lang="en-US" altLang="zh-CN" sz="1200" dirty="0"/>
              <a:t>    //</a:t>
            </a:r>
            <a:r>
              <a:rPr lang="zh-CN" altLang="en-US" sz="1200" dirty="0"/>
              <a:t>根据</a:t>
            </a:r>
            <a:r>
              <a:rPr lang="en-US" altLang="zh-CN" sz="1200" dirty="0"/>
              <a:t>id</a:t>
            </a:r>
            <a:r>
              <a:rPr lang="zh-CN" altLang="en-US" sz="1200" dirty="0"/>
              <a:t>匹配待修改的数据行</a:t>
            </a:r>
          </a:p>
          <a:p>
            <a:r>
              <a:rPr lang="zh-CN" altLang="en-US" sz="1200" dirty="0"/>
              <a:t>    </a:t>
            </a:r>
            <a:r>
              <a:rPr lang="en-US" altLang="zh-CN" sz="1200" dirty="0" err="1"/>
              <a:t>predicates.equalTo</a:t>
            </a:r>
            <a:r>
              <a:rPr lang="en-US" altLang="zh-CN" sz="1200" dirty="0"/>
              <a:t>('id', account.id);</a:t>
            </a:r>
          </a:p>
          <a:p>
            <a:r>
              <a:rPr lang="en-US" altLang="zh-CN" sz="1200" dirty="0"/>
              <a:t>    </a:t>
            </a:r>
            <a:r>
              <a:rPr lang="en-US" altLang="zh-CN" sz="1200" dirty="0" err="1"/>
              <a:t>this.accountTable.updateData</a:t>
            </a:r>
            <a:r>
              <a:rPr lang="en-US" altLang="zh-CN" sz="1200" dirty="0"/>
              <a:t>(predicates, </a:t>
            </a:r>
            <a:r>
              <a:rPr lang="en-US" altLang="zh-CN" sz="1200" dirty="0" err="1"/>
              <a:t>valueBucket</a:t>
            </a:r>
            <a:r>
              <a:rPr lang="en-US" altLang="zh-CN" sz="1200" dirty="0"/>
              <a:t>, callback);</a:t>
            </a:r>
          </a:p>
          <a:p>
            <a:r>
              <a:rPr lang="en-US" altLang="zh-CN" sz="1200" dirty="0"/>
              <a:t>  }</a:t>
            </a:r>
          </a:p>
          <a:p>
            <a:endParaRPr lang="en-US" altLang="zh-CN" sz="1200" dirty="0"/>
          </a:p>
          <a:p>
            <a:r>
              <a:rPr lang="en-US" altLang="zh-CN" sz="1200" dirty="0"/>
              <a:t>  //</a:t>
            </a:r>
            <a:r>
              <a:rPr lang="zh-CN" altLang="en-US" sz="1200" dirty="0"/>
              <a:t>查找数据</a:t>
            </a:r>
          </a:p>
          <a:p>
            <a:r>
              <a:rPr lang="zh-CN" altLang="en-US" sz="1200" dirty="0"/>
              <a:t>  </a:t>
            </a:r>
            <a:r>
              <a:rPr lang="en-US" altLang="zh-CN" sz="1200" dirty="0"/>
              <a:t>query(amount: number, callback, </a:t>
            </a:r>
            <a:r>
              <a:rPr lang="en-US" altLang="zh-CN" sz="1200" dirty="0" err="1"/>
              <a:t>isAll</a:t>
            </a:r>
            <a:r>
              <a:rPr lang="en-US" altLang="zh-CN" sz="1200" dirty="0"/>
              <a:t>: </a:t>
            </a:r>
            <a:r>
              <a:rPr lang="en-US" altLang="zh-CN" sz="1200" dirty="0" err="1"/>
              <a:t>boolean</a:t>
            </a:r>
            <a:r>
              <a:rPr lang="en-US" altLang="zh-CN" sz="1200" dirty="0"/>
              <a:t> = true){</a:t>
            </a:r>
          </a:p>
          <a:p>
            <a:r>
              <a:rPr lang="en-US" altLang="zh-CN" sz="1200" dirty="0"/>
              <a:t>    let predicates = new </a:t>
            </a:r>
            <a:r>
              <a:rPr lang="en-US" altLang="zh-CN" sz="1200" dirty="0" err="1"/>
              <a:t>data_rdb.RdbPredicates</a:t>
            </a:r>
            <a:r>
              <a:rPr lang="en-US" altLang="zh-CN" sz="1200" dirty="0"/>
              <a:t>(</a:t>
            </a:r>
            <a:r>
              <a:rPr lang="en-US" altLang="zh-CN" sz="1200" dirty="0" err="1"/>
              <a:t>ACCOUNT_TABLE.tableName</a:t>
            </a:r>
            <a:r>
              <a:rPr lang="en-US" altLang="zh-CN" sz="1200" dirty="0"/>
              <a:t>);</a:t>
            </a:r>
          </a:p>
        </p:txBody>
      </p:sp>
    </p:spTree>
    <p:extLst>
      <p:ext uri="{BB962C8B-B14F-4D97-AF65-F5344CB8AC3E}">
        <p14:creationId xmlns:p14="http://schemas.microsoft.com/office/powerpoint/2010/main" val="3191376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5031" y="774928"/>
            <a:ext cx="4532290" cy="5447645"/>
          </a:xfrm>
          <a:prstGeom prst="rect">
            <a:avLst/>
          </a:prstGeom>
          <a:noFill/>
        </p:spPr>
        <p:txBody>
          <a:bodyPr wrap="square" rtlCol="0">
            <a:spAutoFit/>
          </a:bodyPr>
          <a:lstStyle/>
          <a:p>
            <a:r>
              <a:rPr lang="en-US" altLang="zh-CN" sz="1200" dirty="0"/>
              <a:t>//</a:t>
            </a:r>
            <a:r>
              <a:rPr lang="zh-CN" altLang="en-US" sz="1200" dirty="0"/>
              <a:t>是否查找全部数据</a:t>
            </a:r>
          </a:p>
          <a:p>
            <a:r>
              <a:rPr lang="zh-CN" altLang="en-US" sz="1200" dirty="0"/>
              <a:t>    </a:t>
            </a:r>
            <a:r>
              <a:rPr lang="en-US" altLang="zh-CN" sz="1200" dirty="0"/>
              <a:t>if (!</a:t>
            </a:r>
            <a:r>
              <a:rPr lang="en-US" altLang="zh-CN" sz="1200" dirty="0" err="1"/>
              <a:t>isAll</a:t>
            </a:r>
            <a:r>
              <a:rPr lang="en-US" altLang="zh-CN" sz="1200" dirty="0"/>
              <a:t>) {</a:t>
            </a:r>
          </a:p>
          <a:p>
            <a:r>
              <a:rPr lang="en-US" altLang="zh-CN" sz="1200" dirty="0"/>
              <a:t>      </a:t>
            </a:r>
            <a:r>
              <a:rPr lang="en-US" altLang="zh-CN" sz="1200" dirty="0" err="1"/>
              <a:t>predicates.equalTo</a:t>
            </a:r>
            <a:r>
              <a:rPr lang="en-US" altLang="zh-CN" sz="1200" dirty="0"/>
              <a:t>('amount', amount);  //</a:t>
            </a:r>
            <a:r>
              <a:rPr lang="zh-CN" altLang="en-US" sz="1200" dirty="0"/>
              <a:t>根据金额匹配要查找的数据行</a:t>
            </a:r>
          </a:p>
          <a:p>
            <a:r>
              <a:rPr lang="zh-CN" altLang="en-US" sz="1200" dirty="0"/>
              <a:t>    </a:t>
            </a:r>
            <a:r>
              <a:rPr lang="en-US" altLang="zh-CN" sz="1200" dirty="0"/>
              <a:t>}</a:t>
            </a:r>
          </a:p>
          <a:p>
            <a:r>
              <a:rPr lang="en-US" altLang="zh-CN" sz="1200" dirty="0"/>
              <a:t>    </a:t>
            </a:r>
            <a:r>
              <a:rPr lang="en-US" altLang="zh-CN" sz="1200" dirty="0" err="1"/>
              <a:t>this.accountTable.query</a:t>
            </a:r>
            <a:r>
              <a:rPr lang="en-US" altLang="zh-CN" sz="1200" dirty="0"/>
              <a:t>(predicates, function(</a:t>
            </a:r>
            <a:r>
              <a:rPr lang="en-US" altLang="zh-CN" sz="1200" dirty="0" err="1"/>
              <a:t>resultSet</a:t>
            </a:r>
            <a:r>
              <a:rPr lang="en-US" altLang="zh-CN" sz="1200" dirty="0"/>
              <a:t>) {</a:t>
            </a:r>
          </a:p>
          <a:p>
            <a:r>
              <a:rPr lang="en-US" altLang="zh-CN" sz="1200" dirty="0"/>
              <a:t>      let count = </a:t>
            </a:r>
            <a:r>
              <a:rPr lang="en-US" altLang="zh-CN" sz="1200" dirty="0" err="1"/>
              <a:t>resultSet.rowCount</a:t>
            </a:r>
            <a:r>
              <a:rPr lang="en-US" altLang="zh-CN" sz="1200" dirty="0"/>
              <a:t>;</a:t>
            </a:r>
          </a:p>
          <a:p>
            <a:endParaRPr lang="en-US" altLang="zh-CN" sz="1200" dirty="0"/>
          </a:p>
          <a:p>
            <a:r>
              <a:rPr lang="en-US" altLang="zh-CN" sz="1200" dirty="0"/>
              <a:t>      //</a:t>
            </a:r>
            <a:r>
              <a:rPr lang="zh-CN" altLang="en-US" sz="1200" dirty="0"/>
              <a:t>若查找结果为空，则返回空数组，否则返回查找结果数组</a:t>
            </a:r>
          </a:p>
          <a:p>
            <a:r>
              <a:rPr lang="zh-CN" altLang="en-US" sz="1200" dirty="0"/>
              <a:t>      </a:t>
            </a:r>
            <a:r>
              <a:rPr lang="en-US" altLang="zh-CN" sz="1200" dirty="0"/>
              <a:t>if (count === 0 || </a:t>
            </a:r>
            <a:r>
              <a:rPr lang="en-US" altLang="zh-CN" sz="1200" dirty="0" err="1"/>
              <a:t>typeof</a:t>
            </a:r>
            <a:r>
              <a:rPr lang="en-US" altLang="zh-CN" sz="1200" dirty="0"/>
              <a:t> count === 'string') {</a:t>
            </a:r>
          </a:p>
          <a:p>
            <a:r>
              <a:rPr lang="en-US" altLang="zh-CN" sz="1200" dirty="0"/>
              <a:t>        console.log('Query no results!');</a:t>
            </a:r>
          </a:p>
          <a:p>
            <a:r>
              <a:rPr lang="en-US" altLang="zh-CN" sz="1200" dirty="0"/>
              <a:t>        callback([]);</a:t>
            </a:r>
          </a:p>
          <a:p>
            <a:r>
              <a:rPr lang="en-US" altLang="zh-CN" sz="1200" dirty="0"/>
              <a:t>      } else {</a:t>
            </a:r>
          </a:p>
          <a:p>
            <a:r>
              <a:rPr lang="en-US" altLang="zh-CN" sz="1200" dirty="0"/>
              <a:t>        </a:t>
            </a:r>
            <a:r>
              <a:rPr lang="en-US" altLang="zh-CN" sz="1200" dirty="0" err="1"/>
              <a:t>resultSet.goToFirstRow</a:t>
            </a:r>
            <a:r>
              <a:rPr lang="en-US" altLang="zh-CN" sz="1200" dirty="0"/>
              <a:t>();</a:t>
            </a:r>
          </a:p>
          <a:p>
            <a:r>
              <a:rPr lang="en-US" altLang="zh-CN" sz="1200" dirty="0"/>
              <a:t>        </a:t>
            </a:r>
            <a:r>
              <a:rPr lang="en-US" altLang="zh-CN" sz="1200" dirty="0" err="1"/>
              <a:t>const</a:t>
            </a:r>
            <a:r>
              <a:rPr lang="en-US" altLang="zh-CN" sz="1200" dirty="0"/>
              <a:t> result = [];</a:t>
            </a:r>
          </a:p>
          <a:p>
            <a:r>
              <a:rPr lang="en-US" altLang="zh-CN" sz="1200" dirty="0"/>
              <a:t>        for (let </a:t>
            </a:r>
            <a:r>
              <a:rPr lang="en-US" altLang="zh-CN" sz="1200" dirty="0" err="1"/>
              <a:t>i</a:t>
            </a:r>
            <a:r>
              <a:rPr lang="en-US" altLang="zh-CN" sz="1200" dirty="0"/>
              <a:t> = 0; </a:t>
            </a:r>
            <a:r>
              <a:rPr lang="en-US" altLang="zh-CN" sz="1200" dirty="0" err="1"/>
              <a:t>i</a:t>
            </a:r>
            <a:r>
              <a:rPr lang="en-US" altLang="zh-CN" sz="1200" dirty="0"/>
              <a:t> &lt; count; </a:t>
            </a:r>
            <a:r>
              <a:rPr lang="en-US" altLang="zh-CN" sz="1200" dirty="0" err="1"/>
              <a:t>i</a:t>
            </a:r>
            <a:r>
              <a:rPr lang="en-US" altLang="zh-CN" sz="1200" dirty="0"/>
              <a:t>++) {</a:t>
            </a:r>
          </a:p>
          <a:p>
            <a:r>
              <a:rPr lang="en-US" altLang="zh-CN" sz="1200" dirty="0"/>
              <a:t>          let </a:t>
            </a:r>
            <a:r>
              <a:rPr lang="en-US" altLang="zh-CN" sz="1200" dirty="0" err="1"/>
              <a:t>tmp</a:t>
            </a:r>
            <a:r>
              <a:rPr lang="en-US" altLang="zh-CN" sz="1200" dirty="0"/>
              <a:t>: </a:t>
            </a:r>
            <a:r>
              <a:rPr lang="en-US" altLang="zh-CN" sz="1200" dirty="0" err="1"/>
              <a:t>AccountData</a:t>
            </a:r>
            <a:r>
              <a:rPr lang="en-US" altLang="zh-CN" sz="1200" dirty="0"/>
              <a:t> = { id: 0, </a:t>
            </a:r>
            <a:r>
              <a:rPr lang="en-US" altLang="zh-CN" sz="1200" dirty="0" err="1"/>
              <a:t>accountType</a:t>
            </a:r>
            <a:r>
              <a:rPr lang="en-US" altLang="zh-CN" sz="1200" dirty="0"/>
              <a:t>: 0, </a:t>
            </a:r>
            <a:r>
              <a:rPr lang="en-US" altLang="zh-CN" sz="1200" dirty="0" err="1"/>
              <a:t>typeText</a:t>
            </a:r>
            <a:r>
              <a:rPr lang="en-US" altLang="zh-CN" sz="1200" dirty="0"/>
              <a:t>: '', amount: 0 };</a:t>
            </a:r>
          </a:p>
          <a:p>
            <a:r>
              <a:rPr lang="en-US" altLang="zh-CN" sz="1200" dirty="0"/>
              <a:t>          tmp.id = </a:t>
            </a:r>
            <a:r>
              <a:rPr lang="en-US" altLang="zh-CN" sz="1200" dirty="0" err="1"/>
              <a:t>resultSet.getDouble</a:t>
            </a:r>
            <a:r>
              <a:rPr lang="en-US" altLang="zh-CN" sz="1200" dirty="0"/>
              <a:t>(</a:t>
            </a:r>
            <a:r>
              <a:rPr lang="en-US" altLang="zh-CN" sz="1200" dirty="0" err="1"/>
              <a:t>resultSet.getColumnIndex</a:t>
            </a:r>
            <a:r>
              <a:rPr lang="en-US" altLang="zh-CN" sz="1200" dirty="0"/>
              <a:t>('id'));</a:t>
            </a:r>
          </a:p>
          <a:p>
            <a:r>
              <a:rPr lang="en-US" altLang="zh-CN" sz="1200" dirty="0"/>
              <a:t>          </a:t>
            </a:r>
            <a:r>
              <a:rPr lang="en-US" altLang="zh-CN" sz="1200" dirty="0" err="1"/>
              <a:t>tmp.accountType</a:t>
            </a:r>
            <a:r>
              <a:rPr lang="en-US" altLang="zh-CN" sz="1200" dirty="0"/>
              <a:t> = </a:t>
            </a:r>
            <a:r>
              <a:rPr lang="en-US" altLang="zh-CN" sz="1200" dirty="0" err="1"/>
              <a:t>resultSet.getDouble</a:t>
            </a:r>
            <a:r>
              <a:rPr lang="en-US" altLang="zh-CN" sz="1200" dirty="0"/>
              <a:t>(</a:t>
            </a:r>
            <a:r>
              <a:rPr lang="en-US" altLang="zh-CN" sz="1200" dirty="0" err="1"/>
              <a:t>resultSet.getColumnIndex</a:t>
            </a:r>
            <a:endParaRPr lang="en-US" altLang="zh-CN" sz="1200" dirty="0"/>
          </a:p>
          <a:p>
            <a:r>
              <a:rPr lang="en-US" altLang="zh-CN" sz="1200" dirty="0"/>
              <a:t>('</a:t>
            </a:r>
            <a:r>
              <a:rPr lang="en-US" altLang="zh-CN" sz="1200" dirty="0" err="1"/>
              <a:t>accountType</a:t>
            </a:r>
            <a:r>
              <a:rPr lang="en-US" altLang="zh-CN" sz="1200" dirty="0"/>
              <a:t>'));</a:t>
            </a:r>
          </a:p>
          <a:p>
            <a:r>
              <a:rPr lang="en-US" altLang="zh-CN" sz="1200" dirty="0"/>
              <a:t>          </a:t>
            </a:r>
            <a:r>
              <a:rPr lang="en-US" altLang="zh-CN" sz="1200" dirty="0" err="1"/>
              <a:t>tmp.typeText</a:t>
            </a:r>
            <a:r>
              <a:rPr lang="en-US" altLang="zh-CN" sz="1200" dirty="0"/>
              <a:t> = </a:t>
            </a:r>
            <a:r>
              <a:rPr lang="en-US" altLang="zh-CN" sz="1200" dirty="0" err="1"/>
              <a:t>resultSet.getString</a:t>
            </a:r>
            <a:r>
              <a:rPr lang="en-US" altLang="zh-CN" sz="1200" dirty="0"/>
              <a:t>(</a:t>
            </a:r>
            <a:r>
              <a:rPr lang="en-US" altLang="zh-CN" sz="1200" dirty="0" err="1"/>
              <a:t>resultSet.getColumnIndex</a:t>
            </a:r>
            <a:endParaRPr lang="en-US" altLang="zh-CN" sz="1200" dirty="0"/>
          </a:p>
          <a:p>
            <a:r>
              <a:rPr lang="en-US" altLang="zh-CN" sz="1200" dirty="0"/>
              <a:t>('</a:t>
            </a:r>
            <a:r>
              <a:rPr lang="en-US" altLang="zh-CN" sz="1200" dirty="0" err="1"/>
              <a:t>typeText</a:t>
            </a:r>
            <a:r>
              <a:rPr lang="en-US" altLang="zh-CN" sz="1200" dirty="0"/>
              <a:t>'));</a:t>
            </a:r>
          </a:p>
          <a:p>
            <a:r>
              <a:rPr lang="en-US" altLang="zh-CN" sz="1200" dirty="0"/>
              <a:t>          </a:t>
            </a:r>
            <a:r>
              <a:rPr lang="en-US" altLang="zh-CN" sz="1200" dirty="0" err="1"/>
              <a:t>tmp.amount</a:t>
            </a:r>
            <a:r>
              <a:rPr lang="en-US" altLang="zh-CN" sz="1200" dirty="0"/>
              <a:t> = </a:t>
            </a:r>
            <a:r>
              <a:rPr lang="en-US" altLang="zh-CN" sz="1200" dirty="0" err="1"/>
              <a:t>resultSet.getDouble</a:t>
            </a:r>
            <a:r>
              <a:rPr lang="en-US" altLang="zh-CN" sz="1200" dirty="0"/>
              <a:t>(</a:t>
            </a:r>
            <a:r>
              <a:rPr lang="en-US" altLang="zh-CN" sz="1200" dirty="0" err="1"/>
              <a:t>resultSet.getColumnIndex</a:t>
            </a:r>
            <a:endParaRPr lang="en-US" altLang="zh-CN" sz="1200" dirty="0"/>
          </a:p>
          <a:p>
            <a:r>
              <a:rPr lang="en-US" altLang="zh-CN" sz="1200" dirty="0"/>
              <a:t>('amount'));</a:t>
            </a:r>
          </a:p>
          <a:p>
            <a:r>
              <a:rPr lang="en-US" altLang="zh-CN" sz="1200" dirty="0"/>
              <a:t>          result[</a:t>
            </a:r>
            <a:r>
              <a:rPr lang="en-US" altLang="zh-CN" sz="1200" dirty="0" err="1"/>
              <a:t>i</a:t>
            </a:r>
            <a:r>
              <a:rPr lang="en-US" altLang="zh-CN" sz="1200" dirty="0"/>
              <a:t>] = </a:t>
            </a:r>
            <a:r>
              <a:rPr lang="en-US" altLang="zh-CN" sz="1200" dirty="0" err="1"/>
              <a:t>tmp</a:t>
            </a:r>
            <a:r>
              <a:rPr lang="en-US" altLang="zh-CN" sz="1200" dirty="0"/>
              <a:t>;</a:t>
            </a:r>
          </a:p>
          <a:p>
            <a:r>
              <a:rPr lang="en-US" altLang="zh-CN" sz="1200" dirty="0"/>
              <a:t>          </a:t>
            </a:r>
            <a:r>
              <a:rPr lang="en-US" altLang="zh-CN" sz="1200" dirty="0" err="1"/>
              <a:t>resultSet.goToNextRow</a:t>
            </a:r>
            <a:r>
              <a:rPr lang="en-US" altLang="zh-CN" sz="1200" dirty="0"/>
              <a:t>();</a:t>
            </a:r>
          </a:p>
          <a:p>
            <a:r>
              <a:rPr lang="en-US" altLang="zh-CN" sz="1200" dirty="0"/>
              <a:t>        </a:t>
            </a:r>
            <a:r>
              <a:rPr lang="en-US" altLang="zh-CN" sz="1200" dirty="0" smtClean="0"/>
              <a:t>}</a:t>
            </a:r>
            <a:endParaRPr lang="en-US" altLang="zh-CN" sz="1200" dirty="0"/>
          </a:p>
        </p:txBody>
      </p:sp>
      <p:sp>
        <p:nvSpPr>
          <p:cNvPr id="4" name="文本框 3"/>
          <p:cNvSpPr txBox="1"/>
          <p:nvPr/>
        </p:nvSpPr>
        <p:spPr>
          <a:xfrm>
            <a:off x="6091706" y="872000"/>
            <a:ext cx="4958366" cy="2862322"/>
          </a:xfrm>
          <a:prstGeom prst="rect">
            <a:avLst/>
          </a:prstGeom>
          <a:noFill/>
        </p:spPr>
        <p:txBody>
          <a:bodyPr wrap="square" rtlCol="0">
            <a:spAutoFit/>
          </a:bodyPr>
          <a:lstStyle/>
          <a:p>
            <a:r>
              <a:rPr lang="en-US" altLang="zh-CN" sz="1200" dirty="0"/>
              <a:t> callback(result);</a:t>
            </a:r>
          </a:p>
          <a:p>
            <a:r>
              <a:rPr lang="en-US" altLang="zh-CN" sz="1200" dirty="0"/>
              <a:t>      }</a:t>
            </a:r>
          </a:p>
          <a:p>
            <a:r>
              <a:rPr lang="en-US" altLang="zh-CN" sz="1200" dirty="0"/>
              <a:t>    });</a:t>
            </a:r>
          </a:p>
          <a:p>
            <a:r>
              <a:rPr lang="en-US" altLang="zh-CN" sz="1200" dirty="0"/>
              <a:t>  }</a:t>
            </a:r>
          </a:p>
          <a:p>
            <a:r>
              <a:rPr lang="en-US" altLang="zh-CN" sz="1200" dirty="0"/>
              <a:t>}</a:t>
            </a:r>
          </a:p>
          <a:p>
            <a:endParaRPr lang="en-US" altLang="zh-CN" sz="1200" dirty="0"/>
          </a:p>
          <a:p>
            <a:r>
              <a:rPr lang="en-US" altLang="zh-CN" sz="1200" dirty="0"/>
              <a:t>function </a:t>
            </a:r>
            <a:r>
              <a:rPr lang="en-US" altLang="zh-CN" sz="1200" dirty="0" err="1"/>
              <a:t>generateBucket</a:t>
            </a:r>
            <a:r>
              <a:rPr lang="en-US" altLang="zh-CN" sz="1200" dirty="0"/>
              <a:t>(account: </a:t>
            </a:r>
            <a:r>
              <a:rPr lang="en-US" altLang="zh-CN" sz="1200" dirty="0" err="1"/>
              <a:t>AccountData</a:t>
            </a:r>
            <a:r>
              <a:rPr lang="en-US" altLang="zh-CN" sz="1200" dirty="0"/>
              <a:t>) {</a:t>
            </a:r>
          </a:p>
          <a:p>
            <a:r>
              <a:rPr lang="en-US" altLang="zh-CN" sz="1200" dirty="0"/>
              <a:t>  let </a:t>
            </a:r>
            <a:r>
              <a:rPr lang="en-US" altLang="zh-CN" sz="1200" dirty="0" err="1"/>
              <a:t>obj</a:t>
            </a:r>
            <a:r>
              <a:rPr lang="en-US" altLang="zh-CN" sz="1200" dirty="0"/>
              <a:t> = {};</a:t>
            </a:r>
          </a:p>
          <a:p>
            <a:r>
              <a:rPr lang="en-US" altLang="zh-CN" sz="1200" dirty="0"/>
              <a:t>  </a:t>
            </a:r>
            <a:r>
              <a:rPr lang="en-US" altLang="zh-CN" sz="1200" dirty="0" err="1"/>
              <a:t>ACCOUNT_TABLE.columns.forEach</a:t>
            </a:r>
            <a:r>
              <a:rPr lang="en-US" altLang="zh-CN" sz="1200" dirty="0"/>
              <a:t>((item) =&gt; {</a:t>
            </a:r>
          </a:p>
          <a:p>
            <a:r>
              <a:rPr lang="en-US" altLang="zh-CN" sz="1200" dirty="0"/>
              <a:t>    if (item != 'id') {</a:t>
            </a:r>
          </a:p>
          <a:p>
            <a:r>
              <a:rPr lang="en-US" altLang="zh-CN" sz="1200" dirty="0"/>
              <a:t>      </a:t>
            </a:r>
            <a:r>
              <a:rPr lang="en-US" altLang="zh-CN" sz="1200" dirty="0" err="1"/>
              <a:t>obj</a:t>
            </a:r>
            <a:r>
              <a:rPr lang="en-US" altLang="zh-CN" sz="1200" dirty="0"/>
              <a:t>[item] = account[item];</a:t>
            </a:r>
          </a:p>
          <a:p>
            <a:r>
              <a:rPr lang="en-US" altLang="zh-CN" sz="1200" dirty="0"/>
              <a:t>    }</a:t>
            </a:r>
          </a:p>
          <a:p>
            <a:r>
              <a:rPr lang="en-US" altLang="zh-CN" sz="1200" dirty="0"/>
              <a:t>  });</a:t>
            </a:r>
          </a:p>
          <a:p>
            <a:r>
              <a:rPr lang="en-US" altLang="zh-CN" sz="1200" dirty="0"/>
              <a:t>  return </a:t>
            </a:r>
            <a:r>
              <a:rPr lang="en-US" altLang="zh-CN" sz="1200" dirty="0" err="1"/>
              <a:t>obj</a:t>
            </a:r>
            <a:r>
              <a:rPr lang="en-US" altLang="zh-CN" sz="1200" dirty="0"/>
              <a:t>;</a:t>
            </a:r>
          </a:p>
          <a:p>
            <a:r>
              <a:rPr lang="en-US" altLang="zh-CN" sz="1200" dirty="0"/>
              <a:t>}</a:t>
            </a:r>
          </a:p>
        </p:txBody>
      </p:sp>
    </p:spTree>
    <p:extLst>
      <p:ext uri="{BB962C8B-B14F-4D97-AF65-F5344CB8AC3E}">
        <p14:creationId xmlns:p14="http://schemas.microsoft.com/office/powerpoint/2010/main" val="2126159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758" y="-99874"/>
            <a:ext cx="10515600" cy="1325563"/>
          </a:xfrm>
        </p:spPr>
        <p:txBody>
          <a:bodyPr/>
          <a:lstStyle/>
          <a:p>
            <a:r>
              <a:rPr lang="zh-CN" altLang="en-US" dirty="0"/>
              <a:t/>
            </a:r>
            <a:br>
              <a:rPr lang="zh-CN" altLang="en-US" dirty="0"/>
            </a:br>
            <a:r>
              <a:rPr lang="en-US" altLang="zh-CN" dirty="0"/>
              <a:t>9.4.4  </a:t>
            </a:r>
            <a:r>
              <a:rPr lang="zh-CN" altLang="en-US" dirty="0"/>
              <a:t>设计界面</a:t>
            </a:r>
            <a:endParaRPr lang="zh-CN" altLang="en-US" dirty="0"/>
          </a:p>
        </p:txBody>
      </p:sp>
      <p:sp>
        <p:nvSpPr>
          <p:cNvPr id="3" name="文本框 2"/>
          <p:cNvSpPr txBox="1"/>
          <p:nvPr/>
        </p:nvSpPr>
        <p:spPr>
          <a:xfrm>
            <a:off x="787758" y="1225689"/>
            <a:ext cx="3603938" cy="4524315"/>
          </a:xfrm>
          <a:prstGeom prst="rect">
            <a:avLst/>
          </a:prstGeom>
          <a:noFill/>
        </p:spPr>
        <p:txBody>
          <a:bodyPr wrap="square" rtlCol="0">
            <a:spAutoFit/>
          </a:bodyPr>
          <a:lstStyle/>
          <a:p>
            <a:r>
              <a:rPr lang="zh-CN" altLang="en-US" sz="1200" dirty="0"/>
              <a:t>为了简化程序，突出核心逻辑，我们的界面设计得非常简单，只是一个</a:t>
            </a:r>
            <a:r>
              <a:rPr lang="en-US" altLang="zh-CN" sz="1200" dirty="0"/>
              <a:t>Text</a:t>
            </a:r>
            <a:r>
              <a:rPr lang="zh-CN" altLang="en-US" sz="1200" dirty="0"/>
              <a:t>组件和</a:t>
            </a:r>
            <a:r>
              <a:rPr lang="en-US" altLang="zh-CN" sz="1200" dirty="0"/>
              <a:t>4</a:t>
            </a:r>
            <a:r>
              <a:rPr lang="zh-CN" altLang="en-US" sz="1200" dirty="0"/>
              <a:t>个</a:t>
            </a:r>
            <a:r>
              <a:rPr lang="en-US" altLang="zh-CN" sz="1200" dirty="0"/>
              <a:t>Button</a:t>
            </a:r>
            <a:r>
              <a:rPr lang="zh-CN" altLang="en-US" sz="1200" dirty="0"/>
              <a:t>组件。</a:t>
            </a:r>
            <a:r>
              <a:rPr lang="en-US" altLang="zh-CN" sz="1200" dirty="0"/>
              <a:t>4</a:t>
            </a:r>
            <a:r>
              <a:rPr lang="zh-CN" altLang="en-US" sz="1200" dirty="0"/>
              <a:t>个</a:t>
            </a:r>
            <a:r>
              <a:rPr lang="en-US" altLang="zh-CN" sz="1200" dirty="0"/>
              <a:t>Button</a:t>
            </a:r>
            <a:r>
              <a:rPr lang="zh-CN" altLang="en-US" sz="1200" dirty="0"/>
              <a:t>组件用于触发增、删、改、查操作，而</a:t>
            </a:r>
            <a:r>
              <a:rPr lang="en-US" altLang="zh-CN" sz="1200" dirty="0"/>
              <a:t>Text</a:t>
            </a:r>
            <a:r>
              <a:rPr lang="zh-CN" altLang="en-US" sz="1200" dirty="0"/>
              <a:t>组件用于展示每次操作后的结果。修改</a:t>
            </a:r>
            <a:r>
              <a:rPr lang="en-US" altLang="zh-CN" sz="1200" dirty="0"/>
              <a:t>Index</a:t>
            </a:r>
            <a:r>
              <a:rPr lang="zh-CN" altLang="en-US" sz="1200" dirty="0"/>
              <a:t>代码如下：</a:t>
            </a:r>
          </a:p>
          <a:p>
            <a:r>
              <a:rPr lang="en-US" altLang="zh-CN" sz="1200" dirty="0"/>
              <a:t>//</a:t>
            </a:r>
            <a:r>
              <a:rPr lang="zh-CN" altLang="en-US" sz="1200" dirty="0"/>
              <a:t>导入</a:t>
            </a:r>
            <a:r>
              <a:rPr lang="en-US" altLang="zh-CN" sz="1200" dirty="0" err="1"/>
              <a:t>AccountData</a:t>
            </a:r>
            <a:endParaRPr lang="en-US" altLang="zh-CN" sz="1200" dirty="0"/>
          </a:p>
          <a:p>
            <a:r>
              <a:rPr lang="en-US" altLang="zh-CN" sz="1200" dirty="0"/>
              <a:t>import </a:t>
            </a:r>
            <a:r>
              <a:rPr lang="en-US" altLang="zh-CN" sz="1200" dirty="0" err="1"/>
              <a:t>AccountData</a:t>
            </a:r>
            <a:r>
              <a:rPr lang="en-US" altLang="zh-CN" sz="1200" dirty="0"/>
              <a:t> from '../database/</a:t>
            </a:r>
            <a:r>
              <a:rPr lang="en-US" altLang="zh-CN" sz="1200" dirty="0" err="1"/>
              <a:t>AccountData</a:t>
            </a:r>
            <a:r>
              <a:rPr lang="en-US" altLang="zh-CN" sz="1200" dirty="0"/>
              <a:t>';</a:t>
            </a:r>
          </a:p>
          <a:p>
            <a:r>
              <a:rPr lang="en-US" altLang="zh-CN" sz="1200" dirty="0"/>
              <a:t>//</a:t>
            </a:r>
            <a:r>
              <a:rPr lang="zh-CN" altLang="en-US" sz="1200" dirty="0"/>
              <a:t>导入</a:t>
            </a:r>
            <a:r>
              <a:rPr lang="en-US" altLang="zh-CN" sz="1200" dirty="0" err="1"/>
              <a:t>AccountTable</a:t>
            </a:r>
            <a:endParaRPr lang="en-US" altLang="zh-CN" sz="1200" dirty="0"/>
          </a:p>
          <a:p>
            <a:r>
              <a:rPr lang="en-US" altLang="zh-CN" sz="1200" dirty="0"/>
              <a:t>import </a:t>
            </a:r>
            <a:r>
              <a:rPr lang="en-US" altLang="zh-CN" sz="1200" dirty="0" err="1"/>
              <a:t>AccountTable</a:t>
            </a:r>
            <a:r>
              <a:rPr lang="en-US" altLang="zh-CN" sz="1200" dirty="0"/>
              <a:t> from '../database/</a:t>
            </a:r>
            <a:r>
              <a:rPr lang="en-US" altLang="zh-CN" sz="1200" dirty="0" err="1"/>
              <a:t>AccountTable</a:t>
            </a:r>
            <a:r>
              <a:rPr lang="en-US" altLang="zh-CN" sz="1200" dirty="0"/>
              <a:t>';</a:t>
            </a:r>
          </a:p>
          <a:p>
            <a:endParaRPr lang="en-US" altLang="zh-CN" sz="1200" dirty="0"/>
          </a:p>
          <a:p>
            <a:r>
              <a:rPr lang="en-US" altLang="zh-CN" sz="1200" dirty="0"/>
              <a:t>@Entry</a:t>
            </a:r>
          </a:p>
          <a:p>
            <a:r>
              <a:rPr lang="en-US" altLang="zh-CN" sz="1200" dirty="0"/>
              <a:t>@Component</a:t>
            </a:r>
          </a:p>
          <a:p>
            <a:r>
              <a:rPr lang="en-US" altLang="zh-CN" sz="1200" dirty="0" err="1"/>
              <a:t>struct</a:t>
            </a:r>
            <a:r>
              <a:rPr lang="en-US" altLang="zh-CN" sz="1200" dirty="0"/>
              <a:t> Index {</a:t>
            </a:r>
          </a:p>
          <a:p>
            <a:r>
              <a:rPr lang="en-US" altLang="zh-CN" sz="1200" dirty="0"/>
              <a:t>  @State message: string = 'Hello World'</a:t>
            </a:r>
          </a:p>
          <a:p>
            <a:r>
              <a:rPr lang="en-US" altLang="zh-CN" sz="1200" dirty="0"/>
              <a:t>  private </a:t>
            </a:r>
            <a:r>
              <a:rPr lang="en-US" altLang="zh-CN" sz="1200" dirty="0" err="1"/>
              <a:t>accountTable</a:t>
            </a:r>
            <a:r>
              <a:rPr lang="en-US" altLang="zh-CN" sz="1200" dirty="0"/>
              <a:t> = new </a:t>
            </a:r>
            <a:r>
              <a:rPr lang="en-US" altLang="zh-CN" sz="1200" dirty="0" err="1"/>
              <a:t>AccountTable</a:t>
            </a:r>
            <a:r>
              <a:rPr lang="en-US" altLang="zh-CN" sz="1200" dirty="0"/>
              <a:t>();</a:t>
            </a:r>
          </a:p>
          <a:p>
            <a:endParaRPr lang="en-US" altLang="zh-CN" sz="1200" dirty="0"/>
          </a:p>
          <a:p>
            <a:r>
              <a:rPr lang="en-US" altLang="zh-CN" sz="1200" dirty="0"/>
              <a:t>  </a:t>
            </a:r>
            <a:r>
              <a:rPr lang="en-US" altLang="zh-CN" sz="1200" dirty="0" err="1"/>
              <a:t>aboutToAppear</a:t>
            </a:r>
            <a:r>
              <a:rPr lang="en-US" altLang="zh-CN" sz="1200" dirty="0"/>
              <a:t>() {</a:t>
            </a:r>
          </a:p>
          <a:p>
            <a:r>
              <a:rPr lang="en-US" altLang="zh-CN" sz="1200" dirty="0"/>
              <a:t>    //</a:t>
            </a:r>
            <a:r>
              <a:rPr lang="zh-CN" altLang="en-US" sz="1200" dirty="0"/>
              <a:t>初始化数据库</a:t>
            </a:r>
          </a:p>
          <a:p>
            <a:r>
              <a:rPr lang="zh-CN" altLang="en-US" sz="1200" dirty="0"/>
              <a:t>    </a:t>
            </a:r>
            <a:r>
              <a:rPr lang="en-US" altLang="zh-CN" sz="1200" dirty="0" err="1"/>
              <a:t>this.accountTable.getRdbStore</a:t>
            </a:r>
            <a:r>
              <a:rPr lang="en-US" altLang="zh-CN" sz="1200" dirty="0"/>
              <a:t>(() =&gt; {</a:t>
            </a:r>
          </a:p>
          <a:p>
            <a:r>
              <a:rPr lang="en-US" altLang="zh-CN" sz="1200" dirty="0"/>
              <a:t>      </a:t>
            </a:r>
            <a:r>
              <a:rPr lang="en-US" altLang="zh-CN" sz="1200" dirty="0" err="1"/>
              <a:t>this.accountTable.query</a:t>
            </a:r>
            <a:r>
              <a:rPr lang="en-US" altLang="zh-CN" sz="1200" dirty="0"/>
              <a:t>(0, (result) =&gt; {</a:t>
            </a:r>
          </a:p>
          <a:p>
            <a:r>
              <a:rPr lang="en-US" altLang="zh-CN" sz="1200" dirty="0"/>
              <a:t>        </a:t>
            </a:r>
            <a:r>
              <a:rPr lang="en-US" altLang="zh-CN" sz="1200" dirty="0" err="1"/>
              <a:t>this.message</a:t>
            </a:r>
            <a:r>
              <a:rPr lang="en-US" altLang="zh-CN" sz="1200" dirty="0"/>
              <a:t> = result;</a:t>
            </a:r>
          </a:p>
          <a:p>
            <a:r>
              <a:rPr lang="en-US" altLang="zh-CN" sz="1200" dirty="0"/>
              <a:t>      }, true);</a:t>
            </a:r>
          </a:p>
          <a:p>
            <a:r>
              <a:rPr lang="en-US" altLang="zh-CN" sz="1200" dirty="0"/>
              <a:t>    });</a:t>
            </a:r>
          </a:p>
          <a:p>
            <a:r>
              <a:rPr lang="en-US" altLang="zh-CN" sz="1200" dirty="0"/>
              <a:t>  }</a:t>
            </a:r>
          </a:p>
        </p:txBody>
      </p:sp>
      <p:sp>
        <p:nvSpPr>
          <p:cNvPr id="4" name="文本框 3"/>
          <p:cNvSpPr txBox="1"/>
          <p:nvPr/>
        </p:nvSpPr>
        <p:spPr>
          <a:xfrm>
            <a:off x="4766256" y="356055"/>
            <a:ext cx="3205767" cy="6370975"/>
          </a:xfrm>
          <a:prstGeom prst="rect">
            <a:avLst/>
          </a:prstGeom>
          <a:noFill/>
        </p:spPr>
        <p:txBody>
          <a:bodyPr wrap="square" rtlCol="0">
            <a:spAutoFit/>
          </a:bodyPr>
          <a:lstStyle/>
          <a:p>
            <a:r>
              <a:rPr lang="en-US" altLang="zh-CN" sz="1200" dirty="0"/>
              <a:t>build() {</a:t>
            </a:r>
          </a:p>
          <a:p>
            <a:r>
              <a:rPr lang="en-US" altLang="zh-CN" sz="1200" dirty="0"/>
              <a:t>    Row() {</a:t>
            </a:r>
          </a:p>
          <a:p>
            <a:r>
              <a:rPr lang="en-US" altLang="zh-CN" sz="1200" dirty="0"/>
              <a:t>      Column() {</a:t>
            </a:r>
          </a:p>
          <a:p>
            <a:r>
              <a:rPr lang="en-US" altLang="zh-CN" sz="1200" dirty="0"/>
              <a:t>        Text(</a:t>
            </a:r>
            <a:r>
              <a:rPr lang="en-US" altLang="zh-CN" sz="1200" dirty="0" err="1"/>
              <a:t>this.message</a:t>
            </a:r>
            <a:r>
              <a:rPr lang="en-US" altLang="zh-CN" sz="1200" dirty="0"/>
              <a:t>)</a:t>
            </a:r>
          </a:p>
          <a:p>
            <a:r>
              <a:rPr lang="en-US" altLang="zh-CN" sz="1200" dirty="0"/>
              <a:t>          .</a:t>
            </a:r>
            <a:r>
              <a:rPr lang="en-US" altLang="zh-CN" sz="1200" dirty="0" err="1"/>
              <a:t>fontSize</a:t>
            </a:r>
            <a:r>
              <a:rPr lang="en-US" altLang="zh-CN" sz="1200" dirty="0"/>
              <a:t>(50)</a:t>
            </a:r>
          </a:p>
          <a:p>
            <a:r>
              <a:rPr lang="en-US" altLang="zh-CN" sz="1200" dirty="0"/>
              <a:t>          .</a:t>
            </a:r>
            <a:r>
              <a:rPr lang="en-US" altLang="zh-CN" sz="1200" dirty="0" err="1"/>
              <a:t>fontWeight</a:t>
            </a:r>
            <a:r>
              <a:rPr lang="en-US" altLang="zh-CN" sz="1200" dirty="0"/>
              <a:t>(</a:t>
            </a:r>
            <a:r>
              <a:rPr lang="en-US" altLang="zh-CN" sz="1200" dirty="0" err="1"/>
              <a:t>FontWeight.Bold</a:t>
            </a:r>
            <a:r>
              <a:rPr lang="en-US" altLang="zh-CN" sz="1200" dirty="0"/>
              <a:t>)</a:t>
            </a:r>
          </a:p>
          <a:p>
            <a:endParaRPr lang="en-US" altLang="zh-CN" sz="1200" dirty="0"/>
          </a:p>
          <a:p>
            <a:r>
              <a:rPr lang="en-US" altLang="zh-CN" sz="1200" dirty="0"/>
              <a:t>        //</a:t>
            </a:r>
            <a:r>
              <a:rPr lang="zh-CN" altLang="en-US" sz="1200" dirty="0"/>
              <a:t>增加</a:t>
            </a:r>
          </a:p>
          <a:p>
            <a:r>
              <a:rPr lang="zh-CN" altLang="en-US" sz="1200" dirty="0"/>
              <a:t>        </a:t>
            </a:r>
            <a:r>
              <a:rPr lang="en-US" altLang="zh-CN" sz="1200" dirty="0"/>
              <a:t>Button(('</a:t>
            </a:r>
            <a:r>
              <a:rPr lang="zh-CN" altLang="en-US" sz="1200" dirty="0"/>
              <a:t>增加</a:t>
            </a:r>
            <a:r>
              <a:rPr lang="en-US" altLang="zh-CN" sz="1200" dirty="0"/>
              <a:t>'), { type: </a:t>
            </a:r>
            <a:r>
              <a:rPr lang="en-US" altLang="zh-CN" sz="1200" dirty="0" err="1"/>
              <a:t>ButtonType.Capsule</a:t>
            </a:r>
            <a:r>
              <a:rPr lang="en-US" altLang="zh-CN" sz="1200" dirty="0"/>
              <a:t> })</a:t>
            </a:r>
          </a:p>
          <a:p>
            <a:r>
              <a:rPr lang="en-US" altLang="zh-CN" sz="1200" dirty="0"/>
              <a:t>          .width(140)</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20, bottom: 20 })</a:t>
            </a:r>
          </a:p>
          <a:p>
            <a:r>
              <a:rPr lang="en-US" altLang="zh-CN" sz="1200" dirty="0"/>
              <a:t>          .</a:t>
            </a:r>
            <a:r>
              <a:rPr lang="en-US" altLang="zh-CN" sz="1200" dirty="0" err="1"/>
              <a:t>onClick</a:t>
            </a:r>
            <a:r>
              <a:rPr lang="en-US" altLang="zh-CN" sz="1200" dirty="0"/>
              <a:t>(() =&gt; {</a:t>
            </a:r>
          </a:p>
          <a:p>
            <a:r>
              <a:rPr lang="en-US" altLang="zh-CN" sz="1200" dirty="0"/>
              <a:t>            let </a:t>
            </a:r>
            <a:r>
              <a:rPr lang="en-US" altLang="zh-CN" sz="1200" dirty="0" err="1"/>
              <a:t>newAccount</a:t>
            </a:r>
            <a:r>
              <a:rPr lang="en-US" altLang="zh-CN" sz="1200" dirty="0"/>
              <a:t>: </a:t>
            </a:r>
            <a:r>
              <a:rPr lang="en-US" altLang="zh-CN" sz="1200" dirty="0" err="1"/>
              <a:t>AccountData</a:t>
            </a:r>
            <a:r>
              <a:rPr lang="en-US" altLang="zh-CN" sz="1200" dirty="0"/>
              <a:t> = { id: 0, </a:t>
            </a:r>
            <a:r>
              <a:rPr lang="en-US" altLang="zh-CN" sz="1200" dirty="0" err="1"/>
              <a:t>accountType</a:t>
            </a:r>
            <a:r>
              <a:rPr lang="en-US" altLang="zh-CN" sz="1200" dirty="0"/>
              <a:t>: 0, </a:t>
            </a:r>
            <a:r>
              <a:rPr lang="en-US" altLang="zh-CN" sz="1200" dirty="0" err="1"/>
              <a:t>typeText</a:t>
            </a:r>
            <a:r>
              <a:rPr lang="en-US" altLang="zh-CN" sz="1200" dirty="0"/>
              <a:t>: '</a:t>
            </a:r>
            <a:r>
              <a:rPr lang="zh-CN" altLang="en-US" sz="1200" dirty="0"/>
              <a:t>苹果</a:t>
            </a:r>
            <a:r>
              <a:rPr lang="en-US" altLang="zh-CN" sz="1200" dirty="0"/>
              <a:t>', amount: 0 };</a:t>
            </a:r>
          </a:p>
          <a:p>
            <a:r>
              <a:rPr lang="en-US" altLang="zh-CN" sz="1200" dirty="0"/>
              <a:t>            </a:t>
            </a:r>
            <a:r>
              <a:rPr lang="en-US" altLang="zh-CN" sz="1200" dirty="0" err="1"/>
              <a:t>this.accountTable.insertData</a:t>
            </a:r>
            <a:r>
              <a:rPr lang="en-US" altLang="zh-CN" sz="1200" dirty="0"/>
              <a:t>(</a:t>
            </a:r>
            <a:r>
              <a:rPr lang="en-US" altLang="zh-CN" sz="1200" dirty="0" err="1"/>
              <a:t>newAccount</a:t>
            </a:r>
            <a:r>
              <a:rPr lang="en-US" altLang="zh-CN" sz="1200" dirty="0"/>
              <a:t>, () =&gt; {</a:t>
            </a:r>
          </a:p>
          <a:p>
            <a:r>
              <a:rPr lang="en-US" altLang="zh-CN" sz="1200" dirty="0"/>
              <a:t>            })</a:t>
            </a:r>
          </a:p>
          <a:p>
            <a:r>
              <a:rPr lang="en-US" altLang="zh-CN" sz="1200" dirty="0"/>
              <a:t>          })</a:t>
            </a:r>
          </a:p>
          <a:p>
            <a:endParaRPr lang="en-US" altLang="zh-CN" sz="1200" dirty="0"/>
          </a:p>
          <a:p>
            <a:r>
              <a:rPr lang="en-US" altLang="zh-CN" sz="1200" dirty="0"/>
              <a:t>        //</a:t>
            </a:r>
            <a:r>
              <a:rPr lang="zh-CN" altLang="en-US" sz="1200" dirty="0"/>
              <a:t>查询</a:t>
            </a:r>
          </a:p>
          <a:p>
            <a:r>
              <a:rPr lang="zh-CN" altLang="en-US" sz="1200" dirty="0"/>
              <a:t>        </a:t>
            </a:r>
            <a:r>
              <a:rPr lang="en-US" altLang="zh-CN" sz="1200" dirty="0"/>
              <a:t>Button(('</a:t>
            </a:r>
            <a:r>
              <a:rPr lang="zh-CN" altLang="en-US" sz="1200" dirty="0"/>
              <a:t>查询</a:t>
            </a:r>
            <a:r>
              <a:rPr lang="en-US" altLang="zh-CN" sz="1200" dirty="0"/>
              <a:t>'), { type: </a:t>
            </a:r>
            <a:r>
              <a:rPr lang="en-US" altLang="zh-CN" sz="1200" dirty="0" err="1"/>
              <a:t>ButtonType.Capsule</a:t>
            </a:r>
            <a:r>
              <a:rPr lang="en-US" altLang="zh-CN" sz="1200" dirty="0"/>
              <a:t> })</a:t>
            </a:r>
          </a:p>
          <a:p>
            <a:r>
              <a:rPr lang="en-US" altLang="zh-CN" sz="1200" dirty="0"/>
              <a:t>          .width(140)</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20, bottom: 20 })</a:t>
            </a:r>
          </a:p>
          <a:p>
            <a:r>
              <a:rPr lang="en-US" altLang="zh-CN" sz="1200" dirty="0"/>
              <a:t>          .</a:t>
            </a:r>
            <a:r>
              <a:rPr lang="en-US" altLang="zh-CN" sz="1200" dirty="0" err="1"/>
              <a:t>onClick</a:t>
            </a:r>
            <a:r>
              <a:rPr lang="en-US" altLang="zh-CN" sz="1200" dirty="0"/>
              <a:t>(() =&gt; {</a:t>
            </a:r>
          </a:p>
          <a:p>
            <a:r>
              <a:rPr lang="en-US" altLang="zh-CN" sz="1200" dirty="0"/>
              <a:t>            </a:t>
            </a:r>
            <a:r>
              <a:rPr lang="en-US" altLang="zh-CN" sz="1200" dirty="0" err="1"/>
              <a:t>this.accountTable.query</a:t>
            </a:r>
            <a:r>
              <a:rPr lang="en-US" altLang="zh-CN" sz="1200" dirty="0"/>
              <a:t>(0, (result) =&gt; {</a:t>
            </a:r>
          </a:p>
          <a:p>
            <a:r>
              <a:rPr lang="en-US" altLang="zh-CN" sz="1200" dirty="0"/>
              <a:t>              </a:t>
            </a:r>
            <a:r>
              <a:rPr lang="en-US" altLang="zh-CN" sz="1200" dirty="0" err="1"/>
              <a:t>this.message</a:t>
            </a:r>
            <a:r>
              <a:rPr lang="en-US" altLang="zh-CN" sz="1200" dirty="0"/>
              <a:t> = </a:t>
            </a:r>
            <a:r>
              <a:rPr lang="en-US" altLang="zh-CN" sz="1200" dirty="0" err="1"/>
              <a:t>JSON.stringify</a:t>
            </a:r>
            <a:r>
              <a:rPr lang="en-US" altLang="zh-CN" sz="1200" dirty="0"/>
              <a:t>(result);</a:t>
            </a:r>
          </a:p>
          <a:p>
            <a:r>
              <a:rPr lang="en-US" altLang="zh-CN" sz="1200" dirty="0"/>
              <a:t>            }, true);</a:t>
            </a:r>
          </a:p>
          <a:p>
            <a:r>
              <a:rPr lang="en-US" altLang="zh-CN" sz="1200" dirty="0"/>
              <a:t>          })</a:t>
            </a:r>
          </a:p>
        </p:txBody>
      </p:sp>
      <p:sp>
        <p:nvSpPr>
          <p:cNvPr id="5" name="文本框 4"/>
          <p:cNvSpPr txBox="1"/>
          <p:nvPr/>
        </p:nvSpPr>
        <p:spPr>
          <a:xfrm>
            <a:off x="8702899" y="356055"/>
            <a:ext cx="3489101" cy="6278642"/>
          </a:xfrm>
          <a:prstGeom prst="rect">
            <a:avLst/>
          </a:prstGeom>
          <a:noFill/>
        </p:spPr>
        <p:txBody>
          <a:bodyPr wrap="square" rtlCol="0">
            <a:spAutoFit/>
          </a:bodyPr>
          <a:lstStyle/>
          <a:p>
            <a:r>
              <a:rPr lang="zh-CN" altLang="en-US" dirty="0"/>
              <a:t> </a:t>
            </a:r>
            <a:r>
              <a:rPr lang="en-US" altLang="zh-CN" sz="1200" dirty="0"/>
              <a:t>//</a:t>
            </a:r>
            <a:r>
              <a:rPr lang="zh-CN" altLang="en-US" sz="1200" dirty="0"/>
              <a:t>修改</a:t>
            </a:r>
          </a:p>
          <a:p>
            <a:r>
              <a:rPr lang="zh-CN" altLang="en-US" sz="1200" dirty="0"/>
              <a:t>        </a:t>
            </a:r>
            <a:r>
              <a:rPr lang="en-US" altLang="zh-CN" sz="1200" dirty="0"/>
              <a:t>Button(('</a:t>
            </a:r>
            <a:r>
              <a:rPr lang="zh-CN" altLang="en-US" sz="1200" dirty="0"/>
              <a:t>修改</a:t>
            </a:r>
            <a:r>
              <a:rPr lang="en-US" altLang="zh-CN" sz="1200" dirty="0"/>
              <a:t>'), { type: </a:t>
            </a:r>
            <a:r>
              <a:rPr lang="en-US" altLang="zh-CN" sz="1200" dirty="0" err="1"/>
              <a:t>ButtonType.Capsule</a:t>
            </a:r>
            <a:r>
              <a:rPr lang="en-US" altLang="zh-CN" sz="1200" dirty="0"/>
              <a:t> })</a:t>
            </a:r>
          </a:p>
          <a:p>
            <a:r>
              <a:rPr lang="en-US" altLang="zh-CN" sz="1200" dirty="0"/>
              <a:t>          .width(140)</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20, bottom: 20 })</a:t>
            </a:r>
          </a:p>
          <a:p>
            <a:r>
              <a:rPr lang="en-US" altLang="zh-CN" sz="1200" dirty="0"/>
              <a:t>          .</a:t>
            </a:r>
            <a:r>
              <a:rPr lang="en-US" altLang="zh-CN" sz="1200" dirty="0" err="1"/>
              <a:t>onClick</a:t>
            </a:r>
            <a:r>
              <a:rPr lang="en-US" altLang="zh-CN" sz="1200" dirty="0"/>
              <a:t>(() =&gt; {</a:t>
            </a:r>
          </a:p>
          <a:p>
            <a:r>
              <a:rPr lang="en-US" altLang="zh-CN" sz="1200" dirty="0"/>
              <a:t>            let </a:t>
            </a:r>
            <a:r>
              <a:rPr lang="en-US" altLang="zh-CN" sz="1200" dirty="0" err="1"/>
              <a:t>newAccount</a:t>
            </a:r>
            <a:r>
              <a:rPr lang="en-US" altLang="zh-CN" sz="1200" dirty="0"/>
              <a:t>: </a:t>
            </a:r>
            <a:r>
              <a:rPr lang="en-US" altLang="zh-CN" sz="1200" dirty="0" err="1"/>
              <a:t>AccountData</a:t>
            </a:r>
            <a:r>
              <a:rPr lang="en-US" altLang="zh-CN" sz="1200" dirty="0"/>
              <a:t> = { id: 1, </a:t>
            </a:r>
            <a:r>
              <a:rPr lang="en-US" altLang="zh-CN" sz="1200" dirty="0" err="1"/>
              <a:t>accountType</a:t>
            </a:r>
            <a:r>
              <a:rPr lang="en-US" altLang="zh-CN" sz="1200" dirty="0"/>
              <a:t>: 1, </a:t>
            </a:r>
            <a:r>
              <a:rPr lang="en-US" altLang="zh-CN" sz="1200" dirty="0" err="1"/>
              <a:t>typeText</a:t>
            </a:r>
            <a:r>
              <a:rPr lang="en-US" altLang="zh-CN" sz="1200" dirty="0"/>
              <a:t>: '</a:t>
            </a:r>
            <a:r>
              <a:rPr lang="zh-CN" altLang="en-US" sz="1200" dirty="0"/>
              <a:t>栗子</a:t>
            </a:r>
            <a:r>
              <a:rPr lang="en-US" altLang="zh-CN" sz="1200" dirty="0"/>
              <a:t>', amount: 1 };</a:t>
            </a:r>
          </a:p>
          <a:p>
            <a:r>
              <a:rPr lang="en-US" altLang="zh-CN" sz="1200" dirty="0"/>
              <a:t>            </a:t>
            </a:r>
            <a:r>
              <a:rPr lang="en-US" altLang="zh-CN" sz="1200" dirty="0" err="1"/>
              <a:t>this.accountTable.updateData</a:t>
            </a:r>
            <a:r>
              <a:rPr lang="en-US" altLang="zh-CN" sz="1200" dirty="0"/>
              <a:t>(</a:t>
            </a:r>
            <a:r>
              <a:rPr lang="en-US" altLang="zh-CN" sz="1200" dirty="0" err="1"/>
              <a:t>newAccount</a:t>
            </a:r>
            <a:r>
              <a:rPr lang="en-US" altLang="zh-CN" sz="1200" dirty="0"/>
              <a:t>, () =&gt; {</a:t>
            </a:r>
          </a:p>
          <a:p>
            <a:r>
              <a:rPr lang="en-US" altLang="zh-CN" sz="1200" dirty="0"/>
              <a:t>            })</a:t>
            </a:r>
          </a:p>
          <a:p>
            <a:r>
              <a:rPr lang="en-US" altLang="zh-CN" sz="1200" dirty="0"/>
              <a:t>          })</a:t>
            </a:r>
          </a:p>
          <a:p>
            <a:endParaRPr lang="en-US" altLang="zh-CN" sz="1200" dirty="0"/>
          </a:p>
          <a:p>
            <a:r>
              <a:rPr lang="en-US" altLang="zh-CN" sz="1200" dirty="0"/>
              <a:t>        //</a:t>
            </a:r>
            <a:r>
              <a:rPr lang="zh-CN" altLang="en-US" sz="1200" dirty="0"/>
              <a:t>删除</a:t>
            </a:r>
          </a:p>
          <a:p>
            <a:r>
              <a:rPr lang="zh-CN" altLang="en-US" sz="1200" dirty="0"/>
              <a:t>        </a:t>
            </a:r>
            <a:r>
              <a:rPr lang="en-US" altLang="zh-CN" sz="1200" dirty="0"/>
              <a:t>Button(('</a:t>
            </a:r>
            <a:r>
              <a:rPr lang="zh-CN" altLang="en-US" sz="1200" dirty="0"/>
              <a:t>删除</a:t>
            </a:r>
            <a:r>
              <a:rPr lang="en-US" altLang="zh-CN" sz="1200" dirty="0"/>
              <a:t>'), { type: </a:t>
            </a:r>
            <a:r>
              <a:rPr lang="en-US" altLang="zh-CN" sz="1200" dirty="0" err="1"/>
              <a:t>ButtonType.Capsule</a:t>
            </a:r>
            <a:r>
              <a:rPr lang="en-US" altLang="zh-CN" sz="1200" dirty="0"/>
              <a:t> })</a:t>
            </a:r>
          </a:p>
          <a:p>
            <a:r>
              <a:rPr lang="en-US" altLang="zh-CN" sz="1200" dirty="0"/>
              <a:t>          .width(140)</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20, bottom: 20 })</a:t>
            </a:r>
          </a:p>
          <a:p>
            <a:r>
              <a:rPr lang="en-US" altLang="zh-CN" sz="1200" dirty="0"/>
              <a:t>          .</a:t>
            </a:r>
            <a:r>
              <a:rPr lang="en-US" altLang="zh-CN" sz="1200" dirty="0" err="1"/>
              <a:t>onClick</a:t>
            </a:r>
            <a:r>
              <a:rPr lang="en-US" altLang="zh-CN" sz="1200" dirty="0"/>
              <a:t>(() =&gt; {</a:t>
            </a:r>
          </a:p>
          <a:p>
            <a:r>
              <a:rPr lang="en-US" altLang="zh-CN" sz="1200" dirty="0"/>
              <a:t>            let </a:t>
            </a:r>
            <a:r>
              <a:rPr lang="en-US" altLang="zh-CN" sz="1200" dirty="0" err="1"/>
              <a:t>newAccount</a:t>
            </a:r>
            <a:r>
              <a:rPr lang="en-US" altLang="zh-CN" sz="1200" dirty="0"/>
              <a:t>: </a:t>
            </a:r>
            <a:r>
              <a:rPr lang="en-US" altLang="zh-CN" sz="1200" dirty="0" err="1"/>
              <a:t>AccountData</a:t>
            </a:r>
            <a:r>
              <a:rPr lang="en-US" altLang="zh-CN" sz="1200" dirty="0"/>
              <a:t> = { id: 2, </a:t>
            </a:r>
            <a:r>
              <a:rPr lang="en-US" altLang="zh-CN" sz="1200" dirty="0" err="1"/>
              <a:t>accountType</a:t>
            </a:r>
            <a:r>
              <a:rPr lang="en-US" altLang="zh-CN" sz="1200" dirty="0"/>
              <a:t>: 1, </a:t>
            </a:r>
            <a:r>
              <a:rPr lang="en-US" altLang="zh-CN" sz="1200" dirty="0" err="1"/>
              <a:t>typeText</a:t>
            </a:r>
            <a:r>
              <a:rPr lang="en-US" altLang="zh-CN" sz="1200" dirty="0"/>
              <a:t>: '</a:t>
            </a:r>
            <a:r>
              <a:rPr lang="zh-CN" altLang="en-US" sz="1200" dirty="0"/>
              <a:t>栗子</a:t>
            </a:r>
            <a:r>
              <a:rPr lang="en-US" altLang="zh-CN" sz="1200" dirty="0"/>
              <a:t>', amount: 1 };</a:t>
            </a:r>
          </a:p>
          <a:p>
            <a:r>
              <a:rPr lang="en-US" altLang="zh-CN" sz="1200" dirty="0"/>
              <a:t>            </a:t>
            </a:r>
            <a:r>
              <a:rPr lang="en-US" altLang="zh-CN" sz="1200" dirty="0" err="1"/>
              <a:t>this.accountTable.deleteData</a:t>
            </a:r>
            <a:r>
              <a:rPr lang="en-US" altLang="zh-CN" sz="1200" dirty="0"/>
              <a:t>(</a:t>
            </a:r>
            <a:r>
              <a:rPr lang="en-US" altLang="zh-CN" sz="1200" dirty="0" err="1"/>
              <a:t>newAccount</a:t>
            </a:r>
            <a:r>
              <a:rPr lang="en-US" altLang="zh-CN" sz="1200" dirty="0"/>
              <a:t>, () =&gt; {</a:t>
            </a:r>
          </a:p>
          <a:p>
            <a:r>
              <a:rPr lang="en-US" altLang="zh-CN" sz="1200" dirty="0"/>
              <a:t>            })</a:t>
            </a:r>
          </a:p>
          <a:p>
            <a:r>
              <a:rPr lang="en-US" altLang="zh-CN" sz="1200" dirty="0"/>
              <a:t>          })</a:t>
            </a:r>
          </a:p>
          <a:p>
            <a:r>
              <a:rPr lang="en-US" altLang="zh-CN" sz="1200" dirty="0"/>
              <a:t>      }</a:t>
            </a:r>
          </a:p>
          <a:p>
            <a:r>
              <a:rPr lang="en-US" altLang="zh-CN" sz="1200" dirty="0"/>
              <a:t>      .width('100%')</a:t>
            </a:r>
          </a:p>
          <a:p>
            <a:r>
              <a:rPr lang="en-US" altLang="zh-CN" sz="1200" dirty="0"/>
              <a:t>    }</a:t>
            </a:r>
          </a:p>
          <a:p>
            <a:r>
              <a:rPr lang="en-US" altLang="zh-CN" sz="1200" dirty="0"/>
              <a:t>    .height('100%')</a:t>
            </a:r>
          </a:p>
          <a:p>
            <a:r>
              <a:rPr lang="en-US" altLang="zh-CN" sz="1200" dirty="0"/>
              <a:t>  }</a:t>
            </a:r>
          </a:p>
          <a:p>
            <a:r>
              <a:rPr lang="en-US" altLang="zh-CN" sz="1200" dirty="0"/>
              <a:t>}</a:t>
            </a:r>
            <a:endParaRPr lang="zh-CN" altLang="en-US" sz="1200" dirty="0"/>
          </a:p>
        </p:txBody>
      </p:sp>
    </p:spTree>
    <p:extLst>
      <p:ext uri="{BB962C8B-B14F-4D97-AF65-F5344CB8AC3E}">
        <p14:creationId xmlns:p14="http://schemas.microsoft.com/office/powerpoint/2010/main" val="2330623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758" y="-99874"/>
            <a:ext cx="10515600" cy="1325563"/>
          </a:xfrm>
        </p:spPr>
        <p:txBody>
          <a:bodyPr/>
          <a:lstStyle/>
          <a:p>
            <a:r>
              <a:rPr lang="zh-CN" altLang="en-US" dirty="0"/>
              <a:t/>
            </a:r>
            <a:br>
              <a:rPr lang="zh-CN" altLang="en-US" dirty="0"/>
            </a:br>
            <a:r>
              <a:rPr lang="en-US" altLang="zh-CN" dirty="0"/>
              <a:t>9.4.5  </a:t>
            </a:r>
            <a:r>
              <a:rPr lang="zh-CN" altLang="en-US" dirty="0"/>
              <a:t>运行</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946" y="1802122"/>
            <a:ext cx="7365153" cy="4044886"/>
          </a:xfrm>
          <a:prstGeom prst="rect">
            <a:avLst/>
          </a:prstGeom>
        </p:spPr>
      </p:pic>
    </p:spTree>
    <p:extLst>
      <p:ext uri="{BB962C8B-B14F-4D97-AF65-F5344CB8AC3E}">
        <p14:creationId xmlns:p14="http://schemas.microsoft.com/office/powerpoint/2010/main" val="2901604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9.5  </a:t>
            </a:r>
            <a:r>
              <a:rPr lang="zh-CN" altLang="en-US" dirty="0"/>
              <a:t>首选项概述</a:t>
            </a:r>
            <a:endParaRPr lang="zh-CN" altLang="en-US" dirty="0"/>
          </a:p>
        </p:txBody>
      </p:sp>
      <p:sp>
        <p:nvSpPr>
          <p:cNvPr id="5" name="文本框 4"/>
          <p:cNvSpPr txBox="1"/>
          <p:nvPr/>
        </p:nvSpPr>
        <p:spPr>
          <a:xfrm>
            <a:off x="838200" y="2089934"/>
            <a:ext cx="10599312" cy="2031325"/>
          </a:xfrm>
          <a:prstGeom prst="rect">
            <a:avLst/>
          </a:prstGeom>
          <a:noFill/>
        </p:spPr>
        <p:txBody>
          <a:bodyPr wrap="square" rtlCol="0">
            <a:spAutoFit/>
          </a:bodyPr>
          <a:lstStyle/>
          <a:p>
            <a:r>
              <a:rPr lang="zh-CN" altLang="en-US" dirty="0"/>
              <a:t>首选项（</a:t>
            </a:r>
            <a:r>
              <a:rPr lang="en-US" altLang="zh-CN" dirty="0"/>
              <a:t>Preferences</a:t>
            </a:r>
            <a:r>
              <a:rPr lang="zh-CN" altLang="en-US" dirty="0"/>
              <a:t>）为应用提供键－值（</a:t>
            </a:r>
            <a:r>
              <a:rPr lang="en-US" altLang="zh-CN" dirty="0"/>
              <a:t>Key</a:t>
            </a:r>
            <a:r>
              <a:rPr lang="zh-CN" altLang="en-US" dirty="0"/>
              <a:t>－</a:t>
            </a:r>
            <a:r>
              <a:rPr lang="en-US" altLang="zh-CN" dirty="0"/>
              <a:t>Value</a:t>
            </a:r>
            <a:r>
              <a:rPr lang="zh-CN" altLang="en-US" dirty="0"/>
              <a:t>）型的数据存储能力，支持应用持久化轻量级数据，并对其进行增、删、除、改、查等。该存储对象中的数据会被缓存到内存中，因此它可以获得更快的存取速度。下面详细介绍首选项的开发过程。</a:t>
            </a:r>
          </a:p>
          <a:p>
            <a:endParaRPr lang="en-US" altLang="zh-CN" dirty="0" smtClean="0"/>
          </a:p>
          <a:p>
            <a:r>
              <a:rPr lang="en-US" altLang="zh-CN" dirty="0" smtClean="0"/>
              <a:t>9.5.1  </a:t>
            </a:r>
            <a:r>
              <a:rPr lang="zh-CN" altLang="en-US" dirty="0"/>
              <a:t>首选项的运作</a:t>
            </a:r>
            <a:r>
              <a:rPr lang="zh-CN" altLang="en-US" dirty="0" smtClean="0"/>
              <a:t>机制</a:t>
            </a:r>
            <a:endParaRPr lang="en-US" altLang="zh-CN" dirty="0" smtClean="0"/>
          </a:p>
          <a:p>
            <a:r>
              <a:rPr lang="en-US" altLang="zh-CN" dirty="0"/>
              <a:t>9.5.2  </a:t>
            </a:r>
            <a:r>
              <a:rPr lang="zh-CN" altLang="en-US" dirty="0"/>
              <a:t>约束与</a:t>
            </a:r>
            <a:r>
              <a:rPr lang="zh-CN" altLang="en-US" dirty="0" smtClean="0"/>
              <a:t>限制</a:t>
            </a:r>
            <a:endParaRPr lang="en-US" altLang="zh-CN" dirty="0" smtClean="0"/>
          </a:p>
          <a:p>
            <a:endParaRPr lang="en-US" altLang="zh-CN" dirty="0"/>
          </a:p>
        </p:txBody>
      </p:sp>
    </p:spTree>
    <p:extLst>
      <p:ext uri="{BB962C8B-B14F-4D97-AF65-F5344CB8AC3E}">
        <p14:creationId xmlns:p14="http://schemas.microsoft.com/office/powerpoint/2010/main" val="1484870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758" y="-99874"/>
            <a:ext cx="10515600" cy="1325563"/>
          </a:xfrm>
        </p:spPr>
        <p:txBody>
          <a:bodyPr/>
          <a:lstStyle/>
          <a:p>
            <a:r>
              <a:rPr lang="zh-CN" altLang="en-US" dirty="0"/>
              <a:t/>
            </a:r>
            <a:br>
              <a:rPr lang="zh-CN" altLang="en-US" dirty="0"/>
            </a:br>
            <a:r>
              <a:rPr lang="en-US" altLang="zh-CN" dirty="0"/>
              <a:t>9.5.1  </a:t>
            </a:r>
            <a:r>
              <a:rPr lang="zh-CN" altLang="en-US" dirty="0"/>
              <a:t>首选项的运作机制</a:t>
            </a:r>
            <a:endParaRPr lang="zh-CN" altLang="en-US" dirty="0"/>
          </a:p>
        </p:txBody>
      </p:sp>
      <p:sp>
        <p:nvSpPr>
          <p:cNvPr id="3" name="文本框 2"/>
          <p:cNvSpPr txBox="1"/>
          <p:nvPr/>
        </p:nvSpPr>
        <p:spPr>
          <a:xfrm>
            <a:off x="787758" y="1650691"/>
            <a:ext cx="4260760" cy="3600986"/>
          </a:xfrm>
          <a:prstGeom prst="rect">
            <a:avLst/>
          </a:prstGeom>
          <a:noFill/>
        </p:spPr>
        <p:txBody>
          <a:bodyPr wrap="square" rtlCol="0">
            <a:spAutoFit/>
          </a:bodyPr>
          <a:lstStyle/>
          <a:p>
            <a:r>
              <a:rPr lang="zh-CN" altLang="en-US" sz="1200" dirty="0"/>
              <a:t>首选项的特点如下</a:t>
            </a:r>
            <a:r>
              <a:rPr lang="zh-CN" altLang="en-US" sz="1200" dirty="0" smtClean="0"/>
              <a:t>：</a:t>
            </a:r>
            <a:endParaRPr lang="en-US" altLang="zh-CN" sz="1200" dirty="0" smtClean="0"/>
          </a:p>
          <a:p>
            <a:endParaRPr lang="zh-CN" altLang="en-US" sz="1200" dirty="0"/>
          </a:p>
          <a:p>
            <a:r>
              <a:rPr lang="zh-CN" altLang="en-US" sz="1200" dirty="0"/>
              <a:t>以键－值形式存储数据。键是不重复的关键字，</a:t>
            </a:r>
            <a:r>
              <a:rPr lang="en-US" altLang="zh-CN" sz="1200" dirty="0"/>
              <a:t>Value</a:t>
            </a:r>
            <a:r>
              <a:rPr lang="zh-CN" altLang="en-US" sz="1200" dirty="0"/>
              <a:t>值是数据值。</a:t>
            </a:r>
          </a:p>
          <a:p>
            <a:r>
              <a:rPr lang="zh-CN" altLang="en-US" sz="1200" dirty="0"/>
              <a:t>非关系数据库。区别于关系数据库不保证遵循</a:t>
            </a:r>
            <a:r>
              <a:rPr lang="en-US" altLang="zh-CN" sz="1200" dirty="0"/>
              <a:t>ACID</a:t>
            </a:r>
            <a:r>
              <a:rPr lang="zh-CN" altLang="en-US" sz="1200" dirty="0"/>
              <a:t>特性，数据之间无关系。</a:t>
            </a:r>
          </a:p>
          <a:p>
            <a:r>
              <a:rPr lang="zh-CN" altLang="en-US" sz="1200" dirty="0"/>
              <a:t>应用也可以将缓存的数据再次写回文本文件中进行持久化存储，由于文件读写将产生不可避免的系统资源开销，建议应用降低对持久化文件的读写频率。</a:t>
            </a:r>
          </a:p>
          <a:p>
            <a:r>
              <a:rPr lang="zh-CN" altLang="en-US" sz="1200" dirty="0"/>
              <a:t>应用通过指定首选项持久化文件将其中的数据加载到</a:t>
            </a:r>
            <a:r>
              <a:rPr lang="en-US" altLang="zh-CN" sz="1200" dirty="0"/>
              <a:t>Preferences</a:t>
            </a:r>
            <a:r>
              <a:rPr lang="zh-CN" altLang="en-US" sz="1200" dirty="0"/>
              <a:t>实例，系统会通过静态容器将该实例存储到内存中，同一应用或进程中每个文件仅存在一个</a:t>
            </a:r>
            <a:r>
              <a:rPr lang="en-US" altLang="zh-CN" sz="1200" dirty="0"/>
              <a:t>Preferences</a:t>
            </a:r>
            <a:r>
              <a:rPr lang="zh-CN" altLang="en-US" sz="1200" dirty="0"/>
              <a:t>实例，直到应用主动从内存中移除该实例或者删除该首选项的持久化文件。</a:t>
            </a:r>
          </a:p>
          <a:p>
            <a:r>
              <a:rPr lang="zh-CN" altLang="en-US" sz="1200" dirty="0"/>
              <a:t>应用获取到首选项持久化文件对应的实例后，可以从</a:t>
            </a:r>
            <a:r>
              <a:rPr lang="en-US" altLang="zh-CN" sz="1200" dirty="0"/>
              <a:t>Preferences</a:t>
            </a:r>
            <a:r>
              <a:rPr lang="zh-CN" altLang="en-US" sz="1200" dirty="0"/>
              <a:t>实例中读取数据，或者将数据存入</a:t>
            </a:r>
            <a:r>
              <a:rPr lang="en-US" altLang="zh-CN" sz="1200" dirty="0"/>
              <a:t>Preferences</a:t>
            </a:r>
            <a:r>
              <a:rPr lang="zh-CN" altLang="en-US" sz="1200" dirty="0"/>
              <a:t>实例中。通过调用</a:t>
            </a:r>
            <a:r>
              <a:rPr lang="en-US" altLang="zh-CN" sz="1200" dirty="0"/>
              <a:t>flush</a:t>
            </a:r>
            <a:r>
              <a:rPr lang="zh-CN" altLang="en-US" sz="1200" dirty="0"/>
              <a:t>方法可以将</a:t>
            </a:r>
            <a:r>
              <a:rPr lang="en-US" altLang="zh-CN" sz="1200" dirty="0"/>
              <a:t>Preferences</a:t>
            </a:r>
            <a:r>
              <a:rPr lang="zh-CN" altLang="en-US" sz="1200" dirty="0"/>
              <a:t>实例中的数据回写到文件中。</a:t>
            </a:r>
          </a:p>
          <a:p>
            <a:r>
              <a:rPr lang="zh-CN" altLang="en-US" sz="1200" dirty="0"/>
              <a:t>首选项的运作机制如图</a:t>
            </a:r>
            <a:r>
              <a:rPr lang="en-US" altLang="zh-CN" sz="1200" dirty="0"/>
              <a:t>9-8</a:t>
            </a:r>
            <a:r>
              <a:rPr lang="zh-CN" altLang="en-US" sz="1200" dirty="0"/>
              <a:t>所示。</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997" y="1389485"/>
            <a:ext cx="5401429" cy="4182059"/>
          </a:xfrm>
          <a:prstGeom prst="rect">
            <a:avLst/>
          </a:prstGeom>
        </p:spPr>
      </p:pic>
    </p:spTree>
    <p:extLst>
      <p:ext uri="{BB962C8B-B14F-4D97-AF65-F5344CB8AC3E}">
        <p14:creationId xmlns:p14="http://schemas.microsoft.com/office/powerpoint/2010/main" val="1741591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758" y="-99874"/>
            <a:ext cx="10515600" cy="1325563"/>
          </a:xfrm>
        </p:spPr>
        <p:txBody>
          <a:bodyPr/>
          <a:lstStyle/>
          <a:p>
            <a:r>
              <a:rPr lang="zh-CN" altLang="en-US" dirty="0"/>
              <a:t/>
            </a:r>
            <a:br>
              <a:rPr lang="zh-CN" altLang="en-US" dirty="0"/>
            </a:br>
            <a:r>
              <a:rPr lang="en-US" altLang="zh-CN" dirty="0"/>
              <a:t>9.5.2  </a:t>
            </a:r>
            <a:r>
              <a:rPr lang="zh-CN" altLang="en-US" dirty="0"/>
              <a:t>约束与限制</a:t>
            </a:r>
            <a:endParaRPr lang="zh-CN" altLang="en-US" dirty="0"/>
          </a:p>
        </p:txBody>
      </p:sp>
      <p:sp>
        <p:nvSpPr>
          <p:cNvPr id="3" name="文本框 2"/>
          <p:cNvSpPr txBox="1"/>
          <p:nvPr/>
        </p:nvSpPr>
        <p:spPr>
          <a:xfrm>
            <a:off x="787758" y="1753722"/>
            <a:ext cx="10515600" cy="1015663"/>
          </a:xfrm>
          <a:prstGeom prst="rect">
            <a:avLst/>
          </a:prstGeom>
          <a:noFill/>
        </p:spPr>
        <p:txBody>
          <a:bodyPr wrap="square" rtlCol="0">
            <a:spAutoFit/>
          </a:bodyPr>
          <a:lstStyle/>
          <a:p>
            <a:r>
              <a:rPr lang="zh-CN" altLang="en-US" sz="1200" dirty="0"/>
              <a:t>使用首选项需要注意以下约束与限制</a:t>
            </a:r>
            <a:r>
              <a:rPr lang="zh-CN" altLang="en-US" sz="1200" dirty="0" smtClean="0"/>
              <a:t>：</a:t>
            </a:r>
            <a:endParaRPr lang="en-US" altLang="zh-CN" sz="1200" dirty="0" smtClean="0"/>
          </a:p>
          <a:p>
            <a:endParaRPr lang="zh-CN" altLang="en-US" sz="1200" dirty="0"/>
          </a:p>
          <a:p>
            <a:r>
              <a:rPr lang="zh-CN" altLang="en-US" sz="1200" dirty="0"/>
              <a:t>因为</a:t>
            </a:r>
            <a:r>
              <a:rPr lang="en-US" altLang="zh-CN" sz="1200" dirty="0"/>
              <a:t>Preferences</a:t>
            </a:r>
            <a:r>
              <a:rPr lang="zh-CN" altLang="en-US" sz="1200" dirty="0"/>
              <a:t>实例会加载到内存中，建议存储的数据不超过一万条，并注意及时清理不再使用的实例，以便减少非内存开销。</a:t>
            </a:r>
          </a:p>
          <a:p>
            <a:r>
              <a:rPr lang="zh-CN" altLang="en-US" sz="1200" dirty="0"/>
              <a:t>数据中的</a:t>
            </a:r>
            <a:r>
              <a:rPr lang="en-US" altLang="zh-CN" sz="1200" dirty="0"/>
              <a:t>Key</a:t>
            </a:r>
            <a:r>
              <a:rPr lang="zh-CN" altLang="en-US" sz="1200" dirty="0"/>
              <a:t>为</a:t>
            </a:r>
            <a:r>
              <a:rPr lang="en-US" altLang="zh-CN" sz="1200" dirty="0"/>
              <a:t>String</a:t>
            </a:r>
            <a:r>
              <a:rPr lang="zh-CN" altLang="en-US" sz="1200" dirty="0"/>
              <a:t>类型，要求非空且字符长度不超过</a:t>
            </a:r>
            <a:r>
              <a:rPr lang="en-US" altLang="zh-CN" sz="1200" dirty="0"/>
              <a:t>80</a:t>
            </a:r>
            <a:r>
              <a:rPr lang="zh-CN" altLang="en-US" sz="1200" dirty="0"/>
              <a:t>字节。</a:t>
            </a:r>
          </a:p>
          <a:p>
            <a:r>
              <a:rPr lang="zh-CN" altLang="en-US" sz="1200" dirty="0"/>
              <a:t>当数据中的</a:t>
            </a:r>
            <a:r>
              <a:rPr lang="en-US" altLang="zh-CN" sz="1200" dirty="0"/>
              <a:t>Value</a:t>
            </a:r>
            <a:r>
              <a:rPr lang="zh-CN" altLang="en-US" sz="1200" dirty="0"/>
              <a:t>为</a:t>
            </a:r>
            <a:r>
              <a:rPr lang="en-US" altLang="zh-CN" sz="1200" dirty="0"/>
              <a:t>String</a:t>
            </a:r>
            <a:r>
              <a:rPr lang="zh-CN" altLang="en-US" sz="1200" dirty="0"/>
              <a:t>类型时，允许为空，字符长度不超过</a:t>
            </a:r>
            <a:r>
              <a:rPr lang="en-US" altLang="zh-CN" sz="1200" dirty="0"/>
              <a:t>8192</a:t>
            </a:r>
            <a:r>
              <a:rPr lang="zh-CN" altLang="en-US" sz="1200" dirty="0"/>
              <a:t>字节。</a:t>
            </a:r>
          </a:p>
        </p:txBody>
      </p:sp>
    </p:spTree>
    <p:extLst>
      <p:ext uri="{BB962C8B-B14F-4D97-AF65-F5344CB8AC3E}">
        <p14:creationId xmlns:p14="http://schemas.microsoft.com/office/powerpoint/2010/main" val="24795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分布式数据服务概述</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分布式数据服务（</a:t>
            </a:r>
            <a:r>
              <a:rPr lang="en-US" altLang="zh-CN" dirty="0"/>
              <a:t>Distributed Data Service</a:t>
            </a:r>
            <a:r>
              <a:rPr lang="zh-CN" altLang="en-US" dirty="0"/>
              <a:t>，</a:t>
            </a:r>
            <a:r>
              <a:rPr lang="en-US" altLang="zh-CN" dirty="0"/>
              <a:t>DDS</a:t>
            </a:r>
            <a:r>
              <a:rPr lang="zh-CN" altLang="en-US" dirty="0"/>
              <a:t>）为应用程序提供不同设备间数据库的分布式协同能力。</a:t>
            </a:r>
          </a:p>
          <a:p>
            <a:pPr marL="0" indent="0">
              <a:buNone/>
            </a:pPr>
            <a:r>
              <a:rPr lang="zh-CN" altLang="en-US" dirty="0"/>
              <a:t>通过调用分布式数据接口，应用程序将数据保存到分布式数据库中。通过结合账号、应用和数据库三元组，分布式数据服务对属于不同应用的数据进行隔离，以保证不同应用之间的数据不能通过分布式数据服务互相访问。在通过可信认证的设备间，分布式数据服务支持应用数据相互同步，为用户提供在多种终端设备上最终一致的数据访问体验。</a:t>
            </a:r>
            <a:r>
              <a:rPr lang="en-US" altLang="zh-CN" dirty="0" smtClean="0"/>
              <a:t>8.1.1  </a:t>
            </a:r>
            <a:r>
              <a:rPr lang="zh-CN" altLang="en-US" dirty="0"/>
              <a:t>权限包含的基本</a:t>
            </a:r>
            <a:r>
              <a:rPr lang="zh-CN" altLang="en-US" dirty="0" smtClean="0"/>
              <a:t>概念</a:t>
            </a:r>
            <a:endParaRPr lang="en-US" altLang="zh-CN" dirty="0" smtClean="0"/>
          </a:p>
          <a:p>
            <a:r>
              <a:rPr lang="en-US" altLang="zh-CN" dirty="0"/>
              <a:t>9.1.1  </a:t>
            </a:r>
            <a:r>
              <a:rPr lang="zh-CN" altLang="en-US" dirty="0"/>
              <a:t>分布式数据服务的基本</a:t>
            </a:r>
            <a:r>
              <a:rPr lang="zh-CN" altLang="en-US" dirty="0" smtClean="0"/>
              <a:t>概念</a:t>
            </a:r>
            <a:endParaRPr lang="en-US" altLang="zh-CN" dirty="0" smtClean="0"/>
          </a:p>
          <a:p>
            <a:r>
              <a:rPr lang="en-US" altLang="zh-CN" dirty="0" smtClean="0"/>
              <a:t>9.1.2  </a:t>
            </a:r>
            <a:r>
              <a:rPr lang="zh-CN" altLang="en-US" dirty="0"/>
              <a:t>分布式数据服务的运作</a:t>
            </a:r>
            <a:r>
              <a:rPr lang="zh-CN" altLang="en-US" dirty="0" smtClean="0"/>
              <a:t>机制</a:t>
            </a:r>
            <a:endParaRPr lang="en-US" altLang="zh-CN" dirty="0" smtClean="0"/>
          </a:p>
          <a:p>
            <a:r>
              <a:rPr lang="en-US" altLang="zh-CN" dirty="0" smtClean="0"/>
              <a:t>9.1.3  </a:t>
            </a:r>
            <a:r>
              <a:rPr lang="zh-CN" altLang="en-US" dirty="0"/>
              <a:t>分布式数据服务的约束与限制</a:t>
            </a:r>
            <a:endParaRPr lang="zh-CN" altLang="en-US" dirty="0"/>
          </a:p>
        </p:txBody>
      </p:sp>
    </p:spTree>
    <p:extLst>
      <p:ext uri="{BB962C8B-B14F-4D97-AF65-F5344CB8AC3E}">
        <p14:creationId xmlns:p14="http://schemas.microsoft.com/office/powerpoint/2010/main" val="2549036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9.6  </a:t>
            </a:r>
            <a:r>
              <a:rPr lang="zh-CN" altLang="en-US" dirty="0"/>
              <a:t>实战：首选项开发</a:t>
            </a:r>
            <a:endParaRPr lang="zh-CN" altLang="en-US" dirty="0"/>
          </a:p>
        </p:txBody>
      </p:sp>
      <p:sp>
        <p:nvSpPr>
          <p:cNvPr id="5" name="文本框 4"/>
          <p:cNvSpPr txBox="1"/>
          <p:nvPr/>
        </p:nvSpPr>
        <p:spPr>
          <a:xfrm>
            <a:off x="838200" y="2167207"/>
            <a:ext cx="10302025" cy="1477328"/>
          </a:xfrm>
          <a:prstGeom prst="rect">
            <a:avLst/>
          </a:prstGeom>
          <a:noFill/>
        </p:spPr>
        <p:txBody>
          <a:bodyPr wrap="square" rtlCol="0">
            <a:spAutoFit/>
          </a:bodyPr>
          <a:lstStyle/>
          <a:p>
            <a:r>
              <a:rPr lang="zh-CN" altLang="en-US" dirty="0"/>
              <a:t>本节以一个“账本”为例，使用首选项的相关接口实现对账单的增、删、改、查操作。为了演示该功能，创建一个名为</a:t>
            </a:r>
            <a:r>
              <a:rPr lang="en-US" altLang="zh-CN" dirty="0" err="1"/>
              <a:t>ArkTSPreferences</a:t>
            </a:r>
            <a:r>
              <a:rPr lang="zh-CN" altLang="en-US" dirty="0"/>
              <a:t>的应用。</a:t>
            </a:r>
            <a:endParaRPr lang="en-US" altLang="zh-CN" dirty="0" smtClean="0"/>
          </a:p>
          <a:p>
            <a:r>
              <a:rPr lang="en-US" altLang="zh-CN" dirty="0"/>
              <a:t>9.6.1  </a:t>
            </a:r>
            <a:r>
              <a:rPr lang="zh-CN" altLang="en-US" dirty="0"/>
              <a:t>操作</a:t>
            </a:r>
            <a:r>
              <a:rPr lang="en-US" altLang="zh-CN" dirty="0" smtClean="0"/>
              <a:t>Preferences</a:t>
            </a:r>
          </a:p>
          <a:p>
            <a:r>
              <a:rPr lang="en-US" altLang="zh-CN" dirty="0"/>
              <a:t>9.6.2  </a:t>
            </a:r>
            <a:r>
              <a:rPr lang="zh-CN" altLang="en-US" dirty="0"/>
              <a:t>账目信息的</a:t>
            </a:r>
            <a:r>
              <a:rPr lang="zh-CN" altLang="en-US" dirty="0" smtClean="0"/>
              <a:t>表示</a:t>
            </a:r>
            <a:endParaRPr lang="en-US" altLang="zh-CN" dirty="0" smtClean="0"/>
          </a:p>
          <a:p>
            <a:r>
              <a:rPr lang="en-US" altLang="zh-CN" dirty="0"/>
              <a:t>9.6.3  </a:t>
            </a:r>
            <a:r>
              <a:rPr lang="zh-CN" altLang="en-US" dirty="0"/>
              <a:t>设计界面</a:t>
            </a:r>
            <a:endParaRPr lang="en-US" altLang="zh-CN" dirty="0"/>
          </a:p>
        </p:txBody>
      </p:sp>
    </p:spTree>
    <p:extLst>
      <p:ext uri="{BB962C8B-B14F-4D97-AF65-F5344CB8AC3E}">
        <p14:creationId xmlns:p14="http://schemas.microsoft.com/office/powerpoint/2010/main" val="448592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52" y="-662782"/>
            <a:ext cx="5664557" cy="1325563"/>
          </a:xfrm>
        </p:spPr>
        <p:txBody>
          <a:bodyPr/>
          <a:lstStyle/>
          <a:p>
            <a:r>
              <a:rPr lang="zh-CN" altLang="en-US" dirty="0"/>
              <a:t/>
            </a:r>
            <a:br>
              <a:rPr lang="zh-CN" altLang="en-US" dirty="0"/>
            </a:br>
            <a:r>
              <a:rPr lang="en-US" altLang="zh-CN" dirty="0"/>
              <a:t>9.6.1  </a:t>
            </a:r>
            <a:r>
              <a:rPr lang="zh-CN" altLang="en-US" dirty="0"/>
              <a:t>操作</a:t>
            </a:r>
            <a:r>
              <a:rPr lang="en-US" altLang="zh-CN" dirty="0"/>
              <a:t>Preferences</a:t>
            </a:r>
            <a:endParaRPr lang="zh-CN" altLang="en-US" dirty="0"/>
          </a:p>
        </p:txBody>
      </p:sp>
      <p:sp>
        <p:nvSpPr>
          <p:cNvPr id="3" name="文本框 2"/>
          <p:cNvSpPr txBox="1"/>
          <p:nvPr/>
        </p:nvSpPr>
        <p:spPr>
          <a:xfrm>
            <a:off x="633212" y="1367356"/>
            <a:ext cx="3900152" cy="5078313"/>
          </a:xfrm>
          <a:prstGeom prst="rect">
            <a:avLst/>
          </a:prstGeom>
          <a:noFill/>
        </p:spPr>
        <p:txBody>
          <a:bodyPr wrap="square" rtlCol="0">
            <a:spAutoFit/>
          </a:bodyPr>
          <a:lstStyle/>
          <a:p>
            <a:r>
              <a:rPr lang="zh-CN" altLang="en-US" sz="1200" dirty="0"/>
              <a:t>首先要获取一个</a:t>
            </a:r>
            <a:r>
              <a:rPr lang="en-US" altLang="zh-CN" sz="1200" dirty="0"/>
              <a:t>Preferences</a:t>
            </a:r>
            <a:r>
              <a:rPr lang="zh-CN" altLang="en-US" sz="1200" dirty="0"/>
              <a:t>来操作首选项。</a:t>
            </a:r>
          </a:p>
          <a:p>
            <a:r>
              <a:rPr lang="zh-CN" altLang="en-US" sz="1200" dirty="0"/>
              <a:t>在</a:t>
            </a:r>
            <a:r>
              <a:rPr lang="en-US" altLang="zh-CN" sz="1200" dirty="0" err="1"/>
              <a:t>src</a:t>
            </a:r>
            <a:r>
              <a:rPr lang="en-US" altLang="zh-CN" sz="1200" dirty="0"/>
              <a:t>/main/</a:t>
            </a:r>
            <a:r>
              <a:rPr lang="en-US" altLang="zh-CN" sz="1200" dirty="0" err="1"/>
              <a:t>ets</a:t>
            </a:r>
            <a:r>
              <a:rPr lang="zh-CN" altLang="en-US" sz="1200" dirty="0"/>
              <a:t>目录下创建名为</a:t>
            </a:r>
            <a:r>
              <a:rPr lang="en-US" altLang="zh-CN" sz="1200" dirty="0"/>
              <a:t>common</a:t>
            </a:r>
            <a:r>
              <a:rPr lang="zh-CN" altLang="en-US" sz="1200" dirty="0"/>
              <a:t>的目录，用于存放常用的工具类。在</a:t>
            </a:r>
            <a:r>
              <a:rPr lang="en-US" altLang="zh-CN" sz="1200" dirty="0"/>
              <a:t>common</a:t>
            </a:r>
            <a:r>
              <a:rPr lang="zh-CN" altLang="en-US" sz="1200" dirty="0"/>
              <a:t>目录下创建工具类</a:t>
            </a:r>
            <a:r>
              <a:rPr lang="en-US" altLang="zh-CN" sz="1200" dirty="0" err="1"/>
              <a:t>PreferencesUtil</a:t>
            </a:r>
            <a:r>
              <a:rPr lang="zh-CN" altLang="en-US" sz="1200" dirty="0"/>
              <a:t>，代码如下：</a:t>
            </a:r>
          </a:p>
          <a:p>
            <a:r>
              <a:rPr lang="en-US" altLang="zh-CN" sz="1200" dirty="0"/>
              <a:t>//</a:t>
            </a:r>
            <a:r>
              <a:rPr lang="zh-CN" altLang="en-US" sz="1200" dirty="0"/>
              <a:t>导入</a:t>
            </a:r>
            <a:r>
              <a:rPr lang="en-US" altLang="zh-CN" sz="1200" dirty="0"/>
              <a:t>preferences</a:t>
            </a:r>
            <a:r>
              <a:rPr lang="zh-CN" altLang="en-US" sz="1200" dirty="0"/>
              <a:t>模块</a:t>
            </a:r>
          </a:p>
          <a:p>
            <a:r>
              <a:rPr lang="en-US" altLang="zh-CN" sz="1200" dirty="0"/>
              <a:t>import </a:t>
            </a:r>
            <a:r>
              <a:rPr lang="en-US" altLang="zh-CN" sz="1200" dirty="0" err="1"/>
              <a:t>dataPreferences</a:t>
            </a:r>
            <a:r>
              <a:rPr lang="en-US" altLang="zh-CN" sz="1200" dirty="0"/>
              <a:t> from '@</a:t>
            </a:r>
            <a:r>
              <a:rPr lang="en-US" altLang="zh-CN" sz="1200" dirty="0" err="1"/>
              <a:t>ohos.data.preferences</a:t>
            </a:r>
            <a:r>
              <a:rPr lang="en-US" altLang="zh-CN" sz="1200" dirty="0"/>
              <a:t>';</a:t>
            </a:r>
          </a:p>
          <a:p>
            <a:r>
              <a:rPr lang="en-US" altLang="zh-CN" sz="1200" dirty="0"/>
              <a:t>//</a:t>
            </a:r>
            <a:r>
              <a:rPr lang="zh-CN" altLang="en-US" sz="1200" dirty="0"/>
              <a:t>导入</a:t>
            </a:r>
            <a:r>
              <a:rPr lang="en-US" altLang="zh-CN" sz="1200" dirty="0" err="1"/>
              <a:t>ctx</a:t>
            </a:r>
            <a:r>
              <a:rPr lang="zh-CN" altLang="en-US" sz="1200" dirty="0"/>
              <a:t>模块</a:t>
            </a:r>
          </a:p>
          <a:p>
            <a:r>
              <a:rPr lang="en-US" altLang="zh-CN" sz="1200" dirty="0"/>
              <a:t>import </a:t>
            </a:r>
            <a:r>
              <a:rPr lang="en-US" altLang="zh-CN" sz="1200" dirty="0" err="1"/>
              <a:t>ctx</a:t>
            </a:r>
            <a:r>
              <a:rPr lang="en-US" altLang="zh-CN" sz="1200" dirty="0"/>
              <a:t> from '@</a:t>
            </a:r>
            <a:r>
              <a:rPr lang="en-US" altLang="zh-CN" sz="1200" dirty="0" err="1"/>
              <a:t>ohos.application.context</a:t>
            </a:r>
            <a:r>
              <a:rPr lang="en-US" altLang="zh-CN" sz="1200" dirty="0"/>
              <a:t>';</a:t>
            </a:r>
          </a:p>
          <a:p>
            <a:endParaRPr lang="en-US" altLang="zh-CN" sz="1200" dirty="0"/>
          </a:p>
          <a:p>
            <a:r>
              <a:rPr lang="en-US" altLang="zh-CN" sz="1200" dirty="0"/>
              <a:t>let context = </a:t>
            </a:r>
            <a:r>
              <a:rPr lang="en-US" altLang="zh-CN" sz="1200" dirty="0" err="1"/>
              <a:t>getContext</a:t>
            </a:r>
            <a:r>
              <a:rPr lang="en-US" altLang="zh-CN" sz="1200" dirty="0"/>
              <a:t>(this) as </a:t>
            </a:r>
            <a:r>
              <a:rPr lang="en-US" altLang="zh-CN" sz="1200" dirty="0" err="1"/>
              <a:t>ctx.AbilityContext</a:t>
            </a:r>
            <a:r>
              <a:rPr lang="en-US" altLang="zh-CN" sz="1200" dirty="0"/>
              <a:t>;</a:t>
            </a:r>
          </a:p>
          <a:p>
            <a:r>
              <a:rPr lang="en-US" altLang="zh-CN" sz="1200" dirty="0" err="1"/>
              <a:t>const</a:t>
            </a:r>
            <a:r>
              <a:rPr lang="en-US" altLang="zh-CN" sz="1200" dirty="0"/>
              <a:t> PREFERENCES_NAME = '</a:t>
            </a:r>
            <a:r>
              <a:rPr lang="en-US" altLang="zh-CN" sz="1200" dirty="0" err="1"/>
              <a:t>fruit.db</a:t>
            </a:r>
            <a:r>
              <a:rPr lang="en-US" altLang="zh-CN" sz="1200" dirty="0"/>
              <a:t>';</a:t>
            </a:r>
          </a:p>
          <a:p>
            <a:endParaRPr lang="en-US" altLang="zh-CN" sz="1200" dirty="0"/>
          </a:p>
          <a:p>
            <a:r>
              <a:rPr lang="en-US" altLang="zh-CN" sz="1200" dirty="0"/>
              <a:t>export default class </a:t>
            </a:r>
            <a:r>
              <a:rPr lang="en-US" altLang="zh-CN" sz="1200" dirty="0" err="1"/>
              <a:t>PreferencesUtil</a:t>
            </a:r>
            <a:r>
              <a:rPr lang="en-US" altLang="zh-CN" sz="1200" dirty="0"/>
              <a:t> {</a:t>
            </a:r>
          </a:p>
          <a:p>
            <a:r>
              <a:rPr lang="en-US" altLang="zh-CN" sz="1200" dirty="0"/>
              <a:t>  private preferences;</a:t>
            </a:r>
          </a:p>
          <a:p>
            <a:endParaRPr lang="en-US" altLang="zh-CN" sz="1200" dirty="0"/>
          </a:p>
          <a:p>
            <a:r>
              <a:rPr lang="en-US" altLang="zh-CN" sz="1200" dirty="0"/>
              <a:t>  //</a:t>
            </a:r>
            <a:r>
              <a:rPr lang="zh-CN" altLang="en-US" sz="1200" dirty="0"/>
              <a:t>调用</a:t>
            </a:r>
            <a:r>
              <a:rPr lang="en-US" altLang="zh-CN" sz="1200" dirty="0" err="1"/>
              <a:t>getPreferences</a:t>
            </a:r>
            <a:r>
              <a:rPr lang="zh-CN" altLang="en-US" sz="1200" dirty="0"/>
              <a:t>方法读取指定首选项的持久化文件</a:t>
            </a:r>
          </a:p>
          <a:p>
            <a:r>
              <a:rPr lang="zh-CN" altLang="en-US" sz="1200" dirty="0"/>
              <a:t>  </a:t>
            </a:r>
            <a:r>
              <a:rPr lang="en-US" altLang="zh-CN" sz="1200" dirty="0"/>
              <a:t>//</a:t>
            </a:r>
            <a:r>
              <a:rPr lang="zh-CN" altLang="en-US" sz="1200" dirty="0"/>
              <a:t>将数据加载到</a:t>
            </a:r>
            <a:r>
              <a:rPr lang="en-US" altLang="zh-CN" sz="1200" dirty="0"/>
              <a:t>Preferences</a:t>
            </a:r>
            <a:r>
              <a:rPr lang="zh-CN" altLang="en-US" sz="1200" dirty="0"/>
              <a:t>实例，用于数据操作</a:t>
            </a:r>
          </a:p>
          <a:p>
            <a:r>
              <a:rPr lang="zh-CN" altLang="en-US" sz="1200" dirty="0"/>
              <a:t>  </a:t>
            </a:r>
            <a:r>
              <a:rPr lang="en-US" altLang="zh-CN" sz="1200" dirty="0" err="1"/>
              <a:t>async</a:t>
            </a:r>
            <a:r>
              <a:rPr lang="en-US" altLang="zh-CN" sz="1200" dirty="0"/>
              <a:t> </a:t>
            </a:r>
            <a:r>
              <a:rPr lang="en-US" altLang="zh-CN" sz="1200" dirty="0" err="1"/>
              <a:t>getPreferencesFromStorage</a:t>
            </a:r>
            <a:r>
              <a:rPr lang="en-US" altLang="zh-CN" sz="1200" dirty="0"/>
              <a:t>() {</a:t>
            </a:r>
          </a:p>
          <a:p>
            <a:r>
              <a:rPr lang="en-US" altLang="zh-CN" sz="1200" dirty="0"/>
              <a:t>    await </a:t>
            </a:r>
            <a:r>
              <a:rPr lang="en-US" altLang="zh-CN" sz="1200" dirty="0" err="1"/>
              <a:t>dataPreferences.getPreferences</a:t>
            </a:r>
            <a:r>
              <a:rPr lang="en-US" altLang="zh-CN" sz="1200" dirty="0"/>
              <a:t>(context, PREFERENCES_NAME).then((data) =&gt; {</a:t>
            </a:r>
          </a:p>
          <a:p>
            <a:r>
              <a:rPr lang="en-US" altLang="zh-CN" sz="1200" dirty="0"/>
              <a:t>      </a:t>
            </a:r>
            <a:r>
              <a:rPr lang="en-US" altLang="zh-CN" sz="1200" dirty="0" err="1"/>
              <a:t>this.preferences</a:t>
            </a:r>
            <a:r>
              <a:rPr lang="en-US" altLang="zh-CN" sz="1200" dirty="0"/>
              <a:t> = data;</a:t>
            </a:r>
          </a:p>
          <a:p>
            <a:r>
              <a:rPr lang="en-US" altLang="zh-CN" sz="1200" dirty="0"/>
              <a:t>      console.info('Succeeded in getting preferences');</a:t>
            </a:r>
          </a:p>
          <a:p>
            <a:r>
              <a:rPr lang="en-US" altLang="zh-CN" sz="1200" dirty="0"/>
              <a:t>    }).catch((err) =&gt; {</a:t>
            </a:r>
          </a:p>
          <a:p>
            <a:r>
              <a:rPr lang="en-US" altLang="zh-CN" sz="1200" dirty="0"/>
              <a:t>      </a:t>
            </a:r>
            <a:r>
              <a:rPr lang="en-US" altLang="zh-CN" sz="1200" dirty="0" err="1"/>
              <a:t>console.error</a:t>
            </a:r>
            <a:r>
              <a:rPr lang="en-US" altLang="zh-CN" sz="1200" dirty="0"/>
              <a:t>('Failed to get preferences, Cause:' + err);</a:t>
            </a:r>
          </a:p>
          <a:p>
            <a:r>
              <a:rPr lang="en-US" altLang="zh-CN" sz="1200" dirty="0"/>
              <a:t>    });</a:t>
            </a:r>
          </a:p>
          <a:p>
            <a:r>
              <a:rPr lang="en-US" altLang="zh-CN" sz="1200" dirty="0"/>
              <a:t>  }</a:t>
            </a:r>
          </a:p>
          <a:p>
            <a:r>
              <a:rPr lang="en-US" altLang="zh-CN" sz="1200" dirty="0" smtClean="0"/>
              <a:t>}</a:t>
            </a:r>
            <a:endParaRPr lang="en-US" altLang="zh-CN" sz="1200" dirty="0"/>
          </a:p>
        </p:txBody>
      </p:sp>
      <p:sp>
        <p:nvSpPr>
          <p:cNvPr id="4" name="文本框 3"/>
          <p:cNvSpPr txBox="1"/>
          <p:nvPr/>
        </p:nvSpPr>
        <p:spPr>
          <a:xfrm>
            <a:off x="5504645" y="0"/>
            <a:ext cx="4191001" cy="6924973"/>
          </a:xfrm>
          <a:prstGeom prst="rect">
            <a:avLst/>
          </a:prstGeom>
          <a:noFill/>
        </p:spPr>
        <p:txBody>
          <a:bodyPr wrap="square" rtlCol="0">
            <a:spAutoFit/>
          </a:bodyPr>
          <a:lstStyle/>
          <a:p>
            <a:r>
              <a:rPr lang="zh-CN" altLang="en-US" sz="1200" dirty="0"/>
              <a:t>为了对数据进行保存、查询、删除等操作，我们要封装对应的接口。首选项接口提供的保存、查询、删除方法均有</a:t>
            </a:r>
            <a:r>
              <a:rPr lang="en-US" altLang="zh-CN" sz="1200" dirty="0"/>
              <a:t>callback</a:t>
            </a:r>
            <a:r>
              <a:rPr lang="zh-CN" altLang="en-US" sz="1200" dirty="0"/>
              <a:t>和</a:t>
            </a:r>
            <a:r>
              <a:rPr lang="en-US" altLang="zh-CN" sz="1200" dirty="0"/>
              <a:t>Promise</a:t>
            </a:r>
            <a:r>
              <a:rPr lang="zh-CN" altLang="en-US" sz="1200" dirty="0"/>
              <a:t>两种异步回调方式，本例使用</a:t>
            </a:r>
            <a:r>
              <a:rPr lang="en-US" altLang="zh-CN" sz="1200" dirty="0"/>
              <a:t>Promise</a:t>
            </a:r>
            <a:r>
              <a:rPr lang="zh-CN" altLang="en-US" sz="1200" dirty="0"/>
              <a:t>异步回调。代码如下：</a:t>
            </a:r>
          </a:p>
          <a:p>
            <a:r>
              <a:rPr lang="en-US" altLang="zh-CN" sz="1200" dirty="0"/>
              <a:t>//</a:t>
            </a:r>
            <a:r>
              <a:rPr lang="zh-CN" altLang="en-US" sz="1200" dirty="0"/>
              <a:t>将用户输入的数据保存到缓存的</a:t>
            </a:r>
            <a:r>
              <a:rPr lang="en-US" altLang="zh-CN" sz="1200" dirty="0"/>
              <a:t>Preference</a:t>
            </a:r>
            <a:r>
              <a:rPr lang="zh-CN" altLang="en-US" sz="1200" dirty="0"/>
              <a:t>实例中</a:t>
            </a:r>
          </a:p>
          <a:p>
            <a:r>
              <a:rPr lang="en-US" altLang="zh-CN" sz="1200" dirty="0" err="1"/>
              <a:t>async</a:t>
            </a:r>
            <a:r>
              <a:rPr lang="en-US" altLang="zh-CN" sz="1200" dirty="0"/>
              <a:t> </a:t>
            </a:r>
            <a:r>
              <a:rPr lang="en-US" altLang="zh-CN" sz="1200" dirty="0" err="1"/>
              <a:t>putPreference</a:t>
            </a:r>
            <a:r>
              <a:rPr lang="en-US" altLang="zh-CN" sz="1200" dirty="0"/>
              <a:t>(key: string, data: string) {</a:t>
            </a:r>
          </a:p>
          <a:p>
            <a:r>
              <a:rPr lang="en-US" altLang="zh-CN" sz="1200" dirty="0"/>
              <a:t>    if (</a:t>
            </a:r>
            <a:r>
              <a:rPr lang="en-US" altLang="zh-CN" sz="1200" dirty="0" err="1"/>
              <a:t>this.preferences</a:t>
            </a:r>
            <a:r>
              <a:rPr lang="en-US" altLang="zh-CN" sz="1200" dirty="0"/>
              <a:t> === null) {</a:t>
            </a:r>
          </a:p>
          <a:p>
            <a:r>
              <a:rPr lang="en-US" altLang="zh-CN" sz="1200" dirty="0"/>
              <a:t>        await </a:t>
            </a:r>
            <a:r>
              <a:rPr lang="en-US" altLang="zh-CN" sz="1200" dirty="0" err="1"/>
              <a:t>this.getPreferencesFromStorage</a:t>
            </a:r>
            <a:r>
              <a:rPr lang="en-US" altLang="zh-CN" sz="1200" dirty="0"/>
              <a:t>();</a:t>
            </a:r>
          </a:p>
          <a:p>
            <a:r>
              <a:rPr lang="en-US" altLang="zh-CN" sz="1200" dirty="0"/>
              <a:t>    }</a:t>
            </a:r>
          </a:p>
          <a:p>
            <a:endParaRPr lang="en-US" altLang="zh-CN" sz="1200" dirty="0"/>
          </a:p>
          <a:p>
            <a:r>
              <a:rPr lang="en-US" altLang="zh-CN" sz="1200" dirty="0"/>
              <a:t>    await </a:t>
            </a:r>
            <a:r>
              <a:rPr lang="en-US" altLang="zh-CN" sz="1200" dirty="0" err="1"/>
              <a:t>this.preferences.put</a:t>
            </a:r>
            <a:r>
              <a:rPr lang="en-US" altLang="zh-CN" sz="1200" dirty="0"/>
              <a:t>(key, data).then(() =&gt; {</a:t>
            </a:r>
          </a:p>
          <a:p>
            <a:r>
              <a:rPr lang="en-US" altLang="zh-CN" sz="1200" dirty="0"/>
              <a:t>        console.info('Succeeded in putting value');</a:t>
            </a:r>
          </a:p>
          <a:p>
            <a:r>
              <a:rPr lang="en-US" altLang="zh-CN" sz="1200" dirty="0"/>
              <a:t>    }).catch((err) =&gt; {</a:t>
            </a:r>
          </a:p>
          <a:p>
            <a:r>
              <a:rPr lang="en-US" altLang="zh-CN" sz="1200" dirty="0"/>
              <a:t>        </a:t>
            </a:r>
            <a:r>
              <a:rPr lang="en-US" altLang="zh-CN" sz="1200" dirty="0" err="1"/>
              <a:t>console.error</a:t>
            </a:r>
            <a:r>
              <a:rPr lang="en-US" altLang="zh-CN" sz="1200" dirty="0"/>
              <a:t>('Failed to get preferences, Cause:' + err);</a:t>
            </a:r>
          </a:p>
          <a:p>
            <a:r>
              <a:rPr lang="en-US" altLang="zh-CN" sz="1200" dirty="0"/>
              <a:t>    });</a:t>
            </a:r>
          </a:p>
          <a:p>
            <a:endParaRPr lang="en-US" altLang="zh-CN" sz="1200" dirty="0"/>
          </a:p>
          <a:p>
            <a:r>
              <a:rPr lang="en-US" altLang="zh-CN" sz="1200" dirty="0"/>
              <a:t>    //</a:t>
            </a:r>
            <a:r>
              <a:rPr lang="zh-CN" altLang="en-US" sz="1200" dirty="0"/>
              <a:t>将</a:t>
            </a:r>
            <a:r>
              <a:rPr lang="en-US" altLang="zh-CN" sz="1200" dirty="0"/>
              <a:t>Preference</a:t>
            </a:r>
            <a:r>
              <a:rPr lang="zh-CN" altLang="en-US" sz="1200" dirty="0"/>
              <a:t>实例存储到首选项持久化文件中</a:t>
            </a:r>
          </a:p>
          <a:p>
            <a:r>
              <a:rPr lang="zh-CN" altLang="en-US" sz="1200" dirty="0"/>
              <a:t>    </a:t>
            </a:r>
            <a:r>
              <a:rPr lang="en-US" altLang="zh-CN" sz="1200" dirty="0"/>
              <a:t>await </a:t>
            </a:r>
            <a:r>
              <a:rPr lang="en-US" altLang="zh-CN" sz="1200" dirty="0" err="1"/>
              <a:t>this.preferences.flush</a:t>
            </a:r>
            <a:r>
              <a:rPr lang="en-US" altLang="zh-CN" sz="1200" dirty="0"/>
              <a:t>();</a:t>
            </a:r>
          </a:p>
          <a:p>
            <a:r>
              <a:rPr lang="en-US" altLang="zh-CN" sz="1200" dirty="0"/>
              <a:t>}</a:t>
            </a:r>
          </a:p>
          <a:p>
            <a:endParaRPr lang="en-US" altLang="zh-CN" sz="1200" dirty="0"/>
          </a:p>
          <a:p>
            <a:r>
              <a:rPr lang="en-US" altLang="zh-CN" sz="1200" dirty="0"/>
              <a:t>//</a:t>
            </a:r>
            <a:r>
              <a:rPr lang="zh-CN" altLang="en-US" sz="1200" dirty="0"/>
              <a:t>使用</a:t>
            </a:r>
            <a:r>
              <a:rPr lang="en-US" altLang="zh-CN" sz="1200" dirty="0"/>
              <a:t>Preferences</a:t>
            </a:r>
            <a:r>
              <a:rPr lang="zh-CN" altLang="en-US" sz="1200" dirty="0"/>
              <a:t>的</a:t>
            </a:r>
            <a:r>
              <a:rPr lang="en-US" altLang="zh-CN" sz="1200" dirty="0"/>
              <a:t>get</a:t>
            </a:r>
            <a:r>
              <a:rPr lang="zh-CN" altLang="en-US" sz="1200" dirty="0"/>
              <a:t>方法读取数据</a:t>
            </a:r>
          </a:p>
          <a:p>
            <a:r>
              <a:rPr lang="en-US" altLang="zh-CN" sz="1200" dirty="0" err="1"/>
              <a:t>async</a:t>
            </a:r>
            <a:r>
              <a:rPr lang="en-US" altLang="zh-CN" sz="1200" dirty="0"/>
              <a:t> </a:t>
            </a:r>
            <a:r>
              <a:rPr lang="en-US" altLang="zh-CN" sz="1200" dirty="0" err="1"/>
              <a:t>getPreference</a:t>
            </a:r>
            <a:r>
              <a:rPr lang="en-US" altLang="zh-CN" sz="1200" dirty="0"/>
              <a:t>(key: string) {</a:t>
            </a:r>
          </a:p>
          <a:p>
            <a:r>
              <a:rPr lang="en-US" altLang="zh-CN" sz="1200" dirty="0"/>
              <a:t>    let result = '';</a:t>
            </a:r>
          </a:p>
          <a:p>
            <a:r>
              <a:rPr lang="en-US" altLang="zh-CN" sz="1200" dirty="0"/>
              <a:t>    if (</a:t>
            </a:r>
            <a:r>
              <a:rPr lang="en-US" altLang="zh-CN" sz="1200" dirty="0" err="1"/>
              <a:t>this.preferences</a:t>
            </a:r>
            <a:r>
              <a:rPr lang="en-US" altLang="zh-CN" sz="1200" dirty="0"/>
              <a:t> === null) {</a:t>
            </a:r>
          </a:p>
          <a:p>
            <a:r>
              <a:rPr lang="en-US" altLang="zh-CN" sz="1200" dirty="0"/>
              <a:t>        await </a:t>
            </a:r>
            <a:r>
              <a:rPr lang="en-US" altLang="zh-CN" sz="1200" dirty="0" err="1"/>
              <a:t>this.getPreferencesFromStorage</a:t>
            </a:r>
            <a:r>
              <a:rPr lang="en-US" altLang="zh-CN" sz="1200" dirty="0"/>
              <a:t>();</a:t>
            </a:r>
          </a:p>
          <a:p>
            <a:r>
              <a:rPr lang="en-US" altLang="zh-CN" sz="1200" dirty="0"/>
              <a:t>    }</a:t>
            </a:r>
          </a:p>
          <a:p>
            <a:r>
              <a:rPr lang="en-US" altLang="zh-CN" sz="1200" dirty="0"/>
              <a:t>    await </a:t>
            </a:r>
            <a:r>
              <a:rPr lang="en-US" altLang="zh-CN" sz="1200" dirty="0" err="1"/>
              <a:t>this.preferences.get</a:t>
            </a:r>
            <a:r>
              <a:rPr lang="en-US" altLang="zh-CN" sz="1200" dirty="0"/>
              <a:t>(key, '').then((data) =&gt; {</a:t>
            </a:r>
          </a:p>
          <a:p>
            <a:r>
              <a:rPr lang="en-US" altLang="zh-CN" sz="1200" dirty="0"/>
              <a:t>        result = data;</a:t>
            </a:r>
          </a:p>
          <a:p>
            <a:r>
              <a:rPr lang="en-US" altLang="zh-CN" sz="1200" dirty="0"/>
              <a:t>        console.info('Succeeded in getting value');</a:t>
            </a:r>
          </a:p>
          <a:p>
            <a:r>
              <a:rPr lang="en-US" altLang="zh-CN" sz="1200" dirty="0"/>
              <a:t>    }).catch((err) =&gt; {</a:t>
            </a:r>
          </a:p>
          <a:p>
            <a:r>
              <a:rPr lang="en-US" altLang="zh-CN" sz="1200" dirty="0"/>
              <a:t>        </a:t>
            </a:r>
            <a:r>
              <a:rPr lang="en-US" altLang="zh-CN" sz="1200" dirty="0" err="1"/>
              <a:t>console.error</a:t>
            </a:r>
            <a:r>
              <a:rPr lang="en-US" altLang="zh-CN" sz="1200" dirty="0"/>
              <a:t>('Failed to get preferences, Cause:' + err);</a:t>
            </a:r>
          </a:p>
          <a:p>
            <a:r>
              <a:rPr lang="en-US" altLang="zh-CN" sz="1200" dirty="0"/>
              <a:t>    });</a:t>
            </a:r>
          </a:p>
          <a:p>
            <a:endParaRPr lang="en-US" altLang="zh-CN" sz="1200" dirty="0"/>
          </a:p>
          <a:p>
            <a:r>
              <a:rPr lang="en-US" altLang="zh-CN" sz="1200" dirty="0"/>
              <a:t>    return result;</a:t>
            </a:r>
          </a:p>
          <a:p>
            <a:r>
              <a:rPr lang="en-US" altLang="zh-CN" sz="1200" dirty="0"/>
              <a:t>}</a:t>
            </a:r>
          </a:p>
          <a:p>
            <a:endParaRPr lang="en-US" altLang="zh-CN" sz="1200" dirty="0"/>
          </a:p>
          <a:p>
            <a:endParaRPr lang="zh-CN" altLang="en-US" sz="1200" dirty="0"/>
          </a:p>
        </p:txBody>
      </p:sp>
      <p:sp>
        <p:nvSpPr>
          <p:cNvPr id="5" name="文本框 4"/>
          <p:cNvSpPr txBox="1"/>
          <p:nvPr/>
        </p:nvSpPr>
        <p:spPr>
          <a:xfrm>
            <a:off x="9695646" y="942353"/>
            <a:ext cx="2237704" cy="3970318"/>
          </a:xfrm>
          <a:prstGeom prst="rect">
            <a:avLst/>
          </a:prstGeom>
          <a:noFill/>
        </p:spPr>
        <p:txBody>
          <a:bodyPr wrap="square" rtlCol="0">
            <a:spAutoFit/>
          </a:bodyPr>
          <a:lstStyle/>
          <a:p>
            <a:r>
              <a:rPr lang="en-US" altLang="zh-CN" sz="1200" dirty="0"/>
              <a:t>//</a:t>
            </a:r>
            <a:r>
              <a:rPr lang="zh-CN" altLang="en-US" sz="1200" dirty="0"/>
              <a:t>从内存中移除指定文件对应的</a:t>
            </a:r>
            <a:r>
              <a:rPr lang="en-US" altLang="zh-CN" sz="1200" dirty="0"/>
              <a:t>Preferences</a:t>
            </a:r>
            <a:r>
              <a:rPr lang="zh-CN" altLang="en-US" sz="1200" dirty="0"/>
              <a:t>单实例</a:t>
            </a:r>
          </a:p>
          <a:p>
            <a:r>
              <a:rPr lang="en-US" altLang="zh-CN" sz="1200" dirty="0"/>
              <a:t>//</a:t>
            </a:r>
            <a:r>
              <a:rPr lang="zh-CN" altLang="en-US" sz="1200" dirty="0"/>
              <a:t>移除</a:t>
            </a:r>
            <a:r>
              <a:rPr lang="en-US" altLang="zh-CN" sz="1200" dirty="0"/>
              <a:t>Preferences</a:t>
            </a:r>
            <a:r>
              <a:rPr lang="zh-CN" altLang="en-US" sz="1200" dirty="0"/>
              <a:t>单实例时，应用不允许再使用该实例进行数据操作，否则会出现数据一致性问题</a:t>
            </a:r>
          </a:p>
          <a:p>
            <a:r>
              <a:rPr lang="en-US" altLang="zh-CN" sz="1200" dirty="0" err="1"/>
              <a:t>async</a:t>
            </a:r>
            <a:r>
              <a:rPr lang="en-US" altLang="zh-CN" sz="1200" dirty="0"/>
              <a:t> </a:t>
            </a:r>
            <a:r>
              <a:rPr lang="en-US" altLang="zh-CN" sz="1200" dirty="0" err="1"/>
              <a:t>deletePreferences</a:t>
            </a:r>
            <a:r>
              <a:rPr lang="en-US" altLang="zh-CN" sz="1200" dirty="0"/>
              <a:t>() {</a:t>
            </a:r>
          </a:p>
          <a:p>
            <a:r>
              <a:rPr lang="en-US" altLang="zh-CN" sz="1200" dirty="0"/>
              <a:t>    await </a:t>
            </a:r>
            <a:r>
              <a:rPr lang="en-US" altLang="zh-CN" sz="1200" dirty="0" err="1"/>
              <a:t>dataPreferences.deletePreferences</a:t>
            </a:r>
            <a:r>
              <a:rPr lang="en-US" altLang="zh-CN" sz="1200" dirty="0"/>
              <a:t>(context, PREFERENCES_NAME).then(() =&gt; {</a:t>
            </a:r>
          </a:p>
          <a:p>
            <a:r>
              <a:rPr lang="en-US" altLang="zh-CN" sz="1200" dirty="0"/>
              <a:t>        console.info('Succeeded in delete preferences');</a:t>
            </a:r>
          </a:p>
          <a:p>
            <a:r>
              <a:rPr lang="en-US" altLang="zh-CN" sz="1200" dirty="0"/>
              <a:t>    }).catch((err) =&gt; {</a:t>
            </a:r>
          </a:p>
          <a:p>
            <a:r>
              <a:rPr lang="en-US" altLang="zh-CN" sz="1200" dirty="0"/>
              <a:t>        </a:t>
            </a:r>
            <a:r>
              <a:rPr lang="en-US" altLang="zh-CN" sz="1200" dirty="0" err="1"/>
              <a:t>console.error</a:t>
            </a:r>
            <a:r>
              <a:rPr lang="en-US" altLang="zh-CN" sz="1200" dirty="0"/>
              <a:t>('Failed to get preferences, Cause:' + err);</a:t>
            </a:r>
          </a:p>
          <a:p>
            <a:r>
              <a:rPr lang="en-US" altLang="zh-CN" sz="1200" dirty="0"/>
              <a:t>    });</a:t>
            </a:r>
          </a:p>
          <a:p>
            <a:r>
              <a:rPr lang="en-US" altLang="zh-CN" sz="1200" dirty="0"/>
              <a:t>    </a:t>
            </a:r>
            <a:r>
              <a:rPr lang="en-US" altLang="zh-CN" sz="1200" dirty="0" err="1"/>
              <a:t>this.preferences</a:t>
            </a:r>
            <a:r>
              <a:rPr lang="en-US" altLang="zh-CN" sz="1200" dirty="0"/>
              <a:t> = null;</a:t>
            </a:r>
          </a:p>
          <a:p>
            <a:r>
              <a:rPr lang="en-US" altLang="zh-CN" sz="1200" dirty="0"/>
              <a:t>}</a:t>
            </a:r>
            <a:endParaRPr lang="zh-CN" altLang="en-US" sz="1200" dirty="0"/>
          </a:p>
          <a:p>
            <a:endParaRPr lang="zh-CN" altLang="en-US" sz="1200" dirty="0"/>
          </a:p>
        </p:txBody>
      </p:sp>
    </p:spTree>
    <p:extLst>
      <p:ext uri="{BB962C8B-B14F-4D97-AF65-F5344CB8AC3E}">
        <p14:creationId xmlns:p14="http://schemas.microsoft.com/office/powerpoint/2010/main" val="1239080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758" y="-99874"/>
            <a:ext cx="10515600" cy="1325563"/>
          </a:xfrm>
        </p:spPr>
        <p:txBody>
          <a:bodyPr/>
          <a:lstStyle/>
          <a:p>
            <a:r>
              <a:rPr lang="zh-CN" altLang="en-US" dirty="0"/>
              <a:t/>
            </a:r>
            <a:br>
              <a:rPr lang="zh-CN" altLang="en-US" dirty="0"/>
            </a:br>
            <a:r>
              <a:rPr lang="en-US" altLang="zh-CN" dirty="0"/>
              <a:t>9.6.2  </a:t>
            </a:r>
            <a:r>
              <a:rPr lang="zh-CN" altLang="en-US" dirty="0"/>
              <a:t>账目信息的表示</a:t>
            </a:r>
            <a:endParaRPr lang="zh-CN" altLang="en-US" dirty="0"/>
          </a:p>
        </p:txBody>
      </p:sp>
      <p:sp>
        <p:nvSpPr>
          <p:cNvPr id="3" name="文本框 2"/>
          <p:cNvSpPr txBox="1"/>
          <p:nvPr/>
        </p:nvSpPr>
        <p:spPr>
          <a:xfrm>
            <a:off x="787758" y="1895389"/>
            <a:ext cx="10515600" cy="2308324"/>
          </a:xfrm>
          <a:prstGeom prst="rect">
            <a:avLst/>
          </a:prstGeom>
          <a:noFill/>
        </p:spPr>
        <p:txBody>
          <a:bodyPr wrap="square" rtlCol="0">
            <a:spAutoFit/>
          </a:bodyPr>
          <a:lstStyle/>
          <a:p>
            <a:r>
              <a:rPr lang="zh-CN" altLang="en-US" sz="1200" dirty="0"/>
              <a:t>在</a:t>
            </a:r>
            <a:r>
              <a:rPr lang="en-US" altLang="zh-CN" sz="1200" dirty="0" err="1"/>
              <a:t>src</a:t>
            </a:r>
            <a:r>
              <a:rPr lang="en-US" altLang="zh-CN" sz="1200" dirty="0"/>
              <a:t>/main/</a:t>
            </a:r>
            <a:r>
              <a:rPr lang="en-US" altLang="zh-CN" sz="1200" dirty="0" err="1"/>
              <a:t>ets</a:t>
            </a:r>
            <a:r>
              <a:rPr lang="zh-CN" altLang="en-US" sz="1200" dirty="0"/>
              <a:t>目录下创建名为</a:t>
            </a:r>
            <a:r>
              <a:rPr lang="en-US" altLang="zh-CN" sz="1200" dirty="0"/>
              <a:t>database</a:t>
            </a:r>
            <a:r>
              <a:rPr lang="zh-CN" altLang="en-US" sz="1200" dirty="0"/>
              <a:t>的目录，并在</a:t>
            </a:r>
            <a:r>
              <a:rPr lang="en-US" altLang="zh-CN" sz="1200" dirty="0"/>
              <a:t>database</a:t>
            </a:r>
            <a:r>
              <a:rPr lang="zh-CN" altLang="en-US" sz="1200" dirty="0"/>
              <a:t>目录下创建类</a:t>
            </a:r>
            <a:r>
              <a:rPr lang="en-US" altLang="zh-CN" sz="1200" dirty="0" err="1"/>
              <a:t>AccountData</a:t>
            </a:r>
            <a:r>
              <a:rPr lang="zh-CN" altLang="en-US" sz="1200" dirty="0"/>
              <a:t>，代码如下：</a:t>
            </a:r>
          </a:p>
          <a:p>
            <a:r>
              <a:rPr lang="en-US" altLang="zh-CN" sz="1200" dirty="0"/>
              <a:t>export default interface </a:t>
            </a:r>
            <a:r>
              <a:rPr lang="en-US" altLang="zh-CN" sz="1200" dirty="0" err="1"/>
              <a:t>AccountData</a:t>
            </a:r>
            <a:r>
              <a:rPr lang="en-US" altLang="zh-CN" sz="1200" dirty="0"/>
              <a:t> {</a:t>
            </a:r>
          </a:p>
          <a:p>
            <a:r>
              <a:rPr lang="en-US" altLang="zh-CN" sz="1200" dirty="0"/>
              <a:t>  id: number;</a:t>
            </a:r>
          </a:p>
          <a:p>
            <a:r>
              <a:rPr lang="en-US" altLang="zh-CN" sz="1200" dirty="0"/>
              <a:t>  </a:t>
            </a:r>
            <a:r>
              <a:rPr lang="en-US" altLang="zh-CN" sz="1200" dirty="0" err="1"/>
              <a:t>accountType</a:t>
            </a:r>
            <a:r>
              <a:rPr lang="en-US" altLang="zh-CN" sz="1200" dirty="0"/>
              <a:t>: number;</a:t>
            </a:r>
          </a:p>
          <a:p>
            <a:r>
              <a:rPr lang="en-US" altLang="zh-CN" sz="1200" dirty="0"/>
              <a:t>  </a:t>
            </a:r>
            <a:r>
              <a:rPr lang="en-US" altLang="zh-CN" sz="1200" dirty="0" err="1"/>
              <a:t>typeText</a:t>
            </a:r>
            <a:r>
              <a:rPr lang="en-US" altLang="zh-CN" sz="1200" dirty="0"/>
              <a:t>: string;</a:t>
            </a:r>
          </a:p>
          <a:p>
            <a:r>
              <a:rPr lang="en-US" altLang="zh-CN" sz="1200" dirty="0"/>
              <a:t>  amount: number;</a:t>
            </a:r>
          </a:p>
          <a:p>
            <a:r>
              <a:rPr lang="en-US" altLang="zh-CN" sz="1200" dirty="0"/>
              <a:t>}</a:t>
            </a:r>
          </a:p>
          <a:p>
            <a:r>
              <a:rPr lang="en-US" altLang="zh-CN" sz="1200" dirty="0" err="1"/>
              <a:t>AccountData</a:t>
            </a:r>
            <a:r>
              <a:rPr lang="zh-CN" altLang="en-US" sz="1200" dirty="0"/>
              <a:t>各属性含义如下：</a:t>
            </a:r>
          </a:p>
          <a:p>
            <a:r>
              <a:rPr lang="en-US" altLang="zh-CN" sz="1200" dirty="0"/>
              <a:t>id</a:t>
            </a:r>
            <a:r>
              <a:rPr lang="zh-CN" altLang="en-US" sz="1200" dirty="0"/>
              <a:t>：主键。</a:t>
            </a:r>
          </a:p>
          <a:p>
            <a:r>
              <a:rPr lang="en-US" altLang="zh-CN" sz="1200" dirty="0" err="1"/>
              <a:t>accountType</a:t>
            </a:r>
            <a:r>
              <a:rPr lang="zh-CN" altLang="en-US" sz="1200" dirty="0"/>
              <a:t>：账目类型。</a:t>
            </a:r>
            <a:r>
              <a:rPr lang="en-US" altLang="zh-CN" sz="1200" dirty="0"/>
              <a:t>0</a:t>
            </a:r>
            <a:r>
              <a:rPr lang="zh-CN" altLang="en-US" sz="1200" dirty="0"/>
              <a:t>表示支出，</a:t>
            </a:r>
            <a:r>
              <a:rPr lang="en-US" altLang="zh-CN" sz="1200" dirty="0"/>
              <a:t>1</a:t>
            </a:r>
            <a:r>
              <a:rPr lang="zh-CN" altLang="en-US" sz="1200" dirty="0"/>
              <a:t>表示收入。</a:t>
            </a:r>
          </a:p>
          <a:p>
            <a:r>
              <a:rPr lang="en-US" altLang="zh-CN" sz="1200" dirty="0" err="1"/>
              <a:t>typeText</a:t>
            </a:r>
            <a:r>
              <a:rPr lang="zh-CN" altLang="en-US" sz="1200" dirty="0"/>
              <a:t>：账目的具体类别。</a:t>
            </a:r>
          </a:p>
          <a:p>
            <a:r>
              <a:rPr lang="en-US" altLang="zh-CN" sz="1200" dirty="0"/>
              <a:t>amount</a:t>
            </a:r>
            <a:r>
              <a:rPr lang="zh-CN" altLang="en-US" sz="1200" dirty="0"/>
              <a:t>：账目金额。</a:t>
            </a:r>
          </a:p>
        </p:txBody>
      </p:sp>
    </p:spTree>
    <p:extLst>
      <p:ext uri="{BB962C8B-B14F-4D97-AF65-F5344CB8AC3E}">
        <p14:creationId xmlns:p14="http://schemas.microsoft.com/office/powerpoint/2010/main" val="2223402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482" y="-499119"/>
            <a:ext cx="10515600" cy="1325563"/>
          </a:xfrm>
        </p:spPr>
        <p:txBody>
          <a:bodyPr/>
          <a:lstStyle/>
          <a:p>
            <a:r>
              <a:rPr lang="zh-CN" altLang="en-US" dirty="0"/>
              <a:t/>
            </a:r>
            <a:br>
              <a:rPr lang="zh-CN" altLang="en-US" dirty="0"/>
            </a:br>
            <a:r>
              <a:rPr lang="en-US" altLang="zh-CN" dirty="0"/>
              <a:t>9.6.3  </a:t>
            </a:r>
            <a:r>
              <a:rPr lang="zh-CN" altLang="en-US" dirty="0"/>
              <a:t>设计界面</a:t>
            </a:r>
            <a:endParaRPr lang="zh-CN" altLang="en-US" dirty="0"/>
          </a:p>
        </p:txBody>
      </p:sp>
      <p:sp>
        <p:nvSpPr>
          <p:cNvPr id="3" name="文本框 2"/>
          <p:cNvSpPr txBox="1"/>
          <p:nvPr/>
        </p:nvSpPr>
        <p:spPr>
          <a:xfrm>
            <a:off x="285482" y="1109777"/>
            <a:ext cx="3681211" cy="5632311"/>
          </a:xfrm>
          <a:prstGeom prst="rect">
            <a:avLst/>
          </a:prstGeom>
          <a:noFill/>
        </p:spPr>
        <p:txBody>
          <a:bodyPr wrap="square" rtlCol="0">
            <a:spAutoFit/>
          </a:bodyPr>
          <a:lstStyle/>
          <a:p>
            <a:r>
              <a:rPr lang="zh-CN" altLang="en-US" sz="1200" dirty="0"/>
              <a:t>为了简化程序，突出核心逻辑，我们的界面设计得非常简单，只是一个</a:t>
            </a:r>
            <a:r>
              <a:rPr lang="en-US" altLang="zh-CN" sz="1200" dirty="0"/>
              <a:t>Text</a:t>
            </a:r>
            <a:r>
              <a:rPr lang="zh-CN" altLang="en-US" sz="1200" dirty="0"/>
              <a:t>组件和</a:t>
            </a:r>
            <a:r>
              <a:rPr lang="en-US" altLang="zh-CN" sz="1200" dirty="0"/>
              <a:t>4</a:t>
            </a:r>
            <a:r>
              <a:rPr lang="zh-CN" altLang="en-US" sz="1200" dirty="0"/>
              <a:t>个</a:t>
            </a:r>
            <a:r>
              <a:rPr lang="en-US" altLang="zh-CN" sz="1200" dirty="0"/>
              <a:t>Button</a:t>
            </a:r>
            <a:r>
              <a:rPr lang="zh-CN" altLang="en-US" sz="1200" dirty="0"/>
              <a:t>组件。</a:t>
            </a:r>
            <a:r>
              <a:rPr lang="en-US" altLang="zh-CN" sz="1200" dirty="0"/>
              <a:t>4</a:t>
            </a:r>
            <a:r>
              <a:rPr lang="zh-CN" altLang="en-US" sz="1200" dirty="0"/>
              <a:t>个</a:t>
            </a:r>
            <a:r>
              <a:rPr lang="en-US" altLang="zh-CN" sz="1200" dirty="0"/>
              <a:t>Button</a:t>
            </a:r>
            <a:r>
              <a:rPr lang="zh-CN" altLang="en-US" sz="1200" dirty="0"/>
              <a:t>组件用于触发增、删、改、查操作，而</a:t>
            </a:r>
            <a:r>
              <a:rPr lang="en-US" altLang="zh-CN" sz="1200" dirty="0"/>
              <a:t>Text</a:t>
            </a:r>
            <a:r>
              <a:rPr lang="zh-CN" altLang="en-US" sz="1200" dirty="0"/>
              <a:t>组件用于展示每次操作后的结果。修改</a:t>
            </a:r>
            <a:r>
              <a:rPr lang="en-US" altLang="zh-CN" sz="1200" dirty="0"/>
              <a:t>Index</a:t>
            </a:r>
            <a:r>
              <a:rPr lang="zh-CN" altLang="en-US" sz="1200" dirty="0"/>
              <a:t>代码如下：</a:t>
            </a:r>
          </a:p>
          <a:p>
            <a:r>
              <a:rPr lang="en-US" altLang="zh-CN" sz="1200" dirty="0"/>
              <a:t>//</a:t>
            </a:r>
            <a:r>
              <a:rPr lang="zh-CN" altLang="en-US" sz="1200" dirty="0"/>
              <a:t>导入</a:t>
            </a:r>
            <a:r>
              <a:rPr lang="en-US" altLang="zh-CN" sz="1200" dirty="0" err="1"/>
              <a:t>PreferencesUtil</a:t>
            </a:r>
            <a:endParaRPr lang="en-US" altLang="zh-CN" sz="1200" dirty="0"/>
          </a:p>
          <a:p>
            <a:r>
              <a:rPr lang="en-US" altLang="zh-CN" sz="1200" dirty="0"/>
              <a:t>import </a:t>
            </a:r>
            <a:r>
              <a:rPr lang="en-US" altLang="zh-CN" sz="1200" dirty="0" err="1"/>
              <a:t>PreferencesUtil</a:t>
            </a:r>
            <a:r>
              <a:rPr lang="en-US" altLang="zh-CN" sz="1200" dirty="0"/>
              <a:t> from '../common/</a:t>
            </a:r>
            <a:r>
              <a:rPr lang="en-US" altLang="zh-CN" sz="1200" dirty="0" err="1"/>
              <a:t>PreferencesUtil</a:t>
            </a:r>
            <a:r>
              <a:rPr lang="en-US" altLang="zh-CN" sz="1200" dirty="0"/>
              <a:t>';</a:t>
            </a:r>
          </a:p>
          <a:p>
            <a:r>
              <a:rPr lang="en-US" altLang="zh-CN" sz="1200" dirty="0"/>
              <a:t>//</a:t>
            </a:r>
            <a:r>
              <a:rPr lang="zh-CN" altLang="en-US" sz="1200" dirty="0"/>
              <a:t>导入</a:t>
            </a:r>
            <a:r>
              <a:rPr lang="en-US" altLang="zh-CN" sz="1200" dirty="0" err="1"/>
              <a:t>AccountData</a:t>
            </a:r>
            <a:endParaRPr lang="en-US" altLang="zh-CN" sz="1200" dirty="0"/>
          </a:p>
          <a:p>
            <a:r>
              <a:rPr lang="en-US" altLang="zh-CN" sz="1200" dirty="0"/>
              <a:t>import </a:t>
            </a:r>
            <a:r>
              <a:rPr lang="en-US" altLang="zh-CN" sz="1200" dirty="0" err="1"/>
              <a:t>AccountData</a:t>
            </a:r>
            <a:r>
              <a:rPr lang="en-US" altLang="zh-CN" sz="1200" dirty="0"/>
              <a:t> from '../database/</a:t>
            </a:r>
            <a:r>
              <a:rPr lang="en-US" altLang="zh-CN" sz="1200" dirty="0" err="1"/>
              <a:t>AccountData</a:t>
            </a:r>
            <a:r>
              <a:rPr lang="en-US" altLang="zh-CN" sz="1200" dirty="0"/>
              <a:t>';</a:t>
            </a:r>
          </a:p>
          <a:p>
            <a:endParaRPr lang="en-US" altLang="zh-CN" sz="1200" dirty="0"/>
          </a:p>
          <a:p>
            <a:r>
              <a:rPr lang="en-US" altLang="zh-CN" sz="1200" dirty="0" err="1"/>
              <a:t>const</a:t>
            </a:r>
            <a:r>
              <a:rPr lang="en-US" altLang="zh-CN" sz="1200" dirty="0"/>
              <a:t> PREFERENCES_KEY = 'fruit';</a:t>
            </a:r>
          </a:p>
          <a:p>
            <a:endParaRPr lang="en-US" altLang="zh-CN" sz="1200" dirty="0"/>
          </a:p>
          <a:p>
            <a:r>
              <a:rPr lang="en-US" altLang="zh-CN" sz="1200" dirty="0"/>
              <a:t>@Entry</a:t>
            </a:r>
          </a:p>
          <a:p>
            <a:r>
              <a:rPr lang="en-US" altLang="zh-CN" sz="1200" dirty="0"/>
              <a:t>@Component</a:t>
            </a:r>
          </a:p>
          <a:p>
            <a:r>
              <a:rPr lang="en-US" altLang="zh-CN" sz="1200" dirty="0" err="1"/>
              <a:t>struct</a:t>
            </a:r>
            <a:r>
              <a:rPr lang="en-US" altLang="zh-CN" sz="1200" dirty="0"/>
              <a:t> Index {</a:t>
            </a:r>
          </a:p>
          <a:p>
            <a:r>
              <a:rPr lang="en-US" altLang="zh-CN" sz="1200" dirty="0"/>
              <a:t>  @State message: string = 'Hello World'</a:t>
            </a:r>
          </a:p>
          <a:p>
            <a:r>
              <a:rPr lang="en-US" altLang="zh-CN" sz="1200" dirty="0"/>
              <a:t>  private </a:t>
            </a:r>
            <a:r>
              <a:rPr lang="en-US" altLang="zh-CN" sz="1200" dirty="0" err="1"/>
              <a:t>preferencesUtil</a:t>
            </a:r>
            <a:r>
              <a:rPr lang="en-US" altLang="zh-CN" sz="1200" dirty="0"/>
              <a:t> = new </a:t>
            </a:r>
            <a:r>
              <a:rPr lang="en-US" altLang="zh-CN" sz="1200" dirty="0" err="1"/>
              <a:t>PreferencesUtil</a:t>
            </a:r>
            <a:r>
              <a:rPr lang="en-US" altLang="zh-CN" sz="1200" dirty="0"/>
              <a:t>();</a:t>
            </a:r>
          </a:p>
          <a:p>
            <a:endParaRPr lang="en-US" altLang="zh-CN" sz="1200" dirty="0"/>
          </a:p>
          <a:p>
            <a:r>
              <a:rPr lang="en-US" altLang="zh-CN" sz="1200" dirty="0"/>
              <a:t>  </a:t>
            </a:r>
            <a:r>
              <a:rPr lang="en-US" altLang="zh-CN" sz="1200" dirty="0" err="1"/>
              <a:t>async</a:t>
            </a:r>
            <a:r>
              <a:rPr lang="en-US" altLang="zh-CN" sz="1200" dirty="0"/>
              <a:t> </a:t>
            </a:r>
            <a:r>
              <a:rPr lang="en-US" altLang="zh-CN" sz="1200" dirty="0" err="1"/>
              <a:t>aboutToAppear</a:t>
            </a:r>
            <a:r>
              <a:rPr lang="en-US" altLang="zh-CN" sz="1200" dirty="0"/>
              <a:t>() {</a:t>
            </a:r>
          </a:p>
          <a:p>
            <a:r>
              <a:rPr lang="en-US" altLang="zh-CN" sz="1200" dirty="0"/>
              <a:t>    //</a:t>
            </a:r>
            <a:r>
              <a:rPr lang="zh-CN" altLang="en-US" sz="1200" dirty="0"/>
              <a:t>初始化首选项</a:t>
            </a:r>
          </a:p>
          <a:p>
            <a:r>
              <a:rPr lang="zh-CN" altLang="en-US" sz="1200" dirty="0"/>
              <a:t>    </a:t>
            </a:r>
            <a:r>
              <a:rPr lang="en-US" altLang="zh-CN" sz="1200" dirty="0"/>
              <a:t>await </a:t>
            </a:r>
            <a:r>
              <a:rPr lang="en-US" altLang="zh-CN" sz="1200" dirty="0" err="1"/>
              <a:t>this.preferencesUtil.getPreferencesFromStorage</a:t>
            </a:r>
            <a:r>
              <a:rPr lang="en-US" altLang="zh-CN" sz="1200" dirty="0"/>
              <a:t>();</a:t>
            </a:r>
          </a:p>
          <a:p>
            <a:endParaRPr lang="en-US" altLang="zh-CN" sz="1200" dirty="0"/>
          </a:p>
          <a:p>
            <a:r>
              <a:rPr lang="en-US" altLang="zh-CN" sz="1200" dirty="0"/>
              <a:t>    //</a:t>
            </a:r>
            <a:r>
              <a:rPr lang="zh-CN" altLang="en-US" sz="1200" dirty="0"/>
              <a:t>获取结果</a:t>
            </a:r>
          </a:p>
          <a:p>
            <a:r>
              <a:rPr lang="zh-CN" altLang="en-US" sz="1200" dirty="0"/>
              <a:t>    </a:t>
            </a:r>
            <a:r>
              <a:rPr lang="en-US" altLang="zh-CN" sz="1200" dirty="0" err="1"/>
              <a:t>this.preferencesUtil.getPreference</a:t>
            </a:r>
            <a:r>
              <a:rPr lang="en-US" altLang="zh-CN" sz="1200" dirty="0"/>
              <a:t>(PREFERENCES_KEY).then(</a:t>
            </a:r>
            <a:r>
              <a:rPr lang="en-US" altLang="zh-CN" sz="1200" dirty="0" err="1"/>
              <a:t>resultData</a:t>
            </a:r>
            <a:r>
              <a:rPr lang="en-US" altLang="zh-CN" sz="1200" dirty="0"/>
              <a:t> =&gt; {</a:t>
            </a:r>
          </a:p>
          <a:p>
            <a:r>
              <a:rPr lang="en-US" altLang="zh-CN" sz="1200" dirty="0"/>
              <a:t>      </a:t>
            </a:r>
            <a:r>
              <a:rPr lang="en-US" altLang="zh-CN" sz="1200" dirty="0" err="1"/>
              <a:t>this.message</a:t>
            </a:r>
            <a:r>
              <a:rPr lang="en-US" altLang="zh-CN" sz="1200" dirty="0"/>
              <a:t> = </a:t>
            </a:r>
            <a:r>
              <a:rPr lang="en-US" altLang="zh-CN" sz="1200" dirty="0" err="1"/>
              <a:t>resultData</a:t>
            </a:r>
            <a:r>
              <a:rPr lang="en-US" altLang="zh-CN" sz="1200" dirty="0"/>
              <a:t>;</a:t>
            </a:r>
          </a:p>
          <a:p>
            <a:r>
              <a:rPr lang="en-US" altLang="zh-CN" sz="1200" dirty="0"/>
              <a:t>    });</a:t>
            </a:r>
          </a:p>
          <a:p>
            <a:r>
              <a:rPr lang="en-US" altLang="zh-CN" sz="1200" dirty="0"/>
              <a:t>  }</a:t>
            </a:r>
            <a:endParaRPr lang="zh-CN" altLang="en-US" sz="1200" dirty="0"/>
          </a:p>
        </p:txBody>
      </p:sp>
      <p:sp>
        <p:nvSpPr>
          <p:cNvPr id="4" name="文本框 3"/>
          <p:cNvSpPr txBox="1"/>
          <p:nvPr/>
        </p:nvSpPr>
        <p:spPr>
          <a:xfrm>
            <a:off x="4700789" y="1781"/>
            <a:ext cx="3683358" cy="6740307"/>
          </a:xfrm>
          <a:prstGeom prst="rect">
            <a:avLst/>
          </a:prstGeom>
          <a:noFill/>
        </p:spPr>
        <p:txBody>
          <a:bodyPr wrap="square" rtlCol="0">
            <a:spAutoFit/>
          </a:bodyPr>
          <a:lstStyle/>
          <a:p>
            <a:r>
              <a:rPr lang="en-US" altLang="zh-CN" sz="1200" dirty="0"/>
              <a:t> build() {</a:t>
            </a:r>
          </a:p>
          <a:p>
            <a:r>
              <a:rPr lang="en-US" altLang="zh-CN" sz="1200" dirty="0"/>
              <a:t>    Row() {</a:t>
            </a:r>
          </a:p>
          <a:p>
            <a:r>
              <a:rPr lang="en-US" altLang="zh-CN" sz="1200" dirty="0"/>
              <a:t>      Column() {</a:t>
            </a:r>
          </a:p>
          <a:p>
            <a:r>
              <a:rPr lang="en-US" altLang="zh-CN" sz="1200" dirty="0"/>
              <a:t>        Text(</a:t>
            </a:r>
            <a:r>
              <a:rPr lang="en-US" altLang="zh-CN" sz="1200" dirty="0" err="1"/>
              <a:t>this.message</a:t>
            </a:r>
            <a:r>
              <a:rPr lang="en-US" altLang="zh-CN" sz="1200" dirty="0"/>
              <a:t>)</a:t>
            </a:r>
          </a:p>
          <a:p>
            <a:r>
              <a:rPr lang="en-US" altLang="zh-CN" sz="1200" dirty="0"/>
              <a:t>          .</a:t>
            </a:r>
            <a:r>
              <a:rPr lang="en-US" altLang="zh-CN" sz="1200" dirty="0" err="1"/>
              <a:t>fontSize</a:t>
            </a:r>
            <a:r>
              <a:rPr lang="en-US" altLang="zh-CN" sz="1200" dirty="0"/>
              <a:t>(50)</a:t>
            </a:r>
          </a:p>
          <a:p>
            <a:r>
              <a:rPr lang="en-US" altLang="zh-CN" sz="1200" dirty="0"/>
              <a:t>          .</a:t>
            </a:r>
            <a:r>
              <a:rPr lang="en-US" altLang="zh-CN" sz="1200" dirty="0" err="1"/>
              <a:t>fontWeight</a:t>
            </a:r>
            <a:r>
              <a:rPr lang="en-US" altLang="zh-CN" sz="1200" dirty="0"/>
              <a:t>(</a:t>
            </a:r>
            <a:r>
              <a:rPr lang="en-US" altLang="zh-CN" sz="1200" dirty="0" err="1"/>
              <a:t>FontWeight.Bold</a:t>
            </a:r>
            <a:r>
              <a:rPr lang="en-US" altLang="zh-CN" sz="1200" dirty="0"/>
              <a:t>)</a:t>
            </a:r>
          </a:p>
          <a:p>
            <a:endParaRPr lang="en-US" altLang="zh-CN" sz="1200" dirty="0"/>
          </a:p>
          <a:p>
            <a:r>
              <a:rPr lang="en-US" altLang="zh-CN" sz="1200" dirty="0"/>
              <a:t>        //</a:t>
            </a:r>
            <a:r>
              <a:rPr lang="zh-CN" altLang="en-US" sz="1200" dirty="0"/>
              <a:t>增加</a:t>
            </a:r>
          </a:p>
          <a:p>
            <a:r>
              <a:rPr lang="zh-CN" altLang="en-US" sz="1200" dirty="0"/>
              <a:t>        </a:t>
            </a:r>
            <a:r>
              <a:rPr lang="en-US" altLang="zh-CN" sz="1200" dirty="0"/>
              <a:t>Button(('</a:t>
            </a:r>
            <a:r>
              <a:rPr lang="zh-CN" altLang="en-US" sz="1200" dirty="0"/>
              <a:t>增加</a:t>
            </a:r>
            <a:r>
              <a:rPr lang="en-US" altLang="zh-CN" sz="1200" dirty="0"/>
              <a:t>'), { type: </a:t>
            </a:r>
            <a:r>
              <a:rPr lang="en-US" altLang="zh-CN" sz="1200" dirty="0" err="1"/>
              <a:t>ButtonType.Capsule</a:t>
            </a:r>
            <a:r>
              <a:rPr lang="en-US" altLang="zh-CN" sz="1200" dirty="0"/>
              <a:t> })</a:t>
            </a:r>
          </a:p>
          <a:p>
            <a:r>
              <a:rPr lang="en-US" altLang="zh-CN" sz="1200" dirty="0"/>
              <a:t>          .width(140)</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20, bottom: 20 })</a:t>
            </a:r>
          </a:p>
          <a:p>
            <a:r>
              <a:rPr lang="en-US" altLang="zh-CN" sz="1200" dirty="0"/>
              <a:t>          .</a:t>
            </a:r>
            <a:r>
              <a:rPr lang="en-US" altLang="zh-CN" sz="1200" dirty="0" err="1"/>
              <a:t>onClick</a:t>
            </a:r>
            <a:r>
              <a:rPr lang="en-US" altLang="zh-CN" sz="1200" dirty="0"/>
              <a:t>(() =&gt; {</a:t>
            </a:r>
          </a:p>
          <a:p>
            <a:r>
              <a:rPr lang="en-US" altLang="zh-CN" sz="1200" dirty="0"/>
              <a:t>            //</a:t>
            </a:r>
            <a:r>
              <a:rPr lang="zh-CN" altLang="en-US" sz="1200" dirty="0"/>
              <a:t>保存数据</a:t>
            </a:r>
          </a:p>
          <a:p>
            <a:r>
              <a:rPr lang="zh-CN" altLang="en-US" sz="1200" dirty="0"/>
              <a:t>            </a:t>
            </a:r>
            <a:r>
              <a:rPr lang="en-US" altLang="zh-CN" sz="1200" dirty="0"/>
              <a:t>let </a:t>
            </a:r>
            <a:r>
              <a:rPr lang="en-US" altLang="zh-CN" sz="1200" dirty="0" err="1"/>
              <a:t>newAccount</a:t>
            </a:r>
            <a:r>
              <a:rPr lang="en-US" altLang="zh-CN" sz="1200" dirty="0"/>
              <a:t>: </a:t>
            </a:r>
            <a:r>
              <a:rPr lang="en-US" altLang="zh-CN" sz="1200" dirty="0" err="1"/>
              <a:t>AccountData</a:t>
            </a:r>
            <a:r>
              <a:rPr lang="en-US" altLang="zh-CN" sz="1200" dirty="0"/>
              <a:t> = { id: 0, </a:t>
            </a:r>
            <a:r>
              <a:rPr lang="en-US" altLang="zh-CN" sz="1200" dirty="0" err="1"/>
              <a:t>accountType</a:t>
            </a:r>
            <a:r>
              <a:rPr lang="en-US" altLang="zh-CN" sz="1200" dirty="0"/>
              <a:t>: 0, </a:t>
            </a:r>
            <a:r>
              <a:rPr lang="en-US" altLang="zh-CN" sz="1200" dirty="0" err="1"/>
              <a:t>typeText</a:t>
            </a:r>
            <a:r>
              <a:rPr lang="en-US" altLang="zh-CN" sz="1200" dirty="0"/>
              <a:t>: '</a:t>
            </a:r>
            <a:r>
              <a:rPr lang="zh-CN" altLang="en-US" sz="1200" dirty="0"/>
              <a:t>苹果</a:t>
            </a:r>
            <a:r>
              <a:rPr lang="en-US" altLang="zh-CN" sz="1200" dirty="0"/>
              <a:t>', amount: 0 };</a:t>
            </a:r>
          </a:p>
          <a:p>
            <a:r>
              <a:rPr lang="en-US" altLang="zh-CN" sz="1200" dirty="0"/>
              <a:t>            </a:t>
            </a:r>
            <a:r>
              <a:rPr lang="en-US" altLang="zh-CN" sz="1200" dirty="0" err="1"/>
              <a:t>this.preferencesUtil.putPreference</a:t>
            </a:r>
            <a:r>
              <a:rPr lang="en-US" altLang="zh-CN" sz="1200" dirty="0"/>
              <a:t>(PREFERENCES_KEY, </a:t>
            </a:r>
            <a:r>
              <a:rPr lang="en-US" altLang="zh-CN" sz="1200" dirty="0" err="1"/>
              <a:t>JSON.stringify</a:t>
            </a:r>
            <a:r>
              <a:rPr lang="en-US" altLang="zh-CN" sz="1200" dirty="0"/>
              <a:t>(</a:t>
            </a:r>
            <a:r>
              <a:rPr lang="en-US" altLang="zh-CN" sz="1200" dirty="0" err="1"/>
              <a:t>newAccount</a:t>
            </a:r>
            <a:r>
              <a:rPr lang="en-US" altLang="zh-CN" sz="1200" dirty="0"/>
              <a:t>));</a:t>
            </a:r>
          </a:p>
          <a:p>
            <a:r>
              <a:rPr lang="en-US" altLang="zh-CN" sz="1200" dirty="0"/>
              <a:t>          })</a:t>
            </a:r>
          </a:p>
          <a:p>
            <a:endParaRPr lang="en-US" altLang="zh-CN" sz="1200" dirty="0"/>
          </a:p>
          <a:p>
            <a:r>
              <a:rPr lang="en-US" altLang="zh-CN" sz="1200" dirty="0"/>
              <a:t>        //</a:t>
            </a:r>
            <a:r>
              <a:rPr lang="zh-CN" altLang="en-US" sz="1200" dirty="0"/>
              <a:t>查询</a:t>
            </a:r>
          </a:p>
          <a:p>
            <a:r>
              <a:rPr lang="zh-CN" altLang="en-US" sz="1200" dirty="0"/>
              <a:t>        </a:t>
            </a:r>
            <a:r>
              <a:rPr lang="en-US" altLang="zh-CN" sz="1200" dirty="0"/>
              <a:t>Button(('</a:t>
            </a:r>
            <a:r>
              <a:rPr lang="zh-CN" altLang="en-US" sz="1200" dirty="0"/>
              <a:t>查询</a:t>
            </a:r>
            <a:r>
              <a:rPr lang="en-US" altLang="zh-CN" sz="1200" dirty="0"/>
              <a:t>'), { type: </a:t>
            </a:r>
            <a:r>
              <a:rPr lang="en-US" altLang="zh-CN" sz="1200" dirty="0" err="1"/>
              <a:t>ButtonType.Capsule</a:t>
            </a:r>
            <a:r>
              <a:rPr lang="en-US" altLang="zh-CN" sz="1200" dirty="0"/>
              <a:t> })</a:t>
            </a:r>
          </a:p>
          <a:p>
            <a:r>
              <a:rPr lang="en-US" altLang="zh-CN" sz="1200" dirty="0"/>
              <a:t>          .width(140)</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20, bottom: 20 })</a:t>
            </a:r>
          </a:p>
          <a:p>
            <a:r>
              <a:rPr lang="en-US" altLang="zh-CN" sz="1200" dirty="0"/>
              <a:t>          .</a:t>
            </a:r>
            <a:r>
              <a:rPr lang="en-US" altLang="zh-CN" sz="1200" dirty="0" err="1"/>
              <a:t>onClick</a:t>
            </a:r>
            <a:r>
              <a:rPr lang="en-US" altLang="zh-CN" sz="1200" dirty="0"/>
              <a:t>(() =&gt; {</a:t>
            </a:r>
          </a:p>
          <a:p>
            <a:r>
              <a:rPr lang="en-US" altLang="zh-CN" sz="1200" dirty="0"/>
              <a:t>            //</a:t>
            </a:r>
            <a:r>
              <a:rPr lang="zh-CN" altLang="en-US" sz="1200" dirty="0"/>
              <a:t>获取结果</a:t>
            </a:r>
          </a:p>
          <a:p>
            <a:r>
              <a:rPr lang="zh-CN" altLang="en-US" sz="1200" dirty="0"/>
              <a:t>            </a:t>
            </a:r>
            <a:r>
              <a:rPr lang="en-US" altLang="zh-CN" sz="1200" dirty="0" err="1"/>
              <a:t>this.preferencesUtil.getPreference</a:t>
            </a:r>
            <a:r>
              <a:rPr lang="en-US" altLang="zh-CN" sz="1200" dirty="0"/>
              <a:t>(PREFERENCES_KEY).then(</a:t>
            </a:r>
            <a:r>
              <a:rPr lang="en-US" altLang="zh-CN" sz="1200" dirty="0" err="1"/>
              <a:t>resultData</a:t>
            </a:r>
            <a:r>
              <a:rPr lang="en-US" altLang="zh-CN" sz="1200" dirty="0"/>
              <a:t> =&gt; {</a:t>
            </a:r>
          </a:p>
          <a:p>
            <a:r>
              <a:rPr lang="en-US" altLang="zh-CN" sz="1200" dirty="0"/>
              <a:t>              </a:t>
            </a:r>
            <a:r>
              <a:rPr lang="en-US" altLang="zh-CN" sz="1200" dirty="0" err="1"/>
              <a:t>this.message</a:t>
            </a:r>
            <a:r>
              <a:rPr lang="en-US" altLang="zh-CN" sz="1200" dirty="0"/>
              <a:t> = </a:t>
            </a:r>
            <a:r>
              <a:rPr lang="en-US" altLang="zh-CN" sz="1200" dirty="0" err="1"/>
              <a:t>resultData</a:t>
            </a:r>
            <a:r>
              <a:rPr lang="en-US" altLang="zh-CN" sz="1200" dirty="0"/>
              <a:t>;</a:t>
            </a:r>
          </a:p>
          <a:p>
            <a:r>
              <a:rPr lang="en-US" altLang="zh-CN" sz="1200" dirty="0"/>
              <a:t>            });</a:t>
            </a:r>
          </a:p>
          <a:p>
            <a:r>
              <a:rPr lang="en-US" altLang="zh-CN" sz="1200" dirty="0"/>
              <a:t>          })</a:t>
            </a:r>
            <a:endParaRPr lang="zh-CN" altLang="en-US" sz="1200" dirty="0"/>
          </a:p>
        </p:txBody>
      </p:sp>
      <p:sp>
        <p:nvSpPr>
          <p:cNvPr id="5" name="文本框 4"/>
          <p:cNvSpPr txBox="1"/>
          <p:nvPr/>
        </p:nvSpPr>
        <p:spPr>
          <a:xfrm>
            <a:off x="8637431" y="1781"/>
            <a:ext cx="3683358" cy="5632311"/>
          </a:xfrm>
          <a:prstGeom prst="rect">
            <a:avLst/>
          </a:prstGeom>
          <a:noFill/>
        </p:spPr>
        <p:txBody>
          <a:bodyPr wrap="square" rtlCol="0">
            <a:spAutoFit/>
          </a:bodyPr>
          <a:lstStyle/>
          <a:p>
            <a:r>
              <a:rPr lang="en-US" altLang="zh-CN" sz="1200" dirty="0"/>
              <a:t> </a:t>
            </a:r>
            <a:r>
              <a:rPr lang="zh-CN" altLang="en-US" sz="1200" dirty="0"/>
              <a:t> </a:t>
            </a:r>
            <a:r>
              <a:rPr lang="en-US" altLang="zh-CN" sz="1200" dirty="0"/>
              <a:t>//</a:t>
            </a:r>
            <a:r>
              <a:rPr lang="zh-CN" altLang="en-US" sz="1200" dirty="0"/>
              <a:t>修改</a:t>
            </a:r>
          </a:p>
          <a:p>
            <a:r>
              <a:rPr lang="zh-CN" altLang="en-US" sz="1200" dirty="0"/>
              <a:t>        </a:t>
            </a:r>
            <a:r>
              <a:rPr lang="en-US" altLang="zh-CN" sz="1200" dirty="0"/>
              <a:t>Button(('</a:t>
            </a:r>
            <a:r>
              <a:rPr lang="zh-CN" altLang="en-US" sz="1200" dirty="0"/>
              <a:t>修改</a:t>
            </a:r>
            <a:r>
              <a:rPr lang="en-US" altLang="zh-CN" sz="1200" dirty="0"/>
              <a:t>'), { type: </a:t>
            </a:r>
            <a:r>
              <a:rPr lang="en-US" altLang="zh-CN" sz="1200" dirty="0" err="1"/>
              <a:t>ButtonType.Capsule</a:t>
            </a:r>
            <a:r>
              <a:rPr lang="en-US" altLang="zh-CN" sz="1200" dirty="0"/>
              <a:t> })</a:t>
            </a:r>
          </a:p>
          <a:p>
            <a:r>
              <a:rPr lang="en-US" altLang="zh-CN" sz="1200" dirty="0"/>
              <a:t>          .width(140)</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20, bottom: 20 })</a:t>
            </a:r>
          </a:p>
          <a:p>
            <a:r>
              <a:rPr lang="en-US" altLang="zh-CN" sz="1200" dirty="0"/>
              <a:t>          .</a:t>
            </a:r>
            <a:r>
              <a:rPr lang="en-US" altLang="zh-CN" sz="1200" dirty="0" err="1"/>
              <a:t>onClick</a:t>
            </a:r>
            <a:r>
              <a:rPr lang="en-US" altLang="zh-CN" sz="1200" dirty="0"/>
              <a:t>(() =&gt; {</a:t>
            </a:r>
          </a:p>
          <a:p>
            <a:r>
              <a:rPr lang="en-US" altLang="zh-CN" sz="1200" dirty="0"/>
              <a:t>            //</a:t>
            </a:r>
            <a:r>
              <a:rPr lang="zh-CN" altLang="en-US" sz="1200" dirty="0"/>
              <a:t>修改数据</a:t>
            </a:r>
          </a:p>
          <a:p>
            <a:r>
              <a:rPr lang="zh-CN" altLang="en-US" sz="1200" dirty="0"/>
              <a:t>            </a:t>
            </a:r>
            <a:r>
              <a:rPr lang="en-US" altLang="zh-CN" sz="1200" dirty="0"/>
              <a:t>let </a:t>
            </a:r>
            <a:r>
              <a:rPr lang="en-US" altLang="zh-CN" sz="1200" dirty="0" err="1"/>
              <a:t>newAccount</a:t>
            </a:r>
            <a:r>
              <a:rPr lang="en-US" altLang="zh-CN" sz="1200" dirty="0"/>
              <a:t>: </a:t>
            </a:r>
            <a:r>
              <a:rPr lang="en-US" altLang="zh-CN" sz="1200" dirty="0" err="1"/>
              <a:t>AccountData</a:t>
            </a:r>
            <a:r>
              <a:rPr lang="en-US" altLang="zh-CN" sz="1200" dirty="0"/>
              <a:t> = { id: 1, </a:t>
            </a:r>
            <a:r>
              <a:rPr lang="en-US" altLang="zh-CN" sz="1200" dirty="0" err="1"/>
              <a:t>accountType</a:t>
            </a:r>
            <a:r>
              <a:rPr lang="en-US" altLang="zh-CN" sz="1200" dirty="0"/>
              <a:t>: 1, </a:t>
            </a:r>
            <a:r>
              <a:rPr lang="en-US" altLang="zh-CN" sz="1200" dirty="0" err="1"/>
              <a:t>typeText</a:t>
            </a:r>
            <a:r>
              <a:rPr lang="en-US" altLang="zh-CN" sz="1200" dirty="0"/>
              <a:t>: '</a:t>
            </a:r>
            <a:r>
              <a:rPr lang="zh-CN" altLang="en-US" sz="1200" dirty="0"/>
              <a:t>栗子</a:t>
            </a:r>
            <a:r>
              <a:rPr lang="en-US" altLang="zh-CN" sz="1200" dirty="0"/>
              <a:t>', amount: 1 };</a:t>
            </a:r>
          </a:p>
          <a:p>
            <a:r>
              <a:rPr lang="en-US" altLang="zh-CN" sz="1200" dirty="0"/>
              <a:t>            </a:t>
            </a:r>
            <a:r>
              <a:rPr lang="en-US" altLang="zh-CN" sz="1200" dirty="0" err="1"/>
              <a:t>this.preferencesUtil.putPreference</a:t>
            </a:r>
            <a:r>
              <a:rPr lang="en-US" altLang="zh-CN" sz="1200" dirty="0"/>
              <a:t>(PREFERENCES_KEY, </a:t>
            </a:r>
            <a:r>
              <a:rPr lang="en-US" altLang="zh-CN" sz="1200" dirty="0" err="1"/>
              <a:t>JSON.stringify</a:t>
            </a:r>
            <a:r>
              <a:rPr lang="en-US" altLang="zh-CN" sz="1200" dirty="0"/>
              <a:t>(</a:t>
            </a:r>
            <a:r>
              <a:rPr lang="en-US" altLang="zh-CN" sz="1200" dirty="0" err="1"/>
              <a:t>newAccount</a:t>
            </a:r>
            <a:r>
              <a:rPr lang="en-US" altLang="zh-CN" sz="1200" dirty="0"/>
              <a:t>));</a:t>
            </a:r>
          </a:p>
          <a:p>
            <a:r>
              <a:rPr lang="en-US" altLang="zh-CN" sz="1200" dirty="0"/>
              <a:t>          })</a:t>
            </a:r>
          </a:p>
          <a:p>
            <a:endParaRPr lang="en-US" altLang="zh-CN" sz="1200" dirty="0"/>
          </a:p>
          <a:p>
            <a:r>
              <a:rPr lang="en-US" altLang="zh-CN" sz="1200" dirty="0"/>
              <a:t>        //</a:t>
            </a:r>
            <a:r>
              <a:rPr lang="zh-CN" altLang="en-US" sz="1200" dirty="0"/>
              <a:t>删除</a:t>
            </a:r>
          </a:p>
          <a:p>
            <a:r>
              <a:rPr lang="zh-CN" altLang="en-US" sz="1200" dirty="0"/>
              <a:t>        </a:t>
            </a:r>
            <a:r>
              <a:rPr lang="en-US" altLang="zh-CN" sz="1200" dirty="0"/>
              <a:t>Button(('</a:t>
            </a:r>
            <a:r>
              <a:rPr lang="zh-CN" altLang="en-US" sz="1200" dirty="0"/>
              <a:t>删除</a:t>
            </a:r>
            <a:r>
              <a:rPr lang="en-US" altLang="zh-CN" sz="1200" dirty="0"/>
              <a:t>'), { type: </a:t>
            </a:r>
            <a:r>
              <a:rPr lang="en-US" altLang="zh-CN" sz="1200" dirty="0" err="1"/>
              <a:t>ButtonType.Capsule</a:t>
            </a:r>
            <a:r>
              <a:rPr lang="en-US" altLang="zh-CN" sz="1200" dirty="0"/>
              <a:t> })</a:t>
            </a:r>
          </a:p>
          <a:p>
            <a:r>
              <a:rPr lang="en-US" altLang="zh-CN" sz="1200" dirty="0"/>
              <a:t>          .width(140)</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20, bottom: 20 })</a:t>
            </a:r>
          </a:p>
          <a:p>
            <a:r>
              <a:rPr lang="en-US" altLang="zh-CN" sz="1200" dirty="0"/>
              <a:t>          .</a:t>
            </a:r>
            <a:r>
              <a:rPr lang="en-US" altLang="zh-CN" sz="1200" dirty="0" err="1"/>
              <a:t>onClick</a:t>
            </a:r>
            <a:r>
              <a:rPr lang="en-US" altLang="zh-CN" sz="1200" dirty="0"/>
              <a:t>(() =&gt; {</a:t>
            </a:r>
          </a:p>
          <a:p>
            <a:r>
              <a:rPr lang="en-US" altLang="zh-CN" sz="1200" dirty="0"/>
              <a:t>            </a:t>
            </a:r>
            <a:r>
              <a:rPr lang="en-US" altLang="zh-CN" sz="1200" dirty="0" err="1"/>
              <a:t>this.preferencesUtil.deletePreferences</a:t>
            </a:r>
            <a:r>
              <a:rPr lang="en-US" altLang="zh-CN" sz="1200" dirty="0"/>
              <a:t>();</a:t>
            </a:r>
          </a:p>
          <a:p>
            <a:r>
              <a:rPr lang="en-US" altLang="zh-CN" sz="1200" dirty="0"/>
              <a:t>          })</a:t>
            </a:r>
          </a:p>
          <a:p>
            <a:r>
              <a:rPr lang="en-US" altLang="zh-CN" sz="1200" dirty="0"/>
              <a:t>      }</a:t>
            </a:r>
          </a:p>
          <a:p>
            <a:r>
              <a:rPr lang="en-US" altLang="zh-CN" sz="1200" dirty="0"/>
              <a:t>      .width('100%')</a:t>
            </a:r>
          </a:p>
          <a:p>
            <a:r>
              <a:rPr lang="en-US" altLang="zh-CN" sz="1200" dirty="0"/>
              <a:t>    }</a:t>
            </a:r>
          </a:p>
          <a:p>
            <a:r>
              <a:rPr lang="en-US" altLang="zh-CN" sz="1200" dirty="0"/>
              <a:t>    .height('100%')</a:t>
            </a:r>
          </a:p>
          <a:p>
            <a:r>
              <a:rPr lang="en-US" altLang="zh-CN" sz="1200" dirty="0"/>
              <a:t>  }</a:t>
            </a:r>
          </a:p>
          <a:p>
            <a:r>
              <a:rPr lang="en-US" altLang="zh-CN" sz="1200" dirty="0"/>
              <a:t>}</a:t>
            </a:r>
            <a:endParaRPr lang="zh-CN" altLang="en-US" sz="1200" dirty="0"/>
          </a:p>
        </p:txBody>
      </p:sp>
    </p:spTree>
    <p:extLst>
      <p:ext uri="{BB962C8B-B14F-4D97-AF65-F5344CB8AC3E}">
        <p14:creationId xmlns:p14="http://schemas.microsoft.com/office/powerpoint/2010/main" val="85813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758" y="-99874"/>
            <a:ext cx="10515600" cy="1325563"/>
          </a:xfrm>
        </p:spPr>
        <p:txBody>
          <a:bodyPr/>
          <a:lstStyle/>
          <a:p>
            <a:r>
              <a:rPr lang="zh-CN" altLang="en-US" dirty="0"/>
              <a:t/>
            </a:r>
            <a:br>
              <a:rPr lang="zh-CN" altLang="en-US" dirty="0"/>
            </a:br>
            <a:r>
              <a:rPr lang="en-US" altLang="zh-CN" dirty="0"/>
              <a:t>9.6.4  </a:t>
            </a:r>
            <a:r>
              <a:rPr lang="zh-CN" altLang="en-US" dirty="0"/>
              <a:t>运行</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714" y="1929849"/>
            <a:ext cx="6103314" cy="3587826"/>
          </a:xfrm>
          <a:prstGeom prst="rect">
            <a:avLst/>
          </a:prstGeom>
        </p:spPr>
      </p:pic>
    </p:spTree>
    <p:extLst>
      <p:ext uri="{BB962C8B-B14F-4D97-AF65-F5344CB8AC3E}">
        <p14:creationId xmlns:p14="http://schemas.microsoft.com/office/powerpoint/2010/main" val="3237542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758" y="-99874"/>
            <a:ext cx="10515600" cy="1325563"/>
          </a:xfrm>
        </p:spPr>
        <p:txBody>
          <a:bodyPr/>
          <a:lstStyle/>
          <a:p>
            <a:r>
              <a:rPr lang="zh-CN" altLang="en-US" dirty="0"/>
              <a:t/>
            </a:r>
            <a:br>
              <a:rPr lang="zh-CN" altLang="en-US" dirty="0"/>
            </a:br>
            <a:r>
              <a:rPr lang="en-US" altLang="zh-CN" dirty="0"/>
              <a:t>9.7  </a:t>
            </a:r>
            <a:r>
              <a:rPr lang="zh-CN" altLang="en-US" dirty="0" smtClean="0"/>
              <a:t>小结</a:t>
            </a:r>
            <a:endParaRPr lang="zh-CN" altLang="en-US" dirty="0"/>
          </a:p>
        </p:txBody>
      </p:sp>
      <p:sp>
        <p:nvSpPr>
          <p:cNvPr id="3" name="文本框 2"/>
          <p:cNvSpPr txBox="1"/>
          <p:nvPr/>
        </p:nvSpPr>
        <p:spPr>
          <a:xfrm>
            <a:off x="787758" y="1895389"/>
            <a:ext cx="10515600" cy="276999"/>
          </a:xfrm>
          <a:prstGeom prst="rect">
            <a:avLst/>
          </a:prstGeom>
          <a:noFill/>
        </p:spPr>
        <p:txBody>
          <a:bodyPr wrap="square" rtlCol="0">
            <a:spAutoFit/>
          </a:bodyPr>
          <a:lstStyle/>
          <a:p>
            <a:r>
              <a:rPr lang="zh-CN" altLang="en-US" sz="1200" dirty="0"/>
              <a:t>本章介绍了</a:t>
            </a:r>
            <a:r>
              <a:rPr lang="en-US" altLang="zh-CN" sz="1200" dirty="0" err="1"/>
              <a:t>HarmonyOS</a:t>
            </a:r>
            <a:r>
              <a:rPr lang="zh-CN" altLang="en-US" sz="1200" dirty="0"/>
              <a:t>数据管理，重点介绍了分布式数据服务、关系数据库以及首选项的概念及用法。</a:t>
            </a:r>
          </a:p>
        </p:txBody>
      </p:sp>
    </p:spTree>
    <p:extLst>
      <p:ext uri="{BB962C8B-B14F-4D97-AF65-F5344CB8AC3E}">
        <p14:creationId xmlns:p14="http://schemas.microsoft.com/office/powerpoint/2010/main" val="285277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758" y="-99874"/>
            <a:ext cx="10515600" cy="1325563"/>
          </a:xfrm>
        </p:spPr>
        <p:txBody>
          <a:bodyPr/>
          <a:lstStyle/>
          <a:p>
            <a:r>
              <a:rPr lang="zh-CN" altLang="en-US" dirty="0"/>
              <a:t/>
            </a:r>
            <a:br>
              <a:rPr lang="zh-CN" altLang="en-US" dirty="0"/>
            </a:br>
            <a:r>
              <a:rPr lang="en-US" altLang="zh-CN" dirty="0"/>
              <a:t>9.8  </a:t>
            </a:r>
            <a:r>
              <a:rPr lang="zh-CN" altLang="en-US" dirty="0"/>
              <a:t>习题</a:t>
            </a:r>
            <a:endParaRPr lang="zh-CN" altLang="en-US" dirty="0"/>
          </a:p>
        </p:txBody>
      </p:sp>
      <p:sp>
        <p:nvSpPr>
          <p:cNvPr id="3" name="文本框 2"/>
          <p:cNvSpPr txBox="1"/>
          <p:nvPr/>
        </p:nvSpPr>
        <p:spPr>
          <a:xfrm>
            <a:off x="787758" y="1599175"/>
            <a:ext cx="10515600" cy="3970318"/>
          </a:xfrm>
          <a:prstGeom prst="rect">
            <a:avLst/>
          </a:prstGeom>
          <a:noFill/>
        </p:spPr>
        <p:txBody>
          <a:bodyPr wrap="square" rtlCol="0">
            <a:spAutoFit/>
          </a:bodyPr>
          <a:lstStyle/>
          <a:p>
            <a:r>
              <a:rPr lang="en-US" altLang="zh-CN" sz="1200" dirty="0"/>
              <a:t>1. </a:t>
            </a:r>
            <a:r>
              <a:rPr lang="zh-CN" altLang="en-US" sz="1200" dirty="0"/>
              <a:t>判断题</a:t>
            </a:r>
          </a:p>
          <a:p>
            <a:r>
              <a:rPr lang="zh-CN" altLang="en-US" sz="1200" dirty="0"/>
              <a:t>（</a:t>
            </a:r>
            <a:r>
              <a:rPr lang="en-US" altLang="zh-CN" sz="1200" dirty="0"/>
              <a:t>1</a:t>
            </a:r>
            <a:r>
              <a:rPr lang="zh-CN" altLang="en-US" sz="1200" dirty="0"/>
              <a:t>）首选项是关系数据库。（  ）</a:t>
            </a:r>
          </a:p>
          <a:p>
            <a:r>
              <a:rPr lang="zh-CN" altLang="en-US" sz="1200" dirty="0"/>
              <a:t>（</a:t>
            </a:r>
            <a:r>
              <a:rPr lang="en-US" altLang="zh-CN" sz="1200" dirty="0"/>
              <a:t>2</a:t>
            </a:r>
            <a:r>
              <a:rPr lang="zh-CN" altLang="en-US" sz="1200" dirty="0"/>
              <a:t>）应用中涉及</a:t>
            </a:r>
            <a:r>
              <a:rPr lang="en-US" altLang="zh-CN" sz="1200" dirty="0"/>
              <a:t>Student</a:t>
            </a:r>
            <a:r>
              <a:rPr lang="zh-CN" altLang="en-US" sz="1200" dirty="0"/>
              <a:t>信息，如包含姓名、性别、年龄、身高等信息可以用首选项来存储。（  ）</a:t>
            </a:r>
          </a:p>
          <a:p>
            <a:r>
              <a:rPr lang="zh-CN" altLang="en-US" sz="1200" dirty="0"/>
              <a:t>（</a:t>
            </a:r>
            <a:r>
              <a:rPr lang="en-US" altLang="zh-CN" sz="1200" dirty="0"/>
              <a:t>3</a:t>
            </a:r>
            <a:r>
              <a:rPr lang="zh-CN" altLang="en-US" sz="1200" dirty="0"/>
              <a:t>）同一应用或进程中每个文件仅存在一个</a:t>
            </a:r>
            <a:r>
              <a:rPr lang="en-US" altLang="zh-CN" sz="1200" dirty="0"/>
              <a:t>Preferences</a:t>
            </a:r>
            <a:r>
              <a:rPr lang="zh-CN" altLang="en-US" sz="1200" dirty="0"/>
              <a:t>实例。（  ）</a:t>
            </a:r>
          </a:p>
          <a:p>
            <a:r>
              <a:rPr lang="en-US" altLang="zh-CN" sz="1200" dirty="0"/>
              <a:t>2. </a:t>
            </a:r>
            <a:r>
              <a:rPr lang="zh-CN" altLang="en-US" sz="1200" dirty="0"/>
              <a:t>单选题</a:t>
            </a:r>
          </a:p>
          <a:p>
            <a:r>
              <a:rPr lang="zh-CN" altLang="en-US" sz="1200" dirty="0"/>
              <a:t>（</a:t>
            </a:r>
            <a:r>
              <a:rPr lang="en-US" altLang="zh-CN" sz="1200" dirty="0"/>
              <a:t>1</a:t>
            </a:r>
            <a:r>
              <a:rPr lang="zh-CN" altLang="en-US" sz="1200" dirty="0"/>
              <a:t>）使用首选项要导入哪个包？（  ）</a:t>
            </a:r>
          </a:p>
          <a:p>
            <a:r>
              <a:rPr lang="zh-CN" altLang="en-US" sz="1200" dirty="0"/>
              <a:t>　　  </a:t>
            </a:r>
            <a:r>
              <a:rPr lang="en-US" altLang="zh-CN" sz="1200" dirty="0"/>
              <a:t>A. @</a:t>
            </a:r>
            <a:r>
              <a:rPr lang="en-US" altLang="zh-CN" sz="1200" dirty="0" err="1"/>
              <a:t>ohos.data.rdb</a:t>
            </a:r>
            <a:r>
              <a:rPr lang="en-US" altLang="zh-CN" sz="1200" dirty="0"/>
              <a:t>				B. @</a:t>
            </a:r>
            <a:r>
              <a:rPr lang="en-US" altLang="zh-CN" sz="1200" dirty="0" err="1"/>
              <a:t>ohos.data.preferences</a:t>
            </a:r>
            <a:endParaRPr lang="en-US" altLang="zh-CN" sz="1200" dirty="0"/>
          </a:p>
          <a:p>
            <a:r>
              <a:rPr lang="zh-CN" altLang="en-US" sz="1200" dirty="0"/>
              <a:t>　　  </a:t>
            </a:r>
            <a:r>
              <a:rPr lang="en-US" altLang="zh-CN" sz="1200" dirty="0"/>
              <a:t>C. @</a:t>
            </a:r>
            <a:r>
              <a:rPr lang="en-US" altLang="zh-CN" sz="1200" dirty="0" err="1"/>
              <a:t>ohos.router</a:t>
            </a:r>
            <a:r>
              <a:rPr lang="en-US" altLang="zh-CN" sz="1200" dirty="0"/>
              <a:t>				D. @</a:t>
            </a:r>
            <a:r>
              <a:rPr lang="en-US" altLang="zh-CN" sz="1200" dirty="0" err="1"/>
              <a:t>ohos.data.storage</a:t>
            </a:r>
            <a:endParaRPr lang="en-US" altLang="zh-CN" sz="1200" dirty="0"/>
          </a:p>
          <a:p>
            <a:r>
              <a:rPr lang="zh-CN" altLang="en-US" sz="1200" dirty="0"/>
              <a:t>（</a:t>
            </a:r>
            <a:r>
              <a:rPr lang="en-US" altLang="zh-CN" sz="1200" dirty="0"/>
              <a:t>2</a:t>
            </a:r>
            <a:r>
              <a:rPr lang="zh-CN" altLang="en-US" sz="1200" dirty="0"/>
              <a:t>）首选项的数据持久化后放在哪里？（  ）</a:t>
            </a:r>
          </a:p>
          <a:p>
            <a:r>
              <a:rPr lang="zh-CN" altLang="en-US" sz="1200" dirty="0"/>
              <a:t>　　</a:t>
            </a:r>
            <a:r>
              <a:rPr lang="en-US" altLang="zh-CN" sz="1200" dirty="0"/>
              <a:t>A. </a:t>
            </a:r>
            <a:r>
              <a:rPr lang="zh-CN" altLang="en-US" sz="1200" dirty="0"/>
              <a:t>内存中		</a:t>
            </a:r>
            <a:r>
              <a:rPr lang="en-US" altLang="zh-CN" sz="1200" dirty="0"/>
              <a:t>B. </a:t>
            </a:r>
            <a:r>
              <a:rPr lang="zh-CN" altLang="en-US" sz="1200" dirty="0"/>
              <a:t>数据库表中		</a:t>
            </a:r>
            <a:r>
              <a:rPr lang="en-US" altLang="zh-CN" sz="1200" dirty="0"/>
              <a:t>C. </a:t>
            </a:r>
            <a:r>
              <a:rPr lang="zh-CN" altLang="en-US" sz="1200" dirty="0"/>
              <a:t>文件中		</a:t>
            </a:r>
            <a:r>
              <a:rPr lang="en-US" altLang="zh-CN" sz="1200" dirty="0"/>
              <a:t>D. </a:t>
            </a:r>
            <a:r>
              <a:rPr lang="zh-CN" altLang="en-US" sz="1200" dirty="0"/>
              <a:t>云端</a:t>
            </a:r>
          </a:p>
          <a:p>
            <a:r>
              <a:rPr lang="zh-CN" altLang="en-US" sz="1200" dirty="0"/>
              <a:t>（</a:t>
            </a:r>
            <a:r>
              <a:rPr lang="en-US" altLang="zh-CN" sz="1200" dirty="0"/>
              <a:t>3</a:t>
            </a:r>
            <a:r>
              <a:rPr lang="zh-CN" altLang="en-US" sz="1200" dirty="0"/>
              <a:t>）下面哪个接口不是首选项提供的</a:t>
            </a:r>
            <a:r>
              <a:rPr lang="en-US" altLang="zh-CN" sz="1200" dirty="0"/>
              <a:t>API</a:t>
            </a:r>
            <a:r>
              <a:rPr lang="zh-CN" altLang="en-US" sz="1200" dirty="0"/>
              <a:t>接口？（  ）</a:t>
            </a:r>
          </a:p>
          <a:p>
            <a:r>
              <a:rPr lang="zh-CN" altLang="en-US" sz="1200" dirty="0"/>
              <a:t>　　</a:t>
            </a:r>
            <a:r>
              <a:rPr lang="en-US" altLang="zh-CN" sz="1200" dirty="0"/>
              <a:t>A. get()		B. update()		C. put()		D. flush()</a:t>
            </a:r>
          </a:p>
          <a:p>
            <a:r>
              <a:rPr lang="en-US" altLang="zh-CN" sz="1200" dirty="0"/>
              <a:t>3. </a:t>
            </a:r>
            <a:r>
              <a:rPr lang="zh-CN" altLang="en-US" sz="1200" dirty="0"/>
              <a:t>多选题</a:t>
            </a:r>
          </a:p>
          <a:p>
            <a:r>
              <a:rPr lang="zh-CN" altLang="en-US" sz="1200" dirty="0"/>
              <a:t>（</a:t>
            </a:r>
            <a:r>
              <a:rPr lang="en-US" altLang="zh-CN" sz="1200" dirty="0"/>
              <a:t>1</a:t>
            </a:r>
            <a:r>
              <a:rPr lang="zh-CN" altLang="en-US" sz="1200" dirty="0"/>
              <a:t>）</a:t>
            </a:r>
            <a:r>
              <a:rPr lang="en-US" altLang="zh-CN" sz="1200" dirty="0" err="1"/>
              <a:t>HarmonyOS</a:t>
            </a:r>
            <a:r>
              <a:rPr lang="zh-CN" altLang="en-US" sz="1200" dirty="0"/>
              <a:t>提供的数据管理方式有哪些？（  ）</a:t>
            </a:r>
          </a:p>
          <a:p>
            <a:r>
              <a:rPr lang="zh-CN" altLang="en-US" sz="1200" dirty="0"/>
              <a:t>　　</a:t>
            </a:r>
            <a:r>
              <a:rPr lang="en-US" altLang="zh-CN" sz="1200" dirty="0"/>
              <a:t>A. </a:t>
            </a:r>
            <a:r>
              <a:rPr lang="zh-CN" altLang="en-US" sz="1200" dirty="0"/>
              <a:t>首选项					</a:t>
            </a:r>
            <a:r>
              <a:rPr lang="en-US" altLang="zh-CN" sz="1200" dirty="0"/>
              <a:t>B. </a:t>
            </a:r>
            <a:r>
              <a:rPr lang="zh-CN" altLang="en-US" sz="1200" dirty="0"/>
              <a:t>分布式数据服务</a:t>
            </a:r>
          </a:p>
          <a:p>
            <a:r>
              <a:rPr lang="zh-CN" altLang="en-US" sz="1200" dirty="0"/>
              <a:t>　　</a:t>
            </a:r>
            <a:r>
              <a:rPr lang="en-US" altLang="zh-CN" sz="1200" dirty="0"/>
              <a:t>C. </a:t>
            </a:r>
            <a:r>
              <a:rPr lang="zh-CN" altLang="en-US" sz="1200" dirty="0"/>
              <a:t>关系数据库				</a:t>
            </a:r>
            <a:r>
              <a:rPr lang="en-US" altLang="zh-CN" sz="1200" dirty="0"/>
              <a:t>D. </a:t>
            </a:r>
            <a:r>
              <a:rPr lang="zh-CN" altLang="en-US" sz="1200" dirty="0"/>
              <a:t>分布式数据对象</a:t>
            </a:r>
          </a:p>
          <a:p>
            <a:r>
              <a:rPr lang="zh-CN" altLang="en-US" sz="1200" dirty="0"/>
              <a:t>（</a:t>
            </a:r>
            <a:r>
              <a:rPr lang="en-US" altLang="zh-CN" sz="1200" dirty="0"/>
              <a:t>2</a:t>
            </a:r>
            <a:r>
              <a:rPr lang="zh-CN" altLang="en-US" sz="1200" dirty="0"/>
              <a:t>）下面的说法正确的是（  ）。</a:t>
            </a:r>
          </a:p>
          <a:p>
            <a:r>
              <a:rPr lang="zh-CN" altLang="en-US" sz="1200" dirty="0"/>
              <a:t>　　</a:t>
            </a:r>
            <a:r>
              <a:rPr lang="en-US" altLang="zh-CN" sz="1200" dirty="0"/>
              <a:t>A. </a:t>
            </a:r>
            <a:r>
              <a:rPr lang="zh-CN" altLang="en-US" sz="1200" dirty="0"/>
              <a:t>首选项遵循</a:t>
            </a:r>
            <a:r>
              <a:rPr lang="en-US" altLang="zh-CN" sz="1200" dirty="0"/>
              <a:t>ACID</a:t>
            </a:r>
            <a:r>
              <a:rPr lang="zh-CN" altLang="en-US" sz="1200" dirty="0"/>
              <a:t>特性</a:t>
            </a:r>
          </a:p>
          <a:p>
            <a:r>
              <a:rPr lang="zh-CN" altLang="en-US" sz="1200" dirty="0"/>
              <a:t>　　</a:t>
            </a:r>
            <a:r>
              <a:rPr lang="en-US" altLang="zh-CN" sz="1200" dirty="0"/>
              <a:t>B. </a:t>
            </a:r>
            <a:r>
              <a:rPr lang="zh-CN" altLang="en-US" sz="1200" dirty="0"/>
              <a:t>首选项以</a:t>
            </a:r>
            <a:r>
              <a:rPr lang="en-US" altLang="zh-CN" sz="1200" dirty="0"/>
              <a:t>Key-Value</a:t>
            </a:r>
            <a:r>
              <a:rPr lang="zh-CN" altLang="en-US" sz="1200" dirty="0"/>
              <a:t>形式存取数据</a:t>
            </a:r>
          </a:p>
          <a:p>
            <a:r>
              <a:rPr lang="zh-CN" altLang="en-US" sz="1200" dirty="0"/>
              <a:t>　　</a:t>
            </a:r>
            <a:r>
              <a:rPr lang="en-US" altLang="zh-CN" sz="1200" dirty="0"/>
              <a:t>C. </a:t>
            </a:r>
            <a:r>
              <a:rPr lang="zh-CN" altLang="en-US" sz="1200" dirty="0"/>
              <a:t>首选项存储数据的数量建议不超过</a:t>
            </a:r>
            <a:r>
              <a:rPr lang="en-US" altLang="zh-CN" sz="1200" dirty="0"/>
              <a:t>1</a:t>
            </a:r>
            <a:r>
              <a:rPr lang="zh-CN" altLang="en-US" sz="1200" dirty="0"/>
              <a:t>万条</a:t>
            </a:r>
          </a:p>
          <a:p>
            <a:r>
              <a:rPr lang="zh-CN" altLang="en-US" sz="1200" dirty="0"/>
              <a:t>　　</a:t>
            </a:r>
            <a:r>
              <a:rPr lang="en-US" altLang="zh-CN" sz="1200" dirty="0"/>
              <a:t>D. </a:t>
            </a:r>
            <a:r>
              <a:rPr lang="zh-CN" altLang="en-US" sz="1200" dirty="0"/>
              <a:t>首选项的</a:t>
            </a:r>
            <a:r>
              <a:rPr lang="en-US" altLang="zh-CN" sz="1200" dirty="0"/>
              <a:t>Key</a:t>
            </a:r>
            <a:r>
              <a:rPr lang="zh-CN" altLang="en-US" sz="1200" dirty="0"/>
              <a:t>为</a:t>
            </a:r>
            <a:r>
              <a:rPr lang="en-US" altLang="zh-CN" sz="1200" dirty="0"/>
              <a:t>String</a:t>
            </a:r>
            <a:r>
              <a:rPr lang="zh-CN" altLang="en-US" sz="1200" dirty="0"/>
              <a:t>类型</a:t>
            </a:r>
          </a:p>
        </p:txBody>
      </p:sp>
    </p:spTree>
    <p:extLst>
      <p:ext uri="{BB962C8B-B14F-4D97-AF65-F5344CB8AC3E}">
        <p14:creationId xmlns:p14="http://schemas.microsoft.com/office/powerpoint/2010/main" val="344406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9.1.1  </a:t>
            </a:r>
            <a:r>
              <a:rPr lang="zh-CN" altLang="en-US" dirty="0"/>
              <a:t>分布式数据服务的基本概念</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分布式数据服务支撑应用程序数据库数据的分布式管理，包含如下基本概念</a:t>
            </a:r>
            <a:r>
              <a:rPr lang="zh-CN" altLang="en-US" dirty="0" smtClean="0"/>
              <a:t>。</a:t>
            </a:r>
            <a:endParaRPr lang="en-US" altLang="zh-CN" dirty="0" smtClean="0"/>
          </a:p>
          <a:p>
            <a:pPr marL="0" indent="0">
              <a:buNone/>
            </a:pPr>
            <a:r>
              <a:rPr lang="en-US" altLang="zh-CN" dirty="0"/>
              <a:t>KV</a:t>
            </a:r>
            <a:r>
              <a:rPr lang="zh-CN" altLang="en-US" dirty="0" smtClean="0"/>
              <a:t>数据模型</a:t>
            </a:r>
            <a:endParaRPr lang="en-US" altLang="zh-CN" dirty="0" smtClean="0"/>
          </a:p>
          <a:p>
            <a:pPr marL="0" indent="0">
              <a:buNone/>
            </a:pPr>
            <a:r>
              <a:rPr lang="zh-CN" altLang="en-US" dirty="0"/>
              <a:t>分布式数据库的</a:t>
            </a:r>
            <a:r>
              <a:rPr lang="zh-CN" altLang="en-US" dirty="0" smtClean="0"/>
              <a:t>事务性</a:t>
            </a:r>
            <a:endParaRPr lang="en-US" altLang="zh-CN" dirty="0" smtClean="0"/>
          </a:p>
          <a:p>
            <a:pPr marL="0" indent="0">
              <a:buNone/>
            </a:pPr>
            <a:r>
              <a:rPr lang="zh-CN" altLang="en-US" dirty="0"/>
              <a:t>分布式数据库的</a:t>
            </a:r>
            <a:r>
              <a:rPr lang="zh-CN" altLang="en-US" dirty="0" smtClean="0"/>
              <a:t>一致性</a:t>
            </a:r>
            <a:endParaRPr lang="en-US" altLang="zh-CN" dirty="0" smtClean="0"/>
          </a:p>
          <a:p>
            <a:pPr marL="0" indent="0">
              <a:buNone/>
            </a:pPr>
            <a:r>
              <a:rPr lang="zh-CN" altLang="en-US" dirty="0"/>
              <a:t>分布式数据库</a:t>
            </a:r>
            <a:r>
              <a:rPr lang="zh-CN" altLang="en-US" dirty="0" smtClean="0"/>
              <a:t>同步</a:t>
            </a:r>
            <a:endParaRPr lang="en-US" altLang="zh-CN" dirty="0" smtClean="0"/>
          </a:p>
          <a:p>
            <a:pPr marL="0" indent="0">
              <a:buNone/>
            </a:pPr>
            <a:r>
              <a:rPr lang="zh-CN" altLang="en-US" dirty="0"/>
              <a:t>单版本</a:t>
            </a:r>
            <a:r>
              <a:rPr lang="zh-CN" altLang="en-US" dirty="0" smtClean="0"/>
              <a:t>分布式数据库</a:t>
            </a:r>
            <a:endParaRPr lang="en-US" altLang="zh-CN" dirty="0" smtClean="0"/>
          </a:p>
          <a:p>
            <a:pPr marL="0" indent="0">
              <a:buNone/>
            </a:pPr>
            <a:r>
              <a:rPr lang="zh-CN" altLang="en-US" dirty="0"/>
              <a:t>分布式数据库冲突解决</a:t>
            </a:r>
            <a:r>
              <a:rPr lang="zh-CN" altLang="en-US" dirty="0" smtClean="0"/>
              <a:t>策略</a:t>
            </a:r>
            <a:endParaRPr lang="en-US" altLang="zh-CN" dirty="0" smtClean="0"/>
          </a:p>
          <a:p>
            <a:pPr marL="0" indent="0">
              <a:buNone/>
            </a:pPr>
            <a:r>
              <a:rPr lang="zh-CN" altLang="en-US" dirty="0"/>
              <a:t>数据库</a:t>
            </a:r>
            <a:r>
              <a:rPr lang="en-US" altLang="zh-CN" dirty="0"/>
              <a:t>Schema</a:t>
            </a:r>
            <a:r>
              <a:rPr lang="zh-CN" altLang="en-US" dirty="0"/>
              <a:t>化管理与谓词</a:t>
            </a:r>
            <a:r>
              <a:rPr lang="zh-CN" altLang="en-US" dirty="0" smtClean="0"/>
              <a:t>查询</a:t>
            </a:r>
            <a:endParaRPr lang="en-US" altLang="zh-CN" dirty="0" smtClean="0"/>
          </a:p>
          <a:p>
            <a:pPr marL="0" indent="0">
              <a:buNone/>
            </a:pPr>
            <a:r>
              <a:rPr lang="zh-CN" altLang="en-US" dirty="0"/>
              <a:t> 分布式数据库的备份能力</a:t>
            </a:r>
            <a:endParaRPr lang="zh-CN" altLang="en-US" dirty="0"/>
          </a:p>
        </p:txBody>
      </p:sp>
      <p:sp>
        <p:nvSpPr>
          <p:cNvPr id="5" name="文本框 4"/>
          <p:cNvSpPr txBox="1"/>
          <p:nvPr/>
        </p:nvSpPr>
        <p:spPr>
          <a:xfrm>
            <a:off x="6357669" y="6127234"/>
            <a:ext cx="3877985" cy="369332"/>
          </a:xfrm>
          <a:prstGeom prst="rect">
            <a:avLst/>
          </a:prstGeom>
          <a:noFill/>
        </p:spPr>
        <p:txBody>
          <a:bodyPr wrap="none" rtlCol="0">
            <a:spAutoFit/>
          </a:bodyPr>
          <a:lstStyle/>
          <a:p>
            <a:r>
              <a:rPr lang="zh-CN" altLang="zh-CN" dirty="0"/>
              <a:t>对模拟信号进行数字采样的数值转换</a:t>
            </a:r>
            <a:endParaRPr lang="zh-CN" altLang="en-US" dirty="0"/>
          </a:p>
        </p:txBody>
      </p:sp>
    </p:spTree>
    <p:extLst>
      <p:ext uri="{BB962C8B-B14F-4D97-AF65-F5344CB8AC3E}">
        <p14:creationId xmlns:p14="http://schemas.microsoft.com/office/powerpoint/2010/main" val="10873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KV</a:t>
            </a:r>
            <a:r>
              <a:rPr lang="zh-CN" altLang="en-US" dirty="0"/>
              <a:t>数据模型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KV</a:t>
            </a:r>
            <a:r>
              <a:rPr lang="zh-CN" altLang="en-US" dirty="0"/>
              <a:t>数据模型是</a:t>
            </a:r>
            <a:r>
              <a:rPr lang="en-US" altLang="zh-CN" dirty="0"/>
              <a:t>Key-Value</a:t>
            </a:r>
            <a:r>
              <a:rPr lang="zh-CN" altLang="en-US" dirty="0"/>
              <a:t>数据模型的简称，其数据以键－值对的形式进行组织、索引和存储。</a:t>
            </a:r>
          </a:p>
          <a:p>
            <a:pPr marL="0" indent="0">
              <a:buNone/>
            </a:pPr>
            <a:r>
              <a:rPr lang="en-US" altLang="zh-CN" dirty="0"/>
              <a:t>KV</a:t>
            </a:r>
            <a:r>
              <a:rPr lang="zh-CN" altLang="en-US" dirty="0"/>
              <a:t>数据模型适合不涉及过多数据关系和业务关系的业务数据的存储，比</a:t>
            </a:r>
            <a:r>
              <a:rPr lang="en-US" altLang="zh-CN" dirty="0"/>
              <a:t>SQL</a:t>
            </a:r>
            <a:r>
              <a:rPr lang="zh-CN" altLang="en-US" dirty="0"/>
              <a:t>数据库存储拥有更好的读写性能，同时因其在分布式场景中降低了解决数据库版本兼容问题的复杂度，并且在数据同步过程中降低了解决冲突的复杂度而被广泛使用。分布式数据库也是基于</a:t>
            </a:r>
            <a:r>
              <a:rPr lang="en-US" altLang="zh-CN" dirty="0"/>
              <a:t>KV</a:t>
            </a:r>
            <a:r>
              <a:rPr lang="zh-CN" altLang="en-US" dirty="0"/>
              <a:t>数据模型对外提供</a:t>
            </a:r>
            <a:r>
              <a:rPr lang="en-US" altLang="zh-CN" dirty="0"/>
              <a:t>KV</a:t>
            </a:r>
            <a:r>
              <a:rPr lang="zh-CN" altLang="en-US" dirty="0"/>
              <a:t>类型的访问接口的。</a:t>
            </a:r>
            <a:endParaRPr lang="zh-CN" altLang="en-US" dirty="0"/>
          </a:p>
        </p:txBody>
      </p:sp>
    </p:spTree>
    <p:extLst>
      <p:ext uri="{BB962C8B-B14F-4D97-AF65-F5344CB8AC3E}">
        <p14:creationId xmlns:p14="http://schemas.microsoft.com/office/powerpoint/2010/main" val="412733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分布式数据库的事务性</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分布式数据库事务支持本地事务（和传统数据库的事务概念一致）和同步事务。同步事务是指在设备之间同步数据时，以本地事务为单位进行同步，一次本地事务的修改要么都同步成功，要么都同步失败。</a:t>
            </a:r>
          </a:p>
          <a:p>
            <a:pPr marL="0" indent="0">
              <a:buNone/>
            </a:pPr>
            <a:r>
              <a:rPr lang="zh-CN" altLang="en-US" dirty="0"/>
              <a:t> </a:t>
            </a:r>
            <a:endParaRPr lang="zh-CN" altLang="en-US" dirty="0"/>
          </a:p>
        </p:txBody>
      </p:sp>
    </p:spTree>
    <p:extLst>
      <p:ext uri="{BB962C8B-B14F-4D97-AF65-F5344CB8AC3E}">
        <p14:creationId xmlns:p14="http://schemas.microsoft.com/office/powerpoint/2010/main" val="341779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分布式数据库的一致性</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在分布式场景中一般会涉及多个设备，组网内设备之间看到的数据是否一致称为分布式数据库的一致性。分布式数据库的一致性可以分为强一致性、弱一致性和最终一致性。</a:t>
            </a:r>
          </a:p>
          <a:p>
            <a:pPr marL="0" indent="0">
              <a:buNone/>
            </a:pPr>
            <a:r>
              <a:rPr lang="zh-CN" altLang="en-US" dirty="0"/>
              <a:t>强一致性：是指某一设备成功增、删、改数据后，组网内设备对该数据的读取操作都将得到更新后的值。</a:t>
            </a:r>
          </a:p>
          <a:p>
            <a:pPr marL="0" indent="0">
              <a:buNone/>
            </a:pPr>
            <a:r>
              <a:rPr lang="zh-CN" altLang="en-US" dirty="0"/>
              <a:t>弱一致性：是指某一设备成功增、删、改数据后，组网内设备可能读取到本次更新数据，也可能读取不到，不能保证在多长时间后每个设备的数据一定是一致的。</a:t>
            </a:r>
          </a:p>
          <a:p>
            <a:pPr marL="0" indent="0">
              <a:buNone/>
            </a:pPr>
            <a:r>
              <a:rPr lang="zh-CN" altLang="en-US" dirty="0"/>
              <a:t>最终一致性：是指某一设备成功增、删、改数据后，组网内设备可能读取不到本次更新数据，但在某个时间窗口之后组网内设备的数据能够达到一致状态。</a:t>
            </a:r>
          </a:p>
          <a:p>
            <a:pPr marL="0" indent="0">
              <a:buNone/>
            </a:pPr>
            <a:r>
              <a:rPr lang="zh-CN" altLang="en-US" dirty="0"/>
              <a:t>强一致性对分布式数据的管理要求非常高，在服务器的分布式场景可能会遇到。因为移动终端设备的不常在线和无中心的特性，使得分布式数据服务不支持强一致性，只支持最终</a:t>
            </a:r>
            <a:r>
              <a:rPr lang="zh-CN" altLang="en-US" dirty="0" smtClean="0"/>
              <a:t>一致性</a:t>
            </a:r>
            <a:r>
              <a:rPr lang="zh-CN" altLang="en-US" dirty="0"/>
              <a:t>。</a:t>
            </a:r>
            <a:endParaRPr lang="zh-CN" altLang="en-US" dirty="0"/>
          </a:p>
        </p:txBody>
      </p:sp>
    </p:spTree>
    <p:extLst>
      <p:ext uri="{BB962C8B-B14F-4D97-AF65-F5344CB8AC3E}">
        <p14:creationId xmlns:p14="http://schemas.microsoft.com/office/powerpoint/2010/main" val="423556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分布式数据库同步</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zh-CN" altLang="en-US" dirty="0"/>
              <a:t>底层通信组件完成设备发现和认证后，会通知上层应用程序（包括分布式数据服务）设备上线。收到设备上线的消息后，分布式数据服务可以在两个设备之间建立加密的数据传输通道，利用该通道在两个设备之间进行数据同步。</a:t>
            </a:r>
          </a:p>
          <a:p>
            <a:pPr marL="0" indent="0">
              <a:buNone/>
            </a:pPr>
            <a:r>
              <a:rPr lang="zh-CN" altLang="en-US" dirty="0"/>
              <a:t>分布式数据服务提供了两种同步方式：手动同步和自动同步。</a:t>
            </a:r>
          </a:p>
          <a:p>
            <a:r>
              <a:rPr lang="zh-CN" altLang="en-US" dirty="0">
                <a:solidFill>
                  <a:srgbClr val="00B0F0"/>
                </a:solidFill>
              </a:rPr>
              <a:t>手动同步：由应用程序调用</a:t>
            </a:r>
            <a:r>
              <a:rPr lang="en-US" altLang="zh-CN" dirty="0">
                <a:solidFill>
                  <a:srgbClr val="00B0F0"/>
                </a:solidFill>
              </a:rPr>
              <a:t>sync</a:t>
            </a:r>
            <a:r>
              <a:rPr lang="zh-CN" altLang="en-US" dirty="0">
                <a:solidFill>
                  <a:srgbClr val="00B0F0"/>
                </a:solidFill>
              </a:rPr>
              <a:t>接口来触发，需要指定同步的设备列表和同步模式。同步模式分为</a:t>
            </a:r>
            <a:r>
              <a:rPr lang="en-US" altLang="zh-CN" dirty="0">
                <a:solidFill>
                  <a:srgbClr val="00B0F0"/>
                </a:solidFill>
              </a:rPr>
              <a:t>PULL_ONLY</a:t>
            </a:r>
            <a:r>
              <a:rPr lang="zh-CN" altLang="en-US" dirty="0">
                <a:solidFill>
                  <a:srgbClr val="00B0F0"/>
                </a:solidFill>
              </a:rPr>
              <a:t>（将远端数据拉到本端）、</a:t>
            </a:r>
            <a:r>
              <a:rPr lang="en-US" altLang="zh-CN" dirty="0">
                <a:solidFill>
                  <a:srgbClr val="00B0F0"/>
                </a:solidFill>
              </a:rPr>
              <a:t>PUSH_ONLY</a:t>
            </a:r>
            <a:r>
              <a:rPr lang="zh-CN" altLang="en-US" dirty="0">
                <a:solidFill>
                  <a:srgbClr val="00B0F0"/>
                </a:solidFill>
              </a:rPr>
              <a:t>（将本端数据推送到远端）和</a:t>
            </a:r>
            <a:r>
              <a:rPr lang="en-US" altLang="zh-CN" dirty="0">
                <a:solidFill>
                  <a:srgbClr val="00B0F0"/>
                </a:solidFill>
              </a:rPr>
              <a:t>PUSH_PULL</a:t>
            </a:r>
            <a:r>
              <a:rPr lang="zh-CN" altLang="en-US" dirty="0">
                <a:solidFill>
                  <a:srgbClr val="00B0F0"/>
                </a:solidFill>
              </a:rPr>
              <a:t>（将本端数据推送到远端，同时也将远端数据拉取到本端）。内部接口支持按条件过滤同步，将符合条件的数据同步到远端。</a:t>
            </a:r>
          </a:p>
          <a:p>
            <a:r>
              <a:rPr lang="zh-CN" altLang="en-US" dirty="0">
                <a:solidFill>
                  <a:srgbClr val="00B0F0"/>
                </a:solidFill>
              </a:rPr>
              <a:t>自动同步：包括全量同步和按条件订阅同步。全量同步由分布式数据库自动将本端数据推送到远端，同时也将远端数据拉取到本端来完成数据同步，同步时机包括设备上线、应用程序更新数据等，应用不需要主动调用</a:t>
            </a:r>
            <a:r>
              <a:rPr lang="en-US" altLang="zh-CN" dirty="0">
                <a:solidFill>
                  <a:srgbClr val="00B0F0"/>
                </a:solidFill>
              </a:rPr>
              <a:t>sync</a:t>
            </a:r>
            <a:r>
              <a:rPr lang="zh-CN" altLang="en-US" dirty="0">
                <a:solidFill>
                  <a:srgbClr val="00B0F0"/>
                </a:solidFill>
              </a:rPr>
              <a:t>接口。内部接口支持按条件订阅同步，将远端符合订阅条件的数据自动同步到本</a:t>
            </a:r>
            <a:r>
              <a:rPr lang="zh-CN" altLang="en-US" dirty="0" smtClean="0">
                <a:solidFill>
                  <a:srgbClr val="00B0F0"/>
                </a:solidFill>
              </a:rPr>
              <a:t>端。</a:t>
            </a:r>
            <a:endParaRPr lang="zh-CN" altLang="en-US" dirty="0">
              <a:solidFill>
                <a:srgbClr val="00B0F0"/>
              </a:solidFill>
            </a:endParaRPr>
          </a:p>
        </p:txBody>
      </p:sp>
    </p:spTree>
    <p:extLst>
      <p:ext uri="{BB962C8B-B14F-4D97-AF65-F5344CB8AC3E}">
        <p14:creationId xmlns:p14="http://schemas.microsoft.com/office/powerpoint/2010/main" val="40922992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5801</Words>
  <Application>Microsoft Office PowerPoint</Application>
  <PresentationFormat>宽屏</PresentationFormat>
  <Paragraphs>726</Paragraphs>
  <Slides>46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46</vt:i4>
      </vt:variant>
    </vt:vector>
  </HeadingPairs>
  <TitlesOfParts>
    <vt:vector size="51" baseType="lpstr">
      <vt:lpstr>宋体</vt:lpstr>
      <vt:lpstr>Arial</vt:lpstr>
      <vt:lpstr>Calibri</vt:lpstr>
      <vt:lpstr>Calibri Light</vt:lpstr>
      <vt:lpstr>Office 主题</vt:lpstr>
      <vt:lpstr>第9章  数据管理</vt:lpstr>
      <vt:lpstr>本章简介</vt:lpstr>
      <vt:lpstr>本章内容</vt:lpstr>
      <vt:lpstr>9.1  分布式数据服务概述</vt:lpstr>
      <vt:lpstr> 9.1.1  分布式数据服务的基本概念</vt:lpstr>
      <vt:lpstr>KV数据模型</vt:lpstr>
      <vt:lpstr>分布式数据库的事务性</vt:lpstr>
      <vt:lpstr> 分布式数据库的一致性</vt:lpstr>
      <vt:lpstr>分布式数据库同步</vt:lpstr>
      <vt:lpstr>单版本分布式数据库</vt:lpstr>
      <vt:lpstr>设备协同分布式数据库</vt:lpstr>
      <vt:lpstr>分布式数据库冲突解决策略</vt:lpstr>
      <vt:lpstr>数据库Schema化管理与谓词查询</vt:lpstr>
      <vt:lpstr>分布式数据库的备份能力</vt:lpstr>
      <vt:lpstr> 9.1.2  分布式数据服务的运作机制</vt:lpstr>
      <vt:lpstr> 9.1.3  分布式数据服务的约束与限制</vt:lpstr>
      <vt:lpstr>9.2  分布式数据服务的开发步骤</vt:lpstr>
      <vt:lpstr> 9.2.1  导入模块</vt:lpstr>
      <vt:lpstr> 9.2.2  构造分布式数据库管理类实例</vt:lpstr>
      <vt:lpstr> 9.2.3  获取/创建分布式数据库</vt:lpstr>
      <vt:lpstr> 9.2.4  订阅分布式数据库的数据变化</vt:lpstr>
      <vt:lpstr> 9.2.5  将数据写入分布式数据库</vt:lpstr>
      <vt:lpstr> 9.2.6  查询分布式数据库数据</vt:lpstr>
      <vt:lpstr> 9.2.6  查询分布式数据库数据</vt:lpstr>
      <vt:lpstr>9.3  关系数据库概述</vt:lpstr>
      <vt:lpstr> 9.3.1  基本概念</vt:lpstr>
      <vt:lpstr> 9.3.2  运作机制</vt:lpstr>
      <vt:lpstr> 9.3.3  默认配置与限制</vt:lpstr>
      <vt:lpstr>9.4  实战：关系数据库的开发</vt:lpstr>
      <vt:lpstr> 9.4.1  操作RdbStore</vt:lpstr>
      <vt:lpstr>PowerPoint 演示文稿</vt:lpstr>
      <vt:lpstr> 9.4.2  账目信息的表示</vt:lpstr>
      <vt:lpstr> 9.4.3  操作账目信息表</vt:lpstr>
      <vt:lpstr>PowerPoint 演示文稿</vt:lpstr>
      <vt:lpstr> 9.4.4  设计界面</vt:lpstr>
      <vt:lpstr> 9.4.5  运行</vt:lpstr>
      <vt:lpstr> 9.5  首选项概述</vt:lpstr>
      <vt:lpstr> 9.5.1  首选项的运作机制</vt:lpstr>
      <vt:lpstr> 9.5.2  约束与限制</vt:lpstr>
      <vt:lpstr> 9.6  实战：首选项开发</vt:lpstr>
      <vt:lpstr> 9.6.1  操作Preferences</vt:lpstr>
      <vt:lpstr> 9.6.2  账目信息的表示</vt:lpstr>
      <vt:lpstr> 9.6.3  设计界面</vt:lpstr>
      <vt:lpstr> 9.6.4  运行</vt:lpstr>
      <vt:lpstr> 9.7  小结</vt:lpstr>
      <vt:lpstr> 9.8  习题</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课程前言</dc:title>
  <dc:creator>Lenovo</dc:creator>
  <cp:lastModifiedBy>Administrator</cp:lastModifiedBy>
  <cp:revision>165</cp:revision>
  <dcterms:created xsi:type="dcterms:W3CDTF">2020-09-05T11:09:37Z</dcterms:created>
  <dcterms:modified xsi:type="dcterms:W3CDTF">2024-01-05T10:10:18Z</dcterms:modified>
</cp:coreProperties>
</file>