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835" r:id="rId1"/>
  </p:sldMasterIdLst>
  <p:notesMasterIdLst>
    <p:notesMasterId r:id="rId2"/>
  </p:notesMasterIdLst>
  <p:handoutMasterIdLst>
    <p:handoutMasterId r:id="rId3"/>
  </p:handout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9906000" cy="6858000" type="A4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 horzBarState="maximized">
    <p:restoredLeft sz="13853" autoAdjust="0"/>
    <p:restoredTop sz="94660"/>
  </p:normalViewPr>
  <p:slideViewPr>
    <p:cSldViewPr snapToGrid="0">
      <p:cViewPr>
        <p:scale>
          <a:sx n="108" d="100"/>
          <a:sy n="108" d="100"/>
        </p:scale>
        <p:origin x="1320" y="108"/>
      </p:cViewPr>
      <p:guideLst>
        <p:guide orient="horz" pos="2159"/>
        <p:guide pos="3119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7.xml"  /><Relationship Id="rId11" Type="http://schemas.openxmlformats.org/officeDocument/2006/relationships/slide" Target="slides/slide8.xml"  /><Relationship Id="rId12" Type="http://schemas.openxmlformats.org/officeDocument/2006/relationships/slide" Target="slides/slide9.xml"  /><Relationship Id="rId13" Type="http://schemas.openxmlformats.org/officeDocument/2006/relationships/slide" Target="slides/slide10.xml"  /><Relationship Id="rId14" Type="http://schemas.openxmlformats.org/officeDocument/2006/relationships/slide" Target="slides/slide11.xml"  /><Relationship Id="rId15" Type="http://schemas.openxmlformats.org/officeDocument/2006/relationships/presProps" Target="presProps.xml"  /><Relationship Id="rId16" Type="http://schemas.openxmlformats.org/officeDocument/2006/relationships/viewProps" Target="viewProps.xml"  /><Relationship Id="rId17" Type="http://schemas.openxmlformats.org/officeDocument/2006/relationships/theme" Target="theme/theme1.xml"  /><Relationship Id="rId18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handoutMaster" Target="handoutMasters/handoutMaster1.xml"  /><Relationship Id="rId4" Type="http://schemas.openxmlformats.org/officeDocument/2006/relationships/slide" Target="slides/slide1.xml"  /><Relationship Id="rId5" Type="http://schemas.openxmlformats.org/officeDocument/2006/relationships/slide" Target="slides/slide2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2"/>
            <a:ext cx="2946400" cy="496889"/>
          </a:xfrm>
          <a:prstGeom prst="rect">
            <a:avLst/>
          </a:prstGeom>
        </p:spPr>
        <p:txBody>
          <a:bodyPr vert="horz" lIns="91431" tIns="45715" rIns="91431" bIns="45715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9" y="2"/>
            <a:ext cx="2946400" cy="496889"/>
          </a:xfrm>
          <a:prstGeom prst="rect">
            <a:avLst/>
          </a:prstGeom>
        </p:spPr>
        <p:txBody>
          <a:bodyPr vert="horz" lIns="91431" tIns="45715" rIns="91431" bIns="45715"/>
          <a:lstStyle>
            <a:lvl1pPr algn="r">
              <a:defRPr sz="1200"/>
            </a:lvl1pPr>
          </a:lstStyle>
          <a:p>
            <a:pPr lvl="0">
              <a:defRPr/>
            </a:pPr>
            <a:fld id="{81F6DA69-719F-46AC-9861-150AB60038AC}" type="datetime1">
              <a:rPr lang="ko-KR" altLang="en-US"/>
              <a:pPr lvl="0">
                <a:defRPr/>
              </a:pPr>
              <a:t>2023-10-05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9751"/>
            <a:ext cx="2946400" cy="496889"/>
          </a:xfrm>
          <a:prstGeom prst="rect">
            <a:avLst/>
          </a:prstGeom>
        </p:spPr>
        <p:txBody>
          <a:bodyPr vert="horz" lIns="91431" tIns="45715" rIns="91431" bIns="45715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9" y="9429751"/>
            <a:ext cx="2946400" cy="496889"/>
          </a:xfrm>
          <a:prstGeom prst="rect">
            <a:avLst/>
          </a:prstGeom>
        </p:spPr>
        <p:txBody>
          <a:bodyPr vert="horz" lIns="91431" tIns="45715" rIns="91431" bIns="45715" anchor="b"/>
          <a:lstStyle>
            <a:lvl1pPr algn="r">
              <a:defRPr sz="1200"/>
            </a:lvl1pPr>
          </a:lstStyle>
          <a:p>
            <a:pPr lvl="0">
              <a:defRPr/>
            </a:pPr>
            <a:fld id="{6172738D-59FA-4D33-86E3-3E9381034E7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2"/>
            <a:ext cx="2946400" cy="496889"/>
          </a:xfrm>
          <a:prstGeom prst="rect">
            <a:avLst/>
          </a:prstGeom>
        </p:spPr>
        <p:txBody>
          <a:bodyPr vert="horz" lIns="91431" tIns="45715" rIns="91431" bIns="45715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9" y="2"/>
            <a:ext cx="2946400" cy="496889"/>
          </a:xfrm>
          <a:prstGeom prst="rect">
            <a:avLst/>
          </a:prstGeom>
        </p:spPr>
        <p:txBody>
          <a:bodyPr vert="horz" lIns="91431" tIns="45715" rIns="91431" bIns="45715"/>
          <a:lstStyle>
            <a:lvl1pPr algn="r">
              <a:defRPr sz="1200"/>
            </a:lvl1pPr>
          </a:lstStyle>
          <a:p>
            <a:pPr lvl="0">
              <a:defRPr/>
            </a:pPr>
            <a:fld id="{3861AFFD-975F-4CA7-8AE2-21643543D47D}" type="datetime1">
              <a:rPr lang="ko-KR" altLang="en-US"/>
              <a:pPr lvl="0">
                <a:defRPr/>
              </a:pPr>
              <a:t>2023-10-05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82663" y="1243013"/>
            <a:ext cx="4832350" cy="3346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1" tIns="45715" rIns="91431" bIns="45715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1" y="4776789"/>
            <a:ext cx="5438775" cy="3908425"/>
          </a:xfrm>
          <a:prstGeom prst="rect">
            <a:avLst/>
          </a:prstGeom>
        </p:spPr>
        <p:txBody>
          <a:bodyPr vert="horz" lIns="91431" tIns="45715" rIns="91431" bIns="45715"/>
          <a:lstStyle/>
          <a:p>
            <a:pPr lv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1"/>
            <a:ext cx="2946400" cy="496889"/>
          </a:xfrm>
          <a:prstGeom prst="rect">
            <a:avLst/>
          </a:prstGeom>
        </p:spPr>
        <p:txBody>
          <a:bodyPr vert="horz" lIns="91431" tIns="45715" rIns="91431" bIns="45715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9" y="9429751"/>
            <a:ext cx="2946400" cy="496889"/>
          </a:xfrm>
          <a:prstGeom prst="rect">
            <a:avLst/>
          </a:prstGeom>
        </p:spPr>
        <p:txBody>
          <a:bodyPr vert="horz" lIns="91431" tIns="45715" rIns="91431" bIns="45715" anchor="b"/>
          <a:lstStyle>
            <a:lvl1pPr algn="r">
              <a:defRPr sz="1200"/>
            </a:lvl1pPr>
          </a:lstStyle>
          <a:p>
            <a:pPr lvl="0">
              <a:defRPr/>
            </a:pPr>
            <a:fld id="{2696BD75-5752-4E39-A41C-82D838C6E726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 lang="ko-KR" altLang="en-US"/>
            </a:pPr>
            <a:r>
              <a:rPr lang="en-US" altLang="ko-KR"/>
              <a:t/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ko-KR" altLang="en-US"/>
            </a:pPr>
            <a:fld id="{0206EB6B-08EC-4FEE-BCED-0EB0B5C92FDC}" type="slidenum">
              <a:rPr lang="en-US" altLang="en-US"/>
              <a:pPr>
                <a:defRPr lang="ko-KR" altLang="en-US"/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</p:spPr>
        <p:txBody>
          <a:bodyPr anchor="b"/>
          <a:lstStyle>
            <a:lvl1pPr algn="ctr">
              <a:defRPr sz="4875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1950"/>
            </a:lvl1pPr>
            <a:lvl2pPr marL="371475" indent="0" algn="ctr">
              <a:buNone/>
              <a:defRPr sz="1625"/>
            </a:lvl2pPr>
            <a:lvl3pPr marL="742950" indent="0" algn="ctr">
              <a:buNone/>
              <a:defRPr sz="1463"/>
            </a:lvl3pPr>
            <a:lvl4pPr marL="1114425" indent="0" algn="ctr">
              <a:buNone/>
              <a:defRPr sz="1300"/>
            </a:lvl4pPr>
            <a:lvl5pPr marL="1485900" indent="0" algn="ctr">
              <a:buNone/>
              <a:defRPr sz="1300"/>
            </a:lvl5pPr>
            <a:lvl6pPr marL="1857375" indent="0" algn="ctr">
              <a:buNone/>
              <a:defRPr sz="1300"/>
            </a:lvl6pPr>
            <a:lvl7pPr marL="2228850" indent="0" algn="ctr">
              <a:buNone/>
              <a:defRPr sz="1300"/>
            </a:lvl7pPr>
            <a:lvl8pPr marL="2600325" indent="0" algn="ctr">
              <a:buNone/>
              <a:defRPr sz="1300"/>
            </a:lvl8pPr>
            <a:lvl9pPr marL="2971800" indent="0" algn="ctr">
              <a:buNone/>
              <a:defRPr sz="13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742950"/>
            <a:fld id="{F51AF4D4-2A99-4160-9F34-E76873CC3A09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2023-04-18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74295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742950"/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74295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111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742950"/>
            <a:fld id="{11AC4163-447A-4327-AAF8-BCF345020F86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2023-04-18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74295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742950"/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74295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7021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088981" y="365125"/>
            <a:ext cx="2135981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1037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742950"/>
            <a:fld id="{5E94E7EA-6C2E-4BA3-BCA2-1D7DAC78BE5A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2023-04-18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74295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742950"/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74295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26023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표지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49713" y="6117595"/>
            <a:ext cx="1827978" cy="413830"/>
          </a:xfrm>
          <a:prstGeom prst="rect">
            <a:avLst/>
          </a:prstGeom>
          <a:noFill/>
        </p:spPr>
      </p:pic>
      <p:cxnSp>
        <p:nvCxnSpPr>
          <p:cNvPr id="10" name="직선 연결선 9"/>
          <p:cNvCxnSpPr/>
          <p:nvPr userDrawn="1"/>
        </p:nvCxnSpPr>
        <p:spPr>
          <a:xfrm>
            <a:off x="241300" y="722313"/>
            <a:ext cx="9385300" cy="0"/>
          </a:xfrm>
          <a:prstGeom prst="line">
            <a:avLst/>
          </a:prstGeom>
          <a:ln w="3810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 userDrawn="1"/>
        </p:nvCxnSpPr>
        <p:spPr>
          <a:xfrm>
            <a:off x="241300" y="2717800"/>
            <a:ext cx="9385300" cy="0"/>
          </a:xfrm>
          <a:prstGeom prst="line">
            <a:avLst/>
          </a:prstGeom>
          <a:ln w="3810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70269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3330" y="180949"/>
            <a:ext cx="5214974" cy="322263"/>
          </a:xfrm>
          <a:prstGeom prst="rect">
            <a:avLst/>
          </a:prstGeom>
        </p:spPr>
        <p:txBody>
          <a:bodyPr/>
          <a:lstStyle>
            <a:lvl1pPr algn="l"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13700" y="125987"/>
            <a:ext cx="1827978" cy="413830"/>
          </a:xfrm>
          <a:prstGeom prst="rect">
            <a:avLst/>
          </a:prstGeom>
          <a:noFill/>
        </p:spPr>
      </p:pic>
      <p:pic>
        <p:nvPicPr>
          <p:cNvPr id="8195" name="Picture 3"/>
          <p:cNvPicPr>
            <a:picLocks noChangeAspect="1" noChangeArrowheads="1"/>
          </p:cNvPicPr>
          <p:nvPr userDrawn="1"/>
        </p:nvPicPr>
        <p:blipFill>
          <a:blip r:embed="rId3" cstate="print"/>
          <a:srcRect r="22849" b="191"/>
          <a:stretch>
            <a:fillRect/>
          </a:stretch>
        </p:blipFill>
        <p:spPr bwMode="auto">
          <a:xfrm>
            <a:off x="0" y="617738"/>
            <a:ext cx="9906000" cy="10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직선 연결선 6"/>
          <p:cNvCxnSpPr/>
          <p:nvPr userDrawn="1"/>
        </p:nvCxnSpPr>
        <p:spPr>
          <a:xfrm>
            <a:off x="0" y="6535738"/>
            <a:ext cx="9906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2136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742950"/>
            <a:fld id="{E1D46E53-DA2D-46B2-AFDF-B2971570C176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2023-04-18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74295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742950"/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74295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155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5878" y="1709739"/>
            <a:ext cx="8543925" cy="2852737"/>
          </a:xfrm>
        </p:spPr>
        <p:txBody>
          <a:bodyPr anchor="b"/>
          <a:lstStyle>
            <a:lvl1pPr>
              <a:defRPr sz="4875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75878" y="4589464"/>
            <a:ext cx="8543925" cy="1500187"/>
          </a:xfrm>
        </p:spPr>
        <p:txBody>
          <a:bodyPr/>
          <a:lstStyle>
            <a:lvl1pPr marL="0" indent="0">
              <a:buNone/>
              <a:defRPr sz="1950">
                <a:solidFill>
                  <a:schemeClr val="tx1">
                    <a:tint val="75000"/>
                  </a:schemeClr>
                </a:solidFill>
              </a:defRPr>
            </a:lvl1pPr>
            <a:lvl2pPr marL="371475" indent="0">
              <a:buNone/>
              <a:defRPr sz="1625">
                <a:solidFill>
                  <a:schemeClr val="tx1">
                    <a:tint val="75000"/>
                  </a:schemeClr>
                </a:solidFill>
              </a:defRPr>
            </a:lvl2pPr>
            <a:lvl3pPr marL="742950" indent="0">
              <a:buNone/>
              <a:defRPr sz="1463">
                <a:solidFill>
                  <a:schemeClr val="tx1">
                    <a:tint val="75000"/>
                  </a:schemeClr>
                </a:solidFill>
              </a:defRPr>
            </a:lvl3pPr>
            <a:lvl4pPr marL="111442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48590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185737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22885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60032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297180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742950"/>
            <a:fld id="{70DB3348-9D27-4B80-A6FF-BE64E92F17F3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2023-04-18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74295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742950"/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74295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5229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742950"/>
            <a:fld id="{3702AA64-E06C-438A-AA52-CE5FB68C1E37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2023-04-18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74295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742950"/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74295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0239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2328" y="365126"/>
            <a:ext cx="8543925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82328" y="1681163"/>
            <a:ext cx="4190702" cy="823912"/>
          </a:xfrm>
        </p:spPr>
        <p:txBody>
          <a:bodyPr anchor="b"/>
          <a:lstStyle>
            <a:lvl1pPr marL="0" indent="0">
              <a:buNone/>
              <a:defRPr sz="1950" b="1"/>
            </a:lvl1pPr>
            <a:lvl2pPr marL="371475" indent="0">
              <a:buNone/>
              <a:defRPr sz="1625" b="1"/>
            </a:lvl2pPr>
            <a:lvl3pPr marL="742950" indent="0">
              <a:buNone/>
              <a:defRPr sz="1463" b="1"/>
            </a:lvl3pPr>
            <a:lvl4pPr marL="1114425" indent="0">
              <a:buNone/>
              <a:defRPr sz="1300" b="1"/>
            </a:lvl4pPr>
            <a:lvl5pPr marL="1485900" indent="0">
              <a:buNone/>
              <a:defRPr sz="1300" b="1"/>
            </a:lvl5pPr>
            <a:lvl6pPr marL="1857375" indent="0">
              <a:buNone/>
              <a:defRPr sz="1300" b="1"/>
            </a:lvl6pPr>
            <a:lvl7pPr marL="2228850" indent="0">
              <a:buNone/>
              <a:defRPr sz="1300" b="1"/>
            </a:lvl7pPr>
            <a:lvl8pPr marL="2600325" indent="0">
              <a:buNone/>
              <a:defRPr sz="1300" b="1"/>
            </a:lvl8pPr>
            <a:lvl9pPr marL="2971800" indent="0">
              <a:buNone/>
              <a:defRPr sz="13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82328" y="2505075"/>
            <a:ext cx="4190702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1950" b="1"/>
            </a:lvl1pPr>
            <a:lvl2pPr marL="371475" indent="0">
              <a:buNone/>
              <a:defRPr sz="1625" b="1"/>
            </a:lvl2pPr>
            <a:lvl3pPr marL="742950" indent="0">
              <a:buNone/>
              <a:defRPr sz="1463" b="1"/>
            </a:lvl3pPr>
            <a:lvl4pPr marL="1114425" indent="0">
              <a:buNone/>
              <a:defRPr sz="1300" b="1"/>
            </a:lvl4pPr>
            <a:lvl5pPr marL="1485900" indent="0">
              <a:buNone/>
              <a:defRPr sz="1300" b="1"/>
            </a:lvl5pPr>
            <a:lvl6pPr marL="1857375" indent="0">
              <a:buNone/>
              <a:defRPr sz="1300" b="1"/>
            </a:lvl6pPr>
            <a:lvl7pPr marL="2228850" indent="0">
              <a:buNone/>
              <a:defRPr sz="1300" b="1"/>
            </a:lvl7pPr>
            <a:lvl8pPr marL="2600325" indent="0">
              <a:buNone/>
              <a:defRPr sz="1300" b="1"/>
            </a:lvl8pPr>
            <a:lvl9pPr marL="2971800" indent="0">
              <a:buNone/>
              <a:defRPr sz="13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742950"/>
            <a:fld id="{AE44D570-FDA8-4592-84B1-22B287FCB40D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2023-04-18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74295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742950"/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74295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1768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742950"/>
            <a:fld id="{8029A71A-2CF7-4AE2-9A9C-A901AA199A49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2023-04-18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74295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742950"/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74295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3009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742950"/>
            <a:fld id="{0817C99A-A210-4568-A068-5BBAB6A06358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2023-04-18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74295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742950"/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74295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9070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26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11340" y="987426"/>
            <a:ext cx="5014913" cy="4873625"/>
          </a:xfrm>
        </p:spPr>
        <p:txBody>
          <a:bodyPr/>
          <a:lstStyle>
            <a:lvl1pPr>
              <a:defRPr sz="2600"/>
            </a:lvl1pPr>
            <a:lvl2pPr>
              <a:defRPr sz="2275"/>
            </a:lvl2pPr>
            <a:lvl3pPr>
              <a:defRPr sz="1950"/>
            </a:lvl3pPr>
            <a:lvl4pPr>
              <a:defRPr sz="1625"/>
            </a:lvl4pPr>
            <a:lvl5pPr>
              <a:defRPr sz="1625"/>
            </a:lvl5pPr>
            <a:lvl6pPr>
              <a:defRPr sz="1625"/>
            </a:lvl6pPr>
            <a:lvl7pPr>
              <a:defRPr sz="1625"/>
            </a:lvl7pPr>
            <a:lvl8pPr>
              <a:defRPr sz="1625"/>
            </a:lvl8pPr>
            <a:lvl9pPr>
              <a:defRPr sz="162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300"/>
            </a:lvl1pPr>
            <a:lvl2pPr marL="371475" indent="0">
              <a:buNone/>
              <a:defRPr sz="1138"/>
            </a:lvl2pPr>
            <a:lvl3pPr marL="742950" indent="0">
              <a:buNone/>
              <a:defRPr sz="975"/>
            </a:lvl3pPr>
            <a:lvl4pPr marL="1114425" indent="0">
              <a:buNone/>
              <a:defRPr sz="813"/>
            </a:lvl4pPr>
            <a:lvl5pPr marL="1485900" indent="0">
              <a:buNone/>
              <a:defRPr sz="813"/>
            </a:lvl5pPr>
            <a:lvl6pPr marL="1857375" indent="0">
              <a:buNone/>
              <a:defRPr sz="813"/>
            </a:lvl6pPr>
            <a:lvl7pPr marL="2228850" indent="0">
              <a:buNone/>
              <a:defRPr sz="813"/>
            </a:lvl7pPr>
            <a:lvl8pPr marL="2600325" indent="0">
              <a:buNone/>
              <a:defRPr sz="813"/>
            </a:lvl8pPr>
            <a:lvl9pPr marL="2971800" indent="0">
              <a:buNone/>
              <a:defRPr sz="813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742950"/>
            <a:fld id="{1AF2C2A6-2133-4D00-9CB1-8EDC47FFEC49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2023-04-18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74295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742950"/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74295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545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26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211340" y="987426"/>
            <a:ext cx="5014913" cy="4873625"/>
          </a:xfrm>
        </p:spPr>
        <p:txBody>
          <a:bodyPr/>
          <a:lstStyle>
            <a:lvl1pPr marL="0" indent="0">
              <a:buNone/>
              <a:defRPr sz="2600"/>
            </a:lvl1pPr>
            <a:lvl2pPr marL="371475" indent="0">
              <a:buNone/>
              <a:defRPr sz="2275"/>
            </a:lvl2pPr>
            <a:lvl3pPr marL="742950" indent="0">
              <a:buNone/>
              <a:defRPr sz="1950"/>
            </a:lvl3pPr>
            <a:lvl4pPr marL="1114425" indent="0">
              <a:buNone/>
              <a:defRPr sz="1625"/>
            </a:lvl4pPr>
            <a:lvl5pPr marL="1485900" indent="0">
              <a:buNone/>
              <a:defRPr sz="1625"/>
            </a:lvl5pPr>
            <a:lvl6pPr marL="1857375" indent="0">
              <a:buNone/>
              <a:defRPr sz="1625"/>
            </a:lvl6pPr>
            <a:lvl7pPr marL="2228850" indent="0">
              <a:buNone/>
              <a:defRPr sz="1625"/>
            </a:lvl7pPr>
            <a:lvl8pPr marL="2600325" indent="0">
              <a:buNone/>
              <a:defRPr sz="1625"/>
            </a:lvl8pPr>
            <a:lvl9pPr marL="2971800" indent="0">
              <a:buNone/>
              <a:defRPr sz="1625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300"/>
            </a:lvl1pPr>
            <a:lvl2pPr marL="371475" indent="0">
              <a:buNone/>
              <a:defRPr sz="1138"/>
            </a:lvl2pPr>
            <a:lvl3pPr marL="742950" indent="0">
              <a:buNone/>
              <a:defRPr sz="975"/>
            </a:lvl3pPr>
            <a:lvl4pPr marL="1114425" indent="0">
              <a:buNone/>
              <a:defRPr sz="813"/>
            </a:lvl4pPr>
            <a:lvl5pPr marL="1485900" indent="0">
              <a:buNone/>
              <a:defRPr sz="813"/>
            </a:lvl5pPr>
            <a:lvl6pPr marL="1857375" indent="0">
              <a:buNone/>
              <a:defRPr sz="813"/>
            </a:lvl6pPr>
            <a:lvl7pPr marL="2228850" indent="0">
              <a:buNone/>
              <a:defRPr sz="813"/>
            </a:lvl7pPr>
            <a:lvl8pPr marL="2600325" indent="0">
              <a:buNone/>
              <a:defRPr sz="813"/>
            </a:lvl8pPr>
            <a:lvl9pPr marL="2971800" indent="0">
              <a:buNone/>
              <a:defRPr sz="813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742950"/>
            <a:fld id="{E559BA4F-7CA9-4529-8991-B5C8A42C5DE9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2023-04-18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74295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742950"/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74295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6991314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slideLayout" Target="../slideLayouts/slideLayout13.xml"  /><Relationship Id="rId14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3_Office 테마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81038" y="365126"/>
            <a:ext cx="8543925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81038" y="6356351"/>
            <a:ext cx="222885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742949">
              <a:defRPr/>
            </a:pPr>
            <a:fld id="{8B2B3C3A-05CD-4C0D-B3A0-1F1F84E0CFF5}" type="datetime1">
              <a:rPr lang="ko-KR" altLang="en-US">
                <a:solidFill>
                  <a:prstClr val="black">
                    <a:tint val="75000"/>
                  </a:prstClr>
                </a:solidFill>
              </a:rPr>
              <a:pPr defTabSz="742949">
                <a:defRPr/>
              </a:pPr>
              <a:t>2023-04-18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281363" y="6356351"/>
            <a:ext cx="3343275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742949"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996113" y="6356351"/>
            <a:ext cx="222885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742949">
              <a:defRPr/>
            </a:pPr>
            <a:fld id="{27FBB162-8746-42C9-BFFF-D75069B6786A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 defTabSz="742949"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  <p:sldLayoutId id="2147483754" r:id="rId12"/>
    <p:sldLayoutId id="2147483755" r:id="rId13"/>
  </p:sldLayoutIdLst>
  <p:transition/>
  <p:hf sldNum="0" hdr="0" ftr="0" dt="0"/>
  <p:txStyles>
    <p:titleStyle>
      <a:lvl1pPr algn="l" defTabSz="742950" rtl="0" eaLnBrk="1" latinLnBrk="1" hangingPunct="1">
        <a:lnSpc>
          <a:spcPct val="90000"/>
        </a:lnSpc>
        <a:spcBef>
          <a:spcPct val="0"/>
        </a:spcBef>
        <a:buNone/>
        <a:defRPr sz="35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5738" indent="-185738" algn="l" defTabSz="742950" rtl="0" eaLnBrk="1" latinLnBrk="1" hangingPunct="1">
        <a:lnSpc>
          <a:spcPct val="90000"/>
        </a:lnSpc>
        <a:spcBef>
          <a:spcPts val="813"/>
        </a:spcBef>
        <a:buFont typeface="Arial"/>
        <a:buChar char="•"/>
        <a:defRPr sz="2275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185738" algn="l" defTabSz="742950" rtl="0" eaLnBrk="1" latinLnBrk="1" hangingPunct="1">
        <a:lnSpc>
          <a:spcPct val="90000"/>
        </a:lnSpc>
        <a:spcBef>
          <a:spcPts val="406"/>
        </a:spcBef>
        <a:buFont typeface="Arial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928688" indent="-185738" algn="l" defTabSz="742950" rtl="0" eaLnBrk="1" latinLnBrk="1" hangingPunct="1">
        <a:lnSpc>
          <a:spcPct val="90000"/>
        </a:lnSpc>
        <a:spcBef>
          <a:spcPts val="406"/>
        </a:spcBef>
        <a:buFont typeface="Arial"/>
        <a:buChar char="•"/>
        <a:defRPr sz="1625" kern="1200">
          <a:solidFill>
            <a:schemeClr val="tx1"/>
          </a:solidFill>
          <a:latin typeface="+mn-lt"/>
          <a:ea typeface="+mn-ea"/>
          <a:cs typeface="+mn-cs"/>
        </a:defRPr>
      </a:lvl3pPr>
      <a:lvl4pPr marL="1300163" indent="-185738" algn="l" defTabSz="742950" rtl="0" eaLnBrk="1" latinLnBrk="1" hangingPunct="1">
        <a:lnSpc>
          <a:spcPct val="90000"/>
        </a:lnSpc>
        <a:spcBef>
          <a:spcPts val="406"/>
        </a:spcBef>
        <a:buFont typeface="Arial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671638" indent="-185738" algn="l" defTabSz="742950" rtl="0" eaLnBrk="1" latinLnBrk="1" hangingPunct="1">
        <a:lnSpc>
          <a:spcPct val="90000"/>
        </a:lnSpc>
        <a:spcBef>
          <a:spcPts val="406"/>
        </a:spcBef>
        <a:buFont typeface="Arial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2043113" indent="-185738" algn="l" defTabSz="742950" rtl="0" eaLnBrk="1" latinLnBrk="1" hangingPunct="1">
        <a:lnSpc>
          <a:spcPct val="90000"/>
        </a:lnSpc>
        <a:spcBef>
          <a:spcPts val="406"/>
        </a:spcBef>
        <a:buFont typeface="Arial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414588" indent="-185738" algn="l" defTabSz="742950" rtl="0" eaLnBrk="1" latinLnBrk="1" hangingPunct="1">
        <a:lnSpc>
          <a:spcPct val="90000"/>
        </a:lnSpc>
        <a:spcBef>
          <a:spcPts val="406"/>
        </a:spcBef>
        <a:buFont typeface="Arial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786063" indent="-185738" algn="l" defTabSz="742950" rtl="0" eaLnBrk="1" latinLnBrk="1" hangingPunct="1">
        <a:lnSpc>
          <a:spcPct val="90000"/>
        </a:lnSpc>
        <a:spcBef>
          <a:spcPts val="406"/>
        </a:spcBef>
        <a:buFont typeface="Arial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3157538" indent="-185738" algn="l" defTabSz="742950" rtl="0" eaLnBrk="1" latinLnBrk="1" hangingPunct="1">
        <a:lnSpc>
          <a:spcPct val="90000"/>
        </a:lnSpc>
        <a:spcBef>
          <a:spcPts val="406"/>
        </a:spcBef>
        <a:buFont typeface="Arial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1pPr>
      <a:lvl2pPr marL="37147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2pPr>
      <a:lvl3pPr marL="74295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3pPr>
      <a:lvl4pPr marL="111442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48590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185737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60032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297180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12.xml"  /><Relationship Id="rId3" Type="http://schemas.openxmlformats.org/officeDocument/2006/relationships/image" Target="../media/image3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2495278" y="4645298"/>
          <a:ext cx="487734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3034"/>
                <a:gridCol w="3504310"/>
              </a:tblGrid>
              <a:tr h="370840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작성일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2023.10.04</a:t>
                      </a:r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~</a:t>
                      </a:r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 b="1">
                          <a:solidFill>
                            <a:schemeClr val="tx1"/>
                          </a:solidFill>
                        </a:rPr>
                        <a:t>팀</a:t>
                      </a:r>
                      <a:r>
                        <a:rPr lang="ko-KR" altLang="en-US" b="1" baseline="0">
                          <a:solidFill>
                            <a:schemeClr val="tx1"/>
                          </a:solidFill>
                        </a:rPr>
                        <a:t>  명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인천 세얼간이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 b="1">
                          <a:solidFill>
                            <a:schemeClr val="tx1"/>
                          </a:solidFill>
                        </a:rPr>
                        <a:t>프로젝트명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en-US" altLang="ko-KR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241300" y="722313"/>
            <a:ext cx="9385300" cy="1995487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noAutofit/>
          </a:bodyPr>
          <a:lstStyle/>
          <a:p>
            <a:pPr algn="ctr">
              <a:defRPr/>
            </a:pPr>
            <a:r>
              <a:rPr lang="en-US" altLang="ko-KR" sz="9600" b="1">
                <a:solidFill>
                  <a:schemeClr val="tx1"/>
                </a:solidFill>
              </a:rPr>
              <a:t>DB </a:t>
            </a:r>
            <a:r>
              <a:rPr lang="ko-KR" altLang="en-US" sz="9600" b="1">
                <a:solidFill>
                  <a:schemeClr val="tx1"/>
                </a:solidFill>
              </a:rPr>
              <a:t>정의서</a:t>
            </a:r>
            <a:endParaRPr lang="ko-KR" altLang="en-US" sz="9600" b="1">
              <a:solidFill>
                <a:schemeClr val="tx1"/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0" y="-1"/>
            <a:ext cx="9906000" cy="862643"/>
            <a:chOff x="0" y="-1"/>
            <a:chExt cx="9906000" cy="862643"/>
          </a:xfrm>
        </p:grpSpPr>
        <p:sp>
          <p:nvSpPr>
            <p:cNvPr id="6" name="직사각형 5"/>
            <p:cNvSpPr/>
            <p:nvPr/>
          </p:nvSpPr>
          <p:spPr>
            <a:xfrm>
              <a:off x="0" y="-1"/>
              <a:ext cx="9906000" cy="862643"/>
            </a:xfrm>
            <a:prstGeom prst="rect">
              <a:avLst/>
            </a:prstGeom>
            <a:solidFill>
              <a:srgbClr val="2c6d8b"/>
            </a:solidFill>
            <a:ln>
              <a:noFill/>
            </a:ln>
            <a:effectLst>
              <a:outerShdw dist="63500" dir="5400000" algn="t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latinLnBrk="0">
                <a:defRPr/>
              </a:pPr>
              <a:r>
                <a:rPr lang="ko-KR" altLang="en-US" sz="2400" b="1" i="1" kern="0">
                  <a:solidFill>
                    <a:prstClr val="white"/>
                  </a:solidFill>
                </a:rPr>
                <a:t>파이썬 웹 크롤링을 활용한 빅데이터 구축</a:t>
              </a:r>
              <a:r>
                <a:rPr lang="en-US" altLang="ko-KR" sz="2400" b="1" i="1" kern="0">
                  <a:solidFill>
                    <a:prstClr val="white"/>
                  </a:solidFill>
                </a:rPr>
                <a:t>, </a:t>
              </a:r>
              <a:br>
                <a:rPr lang="en-US" altLang="ko-KR" sz="2400" b="1" i="1" kern="0">
                  <a:solidFill>
                    <a:prstClr val="white"/>
                  </a:solidFill>
                </a:rPr>
              </a:br>
              <a:r>
                <a:rPr lang="ko-KR" altLang="en-US" sz="2400" b="1" i="1" kern="0">
                  <a:solidFill>
                    <a:prstClr val="white"/>
                  </a:solidFill>
                </a:rPr>
                <a:t>분석 및 시각화 개발자 양성과정</a:t>
              </a:r>
              <a:endParaRPr lang="ko-KR" altLang="en-US" sz="2400" b="1" i="1" kern="0">
                <a:solidFill>
                  <a:prstClr val="white"/>
                </a:solidFill>
              </a:endParaRPr>
            </a:p>
          </p:txBody>
        </p:sp>
        <p:pic>
          <p:nvPicPr>
            <p:cNvPr id="7" name="Picture 2" descr="http://icia.co.kr/img/common/footer_logo.png"/>
            <p:cNvPicPr>
              <a:picLocks noChangeAspect="1" noChangeArrowheads="1"/>
            </p:cNvPicPr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180242" y="132291"/>
              <a:ext cx="1657228" cy="605163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2"/>
          <p:cNvSpPr txBox="1"/>
          <p:nvPr/>
        </p:nvSpPr>
        <p:spPr>
          <a:xfrm>
            <a:off x="129365" y="66676"/>
            <a:ext cx="4732370" cy="503212"/>
          </a:xfrm>
          <a:prstGeom prst="rect">
            <a:avLst/>
          </a:prstGeom>
          <a:noFill/>
          <a:ln w="3175" cap="flat" cmpd="sng" algn="ctr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ea typeface="+mn-ea"/>
                <a:cs typeface="Tahoma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>
                <a:solidFill>
                  <a:schemeClr val="tx1"/>
                </a:solidFill>
              </a:rPr>
              <a:t>데이터베이스 테이블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TextBox 10"/>
          <p:cNvSpPr txBox="1"/>
          <p:nvPr/>
        </p:nvSpPr>
        <p:spPr>
          <a:xfrm>
            <a:off x="216131" y="1014849"/>
            <a:ext cx="8678487" cy="6405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kumimoji="0" lang="ko-KR" altLang="en-US" sz="1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테이블명 </a:t>
            </a: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: SHOPBASKET(</a:t>
            </a:r>
            <a:r>
              <a:rPr kumimoji="0" lang="ko-KR" altLang="en-US" sz="1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이전버전</a:t>
            </a: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)</a:t>
            </a:r>
            <a:endParaRPr kumimoji="0" lang="en-US" altLang="ko-KR" sz="18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285750" indent="-28575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kumimoji="0" lang="ko-KR" altLang="en-US" sz="1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테이블내용 </a:t>
            </a: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: </a:t>
            </a:r>
            <a:r>
              <a:rPr kumimoji="0" lang="ko-KR" altLang="en-US" sz="1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장바구니</a:t>
            </a:r>
            <a:endParaRPr kumimoji="0" lang="ko-KR" altLang="en-US" sz="18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graphicFrame>
        <p:nvGraphicFramePr>
          <p:cNvPr id="5" name="표 11"/>
          <p:cNvGraphicFramePr>
            <a:graphicFrameLocks noGrp="1"/>
          </p:cNvGraphicFramePr>
          <p:nvPr/>
        </p:nvGraphicFramePr>
        <p:xfrm>
          <a:off x="282632" y="1736591"/>
          <a:ext cx="9222831" cy="4710947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365167"/>
                <a:gridCol w="1273629"/>
                <a:gridCol w="1264722"/>
                <a:gridCol w="934409"/>
                <a:gridCol w="545839"/>
                <a:gridCol w="776476"/>
                <a:gridCol w="499712"/>
                <a:gridCol w="607342"/>
                <a:gridCol w="2955535"/>
              </a:tblGrid>
              <a:tr h="438091"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ko-KR" altLang="en-US" sz="1100" b="1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번호</a:t>
                      </a:r>
                      <a:endParaRPr kumimoji="0" lang="ko-KR" altLang="en-US" sz="1100" b="1" i="0" u="none" strike="noStrike" kern="1200" cap="none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solidFill>
                      <a:srgbClr val="a6a6a6">
                        <a:alpha val="100000"/>
                      </a:srgbClr>
                    </a:solidFill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ko-KR" altLang="en-US" sz="1100" b="1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물리명</a:t>
                      </a:r>
                      <a:endParaRPr kumimoji="0" lang="ko-KR" altLang="en-US" sz="1100" b="1" i="0" u="none" strike="noStrike" kern="1200" cap="none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solidFill>
                      <a:srgbClr val="a6a6a6">
                        <a:alpha val="100000"/>
                      </a:srgbClr>
                    </a:solidFill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ko-KR" altLang="en-US" sz="1100" b="1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논리명</a:t>
                      </a:r>
                      <a:endParaRPr kumimoji="0" lang="ko-KR" altLang="en-US" sz="1100" b="1" i="0" u="none" strike="noStrike" kern="1200" cap="none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solidFill>
                      <a:srgbClr val="a6a6a6">
                        <a:alpha val="100000"/>
                      </a:srgbClr>
                    </a:solidFill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ko-KR" altLang="en-US" sz="1100" b="1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데이터</a:t>
                      </a:r>
                      <a:endParaRPr kumimoji="0" lang="ko-KR" altLang="en-US" sz="1100" b="1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ko-KR" altLang="en-US" sz="1100" b="1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타입</a:t>
                      </a:r>
                      <a:endParaRPr kumimoji="0" lang="ko-KR" altLang="en-US" sz="1100" b="1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solidFill>
                      <a:srgbClr val="a6a6a6">
                        <a:alpha val="100000"/>
                      </a:srgbClr>
                    </a:solidFill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ko-KR" altLang="en-US" sz="1100" b="1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길이</a:t>
                      </a:r>
                      <a:endParaRPr kumimoji="0" lang="ko-KR" altLang="en-US" sz="1100" b="1" i="0" u="none" strike="noStrike" kern="1200" cap="none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solidFill>
                      <a:srgbClr val="a6a6a6">
                        <a:alpha val="100000"/>
                      </a:srgbClr>
                    </a:solidFill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sz="1100" b="1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NULL </a:t>
                      </a:r>
                      <a:r>
                        <a:rPr kumimoji="0" lang="ko-KR" altLang="en-US" sz="1100" b="1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여부</a:t>
                      </a:r>
                      <a:endParaRPr kumimoji="0" lang="ko-KR" altLang="en-US" sz="1100" b="1" i="0" u="none" strike="noStrike" kern="1200" cap="none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solidFill>
                      <a:srgbClr val="a6a6a6">
                        <a:alpha val="100000"/>
                      </a:srgbClr>
                    </a:solidFill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ko-KR" altLang="en-US" sz="1100" b="1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기본값</a:t>
                      </a:r>
                      <a:endParaRPr kumimoji="0" lang="ko-KR" altLang="en-US" sz="1100" b="1" i="0" u="none" strike="noStrike" kern="1200" cap="none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solidFill>
                      <a:srgbClr val="a6a6a6">
                        <a:alpha val="100000"/>
                      </a:srgbClr>
                    </a:solidFill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ko-KR" altLang="en-US" sz="1100" b="1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키여부</a:t>
                      </a:r>
                      <a:endParaRPr kumimoji="0" lang="ko-KR" altLang="en-US" sz="1100" b="1" i="0" u="none" strike="noStrike" kern="1200" cap="none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solidFill>
                      <a:srgbClr val="a6a6a6">
                        <a:alpha val="100000"/>
                      </a:srgbClr>
                    </a:solidFill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ko-KR" altLang="en-US" sz="1100" b="1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컬럼설명</a:t>
                      </a:r>
                      <a:endParaRPr kumimoji="0" lang="ko-KR" altLang="en-US" sz="1100" b="1" i="0" u="none" strike="noStrike" kern="1200" cap="none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solidFill>
                      <a:srgbClr val="a6a6a6">
                        <a:alpha val="100000"/>
                      </a:srgbClr>
                    </a:solidFill>
                  </a:tcPr>
                </a:tc>
              </a:tr>
              <a:tr h="419045"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1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SCODE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ko-KR" altLang="en-US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코드</a:t>
                      </a:r>
                      <a:endParaRPr kumimoji="0" lang="ko-KR" altLang="en-US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NVARCHAR2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7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100" b="0" i="0" u="none" strike="noStrike" kern="1200" cap="none" spc="0" normalizeH="0" baseline="0"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맑은 고딕"/>
                        </a:rPr>
                        <a:t>-</a:t>
                      </a:r>
                      <a:endParaRPr kumimoji="0" lang="en-US" altLang="ko-KR" sz="1100" b="0" i="0" u="none" strike="noStrike" kern="1200" cap="none" spc="0" normalizeH="0" baseline="0"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-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PK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ko-KR" altLang="en-US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장바구니코드</a:t>
                      </a:r>
                      <a:endParaRPr kumimoji="0" lang="ko-KR" altLang="en-US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</a:tr>
              <a:tr h="419045"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2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SMCODE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ko-KR" altLang="en-US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회원 코드</a:t>
                      </a:r>
                      <a:endParaRPr kumimoji="0" lang="ko-KR" altLang="en-US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NVARCHAR2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20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100" b="0" i="0" u="none" strike="noStrike" kern="1200" cap="none" spc="0" normalizeH="0" baseline="0"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맑은 고딕"/>
                        </a:rPr>
                        <a:t>-</a:t>
                      </a:r>
                      <a:endParaRPr kumimoji="0" lang="en-US" altLang="ko-KR" sz="1100" b="0" i="0" u="none" strike="noStrike" kern="1200" cap="none" spc="0" normalizeH="0" baseline="0"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-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FK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ko-KR" altLang="en-US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회원 코드</a:t>
                      </a:r>
                      <a:endParaRPr kumimoji="0" lang="ko-KR" altLang="en-US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FK - MEMBERS(MID)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</a:tr>
              <a:tr h="419045"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3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SDEADLINE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ko-KR" altLang="en-US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할인기한</a:t>
                      </a:r>
                      <a:endParaRPr kumimoji="0" lang="ko-KR" altLang="en-US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DATE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-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100" b="0" i="0" u="none" strike="noStrike" kern="1200" cap="none" spc="0" normalizeH="0" baseline="0"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맑은 고딕"/>
                        </a:rPr>
                        <a:t>O</a:t>
                      </a:r>
                      <a:endParaRPr kumimoji="0" lang="en-US" altLang="ko-KR" sz="1100" b="0" i="0" u="none" strike="noStrike" kern="1200" cap="none" spc="0" normalizeH="0" baseline="0"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-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FK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ko-KR" altLang="en-US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게임 할인기한</a:t>
                      </a:r>
                      <a:endParaRPr kumimoji="0" lang="ko-KR" altLang="en-US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FK-GAMES(GDEADLINE)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</a:tr>
              <a:tr h="419045"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4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SORIGINPRICE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ko-KR" altLang="en-US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정가</a:t>
                      </a:r>
                      <a:endParaRPr kumimoji="0" lang="ko-KR" altLang="en-US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NUMBER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10.0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100" b="0" i="0" u="none" strike="noStrike" kern="1200" cap="none" spc="0" normalizeH="0" baseline="0"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맑은 고딕"/>
                        </a:rPr>
                        <a:t>-</a:t>
                      </a:r>
                      <a:endParaRPr kumimoji="0" lang="en-US" altLang="ko-KR" sz="1100" b="0" i="0" u="none" strike="noStrike" kern="1200" cap="none" spc="0" normalizeH="0" baseline="0"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-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FK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ko-KR" altLang="en-US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상품 정가</a:t>
                      </a:r>
                      <a:endParaRPr kumimoji="0" lang="ko-KR" altLang="en-US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FK - GAMES(GPRICE)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</a:tr>
              <a:tr h="419045"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5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SDISCOUNT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ko-KR" altLang="en-US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할인률</a:t>
                      </a:r>
                      <a:endParaRPr kumimoji="0" lang="ko-KR" altLang="en-US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NUMBER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3,2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-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-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-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ko-KR" altLang="en-US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할인률</a:t>
                      </a:r>
                      <a:endParaRPr kumimoji="0" lang="ko-KR" altLang="en-US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</a:tr>
              <a:tr h="482405"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6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OENDPRICE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ko-KR" altLang="en-US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최종금액</a:t>
                      </a:r>
                      <a:endParaRPr kumimoji="0" lang="ko-KR" altLang="en-US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NUMBER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10.0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100" b="0" i="0" u="none" strike="noStrike" kern="1200" cap="none" spc="0" normalizeH="0" baseline="0"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맑은 고딕"/>
                        </a:rPr>
                        <a:t>-</a:t>
                      </a:r>
                      <a:endParaRPr kumimoji="0" lang="en-US" altLang="ko-KR" sz="1100" b="0" i="0" u="none" strike="noStrike" kern="1200" cap="none" spc="0" normalizeH="0" baseline="0"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-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-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ko-KR" altLang="en-US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결제시 사용한 쿠폰</a:t>
                      </a:r>
                      <a:endParaRPr kumimoji="0" lang="ko-KR" altLang="en-US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FK - COUPONS(CCODE)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</a:tr>
              <a:tr h="419045"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7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OCOUPON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ko-KR" altLang="en-US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쿠폰</a:t>
                      </a:r>
                      <a:endParaRPr kumimoji="0" lang="ko-KR" altLang="en-US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NVARCHAR2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12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100" b="0" i="0" u="none" strike="noStrike" kern="1200" cap="none" spc="0" normalizeH="0" baseline="0"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맑은 고딕"/>
                        </a:rPr>
                        <a:t>O</a:t>
                      </a:r>
                      <a:endParaRPr kumimoji="0" lang="en-US" altLang="ko-KR" sz="1100" b="0" i="0" u="none" strike="noStrike" kern="1200" cap="none" spc="0" normalizeH="0" baseline="0"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-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FK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ko-KR" altLang="en-US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결제시 사용한 쿠폰</a:t>
                      </a:r>
                      <a:endParaRPr kumimoji="0" lang="ko-KR" altLang="en-US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FK - COUPONS(CCODE)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</a:tr>
              <a:tr h="419045"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8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OTOTALDISCOUNT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ko-KR" altLang="en-US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게임 이름</a:t>
                      </a:r>
                      <a:endParaRPr kumimoji="0" lang="ko-KR" altLang="en-US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NVARCHAR2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100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100" b="0" i="0" u="none" strike="noStrike" kern="1200" cap="none" spc="0" normalizeH="0" baseline="0"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맑은 고딕"/>
                        </a:rPr>
                        <a:t>-</a:t>
                      </a:r>
                      <a:endParaRPr kumimoji="0" lang="en-US" altLang="ko-KR" sz="1100" b="0" i="0" u="none" strike="noStrike" kern="1200" cap="none" spc="0" normalizeH="0" baseline="0"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-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FK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ko-KR" altLang="en-US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게임 이름</a:t>
                      </a:r>
                      <a:endParaRPr kumimoji="0" lang="ko-KR" altLang="en-US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FK - GAMES(GNAME)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</a:tr>
              <a:tr h="419045"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endParaRPr kumimoji="0" lang="ko-KR" altLang="en-US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en-US" altLang="ko-KR" sz="1100" b="0" i="0" u="none" strike="noStrike" kern="1200" cap="none" spc="0" normalizeH="0" baseline="0"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</a:tr>
              <a:tr h="438091"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endParaRPr kumimoji="0" lang="ko-KR" altLang="en-US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en-US" altLang="ko-KR" sz="1100" b="0" i="0" u="none" strike="noStrike" kern="1200" cap="none" spc="0" normalizeH="0" baseline="0"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endParaRPr kumimoji="0" lang="ko-KR" altLang="en-US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2"/>
          <p:cNvSpPr txBox="1"/>
          <p:nvPr/>
        </p:nvSpPr>
        <p:spPr>
          <a:xfrm>
            <a:off x="129365" y="66676"/>
            <a:ext cx="4732370" cy="503212"/>
          </a:xfrm>
          <a:prstGeom prst="rect">
            <a:avLst/>
          </a:prstGeom>
          <a:noFill/>
          <a:ln w="3175" cap="flat" cmpd="sng" algn="ctr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ea typeface="+mn-ea"/>
                <a:cs typeface="Tahoma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>
                <a:solidFill>
                  <a:schemeClr val="tx1"/>
                </a:solidFill>
              </a:rPr>
              <a:t>데이터베이스 테이블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TextBox 10"/>
          <p:cNvSpPr txBox="1"/>
          <p:nvPr/>
        </p:nvSpPr>
        <p:spPr>
          <a:xfrm>
            <a:off x="216131" y="1014849"/>
            <a:ext cx="8678487" cy="6405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kumimoji="0" lang="ko-KR" altLang="en-US" sz="1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테이블명 </a:t>
            </a: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: MEMBERS</a:t>
            </a:r>
            <a:endParaRPr kumimoji="0" lang="en-US" altLang="ko-KR" sz="18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285750" indent="-28575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kumimoji="0" lang="ko-KR" altLang="en-US" sz="1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테이블내용 </a:t>
            </a: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: </a:t>
            </a:r>
            <a:r>
              <a:rPr kumimoji="0" lang="ko-KR" altLang="en-US" sz="1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회원</a:t>
            </a:r>
            <a:endParaRPr kumimoji="0" lang="en-US" altLang="ko-KR" sz="18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graphicFrame>
        <p:nvGraphicFramePr>
          <p:cNvPr id="5" name="표 11"/>
          <p:cNvGraphicFramePr>
            <a:graphicFrameLocks noGrp="1"/>
          </p:cNvGraphicFramePr>
          <p:nvPr/>
        </p:nvGraphicFramePr>
        <p:xfrm>
          <a:off x="282632" y="1736591"/>
          <a:ext cx="9222831" cy="4739522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365167"/>
                <a:gridCol w="1273629"/>
                <a:gridCol w="1264722"/>
                <a:gridCol w="934409"/>
                <a:gridCol w="545839"/>
                <a:gridCol w="776476"/>
                <a:gridCol w="499712"/>
                <a:gridCol w="607342"/>
                <a:gridCol w="2955535"/>
              </a:tblGrid>
              <a:tr h="438091"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ko-KR" altLang="en-US" sz="1100" b="1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번호</a:t>
                      </a:r>
                      <a:endParaRPr kumimoji="0" lang="ko-KR" altLang="en-US" sz="1100" b="1" i="0" u="none" strike="noStrike" kern="1200" cap="none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solidFill>
                      <a:srgbClr val="a6a6a6">
                        <a:alpha val="100000"/>
                      </a:srgbClr>
                    </a:solidFill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ko-KR" altLang="en-US" sz="1100" b="1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물리명</a:t>
                      </a:r>
                      <a:endParaRPr kumimoji="0" lang="ko-KR" altLang="en-US" sz="1100" b="1" i="0" u="none" strike="noStrike" kern="1200" cap="none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solidFill>
                      <a:srgbClr val="a6a6a6">
                        <a:alpha val="100000"/>
                      </a:srgbClr>
                    </a:solidFill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ko-KR" altLang="en-US" sz="1100" b="1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논리명</a:t>
                      </a:r>
                      <a:endParaRPr kumimoji="0" lang="ko-KR" altLang="en-US" sz="1100" b="1" i="0" u="none" strike="noStrike" kern="1200" cap="none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solidFill>
                      <a:srgbClr val="a6a6a6">
                        <a:alpha val="100000"/>
                      </a:srgbClr>
                    </a:solidFill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ko-KR" altLang="en-US" sz="1100" b="1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데이터</a:t>
                      </a:r>
                      <a:endParaRPr kumimoji="0" lang="ko-KR" altLang="en-US" sz="1100" b="1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ko-KR" altLang="en-US" sz="1100" b="1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타입</a:t>
                      </a:r>
                      <a:endParaRPr kumimoji="0" lang="ko-KR" altLang="en-US" sz="1100" b="1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solidFill>
                      <a:srgbClr val="a6a6a6">
                        <a:alpha val="100000"/>
                      </a:srgbClr>
                    </a:solidFill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ko-KR" altLang="en-US" sz="1100" b="1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길이</a:t>
                      </a:r>
                      <a:endParaRPr kumimoji="0" lang="ko-KR" altLang="en-US" sz="1100" b="1" i="0" u="none" strike="noStrike" kern="1200" cap="none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solidFill>
                      <a:srgbClr val="a6a6a6">
                        <a:alpha val="100000"/>
                      </a:srgbClr>
                    </a:solidFill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sz="1100" b="1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NULL </a:t>
                      </a:r>
                      <a:r>
                        <a:rPr kumimoji="0" lang="ko-KR" altLang="en-US" sz="1100" b="1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여부</a:t>
                      </a:r>
                      <a:endParaRPr kumimoji="0" lang="ko-KR" altLang="en-US" sz="1100" b="1" i="0" u="none" strike="noStrike" kern="1200" cap="none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solidFill>
                      <a:srgbClr val="a6a6a6">
                        <a:alpha val="100000"/>
                      </a:srgbClr>
                    </a:solidFill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ko-KR" altLang="en-US" sz="1100" b="1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기본값</a:t>
                      </a:r>
                      <a:endParaRPr kumimoji="0" lang="ko-KR" altLang="en-US" sz="1100" b="1" i="0" u="none" strike="noStrike" kern="1200" cap="none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solidFill>
                      <a:srgbClr val="a6a6a6">
                        <a:alpha val="100000"/>
                      </a:srgbClr>
                    </a:solidFill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ko-KR" altLang="en-US" sz="1100" b="1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키여부</a:t>
                      </a:r>
                      <a:endParaRPr kumimoji="0" lang="ko-KR" altLang="en-US" sz="1100" b="1" i="0" u="none" strike="noStrike" kern="1200" cap="none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solidFill>
                      <a:srgbClr val="a6a6a6">
                        <a:alpha val="100000"/>
                      </a:srgbClr>
                    </a:solidFill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ko-KR" altLang="en-US" sz="1100" b="1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컬럼설명</a:t>
                      </a:r>
                      <a:endParaRPr kumimoji="0" lang="ko-KR" altLang="en-US" sz="1100" b="1" i="0" u="none" strike="noStrike" kern="1200" cap="none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solidFill>
                      <a:srgbClr val="a6a6a6">
                        <a:alpha val="100000"/>
                      </a:srgbClr>
                    </a:solidFill>
                  </a:tcPr>
                </a:tc>
              </a:tr>
              <a:tr h="419045"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1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MID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ko-KR" altLang="en-US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아이디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NVARCHAR2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20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100" b="0" i="0" u="none" strike="noStrike" kern="1200" cap="none" spc="0" normalizeH="0" baseline="0"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맑은 고딕"/>
                        </a:rPr>
                        <a:t>-</a:t>
                      </a:r>
                      <a:endParaRPr kumimoji="0" lang="en-US" altLang="ko-KR" sz="1100" b="0" i="0" u="none" strike="noStrike" kern="1200" cap="none" spc="0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-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PK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ko-KR" altLang="en-US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회원 아이디</a:t>
                      </a:r>
                      <a:endParaRPr kumimoji="0" lang="ko-KR" altLang="en-US" sz="1100" b="0" i="0" u="none" strike="noStrike" kern="1200" cap="none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</a:tr>
              <a:tr h="419045"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2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MPW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ko-KR" altLang="en-US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비밀번호</a:t>
                      </a:r>
                      <a:endParaRPr kumimoji="0" lang="ko-KR" altLang="en-US" sz="1100" b="0" i="0" u="none" strike="noStrike" kern="1200" cap="none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NVARCHAR2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100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100" b="0" i="0" u="none" strike="noStrike" kern="1200" cap="none" spc="0" normalizeH="0" baseline="0"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맑은 고딕"/>
                        </a:rPr>
                        <a:t>-</a:t>
                      </a:r>
                      <a:endParaRPr kumimoji="0" lang="en-US" altLang="ko-KR" sz="1100" b="0" i="0" u="none" strike="noStrike" kern="1200" cap="none" spc="0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-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-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ko-KR" altLang="en-US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회원 비밀번호</a:t>
                      </a:r>
                      <a:endParaRPr kumimoji="0" lang="ko-KR" altLang="en-US" sz="1100" b="0" i="0" u="none" strike="noStrike" kern="1200" cap="none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</a:tr>
              <a:tr h="419045"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3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MNAME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ko-KR" altLang="en-US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이름</a:t>
                      </a:r>
                      <a:endParaRPr kumimoji="0" lang="ko-KR" altLang="en-US" sz="1100" b="0" i="0" u="none" strike="noStrike" kern="1200" cap="none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NVARCHAR2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10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-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-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-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ko-KR" altLang="en-US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회원 이름</a:t>
                      </a:r>
                      <a:endParaRPr kumimoji="0" lang="ko-KR" altLang="en-US" sz="1100" b="0" i="0" u="none" strike="noStrike" kern="1200" cap="none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</a:tr>
              <a:tr h="419045"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4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MNICKNAME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ko-KR" altLang="en-US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닉네임</a:t>
                      </a:r>
                      <a:endParaRPr kumimoji="0" lang="ko-KR" altLang="en-US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NVARCHAR2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12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-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-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-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ko-KR" altLang="en-US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회원 닉네임</a:t>
                      </a:r>
                      <a:endParaRPr kumimoji="0" lang="ko-KR" altLang="en-US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</a:tr>
              <a:tr h="419045"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5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MPOINT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ko-KR" altLang="en-US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포인트</a:t>
                      </a:r>
                      <a:endParaRPr kumimoji="0" lang="ko-KR" altLang="en-US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NUMBER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10,0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ko-KR" altLang="en-US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가능</a:t>
                      </a:r>
                      <a:endParaRPr kumimoji="0" lang="ko-KR" altLang="en-US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-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-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ko-KR" altLang="en-US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회원 포인트</a:t>
                      </a:r>
                      <a:endParaRPr kumimoji="0" lang="ko-KR" altLang="en-US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</a:tr>
              <a:tr h="482405"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6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MPROFILE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ko-KR" altLang="en-US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프로필</a:t>
                      </a:r>
                      <a:endParaRPr kumimoji="0" lang="ko-KR" altLang="en-US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NVARCHAR2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500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1100" b="0" i="0" u="none" strike="noStrike" kern="1200" cap="none" spc="0" normalizeH="0" baseline="0"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맑은 고딕"/>
                        </a:rPr>
                        <a:t>가능</a:t>
                      </a:r>
                      <a:endParaRPr kumimoji="0" lang="ko-KR" altLang="en-US" sz="1100" b="0" i="0" u="none" strike="noStrike" kern="1200" cap="none" spc="0" normalizeH="0" baseline="0"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-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-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ko-KR" altLang="en-US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회원 프로필</a:t>
                      </a:r>
                      <a:endParaRPr kumimoji="0" lang="ko-KR" altLang="en-US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ko-KR" altLang="en-US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카카오 가입 시 링크</a:t>
                      </a:r>
                      <a:endParaRPr kumimoji="0" lang="ko-KR" altLang="en-US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ko-KR" altLang="en-US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일반 가입 시 파일 경로</a:t>
                      </a:r>
                      <a:endParaRPr kumimoji="0" lang="ko-KR" altLang="en-US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</a:tr>
              <a:tr h="419045"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7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MSTATE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ko-KR" altLang="en-US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상태</a:t>
                      </a:r>
                      <a:endParaRPr kumimoji="0" lang="ko-KR" altLang="en-US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NCHAR2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2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100" b="0" i="0" u="none" strike="noStrike" kern="1200" cap="none" spc="0" normalizeH="0" baseline="0"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맑은 고딕"/>
                        </a:rPr>
                        <a:t>-</a:t>
                      </a:r>
                      <a:endParaRPr kumimoji="0" lang="en-US" altLang="ko-KR" sz="1100" b="0" i="0" u="none" strike="noStrike" kern="1200" cap="none" spc="0" normalizeH="0" baseline="0"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-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-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ko-KR" altLang="en-US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회원 가입 방법</a:t>
                      </a: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,</a:t>
                      </a:r>
                      <a:r>
                        <a:rPr kumimoji="0" lang="ko-KR" altLang="en-US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 회원 상태</a:t>
                      </a: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(</a:t>
                      </a:r>
                      <a:r>
                        <a:rPr kumimoji="0" lang="ko-KR" altLang="en-US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정상</a:t>
                      </a: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,</a:t>
                      </a:r>
                      <a:r>
                        <a:rPr kumimoji="0" lang="ko-KR" altLang="en-US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 정지</a:t>
                      </a: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)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</a:tr>
              <a:tr h="419045"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8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en-US" altLang="ko-KR" sz="1100" b="0" i="0" u="none" strike="noStrike" kern="1200" cap="none" spc="0" normalizeH="0" baseline="0"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</a:tr>
              <a:tr h="419045"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9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endParaRPr kumimoji="0" lang="ko-KR" altLang="en-US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en-US" altLang="ko-KR" sz="1100" b="0" i="0" u="none" strike="noStrike" kern="1200" cap="none" spc="0" normalizeH="0" baseline="0"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endParaRPr kumimoji="0" lang="ko-KR" altLang="en-US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</a:tr>
              <a:tr h="438091"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10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endParaRPr kumimoji="0" lang="en-US" altLang="ko-KR" sz="9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endParaRPr kumimoji="0" lang="ko-KR" altLang="en-US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en-US" altLang="ko-KR" sz="1100" b="0" i="0" u="none" strike="noStrike" kern="1200" cap="none" spc="0" normalizeH="0" baseline="0"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endParaRPr kumimoji="0" lang="ko-KR" altLang="en-US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2"/>
          <p:cNvSpPr txBox="1"/>
          <p:nvPr/>
        </p:nvSpPr>
        <p:spPr>
          <a:xfrm>
            <a:off x="129365" y="66676"/>
            <a:ext cx="4732370" cy="503212"/>
          </a:xfrm>
          <a:prstGeom prst="rect">
            <a:avLst/>
          </a:prstGeom>
          <a:noFill/>
          <a:ln w="3175" cap="flat" cmpd="sng" algn="ctr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ea typeface="+mn-ea"/>
                <a:cs typeface="Tahoma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>
                <a:solidFill>
                  <a:schemeClr val="tx1"/>
                </a:solidFill>
              </a:rPr>
              <a:t>데이터베이스 테이블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TextBox 10"/>
          <p:cNvSpPr txBox="1"/>
          <p:nvPr/>
        </p:nvSpPr>
        <p:spPr>
          <a:xfrm>
            <a:off x="216131" y="1014849"/>
            <a:ext cx="8678487" cy="6405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kumimoji="0" lang="ko-KR" altLang="en-US" sz="1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테이블명 </a:t>
            </a: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: GAMES</a:t>
            </a:r>
            <a:endParaRPr kumimoji="0" lang="en-US" altLang="ko-KR" sz="18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285750" indent="-28575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kumimoji="0" lang="ko-KR" altLang="en-US" sz="1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테이블내용 </a:t>
            </a: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: </a:t>
            </a:r>
            <a:r>
              <a:rPr kumimoji="0" lang="ko-KR" altLang="en-US" sz="1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게임 </a:t>
            </a:r>
            <a:endParaRPr kumimoji="0" lang="ko-KR" altLang="en-US" sz="18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graphicFrame>
        <p:nvGraphicFramePr>
          <p:cNvPr id="5" name="표 11"/>
          <p:cNvGraphicFramePr>
            <a:graphicFrameLocks noGrp="1"/>
          </p:cNvGraphicFramePr>
          <p:nvPr/>
        </p:nvGraphicFramePr>
        <p:xfrm>
          <a:off x="282632" y="1736591"/>
          <a:ext cx="9222831" cy="4710947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365167"/>
                <a:gridCol w="1273629"/>
                <a:gridCol w="1264722"/>
                <a:gridCol w="934409"/>
                <a:gridCol w="545839"/>
                <a:gridCol w="776476"/>
                <a:gridCol w="499712"/>
                <a:gridCol w="607342"/>
                <a:gridCol w="2955535"/>
              </a:tblGrid>
              <a:tr h="438091"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ko-KR" altLang="en-US" sz="1100" b="1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번호</a:t>
                      </a:r>
                      <a:endParaRPr kumimoji="0" lang="ko-KR" altLang="en-US" sz="1100" b="1" i="0" u="none" strike="noStrike" kern="1200" cap="none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solidFill>
                      <a:srgbClr val="a6a6a6">
                        <a:alpha val="100000"/>
                      </a:srgbClr>
                    </a:solidFill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ko-KR" altLang="en-US" sz="1100" b="1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물리명</a:t>
                      </a:r>
                      <a:endParaRPr kumimoji="0" lang="ko-KR" altLang="en-US" sz="1100" b="1" i="0" u="none" strike="noStrike" kern="1200" cap="none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solidFill>
                      <a:srgbClr val="a6a6a6">
                        <a:alpha val="100000"/>
                      </a:srgbClr>
                    </a:solidFill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ko-KR" altLang="en-US" sz="1100" b="1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논리명</a:t>
                      </a:r>
                      <a:endParaRPr kumimoji="0" lang="ko-KR" altLang="en-US" sz="1100" b="1" i="0" u="none" strike="noStrike" kern="1200" cap="none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solidFill>
                      <a:srgbClr val="a6a6a6">
                        <a:alpha val="100000"/>
                      </a:srgbClr>
                    </a:solidFill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ko-KR" altLang="en-US" sz="1100" b="1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데이터</a:t>
                      </a:r>
                      <a:endParaRPr kumimoji="0" lang="ko-KR" altLang="en-US" sz="1100" b="1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ko-KR" altLang="en-US" sz="1100" b="1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타입</a:t>
                      </a:r>
                      <a:endParaRPr kumimoji="0" lang="ko-KR" altLang="en-US" sz="1100" b="1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solidFill>
                      <a:srgbClr val="a6a6a6">
                        <a:alpha val="100000"/>
                      </a:srgbClr>
                    </a:solidFill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ko-KR" altLang="en-US" sz="1100" b="1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길이</a:t>
                      </a:r>
                      <a:endParaRPr kumimoji="0" lang="ko-KR" altLang="en-US" sz="1100" b="1" i="0" u="none" strike="noStrike" kern="1200" cap="none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solidFill>
                      <a:srgbClr val="a6a6a6">
                        <a:alpha val="100000"/>
                      </a:srgbClr>
                    </a:solidFill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sz="1100" b="1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NULL </a:t>
                      </a:r>
                      <a:r>
                        <a:rPr kumimoji="0" lang="ko-KR" altLang="en-US" sz="1100" b="1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여부</a:t>
                      </a:r>
                      <a:endParaRPr kumimoji="0" lang="ko-KR" altLang="en-US" sz="1100" b="1" i="0" u="none" strike="noStrike" kern="1200" cap="none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solidFill>
                      <a:srgbClr val="a6a6a6">
                        <a:alpha val="100000"/>
                      </a:srgbClr>
                    </a:solidFill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ko-KR" altLang="en-US" sz="1100" b="1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기본값</a:t>
                      </a:r>
                      <a:endParaRPr kumimoji="0" lang="ko-KR" altLang="en-US" sz="1100" b="1" i="0" u="none" strike="noStrike" kern="1200" cap="none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solidFill>
                      <a:srgbClr val="a6a6a6">
                        <a:alpha val="100000"/>
                      </a:srgbClr>
                    </a:solidFill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ko-KR" altLang="en-US" sz="1100" b="1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키여부</a:t>
                      </a:r>
                      <a:endParaRPr kumimoji="0" lang="ko-KR" altLang="en-US" sz="1100" b="1" i="0" u="none" strike="noStrike" kern="1200" cap="none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solidFill>
                      <a:srgbClr val="a6a6a6">
                        <a:alpha val="100000"/>
                      </a:srgbClr>
                    </a:solidFill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ko-KR" altLang="en-US" sz="1100" b="1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컬럼설명</a:t>
                      </a:r>
                      <a:endParaRPr kumimoji="0" lang="ko-KR" altLang="en-US" sz="1100" b="1" i="0" u="none" strike="noStrike" kern="1200" cap="none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solidFill>
                      <a:srgbClr val="a6a6a6">
                        <a:alpha val="100000"/>
                      </a:srgbClr>
                    </a:solidFill>
                  </a:tcPr>
                </a:tc>
              </a:tr>
              <a:tr h="419045"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1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GCODE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ko-KR" altLang="en-US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코드</a:t>
                      </a:r>
                      <a:endParaRPr kumimoji="0" lang="ko-KR" altLang="en-US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NVARCHAR2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7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100" b="0" i="0" u="none" strike="noStrike" kern="1200" cap="none" spc="0" normalizeH="0" baseline="0"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맑은 고딕"/>
                        </a:rPr>
                        <a:t>-</a:t>
                      </a:r>
                      <a:endParaRPr kumimoji="0" lang="en-US" altLang="ko-KR" sz="1100" b="0" i="0" u="none" strike="noStrike" kern="1200" cap="none" spc="0" normalizeH="0" baseline="0"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-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PK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ko-KR" altLang="en-US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게임 코드</a:t>
                      </a:r>
                      <a:endParaRPr kumimoji="0" lang="ko-KR" altLang="en-US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</a:tr>
              <a:tr h="419045"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2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GNAME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ko-KR" altLang="en-US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이름</a:t>
                      </a:r>
                      <a:endParaRPr kumimoji="0" lang="ko-KR" altLang="en-US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NVARCHAR2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100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100" b="0" i="0" u="none" strike="noStrike" kern="1200" cap="none" spc="0" normalizeH="0" baseline="0"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맑은 고딕"/>
                        </a:rPr>
                        <a:t>-</a:t>
                      </a:r>
                      <a:endParaRPr kumimoji="0" lang="en-US" altLang="ko-KR" sz="1100" b="0" i="0" u="none" strike="noStrike" kern="1200" cap="none" spc="0" normalizeH="0" baseline="0"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-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-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ko-KR" altLang="en-US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게임 이름</a:t>
                      </a:r>
                      <a:endParaRPr kumimoji="0" lang="ko-KR" altLang="en-US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</a:tr>
              <a:tr h="419045"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3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GCONTENT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ko-KR" altLang="en-US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내용</a:t>
                      </a:r>
                      <a:endParaRPr kumimoji="0" lang="ko-KR" altLang="en-US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NVARCHAR2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2000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-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-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-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ko-KR" altLang="en-US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게임 내용</a:t>
                      </a:r>
                      <a:endParaRPr kumimoji="0" lang="ko-KR" altLang="en-US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</a:tr>
              <a:tr h="419045"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4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GSYSTEM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ko-KR" altLang="en-US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요구사항</a:t>
                      </a:r>
                      <a:endParaRPr kumimoji="0" lang="ko-KR" altLang="en-US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NVARCHAR2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300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-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-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-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ko-KR" altLang="en-US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시스템 요구 사항</a:t>
                      </a:r>
                      <a:endParaRPr kumimoji="0" lang="ko-KR" altLang="en-US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</a:tr>
              <a:tr h="419045"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5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GPUBLISHER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ko-KR" altLang="en-US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배급사</a:t>
                      </a:r>
                      <a:endParaRPr kumimoji="0" lang="ko-KR" altLang="en-US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NVARCHAR2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100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-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-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-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ko-KR" altLang="en-US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게임 배급사</a:t>
                      </a:r>
                      <a:endParaRPr kumimoji="0" lang="ko-KR" altLang="en-US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</a:tr>
              <a:tr h="482405"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6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GMAKER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ko-KR" altLang="en-US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제작사</a:t>
                      </a:r>
                      <a:endParaRPr kumimoji="0" lang="ko-KR" altLang="en-US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NVARCHAR2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100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100" b="0" i="0" u="none" strike="noStrike" kern="1200" cap="none" spc="0" normalizeH="0" baseline="0"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맑은 고딕"/>
                        </a:rPr>
                        <a:t>-</a:t>
                      </a:r>
                      <a:endParaRPr kumimoji="0" lang="en-US" altLang="ko-KR" sz="1100" b="0" i="0" u="none" strike="noStrike" kern="1200" cap="none" spc="0" normalizeH="0" baseline="0"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-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-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ko-KR" altLang="en-US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게임 제작사</a:t>
                      </a:r>
                      <a:endParaRPr kumimoji="0" lang="ko-KR" altLang="en-US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</a:tr>
              <a:tr h="419045"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7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GRELEASE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ko-KR" altLang="en-US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발매일</a:t>
                      </a:r>
                      <a:endParaRPr kumimoji="0" lang="ko-KR" altLang="en-US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DATE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-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100" b="0" i="0" u="none" strike="noStrike" kern="1200" cap="none" spc="0" normalizeH="0" baseline="0"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맑은 고딕"/>
                        </a:rPr>
                        <a:t>-</a:t>
                      </a:r>
                      <a:endParaRPr kumimoji="0" lang="en-US" altLang="ko-KR" sz="1100" b="0" i="0" u="none" strike="noStrike" kern="1200" cap="none" spc="0" normalizeH="0" baseline="0"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-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-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ko-KR" altLang="en-US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게임 발매일</a:t>
                      </a:r>
                      <a:endParaRPr kumimoji="0" lang="ko-KR" altLang="en-US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</a:tr>
              <a:tr h="419045"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8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GIMG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ko-KR" altLang="en-US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이미지</a:t>
                      </a:r>
                      <a:endParaRPr kumimoji="0" lang="ko-KR" altLang="en-US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NVARCHAR2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1000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100" b="0" i="0" u="none" strike="noStrike" kern="1200" cap="none" spc="0" normalizeH="0" baseline="0"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맑은 고딕"/>
                        </a:rPr>
                        <a:t>-</a:t>
                      </a:r>
                      <a:endParaRPr kumimoji="0" lang="en-US" altLang="ko-KR" sz="1100" b="0" i="0" u="none" strike="noStrike" kern="1200" cap="none" spc="0" normalizeH="0" baseline="0"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-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-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ko-KR" altLang="en-US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게임 이미지</a:t>
                      </a:r>
                      <a:endParaRPr kumimoji="0" lang="ko-KR" altLang="en-US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</a:tr>
              <a:tr h="419045"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9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GVIDEO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ko-KR" altLang="en-US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영상</a:t>
                      </a:r>
                      <a:endParaRPr kumimoji="0" lang="ko-KR" altLang="en-US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NVARCHAR2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1000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100" b="0" i="0" u="none" strike="noStrike" kern="1200" cap="none" spc="0" normalizeH="0" baseline="0"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맑은 고딕"/>
                        </a:rPr>
                        <a:t>-</a:t>
                      </a:r>
                      <a:endParaRPr kumimoji="0" lang="en-US" altLang="ko-KR" sz="1100" b="0" i="0" u="none" strike="noStrike" kern="1200" cap="none" spc="0" normalizeH="0" baseline="0"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-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-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ko-KR" altLang="en-US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게임 동영상</a:t>
                      </a:r>
                      <a:endParaRPr kumimoji="0" lang="ko-KR" altLang="en-US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</a:tr>
              <a:tr h="438091"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10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GPRICE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ko-KR" altLang="en-US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가격</a:t>
                      </a:r>
                      <a:endParaRPr kumimoji="0" lang="ko-KR" altLang="en-US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NUMBER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10,0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100" b="0" i="0" u="none" strike="noStrike" kern="1200" cap="none" spc="0" normalizeH="0" baseline="0"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맑은 고딕"/>
                        </a:rPr>
                        <a:t>-</a:t>
                      </a:r>
                      <a:endParaRPr kumimoji="0" lang="en-US" altLang="ko-KR" sz="1100" b="0" i="0" u="none" strike="noStrike" kern="1200" cap="none" spc="0" normalizeH="0" baseline="0"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-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-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ko-KR" altLang="en-US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게임 가격</a:t>
                      </a:r>
                      <a:endParaRPr kumimoji="0" lang="ko-KR" altLang="en-US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2"/>
          <p:cNvSpPr txBox="1"/>
          <p:nvPr/>
        </p:nvSpPr>
        <p:spPr>
          <a:xfrm>
            <a:off x="129365" y="66676"/>
            <a:ext cx="4732370" cy="503212"/>
          </a:xfrm>
          <a:prstGeom prst="rect">
            <a:avLst/>
          </a:prstGeom>
          <a:noFill/>
          <a:ln w="3175" cap="flat" cmpd="sng" algn="ctr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ea typeface="+mn-ea"/>
                <a:cs typeface="Tahoma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>
                <a:solidFill>
                  <a:schemeClr val="tx1"/>
                </a:solidFill>
              </a:rPr>
              <a:t>데이터베이스 테이블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TextBox 10"/>
          <p:cNvSpPr txBox="1"/>
          <p:nvPr/>
        </p:nvSpPr>
        <p:spPr>
          <a:xfrm>
            <a:off x="216131" y="1014849"/>
            <a:ext cx="8678487" cy="6405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kumimoji="0" lang="ko-KR" altLang="en-US" sz="1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테이블명 </a:t>
            </a: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: ORDERS</a:t>
            </a:r>
            <a:endParaRPr kumimoji="0" lang="en-US" altLang="ko-KR" sz="18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285750" indent="-28575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kumimoji="0" lang="ko-KR" altLang="en-US" sz="1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테이블내용 </a:t>
            </a: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: </a:t>
            </a:r>
            <a:r>
              <a:rPr kumimoji="0" lang="ko-KR" altLang="en-US" sz="1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주문내역</a:t>
            </a:r>
            <a:endParaRPr kumimoji="0" lang="ko-KR" altLang="en-US" sz="18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graphicFrame>
        <p:nvGraphicFramePr>
          <p:cNvPr id="5" name="표 11"/>
          <p:cNvGraphicFramePr>
            <a:graphicFrameLocks noGrp="1"/>
          </p:cNvGraphicFramePr>
          <p:nvPr/>
        </p:nvGraphicFramePr>
        <p:xfrm>
          <a:off x="282632" y="1736591"/>
          <a:ext cx="9222831" cy="4710947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365167"/>
                <a:gridCol w="1273629"/>
                <a:gridCol w="1264722"/>
                <a:gridCol w="934409"/>
                <a:gridCol w="545839"/>
                <a:gridCol w="776476"/>
                <a:gridCol w="499712"/>
                <a:gridCol w="607342"/>
                <a:gridCol w="2955535"/>
              </a:tblGrid>
              <a:tr h="438091"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ko-KR" altLang="en-US" sz="1100" b="1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번호</a:t>
                      </a:r>
                      <a:endParaRPr kumimoji="0" lang="ko-KR" altLang="en-US" sz="1100" b="1" i="0" u="none" strike="noStrike" kern="1200" cap="none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solidFill>
                      <a:srgbClr val="a6a6a6">
                        <a:alpha val="100000"/>
                      </a:srgbClr>
                    </a:solidFill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ko-KR" altLang="en-US" sz="1100" b="1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물리명</a:t>
                      </a:r>
                      <a:endParaRPr kumimoji="0" lang="ko-KR" altLang="en-US" sz="1100" b="1" i="0" u="none" strike="noStrike" kern="1200" cap="none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solidFill>
                      <a:srgbClr val="a6a6a6">
                        <a:alpha val="100000"/>
                      </a:srgbClr>
                    </a:solidFill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ko-KR" altLang="en-US" sz="1100" b="1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논리명</a:t>
                      </a:r>
                      <a:endParaRPr kumimoji="0" lang="ko-KR" altLang="en-US" sz="1100" b="1" i="0" u="none" strike="noStrike" kern="1200" cap="none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solidFill>
                      <a:srgbClr val="a6a6a6">
                        <a:alpha val="100000"/>
                      </a:srgbClr>
                    </a:solidFill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ko-KR" altLang="en-US" sz="1100" b="1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데이터</a:t>
                      </a:r>
                      <a:endParaRPr kumimoji="0" lang="ko-KR" altLang="en-US" sz="1100" b="1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ko-KR" altLang="en-US" sz="1100" b="1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타입</a:t>
                      </a:r>
                      <a:endParaRPr kumimoji="0" lang="ko-KR" altLang="en-US" sz="1100" b="1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solidFill>
                      <a:srgbClr val="a6a6a6">
                        <a:alpha val="100000"/>
                      </a:srgbClr>
                    </a:solidFill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ko-KR" altLang="en-US" sz="1100" b="1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길이</a:t>
                      </a:r>
                      <a:endParaRPr kumimoji="0" lang="ko-KR" altLang="en-US" sz="1100" b="1" i="0" u="none" strike="noStrike" kern="1200" cap="none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solidFill>
                      <a:srgbClr val="a6a6a6">
                        <a:alpha val="100000"/>
                      </a:srgbClr>
                    </a:solidFill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sz="1100" b="1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NULL </a:t>
                      </a:r>
                      <a:r>
                        <a:rPr kumimoji="0" lang="ko-KR" altLang="en-US" sz="1100" b="1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여부</a:t>
                      </a:r>
                      <a:endParaRPr kumimoji="0" lang="ko-KR" altLang="en-US" sz="1100" b="1" i="0" u="none" strike="noStrike" kern="1200" cap="none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solidFill>
                      <a:srgbClr val="a6a6a6">
                        <a:alpha val="100000"/>
                      </a:srgbClr>
                    </a:solidFill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ko-KR" altLang="en-US" sz="1100" b="1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기본값</a:t>
                      </a:r>
                      <a:endParaRPr kumimoji="0" lang="ko-KR" altLang="en-US" sz="1100" b="1" i="0" u="none" strike="noStrike" kern="1200" cap="none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solidFill>
                      <a:srgbClr val="a6a6a6">
                        <a:alpha val="100000"/>
                      </a:srgbClr>
                    </a:solidFill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ko-KR" altLang="en-US" sz="1100" b="1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키여부</a:t>
                      </a:r>
                      <a:endParaRPr kumimoji="0" lang="ko-KR" altLang="en-US" sz="1100" b="1" i="0" u="none" strike="noStrike" kern="1200" cap="none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solidFill>
                      <a:srgbClr val="a6a6a6">
                        <a:alpha val="100000"/>
                      </a:srgbClr>
                    </a:solidFill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ko-KR" altLang="en-US" sz="1100" b="1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컬럼설명</a:t>
                      </a:r>
                      <a:endParaRPr kumimoji="0" lang="ko-KR" altLang="en-US" sz="1100" b="1" i="0" u="none" strike="noStrike" kern="1200" cap="none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solidFill>
                      <a:srgbClr val="a6a6a6">
                        <a:alpha val="100000"/>
                      </a:srgbClr>
                    </a:solidFill>
                  </a:tcPr>
                </a:tc>
              </a:tr>
              <a:tr h="419045"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1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OCODE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ko-KR" altLang="en-US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코드</a:t>
                      </a:r>
                      <a:endParaRPr kumimoji="0" lang="ko-KR" altLang="en-US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NVARCHAR2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7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100" b="0" i="0" u="none" strike="noStrike" kern="1200" cap="none" spc="0" normalizeH="0" baseline="0"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맑은 고딕"/>
                        </a:rPr>
                        <a:t>-</a:t>
                      </a:r>
                      <a:endParaRPr kumimoji="0" lang="en-US" altLang="ko-KR" sz="1100" b="0" i="0" u="none" strike="noStrike" kern="1200" cap="none" spc="0" normalizeH="0" baseline="0"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-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PK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ko-KR" altLang="en-US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주문코드</a:t>
                      </a:r>
                      <a:endParaRPr kumimoji="0" lang="ko-KR" altLang="en-US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</a:tr>
              <a:tr h="419045"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2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ODATE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ko-KR" altLang="en-US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결제일</a:t>
                      </a:r>
                      <a:endParaRPr kumimoji="0" lang="ko-KR" altLang="en-US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DATE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-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100" b="0" i="0" u="none" strike="noStrike" kern="1200" cap="none" spc="0" normalizeH="0" baseline="0"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맑은 고딕"/>
                        </a:rPr>
                        <a:t>-</a:t>
                      </a:r>
                      <a:endParaRPr kumimoji="0" lang="en-US" altLang="ko-KR" sz="1100" b="0" i="0" u="none" strike="noStrike" kern="1200" cap="none" spc="0" normalizeH="0" baseline="0"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-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-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ko-KR" altLang="en-US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결제일</a:t>
                      </a:r>
                      <a:endParaRPr kumimoji="0" lang="ko-KR" altLang="en-US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</a:tr>
              <a:tr h="419045"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3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OPRICE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ko-KR" altLang="en-US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결제금액</a:t>
                      </a:r>
                      <a:endParaRPr kumimoji="0" lang="ko-KR" altLang="en-US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NUMBER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10,0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100" b="0" i="0" u="none" strike="noStrike" kern="1200" cap="none" spc="0" normalizeH="0" baseline="0"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맑은 고딕"/>
                        </a:rPr>
                        <a:t>-</a:t>
                      </a:r>
                      <a:endParaRPr kumimoji="0" lang="en-US" altLang="ko-KR" sz="1100" b="0" i="0" u="none" strike="noStrike" kern="1200" cap="none" spc="0" normalizeH="0" baseline="0"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-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-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ko-KR" altLang="en-US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결제금액</a:t>
                      </a:r>
                      <a:endParaRPr kumimoji="0" lang="ko-KR" altLang="en-US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</a:tr>
              <a:tr h="419045"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4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OCCODE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ko-KR" altLang="en-US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쿠폰</a:t>
                      </a:r>
                      <a:endParaRPr kumimoji="0" lang="ko-KR" altLang="en-US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NVARCHAR2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12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100" b="0" i="0" u="none" strike="noStrike" kern="1200" cap="none" spc="0" normalizeH="0" baseline="0"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맑은 고딕"/>
                        </a:rPr>
                        <a:t>O</a:t>
                      </a:r>
                      <a:endParaRPr kumimoji="0" lang="en-US" altLang="ko-KR" sz="1100" b="0" i="0" u="none" strike="noStrike" kern="1200" cap="none" spc="0" normalizeH="0" baseline="0"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-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FK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ko-KR" altLang="en-US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결제시 사용한 쿠폰</a:t>
                      </a:r>
                      <a:endParaRPr kumimoji="0" lang="ko-KR" altLang="en-US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FK - COUPONS(CCODE)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</a:tr>
              <a:tr h="419045"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5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OITEM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ko-KR" altLang="en-US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게 임 이름</a:t>
                      </a:r>
                      <a:endParaRPr kumimoji="0" lang="ko-KR" altLang="en-US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NVARCHAR2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100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100" b="0" i="0" u="none" strike="noStrike" kern="1200" cap="none" spc="0" normalizeH="0" baseline="0"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맑은 고딕"/>
                        </a:rPr>
                        <a:t>-</a:t>
                      </a:r>
                      <a:endParaRPr kumimoji="0" lang="en-US" altLang="ko-KR" sz="1100" b="0" i="0" u="none" strike="noStrike" kern="1200" cap="none" spc="0" normalizeH="0" baseline="0"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-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-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ko-KR" altLang="en-US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게임 이름</a:t>
                      </a:r>
                      <a:endParaRPr kumimoji="0" lang="ko-KR" altLang="en-US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</a:tr>
              <a:tr h="482405"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6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OMCODE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ko-KR" altLang="en-US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주문자 코드</a:t>
                      </a:r>
                      <a:endParaRPr kumimoji="0" lang="ko-KR" altLang="en-US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NVARCHAR2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20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100" b="0" i="0" u="none" strike="noStrike" kern="1200" cap="none" spc="0" normalizeH="0" baseline="0"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맑은 고딕"/>
                        </a:rPr>
                        <a:t>-</a:t>
                      </a:r>
                      <a:endParaRPr kumimoji="0" lang="en-US" altLang="ko-KR" sz="1100" b="0" i="0" u="none" strike="noStrike" kern="1200" cap="none" spc="0" normalizeH="0" baseline="0"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-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FK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ko-KR" altLang="en-US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주문자 코드</a:t>
                      </a:r>
                      <a:endParaRPr kumimoji="0" lang="ko-KR" altLang="en-US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FK - MEMBERS(MID)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</a:tr>
              <a:tr h="419045"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7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OSTATE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ko-KR" altLang="en-US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취소 여부</a:t>
                      </a:r>
                      <a:endParaRPr kumimoji="0" lang="ko-KR" altLang="en-US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NCHAR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1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100" b="0" i="0" u="none" strike="noStrike" kern="1200" cap="none" spc="0" normalizeH="0" baseline="0"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맑은 고딕"/>
                        </a:rPr>
                        <a:t>-</a:t>
                      </a:r>
                      <a:endParaRPr kumimoji="0" lang="en-US" altLang="ko-KR" sz="1100" b="0" i="0" u="none" strike="noStrike" kern="1200" cap="none" spc="0" normalizeH="0" baseline="0"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Y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-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ko-KR" altLang="en-US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주문 상태</a:t>
                      </a:r>
                      <a:endParaRPr kumimoji="0" lang="ko-KR" altLang="en-US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(Y</a:t>
                      </a:r>
                      <a:r>
                        <a:rPr kumimoji="0" lang="ko-KR" altLang="en-US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 </a:t>
                      </a: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or N)</a:t>
                      </a:r>
                      <a:r>
                        <a:rPr kumimoji="0" lang="ko-KR" altLang="en-US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 환불시 </a:t>
                      </a: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N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</a:tr>
              <a:tr h="419045"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8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endParaRPr kumimoji="0" lang="ko-KR" altLang="en-US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en-US" altLang="ko-KR" sz="1100" b="0" i="0" u="none" strike="noStrike" kern="1200" cap="none" spc="0" normalizeH="0" baseline="0"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endParaRPr kumimoji="0" lang="ko-KR" altLang="en-US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</a:tr>
              <a:tr h="419045"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9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endParaRPr kumimoji="0" lang="ko-KR" altLang="en-US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en-US" altLang="ko-KR" sz="1100" b="0" i="0" u="none" strike="noStrike" kern="1200" cap="none" spc="0" normalizeH="0" baseline="0"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endParaRPr kumimoji="0" lang="ko-KR" altLang="en-US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</a:tr>
              <a:tr h="438091"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endParaRPr kumimoji="0" lang="ko-KR" altLang="en-US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en-US" altLang="ko-KR" sz="1100" b="0" i="0" u="none" strike="noStrike" kern="1200" cap="none" spc="0" normalizeH="0" baseline="0"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endParaRPr kumimoji="0" lang="ko-KR" altLang="en-US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2"/>
          <p:cNvSpPr txBox="1"/>
          <p:nvPr/>
        </p:nvSpPr>
        <p:spPr>
          <a:xfrm>
            <a:off x="129365" y="66676"/>
            <a:ext cx="4732370" cy="503212"/>
          </a:xfrm>
          <a:prstGeom prst="rect">
            <a:avLst/>
          </a:prstGeom>
          <a:noFill/>
          <a:ln w="3175" cap="flat" cmpd="sng" algn="ctr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ea typeface="+mn-ea"/>
                <a:cs typeface="Tahoma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>
                <a:solidFill>
                  <a:schemeClr val="tx1"/>
                </a:solidFill>
              </a:rPr>
              <a:t>데이터베이스 테이블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TextBox 10"/>
          <p:cNvSpPr txBox="1"/>
          <p:nvPr/>
        </p:nvSpPr>
        <p:spPr>
          <a:xfrm>
            <a:off x="216131" y="1014849"/>
            <a:ext cx="8678487" cy="6405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kumimoji="0" lang="ko-KR" altLang="en-US" sz="1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테이블명 </a:t>
            </a: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: GAMES</a:t>
            </a:r>
            <a:endParaRPr kumimoji="0" lang="en-US" altLang="ko-KR" sz="18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285750" indent="-28575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kumimoji="0" lang="ko-KR" altLang="en-US" sz="1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테이블내용 </a:t>
            </a: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: </a:t>
            </a:r>
            <a:r>
              <a:rPr kumimoji="0" lang="ko-KR" altLang="en-US" sz="1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게임 </a:t>
            </a:r>
            <a:endParaRPr kumimoji="0" lang="ko-KR" altLang="en-US" sz="18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graphicFrame>
        <p:nvGraphicFramePr>
          <p:cNvPr id="5" name="표 11"/>
          <p:cNvGraphicFramePr>
            <a:graphicFrameLocks noGrp="1"/>
          </p:cNvGraphicFramePr>
          <p:nvPr/>
        </p:nvGraphicFramePr>
        <p:xfrm>
          <a:off x="282632" y="1736591"/>
          <a:ext cx="9222831" cy="4710947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365167"/>
                <a:gridCol w="1273629"/>
                <a:gridCol w="1264722"/>
                <a:gridCol w="934409"/>
                <a:gridCol w="545839"/>
                <a:gridCol w="776476"/>
                <a:gridCol w="499712"/>
                <a:gridCol w="607342"/>
                <a:gridCol w="2955535"/>
              </a:tblGrid>
              <a:tr h="438091"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ko-KR" altLang="en-US" sz="1100" b="1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번호</a:t>
                      </a:r>
                      <a:endParaRPr kumimoji="0" lang="ko-KR" altLang="en-US" sz="1100" b="1" i="0" u="none" strike="noStrike" kern="1200" cap="none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solidFill>
                      <a:srgbClr val="a6a6a6">
                        <a:alpha val="100000"/>
                      </a:srgbClr>
                    </a:solidFill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ko-KR" altLang="en-US" sz="1100" b="1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물리명</a:t>
                      </a:r>
                      <a:endParaRPr kumimoji="0" lang="ko-KR" altLang="en-US" sz="1100" b="1" i="0" u="none" strike="noStrike" kern="1200" cap="none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solidFill>
                      <a:srgbClr val="a6a6a6">
                        <a:alpha val="100000"/>
                      </a:srgbClr>
                    </a:solidFill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ko-KR" altLang="en-US" sz="1100" b="1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논리명</a:t>
                      </a:r>
                      <a:endParaRPr kumimoji="0" lang="ko-KR" altLang="en-US" sz="1100" b="1" i="0" u="none" strike="noStrike" kern="1200" cap="none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solidFill>
                      <a:srgbClr val="a6a6a6">
                        <a:alpha val="100000"/>
                      </a:srgbClr>
                    </a:solidFill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ko-KR" altLang="en-US" sz="1100" b="1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데이터</a:t>
                      </a:r>
                      <a:endParaRPr kumimoji="0" lang="ko-KR" altLang="en-US" sz="1100" b="1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ko-KR" altLang="en-US" sz="1100" b="1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타입</a:t>
                      </a:r>
                      <a:endParaRPr kumimoji="0" lang="ko-KR" altLang="en-US" sz="1100" b="1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solidFill>
                      <a:srgbClr val="a6a6a6">
                        <a:alpha val="100000"/>
                      </a:srgbClr>
                    </a:solidFill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ko-KR" altLang="en-US" sz="1100" b="1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길이</a:t>
                      </a:r>
                      <a:endParaRPr kumimoji="0" lang="ko-KR" altLang="en-US" sz="1100" b="1" i="0" u="none" strike="noStrike" kern="1200" cap="none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solidFill>
                      <a:srgbClr val="a6a6a6">
                        <a:alpha val="100000"/>
                      </a:srgbClr>
                    </a:solidFill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sz="1100" b="1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NULL </a:t>
                      </a:r>
                      <a:r>
                        <a:rPr kumimoji="0" lang="ko-KR" altLang="en-US" sz="1100" b="1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여부</a:t>
                      </a:r>
                      <a:endParaRPr kumimoji="0" lang="ko-KR" altLang="en-US" sz="1100" b="1" i="0" u="none" strike="noStrike" kern="1200" cap="none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solidFill>
                      <a:srgbClr val="a6a6a6">
                        <a:alpha val="100000"/>
                      </a:srgbClr>
                    </a:solidFill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ko-KR" altLang="en-US" sz="1100" b="1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기본값</a:t>
                      </a:r>
                      <a:endParaRPr kumimoji="0" lang="ko-KR" altLang="en-US" sz="1100" b="1" i="0" u="none" strike="noStrike" kern="1200" cap="none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solidFill>
                      <a:srgbClr val="a6a6a6">
                        <a:alpha val="100000"/>
                      </a:srgbClr>
                    </a:solidFill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ko-KR" altLang="en-US" sz="1100" b="1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키여부</a:t>
                      </a:r>
                      <a:endParaRPr kumimoji="0" lang="ko-KR" altLang="en-US" sz="1100" b="1" i="0" u="none" strike="noStrike" kern="1200" cap="none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solidFill>
                      <a:srgbClr val="a6a6a6">
                        <a:alpha val="100000"/>
                      </a:srgbClr>
                    </a:solidFill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ko-KR" altLang="en-US" sz="1100" b="1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컬럼설명</a:t>
                      </a:r>
                      <a:endParaRPr kumimoji="0" lang="ko-KR" altLang="en-US" sz="1100" b="1" i="0" u="none" strike="noStrike" kern="1200" cap="none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solidFill>
                      <a:srgbClr val="a6a6a6">
                        <a:alpha val="100000"/>
                      </a:srgbClr>
                    </a:solidFill>
                  </a:tcPr>
                </a:tc>
              </a:tr>
              <a:tr h="419045"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11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GSALE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ko-KR" altLang="en-US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할인률</a:t>
                      </a:r>
                      <a:endParaRPr kumimoji="0" lang="ko-KR" altLang="en-US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NUMBER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3,2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100" b="0" i="0" u="none" strike="noStrike" kern="1200" cap="none" spc="0" normalizeH="0" baseline="0"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맑은 고딕"/>
                        </a:rPr>
                        <a:t>-</a:t>
                      </a:r>
                      <a:endParaRPr kumimoji="0" lang="en-US" altLang="ko-KR" sz="1100" b="0" i="0" u="none" strike="noStrike" kern="1200" cap="none" spc="0" normalizeH="0" baseline="0"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1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-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ko-KR" altLang="en-US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할인률</a:t>
                      </a:r>
                      <a:endParaRPr kumimoji="0" lang="ko-KR" altLang="en-US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</a:tr>
              <a:tr h="419045"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12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GDEADLINE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ko-KR" altLang="en-US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할인기한</a:t>
                      </a:r>
                      <a:endParaRPr kumimoji="0" lang="ko-KR" altLang="en-US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DATE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-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100" b="0" i="0" u="none" strike="noStrike" kern="1200" cap="none" spc="0" normalizeH="0" baseline="0"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맑은 고딕"/>
                        </a:rPr>
                        <a:t>O</a:t>
                      </a:r>
                      <a:endParaRPr kumimoji="0" lang="en-US" altLang="ko-KR" sz="1100" b="0" i="0" u="none" strike="noStrike" kern="1200" cap="none" spc="0" normalizeH="0" baseline="0"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-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-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ko-KR" altLang="en-US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할인기한</a:t>
                      </a:r>
                      <a:endParaRPr kumimoji="0" lang="ko-KR" altLang="en-US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</a:tr>
              <a:tr h="419045"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13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GTAG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ko-KR" altLang="en-US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태그</a:t>
                      </a:r>
                      <a:endParaRPr kumimoji="0" lang="ko-KR" altLang="en-US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NVARCHAR2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300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100" b="0" i="0" u="none" strike="noStrike" kern="1200" cap="none" spc="0" normalizeH="0" baseline="0"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맑은 고딕"/>
                        </a:rPr>
                        <a:t>-</a:t>
                      </a:r>
                      <a:endParaRPr kumimoji="0" lang="en-US" altLang="ko-KR" sz="1100" b="0" i="0" u="none" strike="noStrike" kern="1200" cap="none" spc="0" normalizeH="0" baseline="0"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-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-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ko-KR" altLang="en-US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카테고리</a:t>
                      </a:r>
                      <a:endParaRPr kumimoji="0" lang="ko-KR" altLang="en-US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</a:tr>
              <a:tr h="419045"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14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GSTATE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ko-KR" altLang="en-US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상태</a:t>
                      </a:r>
                      <a:endParaRPr kumimoji="0" lang="ko-KR" altLang="en-US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NCHAR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1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100" b="0" i="0" u="none" strike="noStrike" kern="1200" cap="none" spc="0" normalizeH="0" baseline="0"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맑은 고딕"/>
                        </a:rPr>
                        <a:t>-</a:t>
                      </a:r>
                      <a:endParaRPr kumimoji="0" lang="en-US" altLang="ko-KR" sz="1100" b="0" i="0" u="none" strike="noStrike" kern="1200" cap="none" spc="0" normalizeH="0" baseline="0"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Y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-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ko-KR" altLang="en-US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삭제여부</a:t>
                      </a: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(Y or N)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</a:tr>
              <a:tr h="419045"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endParaRPr kumimoji="0" lang="ko-KR" altLang="en-US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endParaRPr kumimoji="0" lang="ko-KR" altLang="en-US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endParaRPr kumimoji="0" lang="ko-KR" altLang="en-US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</a:tr>
              <a:tr h="482405"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endParaRPr kumimoji="0" lang="ko-KR" altLang="en-US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1100" b="0" i="0" u="none" strike="noStrike" kern="1200" cap="none" spc="0" normalizeH="0" baseline="0"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endParaRPr kumimoji="0" lang="ko-KR" altLang="en-US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</a:tr>
              <a:tr h="419045"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endParaRPr kumimoji="0" lang="ko-KR" altLang="en-US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en-US" altLang="ko-KR" sz="1100" b="0" i="0" u="none" strike="noStrike" kern="1200" cap="none" spc="0" normalizeH="0" baseline="0"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endParaRPr kumimoji="0" lang="ko-KR" altLang="en-US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</a:tr>
              <a:tr h="419045"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endParaRPr kumimoji="0" lang="ko-KR" altLang="en-US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en-US" altLang="ko-KR" sz="1100" b="0" i="0" u="none" strike="noStrike" kern="1200" cap="none" spc="0" normalizeH="0" baseline="0"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</a:tr>
              <a:tr h="419045"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endParaRPr kumimoji="0" lang="ko-KR" altLang="en-US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en-US" altLang="ko-KR" sz="1100" b="0" i="0" u="none" strike="noStrike" kern="1200" cap="none" spc="0" normalizeH="0" baseline="0"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endParaRPr kumimoji="0" lang="ko-KR" altLang="en-US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</a:tr>
              <a:tr h="438091"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endParaRPr kumimoji="0" lang="ko-KR" altLang="en-US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en-US" altLang="ko-KR" sz="1100" b="0" i="0" u="none" strike="noStrike" kern="1200" cap="none" spc="0" normalizeH="0" baseline="0"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endParaRPr kumimoji="0" lang="ko-KR" altLang="en-US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2"/>
          <p:cNvSpPr txBox="1"/>
          <p:nvPr/>
        </p:nvSpPr>
        <p:spPr>
          <a:xfrm>
            <a:off x="129365" y="66676"/>
            <a:ext cx="4732370" cy="503212"/>
          </a:xfrm>
          <a:prstGeom prst="rect">
            <a:avLst/>
          </a:prstGeom>
          <a:noFill/>
          <a:ln w="3175" cap="flat" cmpd="sng" algn="ctr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ea typeface="+mn-ea"/>
                <a:cs typeface="Tahoma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>
                <a:solidFill>
                  <a:schemeClr val="tx1"/>
                </a:solidFill>
              </a:rPr>
              <a:t>데이터베이스 테이블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TextBox 10"/>
          <p:cNvSpPr txBox="1"/>
          <p:nvPr/>
        </p:nvSpPr>
        <p:spPr>
          <a:xfrm>
            <a:off x="216131" y="1014849"/>
            <a:ext cx="8678487" cy="6405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kumimoji="0" lang="ko-KR" altLang="en-US" sz="1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테이블명 </a:t>
            </a: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: SHOPBASKET</a:t>
            </a:r>
            <a:endParaRPr kumimoji="0" lang="en-US" altLang="ko-KR" sz="18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285750" indent="-28575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kumimoji="0" lang="ko-KR" altLang="en-US" sz="1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테이블내용 </a:t>
            </a: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: </a:t>
            </a:r>
            <a:r>
              <a:rPr kumimoji="0" lang="ko-KR" altLang="en-US" sz="1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장바구니</a:t>
            </a:r>
            <a:endParaRPr kumimoji="0" lang="ko-KR" altLang="en-US" sz="18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graphicFrame>
        <p:nvGraphicFramePr>
          <p:cNvPr id="5" name="표 11"/>
          <p:cNvGraphicFramePr>
            <a:graphicFrameLocks noGrp="1"/>
          </p:cNvGraphicFramePr>
          <p:nvPr/>
        </p:nvGraphicFramePr>
        <p:xfrm>
          <a:off x="282632" y="1736591"/>
          <a:ext cx="9222831" cy="4710947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365167"/>
                <a:gridCol w="1273629"/>
                <a:gridCol w="1264722"/>
                <a:gridCol w="934409"/>
                <a:gridCol w="545839"/>
                <a:gridCol w="776476"/>
                <a:gridCol w="499712"/>
                <a:gridCol w="607342"/>
                <a:gridCol w="2955535"/>
              </a:tblGrid>
              <a:tr h="438091"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ko-KR" altLang="en-US" sz="1100" b="1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번호</a:t>
                      </a:r>
                      <a:endParaRPr kumimoji="0" lang="ko-KR" altLang="en-US" sz="1100" b="1" i="0" u="none" strike="noStrike" kern="1200" cap="none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solidFill>
                      <a:srgbClr val="a6a6a6">
                        <a:alpha val="100000"/>
                      </a:srgbClr>
                    </a:solidFill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ko-KR" altLang="en-US" sz="1100" b="1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물리명</a:t>
                      </a:r>
                      <a:endParaRPr kumimoji="0" lang="ko-KR" altLang="en-US" sz="1100" b="1" i="0" u="none" strike="noStrike" kern="1200" cap="none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solidFill>
                      <a:srgbClr val="a6a6a6">
                        <a:alpha val="100000"/>
                      </a:srgbClr>
                    </a:solidFill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ko-KR" altLang="en-US" sz="1100" b="1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논리명</a:t>
                      </a:r>
                      <a:endParaRPr kumimoji="0" lang="ko-KR" altLang="en-US" sz="1100" b="1" i="0" u="none" strike="noStrike" kern="1200" cap="none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solidFill>
                      <a:srgbClr val="a6a6a6">
                        <a:alpha val="100000"/>
                      </a:srgbClr>
                    </a:solidFill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ko-KR" altLang="en-US" sz="1100" b="1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데이터</a:t>
                      </a:r>
                      <a:endParaRPr kumimoji="0" lang="ko-KR" altLang="en-US" sz="1100" b="1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ko-KR" altLang="en-US" sz="1100" b="1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타입</a:t>
                      </a:r>
                      <a:endParaRPr kumimoji="0" lang="ko-KR" altLang="en-US" sz="1100" b="1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solidFill>
                      <a:srgbClr val="a6a6a6">
                        <a:alpha val="100000"/>
                      </a:srgbClr>
                    </a:solidFill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ko-KR" altLang="en-US" sz="1100" b="1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길이</a:t>
                      </a:r>
                      <a:endParaRPr kumimoji="0" lang="ko-KR" altLang="en-US" sz="1100" b="1" i="0" u="none" strike="noStrike" kern="1200" cap="none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solidFill>
                      <a:srgbClr val="a6a6a6">
                        <a:alpha val="100000"/>
                      </a:srgbClr>
                    </a:solidFill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sz="1100" b="1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NULL </a:t>
                      </a:r>
                      <a:r>
                        <a:rPr kumimoji="0" lang="ko-KR" altLang="en-US" sz="1100" b="1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여부</a:t>
                      </a:r>
                      <a:endParaRPr kumimoji="0" lang="ko-KR" altLang="en-US" sz="1100" b="1" i="0" u="none" strike="noStrike" kern="1200" cap="none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solidFill>
                      <a:srgbClr val="a6a6a6">
                        <a:alpha val="100000"/>
                      </a:srgbClr>
                    </a:solidFill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ko-KR" altLang="en-US" sz="1100" b="1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기본값</a:t>
                      </a:r>
                      <a:endParaRPr kumimoji="0" lang="ko-KR" altLang="en-US" sz="1100" b="1" i="0" u="none" strike="noStrike" kern="1200" cap="none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solidFill>
                      <a:srgbClr val="a6a6a6">
                        <a:alpha val="100000"/>
                      </a:srgbClr>
                    </a:solidFill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ko-KR" altLang="en-US" sz="1100" b="1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키여부</a:t>
                      </a:r>
                      <a:endParaRPr kumimoji="0" lang="ko-KR" altLang="en-US" sz="1100" b="1" i="0" u="none" strike="noStrike" kern="1200" cap="none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solidFill>
                      <a:srgbClr val="a6a6a6">
                        <a:alpha val="100000"/>
                      </a:srgbClr>
                    </a:solidFill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ko-KR" altLang="en-US" sz="1100" b="1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컬럼설명</a:t>
                      </a:r>
                      <a:endParaRPr kumimoji="0" lang="ko-KR" altLang="en-US" sz="1100" b="1" i="0" u="none" strike="noStrike" kern="1200" cap="none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solidFill>
                      <a:srgbClr val="a6a6a6">
                        <a:alpha val="100000"/>
                      </a:srgbClr>
                    </a:solidFill>
                  </a:tcPr>
                </a:tc>
              </a:tr>
              <a:tr h="419045"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1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SCODE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ko-KR" altLang="en-US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코드</a:t>
                      </a:r>
                      <a:endParaRPr kumimoji="0" lang="ko-KR" altLang="en-US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NVARCHAR2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7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100" b="0" i="0" u="none" strike="noStrike" kern="1200" cap="none" spc="0" normalizeH="0" baseline="0"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맑은 고딕"/>
                        </a:rPr>
                        <a:t>-</a:t>
                      </a:r>
                      <a:endParaRPr kumimoji="0" lang="en-US" altLang="ko-KR" sz="1100" b="0" i="0" u="none" strike="noStrike" kern="1200" cap="none" spc="0" normalizeH="0" baseline="0"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-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PK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ko-KR" altLang="en-US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장바구니코드</a:t>
                      </a:r>
                      <a:endParaRPr kumimoji="0" lang="ko-KR" altLang="en-US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</a:tr>
              <a:tr h="419045"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2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SMCODE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ko-KR" altLang="en-US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주문자 코드</a:t>
                      </a:r>
                      <a:endParaRPr kumimoji="0" lang="ko-KR" altLang="en-US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NVARCHAR2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20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100" b="0" i="0" u="none" strike="noStrike" kern="1200" cap="none" spc="0" normalizeH="0" baseline="0"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맑은 고딕"/>
                        </a:rPr>
                        <a:t>-</a:t>
                      </a:r>
                      <a:endParaRPr kumimoji="0" lang="en-US" altLang="ko-KR" sz="1100" b="0" i="0" u="none" strike="noStrike" kern="1200" cap="none" spc="0" normalizeH="0" baseline="0"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-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FK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ko-KR" altLang="en-US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회원 코드</a:t>
                      </a:r>
                      <a:endParaRPr kumimoji="0" lang="ko-KR" altLang="en-US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FK - MEMBERS(MID)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</a:tr>
              <a:tr h="419045"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3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SGCODE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ko-KR" altLang="en-US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게임 코드</a:t>
                      </a:r>
                      <a:endParaRPr kumimoji="0" lang="ko-KR" altLang="en-US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NVARCHAR2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7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100" b="0" i="0" u="none" strike="noStrike" kern="1200" cap="none" spc="0" normalizeH="0" baseline="0"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맑은 고딕"/>
                        </a:rPr>
                        <a:t>-</a:t>
                      </a:r>
                      <a:endParaRPr kumimoji="0" lang="en-US" altLang="ko-KR" sz="1100" b="0" i="0" u="none" strike="noStrike" kern="1200" cap="none" spc="0" normalizeH="0" baseline="0"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-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FK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ko-KR" altLang="en-US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게임 코드</a:t>
                      </a:r>
                      <a:endParaRPr kumimoji="0" lang="ko-KR" altLang="en-US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FK-GAMES(GCODE)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</a:tr>
              <a:tr h="419045"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4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endParaRPr kumimoji="0" lang="ko-KR" altLang="en-US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en-US" altLang="ko-KR" sz="1100" b="0" i="0" u="none" strike="noStrike" kern="1200" cap="none" spc="0" normalizeH="0" baseline="0"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endParaRPr kumimoji="0" lang="ko-KR" altLang="en-US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</a:tr>
              <a:tr h="419045"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5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endParaRPr kumimoji="0" lang="ko-KR" altLang="en-US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endParaRPr kumimoji="0" lang="ko-KR" altLang="en-US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</a:tr>
              <a:tr h="482405"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6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endParaRPr kumimoji="0" lang="ko-KR" altLang="en-US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en-US" altLang="ko-KR" sz="1100" b="0" i="0" u="none" strike="noStrike" kern="1200" cap="none" spc="0" normalizeH="0" baseline="0"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endParaRPr kumimoji="0" lang="ko-KR" altLang="en-US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</a:tr>
              <a:tr h="419045"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7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endParaRPr kumimoji="0" lang="ko-KR" altLang="en-US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en-US" altLang="ko-KR" sz="1100" b="0" i="0" u="none" strike="noStrike" kern="1200" cap="none" spc="0" normalizeH="0" baseline="0"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endParaRPr kumimoji="0" lang="ko-KR" altLang="en-US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</a:tr>
              <a:tr h="419045"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8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endParaRPr kumimoji="0" lang="ko-KR" altLang="en-US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en-US" altLang="ko-KR" sz="1100" b="0" i="0" u="none" strike="noStrike" kern="1200" cap="none" spc="0" normalizeH="0" baseline="0"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endParaRPr kumimoji="0" lang="ko-KR" altLang="en-US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</a:tr>
              <a:tr h="419045"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endParaRPr kumimoji="0" lang="ko-KR" altLang="en-US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en-US" altLang="ko-KR" sz="1100" b="0" i="0" u="none" strike="noStrike" kern="1200" cap="none" spc="0" normalizeH="0" baseline="0"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</a:tr>
              <a:tr h="438091"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endParaRPr kumimoji="0" lang="ko-KR" altLang="en-US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en-US" altLang="ko-KR" sz="1100" b="0" i="0" u="none" strike="noStrike" kern="1200" cap="none" spc="0" normalizeH="0" baseline="0"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endParaRPr kumimoji="0" lang="ko-KR" altLang="en-US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2"/>
          <p:cNvSpPr txBox="1"/>
          <p:nvPr/>
        </p:nvSpPr>
        <p:spPr>
          <a:xfrm>
            <a:off x="129365" y="66676"/>
            <a:ext cx="4732370" cy="503212"/>
          </a:xfrm>
          <a:prstGeom prst="rect">
            <a:avLst/>
          </a:prstGeom>
          <a:noFill/>
          <a:ln w="3175" cap="flat" cmpd="sng" algn="ctr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ea typeface="+mn-ea"/>
                <a:cs typeface="Tahoma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>
                <a:solidFill>
                  <a:schemeClr val="tx1"/>
                </a:solidFill>
              </a:rPr>
              <a:t>데이터베이스 테이블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TextBox 10"/>
          <p:cNvSpPr txBox="1"/>
          <p:nvPr/>
        </p:nvSpPr>
        <p:spPr>
          <a:xfrm>
            <a:off x="216131" y="1014849"/>
            <a:ext cx="8678487" cy="6405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kumimoji="0" lang="ko-KR" altLang="en-US" sz="1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테이블명 </a:t>
            </a: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: REVIEWS</a:t>
            </a:r>
            <a:endParaRPr kumimoji="0" lang="en-US" altLang="ko-KR" sz="18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285750" indent="-28575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kumimoji="0" lang="ko-KR" altLang="en-US" sz="1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테이블내용 </a:t>
            </a: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: </a:t>
            </a:r>
            <a:r>
              <a:rPr kumimoji="0" lang="ko-KR" altLang="en-US" sz="1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리뷰내역</a:t>
            </a:r>
            <a:endParaRPr kumimoji="0" lang="ko-KR" altLang="en-US" sz="18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graphicFrame>
        <p:nvGraphicFramePr>
          <p:cNvPr id="5" name="표 11"/>
          <p:cNvGraphicFramePr>
            <a:graphicFrameLocks noGrp="1"/>
          </p:cNvGraphicFramePr>
          <p:nvPr/>
        </p:nvGraphicFramePr>
        <p:xfrm>
          <a:off x="282632" y="1736591"/>
          <a:ext cx="9222831" cy="4710947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365167"/>
                <a:gridCol w="1273629"/>
                <a:gridCol w="1264722"/>
                <a:gridCol w="934409"/>
                <a:gridCol w="545839"/>
                <a:gridCol w="776476"/>
                <a:gridCol w="499712"/>
                <a:gridCol w="607342"/>
                <a:gridCol w="2955535"/>
              </a:tblGrid>
              <a:tr h="438091"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ko-KR" altLang="en-US" sz="1100" b="1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번호</a:t>
                      </a:r>
                      <a:endParaRPr kumimoji="0" lang="ko-KR" altLang="en-US" sz="1100" b="1" i="0" u="none" strike="noStrike" kern="1200" cap="none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solidFill>
                      <a:srgbClr val="a6a6a6">
                        <a:alpha val="100000"/>
                      </a:srgbClr>
                    </a:solidFill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ko-KR" altLang="en-US" sz="1100" b="1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물리명</a:t>
                      </a:r>
                      <a:endParaRPr kumimoji="0" lang="ko-KR" altLang="en-US" sz="1100" b="1" i="0" u="none" strike="noStrike" kern="1200" cap="none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solidFill>
                      <a:srgbClr val="a6a6a6">
                        <a:alpha val="100000"/>
                      </a:srgbClr>
                    </a:solidFill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ko-KR" altLang="en-US" sz="1100" b="1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논리명</a:t>
                      </a:r>
                      <a:endParaRPr kumimoji="0" lang="ko-KR" altLang="en-US" sz="1100" b="1" i="0" u="none" strike="noStrike" kern="1200" cap="none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solidFill>
                      <a:srgbClr val="a6a6a6">
                        <a:alpha val="100000"/>
                      </a:srgbClr>
                    </a:solidFill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ko-KR" altLang="en-US" sz="1100" b="1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데이터</a:t>
                      </a:r>
                      <a:endParaRPr kumimoji="0" lang="ko-KR" altLang="en-US" sz="1100" b="1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ko-KR" altLang="en-US" sz="1100" b="1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타입</a:t>
                      </a:r>
                      <a:endParaRPr kumimoji="0" lang="ko-KR" altLang="en-US" sz="1100" b="1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solidFill>
                      <a:srgbClr val="a6a6a6">
                        <a:alpha val="100000"/>
                      </a:srgbClr>
                    </a:solidFill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ko-KR" altLang="en-US" sz="1100" b="1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길이</a:t>
                      </a:r>
                      <a:endParaRPr kumimoji="0" lang="ko-KR" altLang="en-US" sz="1100" b="1" i="0" u="none" strike="noStrike" kern="1200" cap="none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solidFill>
                      <a:srgbClr val="a6a6a6">
                        <a:alpha val="100000"/>
                      </a:srgbClr>
                    </a:solidFill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sz="1100" b="1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NULL </a:t>
                      </a:r>
                      <a:r>
                        <a:rPr kumimoji="0" lang="ko-KR" altLang="en-US" sz="1100" b="1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여부</a:t>
                      </a:r>
                      <a:endParaRPr kumimoji="0" lang="ko-KR" altLang="en-US" sz="1100" b="1" i="0" u="none" strike="noStrike" kern="1200" cap="none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solidFill>
                      <a:srgbClr val="a6a6a6">
                        <a:alpha val="100000"/>
                      </a:srgbClr>
                    </a:solidFill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ko-KR" altLang="en-US" sz="1100" b="1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기본값</a:t>
                      </a:r>
                      <a:endParaRPr kumimoji="0" lang="ko-KR" altLang="en-US" sz="1100" b="1" i="0" u="none" strike="noStrike" kern="1200" cap="none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solidFill>
                      <a:srgbClr val="a6a6a6">
                        <a:alpha val="100000"/>
                      </a:srgbClr>
                    </a:solidFill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ko-KR" altLang="en-US" sz="1100" b="1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키여부</a:t>
                      </a:r>
                      <a:endParaRPr kumimoji="0" lang="ko-KR" altLang="en-US" sz="1100" b="1" i="0" u="none" strike="noStrike" kern="1200" cap="none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solidFill>
                      <a:srgbClr val="a6a6a6">
                        <a:alpha val="100000"/>
                      </a:srgbClr>
                    </a:solidFill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ko-KR" altLang="en-US" sz="1100" b="1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컬럼설명</a:t>
                      </a:r>
                      <a:endParaRPr kumimoji="0" lang="ko-KR" altLang="en-US" sz="1100" b="1" i="0" u="none" strike="noStrike" kern="1200" cap="none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solidFill>
                      <a:srgbClr val="a6a6a6">
                        <a:alpha val="100000"/>
                      </a:srgbClr>
                    </a:solidFill>
                  </a:tcPr>
                </a:tc>
              </a:tr>
              <a:tr h="419045"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1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RCODE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ko-KR" altLang="en-US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코드</a:t>
                      </a:r>
                      <a:endParaRPr kumimoji="0" lang="ko-KR" altLang="en-US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NVARCHAR2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7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100" b="0" i="0" u="none" strike="noStrike" kern="1200" cap="none" spc="0" normalizeH="0" baseline="0"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맑은 고딕"/>
                        </a:rPr>
                        <a:t>-</a:t>
                      </a:r>
                      <a:endParaRPr kumimoji="0" lang="en-US" altLang="ko-KR" sz="1100" b="0" i="0" u="none" strike="noStrike" kern="1200" cap="none" spc="0" normalizeH="0" baseline="0"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-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PK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ko-KR" altLang="en-US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리뷰코드</a:t>
                      </a:r>
                      <a:endParaRPr kumimoji="0" lang="ko-KR" altLang="en-US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</a:tr>
              <a:tr h="419045"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2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RGCODE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ko-KR" altLang="en-US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게임코드</a:t>
                      </a:r>
                      <a:endParaRPr kumimoji="0" lang="ko-KR" altLang="en-US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NVARCHAR2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7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100" b="0" i="0" u="none" strike="noStrike" kern="1200" cap="none" spc="0" normalizeH="0" baseline="0"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맑은 고딕"/>
                        </a:rPr>
                        <a:t>-</a:t>
                      </a:r>
                      <a:endParaRPr kumimoji="0" lang="en-US" altLang="ko-KR" sz="1100" b="0" i="0" u="none" strike="noStrike" kern="1200" cap="none" spc="0" normalizeH="0" baseline="0"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-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-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ko-KR" altLang="en-US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리뷰가 작성된 게임코드</a:t>
                      </a:r>
                      <a:endParaRPr kumimoji="0" lang="ko-KR" altLang="en-US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</a:tr>
              <a:tr h="419045"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3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RMCODE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ko-KR" altLang="en-US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회원코드</a:t>
                      </a:r>
                      <a:endParaRPr kumimoji="0" lang="ko-KR" altLang="en-US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NVARCHAR2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7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100" b="0" i="0" u="none" strike="noStrike" kern="1200" cap="none" spc="0" normalizeH="0" baseline="0"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맑은 고딕"/>
                        </a:rPr>
                        <a:t>-</a:t>
                      </a:r>
                      <a:endParaRPr kumimoji="0" lang="en-US" altLang="ko-KR" sz="1100" b="0" i="0" u="none" strike="noStrike" kern="1200" cap="none" spc="0" normalizeH="0" baseline="0"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-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FK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ko-KR" altLang="en-US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작성자 회원코드</a:t>
                      </a:r>
                      <a:endParaRPr kumimoji="0" lang="ko-KR" altLang="en-US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FK-MEMBERS(MID)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</a:tr>
              <a:tr h="419045"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4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RDATE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ko-KR" altLang="en-US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리뷰 작성일</a:t>
                      </a:r>
                      <a:endParaRPr kumimoji="0" lang="ko-KR" altLang="en-US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DATE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-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-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-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-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ko-KR" altLang="en-US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리뷰 작성일</a:t>
                      </a:r>
                      <a:endParaRPr kumimoji="0" lang="ko-KR" altLang="en-US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</a:tr>
              <a:tr h="419045"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5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RSCORE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ko-KR" altLang="en-US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리뷰 평점</a:t>
                      </a:r>
                      <a:endParaRPr kumimoji="0" lang="ko-KR" altLang="en-US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NUMBER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2.1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-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-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-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ko-KR" altLang="en-US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리뷰 평점</a:t>
                      </a: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(</a:t>
                      </a:r>
                      <a:r>
                        <a:rPr kumimoji="0" lang="ko-KR" altLang="en-US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별 반칸단위</a:t>
                      </a: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(0.5)</a:t>
                      </a:r>
                      <a:r>
                        <a:rPr kumimoji="0" lang="ko-KR" altLang="en-US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 계산</a:t>
                      </a: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)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</a:tr>
              <a:tr h="482405"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6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RLIKE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ko-KR" altLang="en-US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추천수</a:t>
                      </a:r>
                      <a:endParaRPr kumimoji="0" lang="ko-KR" altLang="en-US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NUMBER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10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100" b="0" i="0" u="none" strike="noStrike" kern="1200" cap="none" spc="0" normalizeH="0" baseline="0"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맑은 고딕"/>
                        </a:rPr>
                        <a:t>-</a:t>
                      </a:r>
                      <a:endParaRPr kumimoji="0" lang="en-US" altLang="ko-KR" sz="1100" b="0" i="0" u="none" strike="noStrike" kern="1200" cap="none" spc="0" normalizeH="0" baseline="0"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0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-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ko-KR" altLang="en-US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리뷰 추천 수</a:t>
                      </a: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(</a:t>
                      </a:r>
                      <a:r>
                        <a:rPr kumimoji="0" lang="ko-KR" altLang="en-US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좋아요 </a:t>
                      </a: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:</a:t>
                      </a:r>
                      <a:r>
                        <a:rPr kumimoji="0" lang="ko-KR" altLang="en-US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 </a:t>
                      </a: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+1,</a:t>
                      </a:r>
                      <a:r>
                        <a:rPr kumimoji="0" lang="ko-KR" altLang="en-US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 싫어요 </a:t>
                      </a: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:</a:t>
                      </a:r>
                      <a:r>
                        <a:rPr kumimoji="0" lang="ko-KR" altLang="en-US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 </a:t>
                      </a: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-1)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</a:tr>
              <a:tr h="419045"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7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RCONTENT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ko-KR" altLang="en-US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리뷰내용</a:t>
                      </a:r>
                      <a:endParaRPr kumimoji="0" lang="ko-KR" altLang="en-US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NVARCHAR2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1000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100" b="0" i="0" u="none" strike="noStrike" kern="1200" cap="none" spc="0" normalizeH="0" baseline="0"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맑은 고딕"/>
                        </a:rPr>
                        <a:t>-</a:t>
                      </a:r>
                      <a:endParaRPr kumimoji="0" lang="en-US" altLang="ko-KR" sz="1100" b="0" i="0" u="none" strike="noStrike" kern="1200" cap="none" spc="0" normalizeH="0" baseline="0"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-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-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ko-KR" altLang="en-US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리뷰내용</a:t>
                      </a:r>
                      <a:endParaRPr kumimoji="0" lang="ko-KR" altLang="en-US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</a:tr>
              <a:tr h="419045"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8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RSTATE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ko-KR" altLang="en-US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리뷰상태</a:t>
                      </a:r>
                      <a:endParaRPr kumimoji="0" lang="ko-KR" altLang="en-US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NCHAR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1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100" b="0" i="0" u="none" strike="noStrike" kern="1200" cap="none" spc="0" normalizeH="0" baseline="0"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맑은 고딕"/>
                        </a:rPr>
                        <a:t>-</a:t>
                      </a:r>
                      <a:endParaRPr kumimoji="0" lang="en-US" altLang="ko-KR" sz="1100" b="0" i="0" u="none" strike="noStrike" kern="1200" cap="none" spc="0" normalizeH="0" baseline="0"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Y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-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ko-KR" altLang="en-US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리뷰 상태</a:t>
                      </a: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(</a:t>
                      </a:r>
                      <a:r>
                        <a:rPr kumimoji="0" lang="ko-KR" altLang="en-US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삭제 시 </a:t>
                      </a: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N)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</a:tr>
              <a:tr h="419045"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9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endParaRPr kumimoji="0" lang="ko-KR" altLang="en-US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en-US" altLang="ko-KR" sz="1100" b="0" i="0" u="none" strike="noStrike" kern="1200" cap="none" spc="0" normalizeH="0" baseline="0"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endParaRPr kumimoji="0" lang="ko-KR" altLang="en-US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</a:tr>
              <a:tr h="438091"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endParaRPr kumimoji="0" lang="ko-KR" altLang="en-US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en-US" altLang="ko-KR" sz="1100" b="0" i="0" u="none" strike="noStrike" kern="1200" cap="none" spc="0" normalizeH="0" baseline="0"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endParaRPr kumimoji="0" lang="ko-KR" altLang="en-US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2"/>
          <p:cNvSpPr txBox="1"/>
          <p:nvPr/>
        </p:nvSpPr>
        <p:spPr>
          <a:xfrm>
            <a:off x="129365" y="66676"/>
            <a:ext cx="4732370" cy="503212"/>
          </a:xfrm>
          <a:prstGeom prst="rect">
            <a:avLst/>
          </a:prstGeom>
          <a:noFill/>
          <a:ln w="3175" cap="flat" cmpd="sng" algn="ctr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ea typeface="+mn-ea"/>
                <a:cs typeface="Tahoma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>
                <a:solidFill>
                  <a:schemeClr val="tx1"/>
                </a:solidFill>
              </a:rPr>
              <a:t>데이터베이스 테이블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TextBox 10"/>
          <p:cNvSpPr txBox="1"/>
          <p:nvPr/>
        </p:nvSpPr>
        <p:spPr>
          <a:xfrm>
            <a:off x="216131" y="1014849"/>
            <a:ext cx="8678487" cy="6405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kumimoji="0" lang="ko-KR" altLang="en-US" sz="1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테이블명 </a:t>
            </a: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: COUPONS</a:t>
            </a:r>
            <a:endParaRPr kumimoji="0" lang="en-US" altLang="ko-KR" sz="18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285750" indent="-28575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kumimoji="0" lang="ko-KR" altLang="en-US" sz="1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테이블내용 </a:t>
            </a: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: </a:t>
            </a:r>
            <a:r>
              <a:rPr kumimoji="0" lang="ko-KR" altLang="en-US" sz="1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쿠폰</a:t>
            </a:r>
            <a:endParaRPr kumimoji="0" lang="ko-KR" altLang="en-US" sz="18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graphicFrame>
        <p:nvGraphicFramePr>
          <p:cNvPr id="5" name="표 11"/>
          <p:cNvGraphicFramePr>
            <a:graphicFrameLocks noGrp="1"/>
          </p:cNvGraphicFramePr>
          <p:nvPr/>
        </p:nvGraphicFramePr>
        <p:xfrm>
          <a:off x="282632" y="1736591"/>
          <a:ext cx="9222831" cy="4710947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365167"/>
                <a:gridCol w="1273629"/>
                <a:gridCol w="1264722"/>
                <a:gridCol w="934409"/>
                <a:gridCol w="545839"/>
                <a:gridCol w="776476"/>
                <a:gridCol w="499712"/>
                <a:gridCol w="607342"/>
                <a:gridCol w="2955535"/>
              </a:tblGrid>
              <a:tr h="438091"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ko-KR" altLang="en-US" sz="1100" b="1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번호</a:t>
                      </a:r>
                      <a:endParaRPr kumimoji="0" lang="ko-KR" altLang="en-US" sz="1100" b="1" i="0" u="none" strike="noStrike" kern="1200" cap="none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solidFill>
                      <a:srgbClr val="a6a6a6">
                        <a:alpha val="100000"/>
                      </a:srgbClr>
                    </a:solidFill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ko-KR" altLang="en-US" sz="1100" b="1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물리명</a:t>
                      </a:r>
                      <a:endParaRPr kumimoji="0" lang="ko-KR" altLang="en-US" sz="1100" b="1" i="0" u="none" strike="noStrike" kern="1200" cap="none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solidFill>
                      <a:srgbClr val="a6a6a6">
                        <a:alpha val="100000"/>
                      </a:srgbClr>
                    </a:solidFill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ko-KR" altLang="en-US" sz="1100" b="1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논리명</a:t>
                      </a:r>
                      <a:endParaRPr kumimoji="0" lang="ko-KR" altLang="en-US" sz="1100" b="1" i="0" u="none" strike="noStrike" kern="1200" cap="none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solidFill>
                      <a:srgbClr val="a6a6a6">
                        <a:alpha val="100000"/>
                      </a:srgbClr>
                    </a:solidFill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ko-KR" altLang="en-US" sz="1100" b="1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데이터</a:t>
                      </a:r>
                      <a:endParaRPr kumimoji="0" lang="ko-KR" altLang="en-US" sz="1100" b="1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ko-KR" altLang="en-US" sz="1100" b="1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타입</a:t>
                      </a:r>
                      <a:endParaRPr kumimoji="0" lang="ko-KR" altLang="en-US" sz="1100" b="1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solidFill>
                      <a:srgbClr val="a6a6a6">
                        <a:alpha val="100000"/>
                      </a:srgbClr>
                    </a:solidFill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ko-KR" altLang="en-US" sz="1100" b="1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길이</a:t>
                      </a:r>
                      <a:endParaRPr kumimoji="0" lang="ko-KR" altLang="en-US" sz="1100" b="1" i="0" u="none" strike="noStrike" kern="1200" cap="none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solidFill>
                      <a:srgbClr val="a6a6a6">
                        <a:alpha val="100000"/>
                      </a:srgbClr>
                    </a:solidFill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sz="1100" b="1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NULL </a:t>
                      </a:r>
                      <a:r>
                        <a:rPr kumimoji="0" lang="ko-KR" altLang="en-US" sz="1100" b="1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여부</a:t>
                      </a:r>
                      <a:endParaRPr kumimoji="0" lang="ko-KR" altLang="en-US" sz="1100" b="1" i="0" u="none" strike="noStrike" kern="1200" cap="none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solidFill>
                      <a:srgbClr val="a6a6a6">
                        <a:alpha val="100000"/>
                      </a:srgbClr>
                    </a:solidFill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ko-KR" altLang="en-US" sz="1100" b="1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기본값</a:t>
                      </a:r>
                      <a:endParaRPr kumimoji="0" lang="ko-KR" altLang="en-US" sz="1100" b="1" i="0" u="none" strike="noStrike" kern="1200" cap="none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solidFill>
                      <a:srgbClr val="a6a6a6">
                        <a:alpha val="100000"/>
                      </a:srgbClr>
                    </a:solidFill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ko-KR" altLang="en-US" sz="1100" b="1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키여부</a:t>
                      </a:r>
                      <a:endParaRPr kumimoji="0" lang="ko-KR" altLang="en-US" sz="1100" b="1" i="0" u="none" strike="noStrike" kern="1200" cap="none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solidFill>
                      <a:srgbClr val="a6a6a6">
                        <a:alpha val="100000"/>
                      </a:srgbClr>
                    </a:solidFill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ko-KR" altLang="en-US" sz="1100" b="1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컬럼설명</a:t>
                      </a:r>
                      <a:endParaRPr kumimoji="0" lang="ko-KR" altLang="en-US" sz="1100" b="1" i="0" u="none" strike="noStrike" kern="1200" cap="none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solidFill>
                      <a:srgbClr val="a6a6a6">
                        <a:alpha val="100000"/>
                      </a:srgbClr>
                    </a:solidFill>
                  </a:tcPr>
                </a:tc>
              </a:tr>
              <a:tr h="419045"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1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CCODE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ko-KR" altLang="en-US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코드</a:t>
                      </a:r>
                      <a:endParaRPr kumimoji="0" lang="ko-KR" altLang="en-US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NVARCHAR2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7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100" b="0" i="0" u="none" strike="noStrike" kern="1200" cap="none" spc="0" normalizeH="0" baseline="0"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맑은 고딕"/>
                        </a:rPr>
                        <a:t>-</a:t>
                      </a:r>
                      <a:endParaRPr kumimoji="0" lang="en-US" altLang="ko-KR" sz="1100" b="0" i="0" u="none" strike="noStrike" kern="1200" cap="none" spc="0" normalizeH="0" baseline="0"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-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PK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ko-KR" altLang="en-US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쿠폰코드</a:t>
                      </a:r>
                      <a:endParaRPr kumimoji="0" lang="ko-KR" altLang="en-US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</a:tr>
              <a:tr h="419045"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2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CREGIST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ko-KR" altLang="en-US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등록여부</a:t>
                      </a:r>
                      <a:endParaRPr kumimoji="0" lang="ko-KR" altLang="en-US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NCHAR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1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100" b="0" i="0" u="none" strike="noStrike" kern="1200" cap="none" spc="0" normalizeH="0" baseline="0"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맑은 고딕"/>
                        </a:rPr>
                        <a:t>-</a:t>
                      </a:r>
                      <a:endParaRPr kumimoji="0" lang="en-US" altLang="ko-KR" sz="1100" b="0" i="0" u="none" strike="noStrike" kern="1200" cap="none" spc="0" normalizeH="0" baseline="0"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N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-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ko-KR" altLang="en-US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등록 여부</a:t>
                      </a: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(</a:t>
                      </a:r>
                      <a:r>
                        <a:rPr kumimoji="0" lang="ko-KR" altLang="en-US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등록 시 </a:t>
                      </a: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Y)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</a:tr>
              <a:tr h="419045"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3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CPERCENT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ko-KR" altLang="en-US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할인률</a:t>
                      </a:r>
                      <a:endParaRPr kumimoji="0" lang="ko-KR" altLang="en-US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NUMBER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6,2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100" b="0" i="0" u="none" strike="noStrike" kern="1200" cap="none" spc="0" normalizeH="0" baseline="0"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맑은 고딕"/>
                        </a:rPr>
                        <a:t>-</a:t>
                      </a:r>
                      <a:endParaRPr kumimoji="0" lang="en-US" altLang="ko-KR" sz="1100" b="0" i="0" u="none" strike="noStrike" kern="1200" cap="none" spc="0" normalizeH="0" baseline="0"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-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-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ko-KR" altLang="en-US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쿠폰 할인률</a:t>
                      </a:r>
                      <a:endParaRPr kumimoji="0" lang="ko-KR" altLang="en-US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(100</a:t>
                      </a:r>
                      <a:r>
                        <a:rPr kumimoji="0" lang="ko-KR" altLang="en-US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 이상 시 해당 금액만큼 할인</a:t>
                      </a: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)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</a:tr>
              <a:tr h="419045"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4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CDEADLINE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ko-KR" altLang="en-US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유효기간</a:t>
                      </a:r>
                      <a:endParaRPr kumimoji="0" lang="ko-KR" altLang="en-US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DATE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-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-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-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-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ko-KR" altLang="en-US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쿠폰 유효기간</a:t>
                      </a:r>
                      <a:endParaRPr kumimoji="0" lang="ko-KR" altLang="en-US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</a:tr>
              <a:tr h="419045"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5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CUSED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ko-KR" altLang="en-US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사용여부</a:t>
                      </a:r>
                      <a:endParaRPr kumimoji="0" lang="ko-KR" altLang="en-US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NCHAR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1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100" b="0" i="0" u="none" strike="noStrike" kern="1200" cap="none" spc="0" normalizeH="0" baseline="0"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맑은 고딕"/>
                        </a:rPr>
                        <a:t>-</a:t>
                      </a:r>
                      <a:endParaRPr kumimoji="0" lang="en-US" altLang="ko-KR" sz="1100" b="0" i="0" u="none" strike="noStrike" kern="1200" cap="none" spc="0" normalizeH="0" baseline="0"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N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-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ko-KR" altLang="en-US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쿠폰 사용여부</a:t>
                      </a: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(</a:t>
                      </a:r>
                      <a:r>
                        <a:rPr kumimoji="0" lang="ko-KR" altLang="en-US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사용 시 </a:t>
                      </a: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Y)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</a:tr>
              <a:tr h="482405"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6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COWNER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ko-KR" altLang="en-US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등록자</a:t>
                      </a:r>
                      <a:endParaRPr kumimoji="0" lang="ko-KR" altLang="en-US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NVARCHAR2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20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100" b="0" i="0" u="none" strike="noStrike" kern="1200" cap="none" spc="0" normalizeH="0" baseline="0"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맑은 고딕"/>
                        </a:rPr>
                        <a:t>O</a:t>
                      </a:r>
                      <a:endParaRPr kumimoji="0" lang="en-US" altLang="ko-KR" sz="1100" b="0" i="0" u="none" strike="noStrike" kern="1200" cap="none" spc="0" normalizeH="0" baseline="0"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-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FK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ko-KR" altLang="en-US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쿠폰 등록 회원아이디</a:t>
                      </a:r>
                      <a:endParaRPr kumimoji="0" lang="ko-KR" altLang="en-US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FK-MEMBERS(MID)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</a:tr>
              <a:tr h="419045"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7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endParaRPr kumimoji="0" lang="ko-KR" altLang="en-US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en-US" altLang="ko-KR" sz="1100" b="0" i="0" u="none" strike="noStrike" kern="1200" cap="none" spc="0" normalizeH="0" baseline="0"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endParaRPr kumimoji="0" lang="ko-KR" altLang="en-US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</a:tr>
              <a:tr h="419045"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8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endParaRPr kumimoji="0" lang="ko-KR" altLang="en-US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en-US" altLang="ko-KR" sz="1100" b="0" i="0" u="none" strike="noStrike" kern="1200" cap="none" spc="0" normalizeH="0" baseline="0"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endParaRPr kumimoji="0" lang="ko-KR" altLang="en-US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</a:tr>
              <a:tr h="419045"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endParaRPr kumimoji="0" lang="ko-KR" altLang="en-US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en-US" altLang="ko-KR" sz="1100" b="0" i="0" u="none" strike="noStrike" kern="1200" cap="none" spc="0" normalizeH="0" baseline="0"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</a:tr>
              <a:tr h="438091"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endParaRPr kumimoji="0" lang="ko-KR" altLang="en-US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en-US" altLang="ko-KR" sz="1100" b="0" i="0" u="none" strike="noStrike" kern="1200" cap="none" spc="0" normalizeH="0" baseline="0"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endParaRPr kumimoji="0" lang="ko-KR" altLang="en-US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2"/>
          <p:cNvSpPr txBox="1"/>
          <p:nvPr/>
        </p:nvSpPr>
        <p:spPr>
          <a:xfrm>
            <a:off x="129365" y="66676"/>
            <a:ext cx="4732370" cy="503212"/>
          </a:xfrm>
          <a:prstGeom prst="rect">
            <a:avLst/>
          </a:prstGeom>
          <a:noFill/>
          <a:ln w="3175" cap="flat" cmpd="sng" algn="ctr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ea typeface="+mn-ea"/>
                <a:cs typeface="Tahoma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>
                <a:solidFill>
                  <a:schemeClr val="tx1"/>
                </a:solidFill>
              </a:rPr>
              <a:t>데이터베이스 테이블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TextBox 10"/>
          <p:cNvSpPr txBox="1"/>
          <p:nvPr/>
        </p:nvSpPr>
        <p:spPr>
          <a:xfrm>
            <a:off x="216131" y="1014849"/>
            <a:ext cx="8678487" cy="6405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kumimoji="0" lang="ko-KR" altLang="en-US" sz="1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테이블명 </a:t>
            </a: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: INQUIRES</a:t>
            </a:r>
            <a:endParaRPr kumimoji="0" lang="en-US" altLang="ko-KR" sz="18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285750" indent="-28575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kumimoji="0" lang="ko-KR" altLang="en-US" sz="1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테이블내용 </a:t>
            </a: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: </a:t>
            </a:r>
            <a:r>
              <a:rPr kumimoji="0" lang="ko-KR" altLang="en-US" sz="1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문의내역</a:t>
            </a:r>
            <a:endParaRPr kumimoji="0" lang="ko-KR" altLang="en-US" sz="18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graphicFrame>
        <p:nvGraphicFramePr>
          <p:cNvPr id="5" name="표 11"/>
          <p:cNvGraphicFramePr>
            <a:graphicFrameLocks noGrp="1"/>
          </p:cNvGraphicFramePr>
          <p:nvPr/>
        </p:nvGraphicFramePr>
        <p:xfrm>
          <a:off x="282632" y="1736591"/>
          <a:ext cx="9222831" cy="4710947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365167"/>
                <a:gridCol w="1273629"/>
                <a:gridCol w="1264722"/>
                <a:gridCol w="934409"/>
                <a:gridCol w="545839"/>
                <a:gridCol w="776476"/>
                <a:gridCol w="499712"/>
                <a:gridCol w="607342"/>
                <a:gridCol w="2955535"/>
              </a:tblGrid>
              <a:tr h="438091"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ko-KR" altLang="en-US" sz="1100" b="1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번호</a:t>
                      </a:r>
                      <a:endParaRPr kumimoji="0" lang="ko-KR" altLang="en-US" sz="1100" b="1" i="0" u="none" strike="noStrike" kern="1200" cap="none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solidFill>
                      <a:srgbClr val="a6a6a6">
                        <a:alpha val="100000"/>
                      </a:srgbClr>
                    </a:solidFill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ko-KR" altLang="en-US" sz="1100" b="1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물리명</a:t>
                      </a:r>
                      <a:endParaRPr kumimoji="0" lang="ko-KR" altLang="en-US" sz="1100" b="1" i="0" u="none" strike="noStrike" kern="1200" cap="none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solidFill>
                      <a:srgbClr val="a6a6a6">
                        <a:alpha val="100000"/>
                      </a:srgbClr>
                    </a:solidFill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ko-KR" altLang="en-US" sz="1100" b="1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논리명</a:t>
                      </a:r>
                      <a:endParaRPr kumimoji="0" lang="ko-KR" altLang="en-US" sz="1100" b="1" i="0" u="none" strike="noStrike" kern="1200" cap="none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solidFill>
                      <a:srgbClr val="a6a6a6">
                        <a:alpha val="100000"/>
                      </a:srgbClr>
                    </a:solidFill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ko-KR" altLang="en-US" sz="1100" b="1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데이터</a:t>
                      </a:r>
                      <a:endParaRPr kumimoji="0" lang="ko-KR" altLang="en-US" sz="1100" b="1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ko-KR" altLang="en-US" sz="1100" b="1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타입</a:t>
                      </a:r>
                      <a:endParaRPr kumimoji="0" lang="ko-KR" altLang="en-US" sz="1100" b="1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solidFill>
                      <a:srgbClr val="a6a6a6">
                        <a:alpha val="100000"/>
                      </a:srgbClr>
                    </a:solidFill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ko-KR" altLang="en-US" sz="1100" b="1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길이</a:t>
                      </a:r>
                      <a:endParaRPr kumimoji="0" lang="ko-KR" altLang="en-US" sz="1100" b="1" i="0" u="none" strike="noStrike" kern="1200" cap="none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solidFill>
                      <a:srgbClr val="a6a6a6">
                        <a:alpha val="100000"/>
                      </a:srgbClr>
                    </a:solidFill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sz="1100" b="1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NULL </a:t>
                      </a:r>
                      <a:r>
                        <a:rPr kumimoji="0" lang="ko-KR" altLang="en-US" sz="1100" b="1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여부</a:t>
                      </a:r>
                      <a:endParaRPr kumimoji="0" lang="ko-KR" altLang="en-US" sz="1100" b="1" i="0" u="none" strike="noStrike" kern="1200" cap="none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solidFill>
                      <a:srgbClr val="a6a6a6">
                        <a:alpha val="100000"/>
                      </a:srgbClr>
                    </a:solidFill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ko-KR" altLang="en-US" sz="1100" b="1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기본값</a:t>
                      </a:r>
                      <a:endParaRPr kumimoji="0" lang="ko-KR" altLang="en-US" sz="1100" b="1" i="0" u="none" strike="noStrike" kern="1200" cap="none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solidFill>
                      <a:srgbClr val="a6a6a6">
                        <a:alpha val="100000"/>
                      </a:srgbClr>
                    </a:solidFill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ko-KR" altLang="en-US" sz="1100" b="1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키여부</a:t>
                      </a:r>
                      <a:endParaRPr kumimoji="0" lang="ko-KR" altLang="en-US" sz="1100" b="1" i="0" u="none" strike="noStrike" kern="1200" cap="none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solidFill>
                      <a:srgbClr val="a6a6a6">
                        <a:alpha val="100000"/>
                      </a:srgbClr>
                    </a:solidFill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ko-KR" altLang="en-US" sz="1100" b="1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컬럼설명</a:t>
                      </a:r>
                      <a:endParaRPr kumimoji="0" lang="ko-KR" altLang="en-US" sz="1100" b="1" i="0" u="none" strike="noStrike" kern="1200" cap="none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solidFill>
                      <a:srgbClr val="a6a6a6">
                        <a:alpha val="100000"/>
                      </a:srgbClr>
                    </a:solidFill>
                  </a:tcPr>
                </a:tc>
              </a:tr>
              <a:tr h="419045"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1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ICODE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ko-KR" altLang="en-US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코드</a:t>
                      </a:r>
                      <a:endParaRPr kumimoji="0" lang="ko-KR" altLang="en-US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NVARCHAR2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7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100" b="0" i="0" u="none" strike="noStrike" kern="1200" cap="none" spc="0" normalizeH="0" baseline="0"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맑은 고딕"/>
                        </a:rPr>
                        <a:t>-</a:t>
                      </a:r>
                      <a:endParaRPr kumimoji="0" lang="en-US" altLang="ko-KR" sz="1100" b="0" i="0" u="none" strike="noStrike" kern="1200" cap="none" spc="0" normalizeH="0" baseline="0"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-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PK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ko-KR" altLang="en-US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쿠폰코드</a:t>
                      </a:r>
                      <a:endParaRPr kumimoji="0" lang="ko-KR" altLang="en-US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</a:tr>
              <a:tr h="419045"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2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IMCODE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ko-KR" altLang="en-US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회원코드</a:t>
                      </a:r>
                      <a:endParaRPr kumimoji="0" lang="ko-KR" altLang="en-US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NVARCHAR2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20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100" b="0" i="0" u="none" strike="noStrike" kern="1200" cap="none" spc="0" normalizeH="0" baseline="0"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맑은 고딕"/>
                        </a:rPr>
                        <a:t>-</a:t>
                      </a:r>
                      <a:endParaRPr kumimoji="0" lang="en-US" altLang="ko-KR" sz="1100" b="0" i="0" u="none" strike="noStrike" kern="1200" cap="none" spc="0" normalizeH="0" baseline="0"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-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FK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ko-KR" altLang="en-US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문의한 회원코드</a:t>
                      </a:r>
                      <a:endParaRPr kumimoji="0" lang="ko-KR" altLang="en-US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FK-MEMBERS(MID)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</a:tr>
              <a:tr h="419045"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3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ICONTENT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ko-KR" altLang="en-US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문의내용</a:t>
                      </a:r>
                      <a:endParaRPr kumimoji="0" lang="ko-KR" altLang="en-US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NVARCHAR2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100000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100" b="0" i="0" u="none" strike="noStrike" kern="1200" cap="none" spc="0" normalizeH="0" baseline="0"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맑은 고딕"/>
                        </a:rPr>
                        <a:t>-</a:t>
                      </a:r>
                      <a:endParaRPr kumimoji="0" lang="en-US" altLang="ko-KR" sz="1100" b="0" i="0" u="none" strike="noStrike" kern="1200" cap="none" spc="0" normalizeH="0" baseline="0"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-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-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ko-KR" altLang="en-US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문의내용</a:t>
                      </a:r>
                      <a:endParaRPr kumimoji="0" lang="ko-KR" altLang="en-US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</a:tr>
              <a:tr h="419045"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4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IDATE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ko-KR" altLang="en-US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문의일자</a:t>
                      </a:r>
                      <a:endParaRPr kumimoji="0" lang="ko-KR" altLang="en-US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DATE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-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-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-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-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ko-KR" altLang="en-US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문의일자</a:t>
                      </a:r>
                      <a:endParaRPr kumimoji="0" lang="ko-KR" altLang="en-US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</a:tr>
              <a:tr h="419045"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5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IREDATE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ko-KR" altLang="en-US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답변일자</a:t>
                      </a:r>
                      <a:endParaRPr kumimoji="0" lang="ko-KR" altLang="en-US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DATE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-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100" b="0" i="0" u="none" strike="noStrike" kern="1200" cap="none" spc="0" normalizeH="0" baseline="0"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맑은 고딕"/>
                        </a:rPr>
                        <a:t>O</a:t>
                      </a:r>
                      <a:endParaRPr kumimoji="0" lang="en-US" altLang="ko-KR" sz="1100" b="0" i="0" u="none" strike="noStrike" kern="1200" cap="none" spc="0" normalizeH="0" baseline="0"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-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-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ko-KR" altLang="en-US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답변일자</a:t>
                      </a:r>
                      <a:endParaRPr kumimoji="0" lang="ko-KR" altLang="en-US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</a:tr>
              <a:tr h="482405"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6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IRECONTENT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ko-KR" altLang="en-US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답변내용</a:t>
                      </a:r>
                      <a:endParaRPr kumimoji="0" lang="ko-KR" altLang="en-US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NVARCHAR2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100000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100" b="0" i="0" u="none" strike="noStrike" kern="1200" cap="none" spc="0" normalizeH="0" baseline="0"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맑은 고딕"/>
                        </a:rPr>
                        <a:t>O</a:t>
                      </a:r>
                      <a:endParaRPr kumimoji="0" lang="en-US" altLang="ko-KR" sz="1100" b="0" i="0" u="none" strike="noStrike" kern="1200" cap="none" spc="0" normalizeH="0" baseline="0"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-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-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ko-KR" altLang="en-US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답변내용</a:t>
                      </a:r>
                      <a:endParaRPr kumimoji="0" lang="ko-KR" altLang="en-US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</a:tr>
              <a:tr h="419045"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7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endParaRPr kumimoji="0" lang="ko-KR" altLang="en-US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en-US" altLang="ko-KR" sz="1100" b="0" i="0" u="none" strike="noStrike" kern="1200" cap="none" spc="0" normalizeH="0" baseline="0"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endParaRPr kumimoji="0" lang="ko-KR" altLang="en-US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</a:tr>
              <a:tr h="419045"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8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endParaRPr kumimoji="0" lang="ko-KR" altLang="en-US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en-US" altLang="ko-KR" sz="1100" b="0" i="0" u="none" strike="noStrike" kern="1200" cap="none" spc="0" normalizeH="0" baseline="0"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endParaRPr kumimoji="0" lang="ko-KR" altLang="en-US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</a:tr>
              <a:tr h="419045"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endParaRPr kumimoji="0" lang="ko-KR" altLang="en-US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en-US" altLang="ko-KR" sz="1100" b="0" i="0" u="none" strike="noStrike" kern="1200" cap="none" spc="0" normalizeH="0" baseline="0"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</a:tr>
              <a:tr h="438091"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endParaRPr kumimoji="0" lang="ko-KR" altLang="en-US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en-US" altLang="ko-KR" sz="1100" b="0" i="0" u="none" strike="noStrike" kern="1200" cap="none" spc="0" normalizeH="0" baseline="0"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endParaRPr kumimoji="0" lang="ko-KR" altLang="en-US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3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943</ep:Words>
  <ep:PresentationFormat>A4 용지(210x297mm)</ep:PresentationFormat>
  <ep:Paragraphs>80</ep:Paragraphs>
  <ep:Slides>11</ep:Slides>
  <ep:Notes>1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ep:HeadingPairs>
  <ep:TitlesOfParts>
    <vt:vector size="12" baseType="lpstr">
      <vt:lpstr>3_Office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2019-06-11T03:02:47.000</dcterms:created>
  <dc:creator>양기두</dc:creator>
  <cp:lastModifiedBy>user</cp:lastModifiedBy>
  <dcterms:modified xsi:type="dcterms:W3CDTF">2023-10-05T12:38:01.737</dcterms:modified>
  <cp:revision>745</cp:revision>
  <dc:title>PowerPoint 프레젠테이션</dc:title>
  <cp:version>1000.0000.01</cp:version>
</cp:coreProperties>
</file>