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5" r:id="rId7"/>
    <p:sldId id="264" r:id="rId8"/>
    <p:sldId id="263"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p:scale>
          <a:sx n="75" d="100"/>
          <a:sy n="75" d="100"/>
        </p:scale>
        <p:origin x="811"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3B91-C71C-FE1D-D8C3-CE4597B601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C29EEF-5966-F24C-933F-8DE3552963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C6C6C0-4824-4C45-AEC6-68E7081BDE2C}"/>
              </a:ext>
            </a:extLst>
          </p:cNvPr>
          <p:cNvSpPr>
            <a:spLocks noGrp="1"/>
          </p:cNvSpPr>
          <p:nvPr>
            <p:ph type="dt" sz="half" idx="10"/>
          </p:nvPr>
        </p:nvSpPr>
        <p:spPr/>
        <p:txBody>
          <a:bodyPr/>
          <a:lstStyle/>
          <a:p>
            <a:fld id="{06E4A660-E4AA-43C5-9AD3-4BB598694A09}" type="datetimeFigureOut">
              <a:rPr lang="en-IN" smtClean="0"/>
              <a:t>03-08-2024</a:t>
            </a:fld>
            <a:endParaRPr lang="en-IN"/>
          </a:p>
        </p:txBody>
      </p:sp>
      <p:sp>
        <p:nvSpPr>
          <p:cNvPr id="5" name="Footer Placeholder 4">
            <a:extLst>
              <a:ext uri="{FF2B5EF4-FFF2-40B4-BE49-F238E27FC236}">
                <a16:creationId xmlns:a16="http://schemas.microsoft.com/office/drawing/2014/main" id="{4D6EA9CB-6C8F-673E-FADD-D80867465E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502617-4FFC-E9CD-47D0-2763E96AC399}"/>
              </a:ext>
            </a:extLst>
          </p:cNvPr>
          <p:cNvSpPr>
            <a:spLocks noGrp="1"/>
          </p:cNvSpPr>
          <p:nvPr>
            <p:ph type="sldNum" sz="quarter" idx="12"/>
          </p:nvPr>
        </p:nvSpPr>
        <p:spPr/>
        <p:txBody>
          <a:bodyPr/>
          <a:lstStyle/>
          <a:p>
            <a:fld id="{71A00C73-A8C2-4C2E-AF9B-449F420A6FB2}" type="slidenum">
              <a:rPr lang="en-IN" smtClean="0"/>
              <a:t>‹#›</a:t>
            </a:fld>
            <a:endParaRPr lang="en-IN"/>
          </a:p>
        </p:txBody>
      </p:sp>
    </p:spTree>
    <p:extLst>
      <p:ext uri="{BB962C8B-B14F-4D97-AF65-F5344CB8AC3E}">
        <p14:creationId xmlns:p14="http://schemas.microsoft.com/office/powerpoint/2010/main" val="2793104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FC231-1044-A8D8-7F23-A24A7BB5EE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8AF25A-DFE0-08FC-814F-0E1A19E9E6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856DA8-66E5-82BC-4351-316B91F2AB9B}"/>
              </a:ext>
            </a:extLst>
          </p:cNvPr>
          <p:cNvSpPr>
            <a:spLocks noGrp="1"/>
          </p:cNvSpPr>
          <p:nvPr>
            <p:ph type="dt" sz="half" idx="10"/>
          </p:nvPr>
        </p:nvSpPr>
        <p:spPr/>
        <p:txBody>
          <a:bodyPr/>
          <a:lstStyle/>
          <a:p>
            <a:fld id="{06E4A660-E4AA-43C5-9AD3-4BB598694A09}" type="datetimeFigureOut">
              <a:rPr lang="en-IN" smtClean="0"/>
              <a:t>03-08-2024</a:t>
            </a:fld>
            <a:endParaRPr lang="en-IN"/>
          </a:p>
        </p:txBody>
      </p:sp>
      <p:sp>
        <p:nvSpPr>
          <p:cNvPr id="5" name="Footer Placeholder 4">
            <a:extLst>
              <a:ext uri="{FF2B5EF4-FFF2-40B4-BE49-F238E27FC236}">
                <a16:creationId xmlns:a16="http://schemas.microsoft.com/office/drawing/2014/main" id="{9080685F-269A-BAE1-3541-60A7467F0D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3A70F7-CE66-E3C6-991F-9C50C7D675DD}"/>
              </a:ext>
            </a:extLst>
          </p:cNvPr>
          <p:cNvSpPr>
            <a:spLocks noGrp="1"/>
          </p:cNvSpPr>
          <p:nvPr>
            <p:ph type="sldNum" sz="quarter" idx="12"/>
          </p:nvPr>
        </p:nvSpPr>
        <p:spPr/>
        <p:txBody>
          <a:bodyPr/>
          <a:lstStyle/>
          <a:p>
            <a:fld id="{71A00C73-A8C2-4C2E-AF9B-449F420A6FB2}" type="slidenum">
              <a:rPr lang="en-IN" smtClean="0"/>
              <a:t>‹#›</a:t>
            </a:fld>
            <a:endParaRPr lang="en-IN"/>
          </a:p>
        </p:txBody>
      </p:sp>
    </p:spTree>
    <p:extLst>
      <p:ext uri="{BB962C8B-B14F-4D97-AF65-F5344CB8AC3E}">
        <p14:creationId xmlns:p14="http://schemas.microsoft.com/office/powerpoint/2010/main" val="3485674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95597C-5FB7-B7FC-92B3-2A7376F5CD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865DC4-0183-4F13-5122-532ECDE080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09362D-5E00-02EF-188C-57B3CA24E317}"/>
              </a:ext>
            </a:extLst>
          </p:cNvPr>
          <p:cNvSpPr>
            <a:spLocks noGrp="1"/>
          </p:cNvSpPr>
          <p:nvPr>
            <p:ph type="dt" sz="half" idx="10"/>
          </p:nvPr>
        </p:nvSpPr>
        <p:spPr/>
        <p:txBody>
          <a:bodyPr/>
          <a:lstStyle/>
          <a:p>
            <a:fld id="{06E4A660-E4AA-43C5-9AD3-4BB598694A09}" type="datetimeFigureOut">
              <a:rPr lang="en-IN" smtClean="0"/>
              <a:t>03-08-2024</a:t>
            </a:fld>
            <a:endParaRPr lang="en-IN"/>
          </a:p>
        </p:txBody>
      </p:sp>
      <p:sp>
        <p:nvSpPr>
          <p:cNvPr id="5" name="Footer Placeholder 4">
            <a:extLst>
              <a:ext uri="{FF2B5EF4-FFF2-40B4-BE49-F238E27FC236}">
                <a16:creationId xmlns:a16="http://schemas.microsoft.com/office/drawing/2014/main" id="{13BB79BF-22CF-B2AB-174E-296FCCD80A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A1F522-F9E3-43CE-9581-2DA472167703}"/>
              </a:ext>
            </a:extLst>
          </p:cNvPr>
          <p:cNvSpPr>
            <a:spLocks noGrp="1"/>
          </p:cNvSpPr>
          <p:nvPr>
            <p:ph type="sldNum" sz="quarter" idx="12"/>
          </p:nvPr>
        </p:nvSpPr>
        <p:spPr/>
        <p:txBody>
          <a:bodyPr/>
          <a:lstStyle/>
          <a:p>
            <a:fld id="{71A00C73-A8C2-4C2E-AF9B-449F420A6FB2}" type="slidenum">
              <a:rPr lang="en-IN" smtClean="0"/>
              <a:t>‹#›</a:t>
            </a:fld>
            <a:endParaRPr lang="en-IN"/>
          </a:p>
        </p:txBody>
      </p:sp>
    </p:spTree>
    <p:extLst>
      <p:ext uri="{BB962C8B-B14F-4D97-AF65-F5344CB8AC3E}">
        <p14:creationId xmlns:p14="http://schemas.microsoft.com/office/powerpoint/2010/main" val="2707090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6D39-56F6-CBE0-5387-EF5EA350AD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82D7A6-B6DE-833F-6E0B-CDE3BA9FB8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EC998C-0E0E-530C-21EE-43A9DF7788F6}"/>
              </a:ext>
            </a:extLst>
          </p:cNvPr>
          <p:cNvSpPr>
            <a:spLocks noGrp="1"/>
          </p:cNvSpPr>
          <p:nvPr>
            <p:ph type="dt" sz="half" idx="10"/>
          </p:nvPr>
        </p:nvSpPr>
        <p:spPr/>
        <p:txBody>
          <a:bodyPr/>
          <a:lstStyle/>
          <a:p>
            <a:fld id="{06E4A660-E4AA-43C5-9AD3-4BB598694A09}" type="datetimeFigureOut">
              <a:rPr lang="en-IN" smtClean="0"/>
              <a:t>03-08-2024</a:t>
            </a:fld>
            <a:endParaRPr lang="en-IN"/>
          </a:p>
        </p:txBody>
      </p:sp>
      <p:sp>
        <p:nvSpPr>
          <p:cNvPr id="5" name="Footer Placeholder 4">
            <a:extLst>
              <a:ext uri="{FF2B5EF4-FFF2-40B4-BE49-F238E27FC236}">
                <a16:creationId xmlns:a16="http://schemas.microsoft.com/office/drawing/2014/main" id="{4F6BA8BF-8EEA-EF3C-AFC3-E6B954825E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A15284-E2D7-DA5A-1013-858CBE1340AE}"/>
              </a:ext>
            </a:extLst>
          </p:cNvPr>
          <p:cNvSpPr>
            <a:spLocks noGrp="1"/>
          </p:cNvSpPr>
          <p:nvPr>
            <p:ph type="sldNum" sz="quarter" idx="12"/>
          </p:nvPr>
        </p:nvSpPr>
        <p:spPr/>
        <p:txBody>
          <a:bodyPr/>
          <a:lstStyle/>
          <a:p>
            <a:fld id="{71A00C73-A8C2-4C2E-AF9B-449F420A6FB2}" type="slidenum">
              <a:rPr lang="en-IN" smtClean="0"/>
              <a:t>‹#›</a:t>
            </a:fld>
            <a:endParaRPr lang="en-IN"/>
          </a:p>
        </p:txBody>
      </p:sp>
    </p:spTree>
    <p:extLst>
      <p:ext uri="{BB962C8B-B14F-4D97-AF65-F5344CB8AC3E}">
        <p14:creationId xmlns:p14="http://schemas.microsoft.com/office/powerpoint/2010/main" val="4030855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5479-81F4-8B07-7B40-FF0B696A06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5C148D-05FA-05B4-A301-57CFC639A63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F106DD-4220-EF03-1E84-D903FF9A300C}"/>
              </a:ext>
            </a:extLst>
          </p:cNvPr>
          <p:cNvSpPr>
            <a:spLocks noGrp="1"/>
          </p:cNvSpPr>
          <p:nvPr>
            <p:ph type="dt" sz="half" idx="10"/>
          </p:nvPr>
        </p:nvSpPr>
        <p:spPr/>
        <p:txBody>
          <a:bodyPr/>
          <a:lstStyle/>
          <a:p>
            <a:fld id="{06E4A660-E4AA-43C5-9AD3-4BB598694A09}" type="datetimeFigureOut">
              <a:rPr lang="en-IN" smtClean="0"/>
              <a:t>03-08-2024</a:t>
            </a:fld>
            <a:endParaRPr lang="en-IN"/>
          </a:p>
        </p:txBody>
      </p:sp>
      <p:sp>
        <p:nvSpPr>
          <p:cNvPr id="5" name="Footer Placeholder 4">
            <a:extLst>
              <a:ext uri="{FF2B5EF4-FFF2-40B4-BE49-F238E27FC236}">
                <a16:creationId xmlns:a16="http://schemas.microsoft.com/office/drawing/2014/main" id="{4B3F4EB6-F457-4FE3-A632-49C7F9A4DE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3C5F8A-286A-632E-BE24-59F03D6D2233}"/>
              </a:ext>
            </a:extLst>
          </p:cNvPr>
          <p:cNvSpPr>
            <a:spLocks noGrp="1"/>
          </p:cNvSpPr>
          <p:nvPr>
            <p:ph type="sldNum" sz="quarter" idx="12"/>
          </p:nvPr>
        </p:nvSpPr>
        <p:spPr/>
        <p:txBody>
          <a:bodyPr/>
          <a:lstStyle/>
          <a:p>
            <a:fld id="{71A00C73-A8C2-4C2E-AF9B-449F420A6FB2}" type="slidenum">
              <a:rPr lang="en-IN" smtClean="0"/>
              <a:t>‹#›</a:t>
            </a:fld>
            <a:endParaRPr lang="en-IN"/>
          </a:p>
        </p:txBody>
      </p:sp>
    </p:spTree>
    <p:extLst>
      <p:ext uri="{BB962C8B-B14F-4D97-AF65-F5344CB8AC3E}">
        <p14:creationId xmlns:p14="http://schemas.microsoft.com/office/powerpoint/2010/main" val="1976199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3296-E48B-EE9A-0136-2B53BDE890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B7AA2C-17AF-6140-EF29-DD8B0FB7AC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1C6D05-F6D6-A6C5-2297-54882F706A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7FBE7E-2338-D5C8-85A7-B8D8B90B771D}"/>
              </a:ext>
            </a:extLst>
          </p:cNvPr>
          <p:cNvSpPr>
            <a:spLocks noGrp="1"/>
          </p:cNvSpPr>
          <p:nvPr>
            <p:ph type="dt" sz="half" idx="10"/>
          </p:nvPr>
        </p:nvSpPr>
        <p:spPr/>
        <p:txBody>
          <a:bodyPr/>
          <a:lstStyle/>
          <a:p>
            <a:fld id="{06E4A660-E4AA-43C5-9AD3-4BB598694A09}" type="datetimeFigureOut">
              <a:rPr lang="en-IN" smtClean="0"/>
              <a:t>03-08-2024</a:t>
            </a:fld>
            <a:endParaRPr lang="en-IN"/>
          </a:p>
        </p:txBody>
      </p:sp>
      <p:sp>
        <p:nvSpPr>
          <p:cNvPr id="6" name="Footer Placeholder 5">
            <a:extLst>
              <a:ext uri="{FF2B5EF4-FFF2-40B4-BE49-F238E27FC236}">
                <a16:creationId xmlns:a16="http://schemas.microsoft.com/office/drawing/2014/main" id="{1DCDC0DF-A8F3-8B06-BEDC-D70E1427EC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E0DFA8-6D67-00E7-D05F-BC6AD1609DC6}"/>
              </a:ext>
            </a:extLst>
          </p:cNvPr>
          <p:cNvSpPr>
            <a:spLocks noGrp="1"/>
          </p:cNvSpPr>
          <p:nvPr>
            <p:ph type="sldNum" sz="quarter" idx="12"/>
          </p:nvPr>
        </p:nvSpPr>
        <p:spPr/>
        <p:txBody>
          <a:bodyPr/>
          <a:lstStyle/>
          <a:p>
            <a:fld id="{71A00C73-A8C2-4C2E-AF9B-449F420A6FB2}" type="slidenum">
              <a:rPr lang="en-IN" smtClean="0"/>
              <a:t>‹#›</a:t>
            </a:fld>
            <a:endParaRPr lang="en-IN"/>
          </a:p>
        </p:txBody>
      </p:sp>
    </p:spTree>
    <p:extLst>
      <p:ext uri="{BB962C8B-B14F-4D97-AF65-F5344CB8AC3E}">
        <p14:creationId xmlns:p14="http://schemas.microsoft.com/office/powerpoint/2010/main" val="3579545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FC4F8-CA80-395D-CFC5-8DD5456DF1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6064FF-D7B1-7DD8-796A-B1EFFF4700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4834A8-0232-E807-AA60-500A979AA6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406E43-941D-7F02-3BB8-84EEA0D04C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ADCCA2-0555-5192-E404-ABBA9063E2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1299AF-6214-285E-B890-A7C4D7C1036A}"/>
              </a:ext>
            </a:extLst>
          </p:cNvPr>
          <p:cNvSpPr>
            <a:spLocks noGrp="1"/>
          </p:cNvSpPr>
          <p:nvPr>
            <p:ph type="dt" sz="half" idx="10"/>
          </p:nvPr>
        </p:nvSpPr>
        <p:spPr/>
        <p:txBody>
          <a:bodyPr/>
          <a:lstStyle/>
          <a:p>
            <a:fld id="{06E4A660-E4AA-43C5-9AD3-4BB598694A09}" type="datetimeFigureOut">
              <a:rPr lang="en-IN" smtClean="0"/>
              <a:t>03-08-2024</a:t>
            </a:fld>
            <a:endParaRPr lang="en-IN"/>
          </a:p>
        </p:txBody>
      </p:sp>
      <p:sp>
        <p:nvSpPr>
          <p:cNvPr id="8" name="Footer Placeholder 7">
            <a:extLst>
              <a:ext uri="{FF2B5EF4-FFF2-40B4-BE49-F238E27FC236}">
                <a16:creationId xmlns:a16="http://schemas.microsoft.com/office/drawing/2014/main" id="{2DF5398C-DB4B-B066-D295-0D01E6DAF2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0D08DB-08F1-232D-5F43-234D96C22B29}"/>
              </a:ext>
            </a:extLst>
          </p:cNvPr>
          <p:cNvSpPr>
            <a:spLocks noGrp="1"/>
          </p:cNvSpPr>
          <p:nvPr>
            <p:ph type="sldNum" sz="quarter" idx="12"/>
          </p:nvPr>
        </p:nvSpPr>
        <p:spPr/>
        <p:txBody>
          <a:bodyPr/>
          <a:lstStyle/>
          <a:p>
            <a:fld id="{71A00C73-A8C2-4C2E-AF9B-449F420A6FB2}" type="slidenum">
              <a:rPr lang="en-IN" smtClean="0"/>
              <a:t>‹#›</a:t>
            </a:fld>
            <a:endParaRPr lang="en-IN"/>
          </a:p>
        </p:txBody>
      </p:sp>
    </p:spTree>
    <p:extLst>
      <p:ext uri="{BB962C8B-B14F-4D97-AF65-F5344CB8AC3E}">
        <p14:creationId xmlns:p14="http://schemas.microsoft.com/office/powerpoint/2010/main" val="916080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02371-1BDB-0E8D-4274-27853A361E0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2776AA0-B7FD-48A0-1292-D966C003F1C9}"/>
              </a:ext>
            </a:extLst>
          </p:cNvPr>
          <p:cNvSpPr>
            <a:spLocks noGrp="1"/>
          </p:cNvSpPr>
          <p:nvPr>
            <p:ph type="dt" sz="half" idx="10"/>
          </p:nvPr>
        </p:nvSpPr>
        <p:spPr/>
        <p:txBody>
          <a:bodyPr/>
          <a:lstStyle/>
          <a:p>
            <a:fld id="{06E4A660-E4AA-43C5-9AD3-4BB598694A09}" type="datetimeFigureOut">
              <a:rPr lang="en-IN" smtClean="0"/>
              <a:t>03-08-2024</a:t>
            </a:fld>
            <a:endParaRPr lang="en-IN"/>
          </a:p>
        </p:txBody>
      </p:sp>
      <p:sp>
        <p:nvSpPr>
          <p:cNvPr id="4" name="Footer Placeholder 3">
            <a:extLst>
              <a:ext uri="{FF2B5EF4-FFF2-40B4-BE49-F238E27FC236}">
                <a16:creationId xmlns:a16="http://schemas.microsoft.com/office/drawing/2014/main" id="{2F2DA99D-A7A6-8B3E-0F9F-A323855DB2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B50D79-93C8-BC38-CB58-2E90555C7AEB}"/>
              </a:ext>
            </a:extLst>
          </p:cNvPr>
          <p:cNvSpPr>
            <a:spLocks noGrp="1"/>
          </p:cNvSpPr>
          <p:nvPr>
            <p:ph type="sldNum" sz="quarter" idx="12"/>
          </p:nvPr>
        </p:nvSpPr>
        <p:spPr/>
        <p:txBody>
          <a:bodyPr/>
          <a:lstStyle/>
          <a:p>
            <a:fld id="{71A00C73-A8C2-4C2E-AF9B-449F420A6FB2}" type="slidenum">
              <a:rPr lang="en-IN" smtClean="0"/>
              <a:t>‹#›</a:t>
            </a:fld>
            <a:endParaRPr lang="en-IN"/>
          </a:p>
        </p:txBody>
      </p:sp>
    </p:spTree>
    <p:extLst>
      <p:ext uri="{BB962C8B-B14F-4D97-AF65-F5344CB8AC3E}">
        <p14:creationId xmlns:p14="http://schemas.microsoft.com/office/powerpoint/2010/main" val="2403275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A8E27F-A5E8-1FCB-459C-066B6DA16977}"/>
              </a:ext>
            </a:extLst>
          </p:cNvPr>
          <p:cNvSpPr>
            <a:spLocks noGrp="1"/>
          </p:cNvSpPr>
          <p:nvPr>
            <p:ph type="dt" sz="half" idx="10"/>
          </p:nvPr>
        </p:nvSpPr>
        <p:spPr/>
        <p:txBody>
          <a:bodyPr/>
          <a:lstStyle/>
          <a:p>
            <a:fld id="{06E4A660-E4AA-43C5-9AD3-4BB598694A09}" type="datetimeFigureOut">
              <a:rPr lang="en-IN" smtClean="0"/>
              <a:t>03-08-2024</a:t>
            </a:fld>
            <a:endParaRPr lang="en-IN"/>
          </a:p>
        </p:txBody>
      </p:sp>
      <p:sp>
        <p:nvSpPr>
          <p:cNvPr id="3" name="Footer Placeholder 2">
            <a:extLst>
              <a:ext uri="{FF2B5EF4-FFF2-40B4-BE49-F238E27FC236}">
                <a16:creationId xmlns:a16="http://schemas.microsoft.com/office/drawing/2014/main" id="{C4A1ABBD-67AC-A563-743A-982371093F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3DE336E-1360-692D-FA8C-17683889ECA5}"/>
              </a:ext>
            </a:extLst>
          </p:cNvPr>
          <p:cNvSpPr>
            <a:spLocks noGrp="1"/>
          </p:cNvSpPr>
          <p:nvPr>
            <p:ph type="sldNum" sz="quarter" idx="12"/>
          </p:nvPr>
        </p:nvSpPr>
        <p:spPr/>
        <p:txBody>
          <a:bodyPr/>
          <a:lstStyle/>
          <a:p>
            <a:fld id="{71A00C73-A8C2-4C2E-AF9B-449F420A6FB2}" type="slidenum">
              <a:rPr lang="en-IN" smtClean="0"/>
              <a:t>‹#›</a:t>
            </a:fld>
            <a:endParaRPr lang="en-IN"/>
          </a:p>
        </p:txBody>
      </p:sp>
    </p:spTree>
    <p:extLst>
      <p:ext uri="{BB962C8B-B14F-4D97-AF65-F5344CB8AC3E}">
        <p14:creationId xmlns:p14="http://schemas.microsoft.com/office/powerpoint/2010/main" val="1669814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964E1-7433-499C-C7C9-B392488846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4BDC1F-74F6-98BC-3D86-98FAC41C12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4A34FAF-5573-0D06-1C56-4D7214A137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F524F5-33C2-56F2-D5A2-C6C5CBB25FDA}"/>
              </a:ext>
            </a:extLst>
          </p:cNvPr>
          <p:cNvSpPr>
            <a:spLocks noGrp="1"/>
          </p:cNvSpPr>
          <p:nvPr>
            <p:ph type="dt" sz="half" idx="10"/>
          </p:nvPr>
        </p:nvSpPr>
        <p:spPr/>
        <p:txBody>
          <a:bodyPr/>
          <a:lstStyle/>
          <a:p>
            <a:fld id="{06E4A660-E4AA-43C5-9AD3-4BB598694A09}" type="datetimeFigureOut">
              <a:rPr lang="en-IN" smtClean="0"/>
              <a:t>03-08-2024</a:t>
            </a:fld>
            <a:endParaRPr lang="en-IN"/>
          </a:p>
        </p:txBody>
      </p:sp>
      <p:sp>
        <p:nvSpPr>
          <p:cNvPr id="6" name="Footer Placeholder 5">
            <a:extLst>
              <a:ext uri="{FF2B5EF4-FFF2-40B4-BE49-F238E27FC236}">
                <a16:creationId xmlns:a16="http://schemas.microsoft.com/office/drawing/2014/main" id="{3AE85544-5624-37D7-8601-90177BE7EB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26C11B-3533-6B32-B358-114DE661DFA2}"/>
              </a:ext>
            </a:extLst>
          </p:cNvPr>
          <p:cNvSpPr>
            <a:spLocks noGrp="1"/>
          </p:cNvSpPr>
          <p:nvPr>
            <p:ph type="sldNum" sz="quarter" idx="12"/>
          </p:nvPr>
        </p:nvSpPr>
        <p:spPr/>
        <p:txBody>
          <a:bodyPr/>
          <a:lstStyle/>
          <a:p>
            <a:fld id="{71A00C73-A8C2-4C2E-AF9B-449F420A6FB2}" type="slidenum">
              <a:rPr lang="en-IN" smtClean="0"/>
              <a:t>‹#›</a:t>
            </a:fld>
            <a:endParaRPr lang="en-IN"/>
          </a:p>
        </p:txBody>
      </p:sp>
    </p:spTree>
    <p:extLst>
      <p:ext uri="{BB962C8B-B14F-4D97-AF65-F5344CB8AC3E}">
        <p14:creationId xmlns:p14="http://schemas.microsoft.com/office/powerpoint/2010/main" val="2789373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65DCE-84DB-67EE-1FD7-359A3AF3C7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8E3D61-A34B-36AB-61E4-6AA70E2FDC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9B317CF-B951-98EA-BBF1-0E7494EFC5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953437-F92C-D383-B47D-076FC16D563F}"/>
              </a:ext>
            </a:extLst>
          </p:cNvPr>
          <p:cNvSpPr>
            <a:spLocks noGrp="1"/>
          </p:cNvSpPr>
          <p:nvPr>
            <p:ph type="dt" sz="half" idx="10"/>
          </p:nvPr>
        </p:nvSpPr>
        <p:spPr/>
        <p:txBody>
          <a:bodyPr/>
          <a:lstStyle/>
          <a:p>
            <a:fld id="{06E4A660-E4AA-43C5-9AD3-4BB598694A09}" type="datetimeFigureOut">
              <a:rPr lang="en-IN" smtClean="0"/>
              <a:t>03-08-2024</a:t>
            </a:fld>
            <a:endParaRPr lang="en-IN"/>
          </a:p>
        </p:txBody>
      </p:sp>
      <p:sp>
        <p:nvSpPr>
          <p:cNvPr id="6" name="Footer Placeholder 5">
            <a:extLst>
              <a:ext uri="{FF2B5EF4-FFF2-40B4-BE49-F238E27FC236}">
                <a16:creationId xmlns:a16="http://schemas.microsoft.com/office/drawing/2014/main" id="{6F85CF16-7B98-F475-C7FB-2B186C6DD6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4BA918-61D8-FB65-4A89-5BA9EE78A806}"/>
              </a:ext>
            </a:extLst>
          </p:cNvPr>
          <p:cNvSpPr>
            <a:spLocks noGrp="1"/>
          </p:cNvSpPr>
          <p:nvPr>
            <p:ph type="sldNum" sz="quarter" idx="12"/>
          </p:nvPr>
        </p:nvSpPr>
        <p:spPr/>
        <p:txBody>
          <a:bodyPr/>
          <a:lstStyle/>
          <a:p>
            <a:fld id="{71A00C73-A8C2-4C2E-AF9B-449F420A6FB2}" type="slidenum">
              <a:rPr lang="en-IN" smtClean="0"/>
              <a:t>‹#›</a:t>
            </a:fld>
            <a:endParaRPr lang="en-IN"/>
          </a:p>
        </p:txBody>
      </p:sp>
    </p:spTree>
    <p:extLst>
      <p:ext uri="{BB962C8B-B14F-4D97-AF65-F5344CB8AC3E}">
        <p14:creationId xmlns:p14="http://schemas.microsoft.com/office/powerpoint/2010/main" val="68299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F354BB-048C-DF46-3D48-39F3534F21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062662-C987-D1E8-31E8-9E4C7F2BE5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6FBABE-83E9-B451-A04B-A5AF5597BF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6E4A660-E4AA-43C5-9AD3-4BB598694A09}" type="datetimeFigureOut">
              <a:rPr lang="en-IN" smtClean="0"/>
              <a:t>03-08-2024</a:t>
            </a:fld>
            <a:endParaRPr lang="en-IN"/>
          </a:p>
        </p:txBody>
      </p:sp>
      <p:sp>
        <p:nvSpPr>
          <p:cNvPr id="5" name="Footer Placeholder 4">
            <a:extLst>
              <a:ext uri="{FF2B5EF4-FFF2-40B4-BE49-F238E27FC236}">
                <a16:creationId xmlns:a16="http://schemas.microsoft.com/office/drawing/2014/main" id="{BB505A6F-9252-EE2A-73A1-19324164A9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54A1DFA-6842-B71F-BA7A-BA4AF61915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1A00C73-A8C2-4C2E-AF9B-449F420A6FB2}" type="slidenum">
              <a:rPr lang="en-IN" smtClean="0"/>
              <a:t>‹#›</a:t>
            </a:fld>
            <a:endParaRPr lang="en-IN"/>
          </a:p>
        </p:txBody>
      </p:sp>
    </p:spTree>
    <p:extLst>
      <p:ext uri="{BB962C8B-B14F-4D97-AF65-F5344CB8AC3E}">
        <p14:creationId xmlns:p14="http://schemas.microsoft.com/office/powerpoint/2010/main" val="4172790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08DE0-0CC1-705D-32B2-FCC04A737F95}"/>
              </a:ext>
            </a:extLst>
          </p:cNvPr>
          <p:cNvSpPr>
            <a:spLocks noGrp="1"/>
          </p:cNvSpPr>
          <p:nvPr>
            <p:ph type="title"/>
          </p:nvPr>
        </p:nvSpPr>
        <p:spPr>
          <a:xfrm>
            <a:off x="838200" y="1"/>
            <a:ext cx="10515600" cy="1124712"/>
          </a:xfrm>
        </p:spPr>
        <p:txBody>
          <a:bodyPr>
            <a:normAutofit/>
          </a:bodyPr>
          <a:lstStyle/>
          <a:p>
            <a:r>
              <a:rPr lang="en-IN" sz="4800" b="1" dirty="0"/>
              <a:t>Problem</a:t>
            </a:r>
          </a:p>
        </p:txBody>
      </p:sp>
      <p:sp>
        <p:nvSpPr>
          <p:cNvPr id="3" name="Content Placeholder 2">
            <a:extLst>
              <a:ext uri="{FF2B5EF4-FFF2-40B4-BE49-F238E27FC236}">
                <a16:creationId xmlns:a16="http://schemas.microsoft.com/office/drawing/2014/main" id="{64E686BD-FEA6-3FA9-DA4B-0E76A5BB6E22}"/>
              </a:ext>
            </a:extLst>
          </p:cNvPr>
          <p:cNvSpPr>
            <a:spLocks noGrp="1"/>
          </p:cNvSpPr>
          <p:nvPr>
            <p:ph idx="1"/>
          </p:nvPr>
        </p:nvSpPr>
        <p:spPr>
          <a:xfrm>
            <a:off x="838200" y="1253331"/>
            <a:ext cx="10515600" cy="2495709"/>
          </a:xfrm>
        </p:spPr>
        <p:txBody>
          <a:bodyPr>
            <a:normAutofit/>
          </a:bodyPr>
          <a:lstStyle/>
          <a:p>
            <a:r>
              <a:rPr lang="en-US" sz="2400" dirty="0"/>
              <a:t>In today's fast paced consumer market, </a:t>
            </a:r>
            <a:r>
              <a:rPr lang="en-US" sz="2400" dirty="0">
                <a:highlight>
                  <a:srgbClr val="FFFF00"/>
                </a:highlight>
              </a:rPr>
              <a:t>beginner entrepreneurs </a:t>
            </a:r>
            <a:r>
              <a:rPr lang="en-US" sz="2400" dirty="0"/>
              <a:t>often </a:t>
            </a:r>
            <a:r>
              <a:rPr lang="en-US" sz="2400" dirty="0">
                <a:highlight>
                  <a:srgbClr val="FFFF00"/>
                </a:highlight>
              </a:rPr>
              <a:t>struggle to sell their products </a:t>
            </a:r>
            <a:r>
              <a:rPr lang="en-US" sz="2400" dirty="0"/>
              <a:t>due to lack of resources to build their own physical shop or unable to reach out their products to people in famous online websites due to presence of quite reputable brands. Also, the fast-fashion trend and </a:t>
            </a:r>
            <a:r>
              <a:rPr lang="en-US" sz="2400" dirty="0">
                <a:highlight>
                  <a:srgbClr val="FFFF00"/>
                </a:highlight>
              </a:rPr>
              <a:t>products made from animal skin or synthetic commodities </a:t>
            </a:r>
            <a:r>
              <a:rPr lang="en-US" sz="2400" dirty="0"/>
              <a:t>are also </a:t>
            </a:r>
            <a:r>
              <a:rPr lang="en-US" sz="2400" dirty="0">
                <a:highlight>
                  <a:srgbClr val="FFFF00"/>
                </a:highlight>
              </a:rPr>
              <a:t>killing the environment</a:t>
            </a:r>
            <a:r>
              <a:rPr lang="en-US" sz="2400" dirty="0"/>
              <a:t> making it concern for those people who value for sustainability.</a:t>
            </a:r>
            <a:endParaRPr lang="en-IN" sz="2400" dirty="0"/>
          </a:p>
        </p:txBody>
      </p:sp>
      <p:sp>
        <p:nvSpPr>
          <p:cNvPr id="4" name="TextBox 3">
            <a:extLst>
              <a:ext uri="{FF2B5EF4-FFF2-40B4-BE49-F238E27FC236}">
                <a16:creationId xmlns:a16="http://schemas.microsoft.com/office/drawing/2014/main" id="{AE28B587-C60C-CA0E-6467-3D46DF938579}"/>
              </a:ext>
            </a:extLst>
          </p:cNvPr>
          <p:cNvSpPr txBox="1"/>
          <p:nvPr/>
        </p:nvSpPr>
        <p:spPr>
          <a:xfrm>
            <a:off x="838200" y="3877658"/>
            <a:ext cx="2340864" cy="646331"/>
          </a:xfrm>
          <a:prstGeom prst="rect">
            <a:avLst/>
          </a:prstGeom>
          <a:noFill/>
        </p:spPr>
        <p:txBody>
          <a:bodyPr wrap="square" rtlCol="0">
            <a:spAutoFit/>
          </a:bodyPr>
          <a:lstStyle/>
          <a:p>
            <a:r>
              <a:rPr lang="en-IN" sz="3600" b="1" dirty="0"/>
              <a:t>Mission</a:t>
            </a:r>
          </a:p>
        </p:txBody>
      </p:sp>
      <p:sp>
        <p:nvSpPr>
          <p:cNvPr id="5" name="TextBox 4">
            <a:extLst>
              <a:ext uri="{FF2B5EF4-FFF2-40B4-BE49-F238E27FC236}">
                <a16:creationId xmlns:a16="http://schemas.microsoft.com/office/drawing/2014/main" id="{A2517513-8990-C646-CB65-79A3976D1216}"/>
              </a:ext>
            </a:extLst>
          </p:cNvPr>
          <p:cNvSpPr txBox="1"/>
          <p:nvPr/>
        </p:nvSpPr>
        <p:spPr>
          <a:xfrm>
            <a:off x="838200" y="4652607"/>
            <a:ext cx="10515600"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To address both the challenges by creating an e-commerce platform where beginners who are willing to sell their eco-friendly products can easily reach out to public.</a:t>
            </a:r>
            <a:endParaRPr lang="en-IN" sz="2400" dirty="0"/>
          </a:p>
        </p:txBody>
      </p:sp>
    </p:spTree>
    <p:extLst>
      <p:ext uri="{BB962C8B-B14F-4D97-AF65-F5344CB8AC3E}">
        <p14:creationId xmlns:p14="http://schemas.microsoft.com/office/powerpoint/2010/main" val="311989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7404-CA90-0F45-30E5-03796BC62DAE}"/>
              </a:ext>
            </a:extLst>
          </p:cNvPr>
          <p:cNvSpPr>
            <a:spLocks noGrp="1"/>
          </p:cNvSpPr>
          <p:nvPr>
            <p:ph type="title"/>
          </p:nvPr>
        </p:nvSpPr>
        <p:spPr/>
        <p:txBody>
          <a:bodyPr/>
          <a:lstStyle/>
          <a:p>
            <a:r>
              <a:rPr lang="en-US" dirty="0"/>
              <a:t>Thanks </a:t>
            </a:r>
            <a:endParaRPr lang="en-IN" dirty="0"/>
          </a:p>
        </p:txBody>
      </p:sp>
      <p:sp>
        <p:nvSpPr>
          <p:cNvPr id="3" name="Content Placeholder 2">
            <a:extLst>
              <a:ext uri="{FF2B5EF4-FFF2-40B4-BE49-F238E27FC236}">
                <a16:creationId xmlns:a16="http://schemas.microsoft.com/office/drawing/2014/main" id="{146698B3-7312-846C-FEB2-502B6571D171}"/>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640763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42235-05C8-7A15-9A3C-403A66D6BA56}"/>
              </a:ext>
            </a:extLst>
          </p:cNvPr>
          <p:cNvSpPr>
            <a:spLocks noGrp="1"/>
          </p:cNvSpPr>
          <p:nvPr>
            <p:ph type="title"/>
          </p:nvPr>
        </p:nvSpPr>
        <p:spPr/>
        <p:txBody>
          <a:bodyPr/>
          <a:lstStyle/>
          <a:p>
            <a:pPr algn="ctr"/>
            <a:r>
              <a:rPr lang="en-IN" b="1" dirty="0"/>
              <a:t>Our Solution</a:t>
            </a:r>
          </a:p>
        </p:txBody>
      </p:sp>
      <p:pic>
        <p:nvPicPr>
          <p:cNvPr id="4" name="Picture 3" descr="A black and gold rectangle with white text&#10;&#10;Description automatically generated">
            <a:extLst>
              <a:ext uri="{FF2B5EF4-FFF2-40B4-BE49-F238E27FC236}">
                <a16:creationId xmlns:a16="http://schemas.microsoft.com/office/drawing/2014/main" id="{E613D403-276A-D234-11C9-0708EE9BBA88}"/>
              </a:ext>
            </a:extLst>
          </p:cNvPr>
          <p:cNvPicPr>
            <a:picLocks noChangeAspect="1"/>
          </p:cNvPicPr>
          <p:nvPr/>
        </p:nvPicPr>
        <p:blipFill rotWithShape="1">
          <a:blip r:embed="rId2">
            <a:extLst>
              <a:ext uri="{28A0092B-C50C-407E-A947-70E740481C1C}">
                <a14:useLocalDpi xmlns:a14="http://schemas.microsoft.com/office/drawing/2010/main" val="0"/>
              </a:ext>
            </a:extLst>
          </a:blip>
          <a:srcRect t="32120" b="33284"/>
          <a:stretch/>
        </p:blipFill>
        <p:spPr>
          <a:xfrm>
            <a:off x="2924323" y="2441448"/>
            <a:ext cx="6343353" cy="2194560"/>
          </a:xfrm>
          <a:prstGeom prst="rect">
            <a:avLst/>
          </a:prstGeom>
        </p:spPr>
      </p:pic>
    </p:spTree>
    <p:extLst>
      <p:ext uri="{BB962C8B-B14F-4D97-AF65-F5344CB8AC3E}">
        <p14:creationId xmlns:p14="http://schemas.microsoft.com/office/powerpoint/2010/main" val="2093168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A5AA3-C7B1-4DB8-D6BE-9EF75FC07CB4}"/>
              </a:ext>
            </a:extLst>
          </p:cNvPr>
          <p:cNvSpPr>
            <a:spLocks noGrp="1"/>
          </p:cNvSpPr>
          <p:nvPr>
            <p:ph type="title"/>
          </p:nvPr>
        </p:nvSpPr>
        <p:spPr>
          <a:xfrm>
            <a:off x="838200" y="0"/>
            <a:ext cx="10515600" cy="1325563"/>
          </a:xfrm>
        </p:spPr>
        <p:txBody>
          <a:bodyPr/>
          <a:lstStyle/>
          <a:p>
            <a:r>
              <a:rPr lang="en-IN" b="1" dirty="0"/>
              <a:t>Target Audience</a:t>
            </a:r>
          </a:p>
        </p:txBody>
      </p:sp>
      <p:sp>
        <p:nvSpPr>
          <p:cNvPr id="5" name="Rectangle 2">
            <a:extLst>
              <a:ext uri="{FF2B5EF4-FFF2-40B4-BE49-F238E27FC236}">
                <a16:creationId xmlns:a16="http://schemas.microsoft.com/office/drawing/2014/main" id="{C1771731-CD1F-9580-CCFB-7EB6E9A8511F}"/>
              </a:ext>
            </a:extLst>
          </p:cNvPr>
          <p:cNvSpPr>
            <a:spLocks noGrp="1" noChangeArrowheads="1"/>
          </p:cNvSpPr>
          <p:nvPr>
            <p:ph idx="1"/>
          </p:nvPr>
        </p:nvSpPr>
        <p:spPr bwMode="auto">
          <a:xfrm>
            <a:off x="838200" y="1395022"/>
            <a:ext cx="1010716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kumimoji="0" lang="en-US" altLang="en-US" sz="2400" b="1" i="0" u="none" strike="noStrike" cap="none" normalizeH="0" baseline="0" dirty="0">
                <a:ln>
                  <a:noFill/>
                </a:ln>
                <a:solidFill>
                  <a:schemeClr val="tx1"/>
                </a:solidFill>
                <a:effectLst/>
                <a:latin typeface="Arial" panose="020B0604020202020204" pitchFamily="34" charset="0"/>
              </a:rPr>
              <a:t>Sellers</a:t>
            </a:r>
            <a:r>
              <a:rPr kumimoji="0" lang="en-US" altLang="en-US" sz="2400" b="0" i="0" u="none" strike="noStrike" cap="none" normalizeH="0" baseline="0" dirty="0">
                <a:ln>
                  <a:noFill/>
                </a:ln>
                <a:solidFill>
                  <a:schemeClr val="tx1"/>
                </a:solidFill>
                <a:effectLst/>
                <a:latin typeface="Arial" panose="020B0604020202020204" pitchFamily="34" charset="0"/>
              </a:rPr>
              <a:t>: Small-scale or new sellers of sustainable products, including those dealing in recycled plastics, eco-friendly handicrafts,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Buyers</a:t>
            </a:r>
            <a:r>
              <a:rPr kumimoji="0" lang="en-US" altLang="en-US" sz="2400" b="0" i="0" u="none" strike="noStrike" cap="none" normalizeH="0" baseline="0" dirty="0">
                <a:ln>
                  <a:noFill/>
                </a:ln>
                <a:solidFill>
                  <a:schemeClr val="tx1"/>
                </a:solidFill>
                <a:effectLst/>
                <a:latin typeface="Arial" panose="020B0604020202020204" pitchFamily="34" charset="0"/>
              </a:rPr>
              <a:t>: Environmentally-conscious consumers looking for sustainable and ethically sourced products. </a:t>
            </a:r>
          </a:p>
        </p:txBody>
      </p:sp>
    </p:spTree>
    <p:extLst>
      <p:ext uri="{BB962C8B-B14F-4D97-AF65-F5344CB8AC3E}">
        <p14:creationId xmlns:p14="http://schemas.microsoft.com/office/powerpoint/2010/main" val="411587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2671A-0243-6766-C14C-88474D225070}"/>
              </a:ext>
            </a:extLst>
          </p:cNvPr>
          <p:cNvSpPr>
            <a:spLocks noGrp="1"/>
          </p:cNvSpPr>
          <p:nvPr>
            <p:ph type="title"/>
          </p:nvPr>
        </p:nvSpPr>
        <p:spPr>
          <a:xfrm>
            <a:off x="765048" y="0"/>
            <a:ext cx="10515600" cy="1325563"/>
          </a:xfrm>
        </p:spPr>
        <p:txBody>
          <a:bodyPr/>
          <a:lstStyle/>
          <a:p>
            <a:r>
              <a:rPr lang="en-IN" b="1" dirty="0"/>
              <a:t>Concept and Features</a:t>
            </a:r>
          </a:p>
        </p:txBody>
      </p:sp>
      <p:sp>
        <p:nvSpPr>
          <p:cNvPr id="3" name="Content Placeholder 2">
            <a:extLst>
              <a:ext uri="{FF2B5EF4-FFF2-40B4-BE49-F238E27FC236}">
                <a16:creationId xmlns:a16="http://schemas.microsoft.com/office/drawing/2014/main" id="{BA534770-2EF7-D73E-78A5-2DE02CF45C96}"/>
              </a:ext>
            </a:extLst>
          </p:cNvPr>
          <p:cNvSpPr>
            <a:spLocks noGrp="1"/>
          </p:cNvSpPr>
          <p:nvPr>
            <p:ph idx="1"/>
          </p:nvPr>
        </p:nvSpPr>
        <p:spPr>
          <a:xfrm>
            <a:off x="765048" y="1253331"/>
            <a:ext cx="10515600" cy="4351338"/>
          </a:xfrm>
        </p:spPr>
        <p:txBody>
          <a:bodyPr/>
          <a:lstStyle/>
          <a:p>
            <a:r>
              <a:rPr lang="en-US" b="1" dirty="0"/>
              <a:t>Concept Overview</a:t>
            </a:r>
            <a:r>
              <a:rPr lang="en-US" dirty="0"/>
              <a:t>: A marketplace connecting small sellers of sustainable products with eco-conscious buyers.</a:t>
            </a:r>
          </a:p>
          <a:p>
            <a:r>
              <a:rPr lang="en-IN" b="1" dirty="0"/>
              <a:t>Key Features</a:t>
            </a:r>
            <a:r>
              <a:rPr lang="en-IN" dirty="0"/>
              <a:t>:</a:t>
            </a:r>
            <a:endParaRPr lang="en-US" dirty="0"/>
          </a:p>
          <a:p>
            <a:pPr lvl="1"/>
            <a:r>
              <a:rPr lang="en-US" b="1" dirty="0"/>
              <a:t>Product Listings</a:t>
            </a:r>
            <a:r>
              <a:rPr lang="en-US" dirty="0"/>
              <a:t>: Detailed listings for eco-friendly products, including images and descriptions.</a:t>
            </a:r>
          </a:p>
          <a:p>
            <a:pPr lvl="1"/>
            <a:r>
              <a:rPr lang="en-US" b="1" dirty="0"/>
              <a:t>Search and Filter Options</a:t>
            </a:r>
            <a:r>
              <a:rPr lang="en-US" dirty="0"/>
              <a:t>: To find products by category (e.g., recycled plastics, handicrafts).</a:t>
            </a:r>
          </a:p>
          <a:p>
            <a:pPr lvl="1"/>
            <a:r>
              <a:rPr lang="en-US" b="1" dirty="0"/>
              <a:t>Community Forum</a:t>
            </a:r>
            <a:r>
              <a:rPr lang="en-US" dirty="0"/>
              <a:t>: For anyone and everyone to interact, share tips, and discuss sustainability.</a:t>
            </a:r>
            <a:endParaRPr lang="en-IN" dirty="0"/>
          </a:p>
        </p:txBody>
      </p:sp>
    </p:spTree>
    <p:extLst>
      <p:ext uri="{BB962C8B-B14F-4D97-AF65-F5344CB8AC3E}">
        <p14:creationId xmlns:p14="http://schemas.microsoft.com/office/powerpoint/2010/main" val="894936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A9F55D4-5FBA-3293-D235-C446B235C3EB}"/>
              </a:ext>
            </a:extLst>
          </p:cNvPr>
          <p:cNvPicPr>
            <a:picLocks noChangeAspect="1"/>
          </p:cNvPicPr>
          <p:nvPr/>
        </p:nvPicPr>
        <p:blipFill>
          <a:blip r:embed="rId2"/>
          <a:stretch>
            <a:fillRect/>
          </a:stretch>
        </p:blipFill>
        <p:spPr>
          <a:xfrm>
            <a:off x="0" y="554516"/>
            <a:ext cx="12192000" cy="5748967"/>
          </a:xfrm>
          <a:prstGeom prst="rect">
            <a:avLst/>
          </a:prstGeom>
        </p:spPr>
      </p:pic>
      <p:sp>
        <p:nvSpPr>
          <p:cNvPr id="10" name="TextBox 9">
            <a:extLst>
              <a:ext uri="{FF2B5EF4-FFF2-40B4-BE49-F238E27FC236}">
                <a16:creationId xmlns:a16="http://schemas.microsoft.com/office/drawing/2014/main" id="{CB9025D3-4038-2113-DBE3-C81556FE07FA}"/>
              </a:ext>
            </a:extLst>
          </p:cNvPr>
          <p:cNvSpPr txBox="1"/>
          <p:nvPr/>
        </p:nvSpPr>
        <p:spPr>
          <a:xfrm>
            <a:off x="7406640" y="31296"/>
            <a:ext cx="3393440" cy="523220"/>
          </a:xfrm>
          <a:prstGeom prst="rect">
            <a:avLst/>
          </a:prstGeom>
          <a:noFill/>
        </p:spPr>
        <p:txBody>
          <a:bodyPr wrap="square" rtlCol="0">
            <a:spAutoFit/>
          </a:bodyPr>
          <a:lstStyle/>
          <a:p>
            <a:pPr algn="ctr"/>
            <a:r>
              <a:rPr lang="en-US" sz="2800" b="1" dirty="0">
                <a:solidFill>
                  <a:schemeClr val="accent2">
                    <a:lumMod val="50000"/>
                  </a:schemeClr>
                </a:solidFill>
              </a:rPr>
              <a:t>---Customer flow</a:t>
            </a:r>
            <a:r>
              <a:rPr lang="en-US" sz="2800" b="1" dirty="0">
                <a:solidFill>
                  <a:schemeClr val="accent2">
                    <a:lumMod val="50000"/>
                  </a:schemeClr>
                </a:solidFill>
                <a:sym typeface="Wingdings" panose="05000000000000000000" pitchFamily="2" charset="2"/>
              </a:rPr>
              <a:t></a:t>
            </a:r>
            <a:endParaRPr lang="en-IN" sz="2800" b="1" dirty="0">
              <a:solidFill>
                <a:schemeClr val="accent2">
                  <a:lumMod val="50000"/>
                </a:schemeClr>
              </a:solidFill>
            </a:endParaRPr>
          </a:p>
        </p:txBody>
      </p:sp>
    </p:spTree>
    <p:extLst>
      <p:ext uri="{BB962C8B-B14F-4D97-AF65-F5344CB8AC3E}">
        <p14:creationId xmlns:p14="http://schemas.microsoft.com/office/powerpoint/2010/main" val="949878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76FB082-4145-FA81-9D92-4BEF2FEB3B45}"/>
              </a:ext>
            </a:extLst>
          </p:cNvPr>
          <p:cNvPicPr>
            <a:picLocks noChangeAspect="1"/>
          </p:cNvPicPr>
          <p:nvPr/>
        </p:nvPicPr>
        <p:blipFill>
          <a:blip r:embed="rId2"/>
          <a:stretch>
            <a:fillRect/>
          </a:stretch>
        </p:blipFill>
        <p:spPr>
          <a:xfrm>
            <a:off x="0" y="975887"/>
            <a:ext cx="12192000" cy="4906225"/>
          </a:xfrm>
          <a:prstGeom prst="rect">
            <a:avLst/>
          </a:prstGeom>
        </p:spPr>
      </p:pic>
      <p:sp>
        <p:nvSpPr>
          <p:cNvPr id="10" name="TextBox 9">
            <a:extLst>
              <a:ext uri="{FF2B5EF4-FFF2-40B4-BE49-F238E27FC236}">
                <a16:creationId xmlns:a16="http://schemas.microsoft.com/office/drawing/2014/main" id="{23E415D6-EE29-E1BA-78D0-CCA3FEA835BD}"/>
              </a:ext>
            </a:extLst>
          </p:cNvPr>
          <p:cNvSpPr txBox="1"/>
          <p:nvPr/>
        </p:nvSpPr>
        <p:spPr>
          <a:xfrm>
            <a:off x="7406640" y="31296"/>
            <a:ext cx="3058160" cy="523220"/>
          </a:xfrm>
          <a:prstGeom prst="rect">
            <a:avLst/>
          </a:prstGeom>
          <a:noFill/>
        </p:spPr>
        <p:txBody>
          <a:bodyPr wrap="square" rtlCol="0">
            <a:spAutoFit/>
          </a:bodyPr>
          <a:lstStyle/>
          <a:p>
            <a:pPr algn="ctr"/>
            <a:r>
              <a:rPr lang="en-US" sz="2800" b="1" dirty="0">
                <a:solidFill>
                  <a:schemeClr val="accent2">
                    <a:lumMod val="50000"/>
                  </a:schemeClr>
                </a:solidFill>
              </a:rPr>
              <a:t>---Seller flow</a:t>
            </a:r>
            <a:r>
              <a:rPr lang="en-US" sz="2800" b="1" dirty="0">
                <a:solidFill>
                  <a:schemeClr val="accent2">
                    <a:lumMod val="50000"/>
                  </a:schemeClr>
                </a:solidFill>
                <a:sym typeface="Wingdings" panose="05000000000000000000" pitchFamily="2" charset="2"/>
              </a:rPr>
              <a:t></a:t>
            </a:r>
            <a:endParaRPr lang="en-IN" sz="2800" b="1" dirty="0">
              <a:solidFill>
                <a:schemeClr val="accent2">
                  <a:lumMod val="50000"/>
                </a:schemeClr>
              </a:solidFill>
            </a:endParaRPr>
          </a:p>
        </p:txBody>
      </p:sp>
    </p:spTree>
    <p:extLst>
      <p:ext uri="{BB962C8B-B14F-4D97-AF65-F5344CB8AC3E}">
        <p14:creationId xmlns:p14="http://schemas.microsoft.com/office/powerpoint/2010/main" val="3298097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90C8A-9389-C7D0-9681-7F50CD893BC6}"/>
              </a:ext>
            </a:extLst>
          </p:cNvPr>
          <p:cNvSpPr>
            <a:spLocks noGrp="1"/>
          </p:cNvSpPr>
          <p:nvPr>
            <p:ph type="title"/>
          </p:nvPr>
        </p:nvSpPr>
        <p:spPr>
          <a:xfrm>
            <a:off x="417577" y="0"/>
            <a:ext cx="10515600" cy="1325563"/>
          </a:xfrm>
        </p:spPr>
        <p:txBody>
          <a:bodyPr>
            <a:normAutofit/>
          </a:bodyPr>
          <a:lstStyle/>
          <a:p>
            <a:r>
              <a:rPr lang="en-US" sz="4000" b="1" dirty="0"/>
              <a:t>UI/UX Design and Aesthetics</a:t>
            </a:r>
            <a:endParaRPr lang="en-IN" sz="4000" b="1" dirty="0"/>
          </a:p>
        </p:txBody>
      </p:sp>
      <p:sp>
        <p:nvSpPr>
          <p:cNvPr id="4" name="Rectangle 1">
            <a:extLst>
              <a:ext uri="{FF2B5EF4-FFF2-40B4-BE49-F238E27FC236}">
                <a16:creationId xmlns:a16="http://schemas.microsoft.com/office/drawing/2014/main" id="{3C8B24E7-E120-2C0F-9908-620F7F9CED77}"/>
              </a:ext>
            </a:extLst>
          </p:cNvPr>
          <p:cNvSpPr>
            <a:spLocks noGrp="1" noChangeArrowheads="1"/>
          </p:cNvSpPr>
          <p:nvPr>
            <p:ph idx="1"/>
          </p:nvPr>
        </p:nvSpPr>
        <p:spPr bwMode="auto">
          <a:xfrm>
            <a:off x="417577" y="1576722"/>
            <a:ext cx="11113008"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Design Theme</a:t>
            </a:r>
            <a:r>
              <a:rPr kumimoji="0" lang="en-US" altLang="en-US" sz="2400" b="0" i="0" u="none" strike="noStrike" cap="none" normalizeH="0" baseline="0" dirty="0">
                <a:ln>
                  <a:noFill/>
                </a:ln>
                <a:solidFill>
                  <a:schemeClr val="tx1"/>
                </a:solidFill>
                <a:effectLst/>
                <a:latin typeface="Arial" panose="020B0604020202020204" pitchFamily="34" charset="0"/>
              </a:rPr>
              <a:t>: Eco-friendly colors (greens, earth tones), clean and natural design.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Mockups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2200" b="1" i="0" u="none" strike="noStrike" cap="none" normalizeH="0" baseline="0" dirty="0">
                <a:ln>
                  <a:noFill/>
                </a:ln>
                <a:solidFill>
                  <a:schemeClr val="tx1"/>
                </a:solidFill>
                <a:effectLst/>
                <a:latin typeface="Arial" panose="020B0604020202020204" pitchFamily="34" charset="0"/>
              </a:rPr>
              <a:t>Home Page</a:t>
            </a:r>
            <a:r>
              <a:rPr kumimoji="0" lang="en-US" altLang="en-US" sz="2200" b="0" i="0" u="none" strike="noStrike" cap="none" normalizeH="0" baseline="0" dirty="0">
                <a:ln>
                  <a:noFill/>
                </a:ln>
                <a:solidFill>
                  <a:schemeClr val="tx1"/>
                </a:solidFill>
                <a:effectLst/>
                <a:latin typeface="Arial" panose="020B0604020202020204" pitchFamily="34" charset="0"/>
              </a:rPr>
              <a:t>: Clean layout with easy navigation and emphasis on eco-friendly products.</a:t>
            </a:r>
          </a:p>
          <a:p>
            <a:pPr marL="457200" lvl="1" indent="0" eaLnBrk="0" fontAlgn="base" hangingPunct="0">
              <a:lnSpc>
                <a:spcPct val="100000"/>
              </a:lnSpc>
              <a:spcBef>
                <a:spcPct val="0"/>
              </a:spcBef>
              <a:spcAft>
                <a:spcPct val="0"/>
              </a:spcAft>
              <a:buFontTx/>
              <a:buChar char="•"/>
            </a:pPr>
            <a:r>
              <a:rPr kumimoji="0" lang="en-US" altLang="en-US" sz="2200" b="1" i="0" u="none" strike="noStrike" cap="none" normalizeH="0" baseline="0" dirty="0">
                <a:ln>
                  <a:noFill/>
                </a:ln>
                <a:solidFill>
                  <a:schemeClr val="tx1"/>
                </a:solidFill>
                <a:effectLst/>
                <a:latin typeface="Arial" panose="020B0604020202020204" pitchFamily="34" charset="0"/>
              </a:rPr>
              <a:t>Product Listings</a:t>
            </a:r>
            <a:r>
              <a:rPr kumimoji="0" lang="en-US" altLang="en-US" sz="2200" b="0" i="0" u="none" strike="noStrike" cap="none" normalizeH="0" baseline="0" dirty="0">
                <a:ln>
                  <a:noFill/>
                </a:ln>
                <a:solidFill>
                  <a:schemeClr val="tx1"/>
                </a:solidFill>
                <a:effectLst/>
                <a:latin typeface="Arial" panose="020B0604020202020204" pitchFamily="34" charset="0"/>
              </a:rPr>
              <a:t>: Attractive presentation of products with high-quality images.</a:t>
            </a:r>
          </a:p>
          <a:p>
            <a:pPr marL="457200" lvl="1" indent="0" eaLnBrk="0" fontAlgn="base" hangingPunct="0">
              <a:lnSpc>
                <a:spcPct val="100000"/>
              </a:lnSpc>
              <a:spcBef>
                <a:spcPct val="0"/>
              </a:spcBef>
              <a:spcAft>
                <a:spcPct val="0"/>
              </a:spcAft>
              <a:buFontTx/>
              <a:buChar char="•"/>
            </a:pPr>
            <a:r>
              <a:rPr kumimoji="0" lang="en-US" altLang="en-US" sz="2200" b="1" i="0" u="none" strike="noStrike" cap="none" normalizeH="0" baseline="0" dirty="0">
                <a:ln>
                  <a:noFill/>
                </a:ln>
                <a:solidFill>
                  <a:schemeClr val="tx1"/>
                </a:solidFill>
                <a:effectLst/>
                <a:latin typeface="Arial" panose="020B0604020202020204" pitchFamily="34" charset="0"/>
              </a:rPr>
              <a:t>Seller Profiles</a:t>
            </a:r>
            <a:r>
              <a:rPr kumimoji="0" lang="en-US" altLang="en-US" sz="2200" b="0" i="0" u="none" strike="noStrike" cap="none" normalizeH="0" baseline="0" dirty="0">
                <a:ln>
                  <a:noFill/>
                </a:ln>
                <a:solidFill>
                  <a:schemeClr val="tx1"/>
                </a:solidFill>
                <a:effectLst/>
                <a:latin typeface="Arial" panose="020B0604020202020204" pitchFamily="34" charset="0"/>
              </a:rPr>
              <a:t>: Highlighting the story and impact of each seller.</a:t>
            </a:r>
          </a:p>
          <a:p>
            <a:pPr marL="457200" lvl="1" indent="0" eaLnBrk="0" fontAlgn="base" hangingPunct="0">
              <a:lnSpc>
                <a:spcPct val="100000"/>
              </a:lnSpc>
              <a:spcBef>
                <a:spcPct val="0"/>
              </a:spcBef>
              <a:spcAft>
                <a:spcPct val="0"/>
              </a:spcAft>
              <a:buFontTx/>
              <a:buChar char="•"/>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400" b="1" dirty="0"/>
              <a:t>UI/UX Principles</a:t>
            </a:r>
            <a:r>
              <a:rPr lang="en-US" sz="2400" dirty="0"/>
              <a:t>: Focus on intuitive navigation, accessibility, and a seamless shopping experience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2815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24BC3CB-3569-322C-6A55-FBBDB3F6433E}"/>
              </a:ext>
            </a:extLst>
          </p:cNvPr>
          <p:cNvSpPr txBox="1"/>
          <p:nvPr/>
        </p:nvSpPr>
        <p:spPr>
          <a:xfrm>
            <a:off x="314960" y="252998"/>
            <a:ext cx="11511280" cy="4585871"/>
          </a:xfrm>
          <a:prstGeom prst="rect">
            <a:avLst/>
          </a:prstGeom>
          <a:noFill/>
        </p:spPr>
        <p:txBody>
          <a:bodyPr wrap="square">
            <a:spAutoFit/>
          </a:bodyPr>
          <a:lstStyle/>
          <a:p>
            <a:pPr>
              <a:buFont typeface="Arial" panose="020B0604020202020204" pitchFamily="34" charset="0"/>
              <a:buChar char="•"/>
            </a:pPr>
            <a:r>
              <a:rPr lang="en-IN" sz="4000" b="1" dirty="0"/>
              <a:t>Technology Stack</a:t>
            </a:r>
            <a:r>
              <a:rPr lang="en-IN" sz="4000" dirty="0"/>
              <a:t>:</a:t>
            </a:r>
          </a:p>
          <a:p>
            <a:endParaRPr lang="en-IN" sz="2800" dirty="0"/>
          </a:p>
          <a:p>
            <a:pPr lvl="1">
              <a:buFont typeface="Arial" panose="020B0604020202020204" pitchFamily="34" charset="0"/>
              <a:buChar char="•"/>
            </a:pPr>
            <a:r>
              <a:rPr lang="en-IN" sz="2800" b="1" dirty="0"/>
              <a:t>Frontend</a:t>
            </a:r>
            <a:r>
              <a:rPr lang="en-IN" sz="2800" dirty="0"/>
              <a:t>: React or Angular for a responsive and dynamic user interface.</a:t>
            </a:r>
          </a:p>
          <a:p>
            <a:pPr lvl="1">
              <a:buFont typeface="Arial" panose="020B0604020202020204" pitchFamily="34" charset="0"/>
              <a:buChar char="•"/>
            </a:pPr>
            <a:endParaRPr lang="en-IN" sz="2800" dirty="0"/>
          </a:p>
          <a:p>
            <a:pPr lvl="1">
              <a:buFont typeface="Arial" panose="020B0604020202020204" pitchFamily="34" charset="0"/>
              <a:buChar char="•"/>
            </a:pPr>
            <a:r>
              <a:rPr lang="en-IN" sz="2800" b="1" dirty="0"/>
              <a:t>Backend</a:t>
            </a:r>
            <a:r>
              <a:rPr lang="en-IN" sz="2800" dirty="0"/>
              <a:t>: Node.js with Django for server-side operations.</a:t>
            </a:r>
          </a:p>
          <a:p>
            <a:pPr lvl="1">
              <a:buFont typeface="Arial" panose="020B0604020202020204" pitchFamily="34" charset="0"/>
              <a:buChar char="•"/>
            </a:pPr>
            <a:endParaRPr lang="en-IN" sz="2800" dirty="0"/>
          </a:p>
          <a:p>
            <a:pPr lvl="1">
              <a:buFont typeface="Arial" panose="020B0604020202020204" pitchFamily="34" charset="0"/>
              <a:buChar char="•"/>
            </a:pPr>
            <a:r>
              <a:rPr lang="en-IN" sz="2800" b="1" dirty="0"/>
              <a:t>Database</a:t>
            </a:r>
            <a:r>
              <a:rPr lang="en-IN" sz="2800" dirty="0"/>
              <a:t>: MySQL or MongoDB for managing product and user data.</a:t>
            </a:r>
          </a:p>
          <a:p>
            <a:pPr lvl="1">
              <a:buFont typeface="Arial" panose="020B0604020202020204" pitchFamily="34" charset="0"/>
              <a:buChar char="•"/>
            </a:pPr>
            <a:endParaRPr lang="en-IN" sz="2800" dirty="0"/>
          </a:p>
          <a:p>
            <a:pPr lvl="1">
              <a:buFont typeface="Arial" panose="020B0604020202020204" pitchFamily="34" charset="0"/>
              <a:buChar char="•"/>
            </a:pPr>
            <a:r>
              <a:rPr lang="en-IN" sz="2800" b="1" dirty="0"/>
              <a:t>Payment Integration</a:t>
            </a:r>
            <a:r>
              <a:rPr lang="en-IN" sz="2800" dirty="0"/>
              <a:t>: </a:t>
            </a:r>
            <a:r>
              <a:rPr lang="en-IN" sz="2800" dirty="0" err="1"/>
              <a:t>PayTM</a:t>
            </a:r>
            <a:r>
              <a:rPr lang="en-IN" sz="2800" dirty="0"/>
              <a:t> or </a:t>
            </a:r>
            <a:r>
              <a:rPr lang="en-IN" sz="2800" dirty="0" err="1"/>
              <a:t>Gpay</a:t>
            </a:r>
            <a:r>
              <a:rPr lang="en-IN" sz="2800" dirty="0"/>
              <a:t> for secure transactions.</a:t>
            </a:r>
          </a:p>
        </p:txBody>
      </p:sp>
    </p:spTree>
    <p:extLst>
      <p:ext uri="{BB962C8B-B14F-4D97-AF65-F5344CB8AC3E}">
        <p14:creationId xmlns:p14="http://schemas.microsoft.com/office/powerpoint/2010/main" val="229624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589CE-23A1-FE2C-4EDE-1ABE09D53431}"/>
              </a:ext>
            </a:extLst>
          </p:cNvPr>
          <p:cNvSpPr>
            <a:spLocks noGrp="1"/>
          </p:cNvSpPr>
          <p:nvPr>
            <p:ph type="title"/>
          </p:nvPr>
        </p:nvSpPr>
        <p:spPr>
          <a:xfrm>
            <a:off x="0" y="18255"/>
            <a:ext cx="10515600" cy="1325563"/>
          </a:xfrm>
        </p:spPr>
        <p:txBody>
          <a:bodyPr/>
          <a:lstStyle/>
          <a:p>
            <a:r>
              <a:rPr lang="en-IN" b="1" dirty="0"/>
              <a:t>Summarizing Proposed Solution</a:t>
            </a:r>
            <a:r>
              <a:rPr lang="en-IN" dirty="0"/>
              <a:t>:</a:t>
            </a:r>
          </a:p>
        </p:txBody>
      </p:sp>
      <p:sp>
        <p:nvSpPr>
          <p:cNvPr id="3" name="Content Placeholder 2">
            <a:extLst>
              <a:ext uri="{FF2B5EF4-FFF2-40B4-BE49-F238E27FC236}">
                <a16:creationId xmlns:a16="http://schemas.microsoft.com/office/drawing/2014/main" id="{70707752-6B87-7582-423F-8FEDDEED8EA9}"/>
              </a:ext>
            </a:extLst>
          </p:cNvPr>
          <p:cNvSpPr>
            <a:spLocks noGrp="1"/>
          </p:cNvSpPr>
          <p:nvPr>
            <p:ph idx="1"/>
          </p:nvPr>
        </p:nvSpPr>
        <p:spPr>
          <a:xfrm>
            <a:off x="838200" y="1209041"/>
            <a:ext cx="10515600" cy="4673600"/>
          </a:xfrm>
        </p:spPr>
        <p:txBody>
          <a:bodyPr>
            <a:normAutofit/>
          </a:bodyPr>
          <a:lstStyle/>
          <a:p>
            <a:r>
              <a:rPr lang="en-US" dirty="0"/>
              <a:t>E-commerce platform that connects these sellers with buyers who prioritize sustainability.</a:t>
            </a:r>
          </a:p>
          <a:p>
            <a:r>
              <a:rPr lang="en-US" b="1" dirty="0"/>
              <a:t>Unique Features</a:t>
            </a:r>
            <a:r>
              <a:rPr lang="en-US" dirty="0"/>
              <a:t>:</a:t>
            </a:r>
          </a:p>
          <a:p>
            <a:pPr lvl="1"/>
            <a:r>
              <a:rPr lang="en-US" b="1" dirty="0"/>
              <a:t>Seller Profiles</a:t>
            </a:r>
            <a:r>
              <a:rPr lang="en-US" dirty="0"/>
              <a:t>: Allowing small and new sellers to create detailed profiles showcasing their eco-friendly products.</a:t>
            </a:r>
          </a:p>
          <a:p>
            <a:pPr lvl="1"/>
            <a:r>
              <a:rPr lang="en-IN" dirty="0"/>
              <a:t>Sustainability Information.</a:t>
            </a:r>
          </a:p>
          <a:p>
            <a:pPr lvl="1"/>
            <a:r>
              <a:rPr lang="en-US" b="1" dirty="0"/>
              <a:t>Community Forum</a:t>
            </a:r>
            <a:r>
              <a:rPr lang="en-US" dirty="0"/>
              <a:t>: Enabling interaction between buyers and sellers to foster a supportive eco-conscious community.</a:t>
            </a:r>
          </a:p>
          <a:p>
            <a:r>
              <a:rPr lang="en-US" b="1" dirty="0"/>
              <a:t>User-Friendly Interface</a:t>
            </a:r>
            <a:r>
              <a:rPr lang="en-US" dirty="0"/>
              <a:t>: Easy navigation for both sellers and buyers, with features like advanced search, filters, and seamless checkout.</a:t>
            </a:r>
            <a:endParaRPr lang="en-IN" dirty="0"/>
          </a:p>
        </p:txBody>
      </p:sp>
    </p:spTree>
    <p:extLst>
      <p:ext uri="{BB962C8B-B14F-4D97-AF65-F5344CB8AC3E}">
        <p14:creationId xmlns:p14="http://schemas.microsoft.com/office/powerpoint/2010/main" val="286179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2114</TotalTime>
  <Words>430</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Wingdings</vt:lpstr>
      <vt:lpstr>Office Theme</vt:lpstr>
      <vt:lpstr>Problem</vt:lpstr>
      <vt:lpstr>Our Solution</vt:lpstr>
      <vt:lpstr>Target Audience</vt:lpstr>
      <vt:lpstr>Concept and Features</vt:lpstr>
      <vt:lpstr>PowerPoint Presentation</vt:lpstr>
      <vt:lpstr>PowerPoint Presentation</vt:lpstr>
      <vt:lpstr>UI/UX Design and Aesthetics</vt:lpstr>
      <vt:lpstr>PowerPoint Presentation</vt:lpstr>
      <vt:lpstr>Summarizing Proposed Solution:</vt:lpstr>
      <vt:lpstr>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Apoorva Aggarwal</dc:creator>
  <cp:lastModifiedBy>Apoorva Aggarwal</cp:lastModifiedBy>
  <cp:revision>2</cp:revision>
  <dcterms:created xsi:type="dcterms:W3CDTF">2024-08-03T11:30:34Z</dcterms:created>
  <dcterms:modified xsi:type="dcterms:W3CDTF">2024-08-04T22:45:22Z</dcterms:modified>
</cp:coreProperties>
</file>