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81D5AE-1B61-43A7-9860-85E56A361DFA}">
  <a:tblStyle styleId="{DA81D5AE-1B61-43A7-9860-85E56A361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b3c84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b3c84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b3c84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b3c84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b3c843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b3c843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1c1e47c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1c1e47c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1c1e47c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1c1e47c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1e47cc9_5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1e47cc9_5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c1e47cc9_5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c1e47cc9_5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c1e47cc9_5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1c1e47cc9_5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Задачи: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Problems?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Сбор данных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7800" y="807425"/>
            <a:ext cx="89400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141"/>
              <a:t>Название, ссылка</a:t>
            </a:r>
            <a:endParaRPr sz="11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141"/>
              <a:t>Сказать о </a:t>
            </a:r>
            <a:r>
              <a:rPr lang="en-GB" sz="1141"/>
              <a:t>т</a:t>
            </a:r>
            <a:r>
              <a:rPr lang="en-GB" sz="1141"/>
              <a:t>ом, что данные синтетические. </a:t>
            </a:r>
            <a:endParaRPr sz="11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-GB" sz="1141"/>
              <a:t>Датасет </a:t>
            </a:r>
            <a:r>
              <a:rPr lang="en-GB" sz="1141"/>
              <a:t>содержит</a:t>
            </a:r>
            <a:r>
              <a:rPr lang="en-GB" sz="1141"/>
              <a:t>  </a:t>
            </a:r>
            <a:r>
              <a:rPr lang="en-GB" sz="1141"/>
              <a:t>6362620  записей,  </a:t>
            </a:r>
            <a:r>
              <a:rPr b="1" lang="en-GB" sz="1141"/>
              <a:t>9</a:t>
            </a:r>
            <a:r>
              <a:rPr lang="en-GB" sz="1141"/>
              <a:t> признаков и </a:t>
            </a:r>
            <a:r>
              <a:rPr b="1" lang="en-GB" sz="1141"/>
              <a:t>1 </a:t>
            </a:r>
            <a:r>
              <a:rPr lang="en-GB" sz="1141"/>
              <a:t>метку класса.</a:t>
            </a:r>
            <a:endParaRPr sz="1141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03450" y="19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{DA81D5AE-1B61-43A7-9860-85E56A361DFA}</a:tableStyleId>
              </a:tblPr>
              <a:tblGrid>
                <a:gridCol w="852875"/>
                <a:gridCol w="693375"/>
                <a:gridCol w="704275"/>
                <a:gridCol w="925925"/>
                <a:gridCol w="1051625"/>
                <a:gridCol w="869000"/>
                <a:gridCol w="968275"/>
                <a:gridCol w="998350"/>
                <a:gridCol w="800650"/>
                <a:gridCol w="1004350"/>
              </a:tblGrid>
              <a:tr h="42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Step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Type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Nameorig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oldbalanceOrg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newbalanceOrig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nameDest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oldbalanceDest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newbalanceDest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Amount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IsFraud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Отображает единицу времени в  реальном мире. 1 шаг - это 1 час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Тип операции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Клиент, начавший операцию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начальный баланс до совершения сделки отправителя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конечный баланс после совершения сделки отправителя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/>
                        <a:t>клиент, закончивший операцию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начальный баланс до совершения сделки отправителя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конечный баланс после совершения сделки отправителя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/>
                        <a:t>сумма операции в местной валюте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является ли операция мошенничеством (1 - да, 0 - нет)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categorial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categorial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float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categorial</a:t>
                      </a:r>
                      <a:endParaRPr sz="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categorial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2000" y="3637475"/>
            <a:ext cx="89400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9"/>
              <a:t>Данные </a:t>
            </a:r>
            <a:r>
              <a:rPr lang="en-GB" sz="1579"/>
              <a:t>не сбалансированы, не содержат пустые значения и не дублируются </a:t>
            </a:r>
            <a:endParaRPr sz="15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2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0" y="4003250"/>
            <a:ext cx="27051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624" y="4003249"/>
            <a:ext cx="2060809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294" y="3718738"/>
            <a:ext cx="1052600" cy="1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Визуализация и анализ данных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50" y="882325"/>
            <a:ext cx="4087051" cy="34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870850" y="2629175"/>
            <a:ext cx="876600" cy="814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994250" y="1814675"/>
            <a:ext cx="876600" cy="814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0625" y="2629175"/>
            <a:ext cx="876600" cy="81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0625" y="1814675"/>
            <a:ext cx="876600" cy="81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5" y="131100"/>
            <a:ext cx="3122475" cy="2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550" y="131098"/>
            <a:ext cx="3122475" cy="232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75" y="2571750"/>
            <a:ext cx="3122475" cy="246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7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</a:t>
            </a:r>
            <a:r>
              <a:rPr lang="en-GB"/>
              <a:t> </a:t>
            </a:r>
            <a:r>
              <a:rPr lang="en-GB"/>
              <a:t>engineering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3350"/>
            <a:ext cx="85206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Разница в балансе: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Т.е. сумма, списанная со счета отправителя, зачисляемая на счет получателя.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Но что делать, если существует отклонение в дебетовой и кредитовой суммах. Некоторые из них могут быть вызваны комиссиями, взимаемыми поставщиками услуг, но мы должны отмечать такие необычные случаи.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Индикатор всплеска: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Также нам необходимо установить флаг, когда в транзакцию вовлечена большая сумма. Из распределения amount мы поняли, что у нас много выбросов с большими суммами в транзакциях. Поэтому в качестве порога мы рассматриваем 75-й процентиль (450 тыс.), а сумма, превышающая 450 тыс., будет отмечена флагом.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Индикатор частоты: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Здесь мы отмечаем пользователя, а не транзакцию. Когда есть получатель, который получает деньги от многих людей, это может стать триггером, так как это может быть связано с некоторыми незаконными азартными играми или удачей. Поэтому флаг ставится, если получатель получает деньги более 20 раз.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 Индикатор торговца: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Идентификаторы клиентов в приемнике начинаются с 'M', что означает, что они являются торговцами и, очевидно, у них будет много транзакций по приему денег. Поэтому мы также отмечаем, когда есть получатель-торговец.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Обучение моделей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Decision Tree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GaussianNB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Feed Forward Neural 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Метрики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100" y="2136225"/>
            <a:ext cx="3402375" cy="29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76050" y="1069650"/>
            <a:ext cx="50586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Logistic Regression Test Accuracy: 0.9408583741188783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Decision Tree Test Accuracy: 0.9603898790285346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KNN Test Accuracy: 0.9616444731738849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SVC Test Accuracy: 0.9425054945054946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Naive Bayes Test Accuracy: 0.7617061593868316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Random Forest Test Accuracy: 0.9664294025302429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Fitting 10 folds for each of 100 candidates, totalling 1000 fits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GaussianNB(var_smoothing=np.float64(0.8111308307896871))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334650" y="276025"/>
            <a:ext cx="47895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        	</a:t>
            </a:r>
            <a:r>
              <a:rPr lang="en-GB" sz="1200">
                <a:solidFill>
                  <a:schemeClr val="dk2"/>
                </a:solidFill>
              </a:rPr>
              <a:t>precision	recall  f1-score   support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Not Fraud   	0.88  	0.89  	0.88  	2977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	Fraud   	0.86  	0.86  	0.86  	2487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	accuracy                       	0.87  	5464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   macro avg   	0.87  	0.87  	0.87  	5464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weighted avg   	0.87  	0.87  	0.87  	5464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38" y="2571750"/>
            <a:ext cx="3715526" cy="23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63" y="2589000"/>
            <a:ext cx="3639593" cy="22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429200" y="358850"/>
            <a:ext cx="6652800" cy="1962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┏━━━━━━━━━━━━━━━━━━━━━━━━━━━━━━━━━┳━━━━━━━━━━━━━━━━━━━━━━━━┳━━━━━━━━━━━━━━━┓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┃</a:t>
            </a:r>
            <a:r>
              <a:rPr b="1"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Layer (type)                    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┃</a:t>
            </a:r>
            <a:r>
              <a:rPr b="1"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Output Shape           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┃</a:t>
            </a:r>
            <a:r>
              <a:rPr b="1"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Param # 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┃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┡━━━━━━━━━━━━━━━━━━━━━━━━━━━━━━━━━╇━━━━━━━━━━━━━━━━━━━━━━━━╇━━━━━━━━━━━━━━━┩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│ dense_29 (</a:t>
            </a:r>
            <a:r>
              <a:rPr lang="en-GB" sz="1050">
                <a:solidFill>
                  <a:srgbClr val="0087FF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│ (</a:t>
            </a:r>
            <a:r>
              <a:rPr lang="en-GB" sz="1050">
                <a:solidFill>
                  <a:srgbClr val="00D7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86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│        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1,118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│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│ dense_30 (</a:t>
            </a:r>
            <a:r>
              <a:rPr lang="en-GB" sz="1050">
                <a:solidFill>
                  <a:srgbClr val="0087FF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│ (</a:t>
            </a:r>
            <a:r>
              <a:rPr lang="en-GB" sz="1050">
                <a:solidFill>
                  <a:srgbClr val="00D7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│        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3,741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│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│ dense_31 (</a:t>
            </a:r>
            <a:r>
              <a:rPr lang="en-GB" sz="1050">
                <a:solidFill>
                  <a:srgbClr val="0087FF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│ (</a:t>
            </a:r>
            <a:r>
              <a:rPr lang="en-GB" sz="1050">
                <a:solidFill>
                  <a:srgbClr val="00D7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│          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880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│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│ dense_32 (</a:t>
            </a:r>
            <a:r>
              <a:rPr lang="en-GB" sz="1050">
                <a:solidFill>
                  <a:srgbClr val="0087FF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│ (</a:t>
            </a:r>
            <a:r>
              <a:rPr lang="en-GB" sz="1050">
                <a:solidFill>
                  <a:srgbClr val="00D7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│            </a:t>
            </a:r>
            <a:r>
              <a:rPr lang="en-GB" sz="1050">
                <a:solidFill>
                  <a:srgbClr val="00A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│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└─────────────────────────────────┴────────────────────────┴───────────────┘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