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67" r:id="rId4"/>
    <p:sldId id="257" r:id="rId5"/>
    <p:sldId id="268" r:id="rId6"/>
    <p:sldId id="258" r:id="rId7"/>
    <p:sldId id="269" r:id="rId8"/>
    <p:sldId id="259" r:id="rId9"/>
    <p:sldId id="260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4D4D4D"/>
    <a:srgbClr val="FFFFCC"/>
    <a:srgbClr val="000066"/>
    <a:srgbClr val="66FF99"/>
    <a:srgbClr val="FFFF99"/>
    <a:srgbClr val="FF6699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6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107716-3DE9-45F5-AF02-0FE133AB5B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436A1-A2A5-4D3B-B3C0-745CF610C8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AD925-87F8-4B3B-9C0D-64FD4625EEDF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D3627-9E3E-4115-9584-F3319A5E3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48383-BAA2-49A1-8ACE-E60C973BC0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F339-55EA-49D8-9546-14B2BDB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20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690D6-F8F8-4E75-9AF5-956EAEAFDEB8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F7B6A-89ED-45F5-9AB9-81BE2E09F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7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140E-001F-4EAC-9A4A-FE3A74469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93DE3-C673-461D-BD78-AC57D35E3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DB234-3414-4F23-B728-D389391B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8A48-0D78-453C-BA5F-D1ED54FE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6B8F-AD7B-4A72-801A-1A889906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DC29F-5A09-4153-94ED-A6ED70EE9300}"/>
              </a:ext>
            </a:extLst>
          </p:cNvPr>
          <p:cNvSpPr txBox="1"/>
          <p:nvPr userDrawn="1"/>
        </p:nvSpPr>
        <p:spPr>
          <a:xfrm>
            <a:off x="345440" y="6410960"/>
            <a:ext cx="1184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https://github.com/JellyWitch/Coursera-Capstone-Projects/blob/main/Capstone%20Project(week%204%20and%20week%205).ipynb</a:t>
            </a:r>
          </a:p>
        </p:txBody>
      </p:sp>
    </p:spTree>
    <p:extLst>
      <p:ext uri="{BB962C8B-B14F-4D97-AF65-F5344CB8AC3E}">
        <p14:creationId xmlns:p14="http://schemas.microsoft.com/office/powerpoint/2010/main" val="104595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0AA2-789C-4F21-87BA-F6555786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E68B4-56B5-43CD-9B25-CB28C56F3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166E-8F73-4D91-9275-12E12165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D4A-6AD3-4855-9184-4474BAB3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744B-79D7-42F9-9DCD-E454F1D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4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F13E1-E229-4B36-8C2A-78625A578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CD78E-BCF6-4BE3-ACE1-CCE565C11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5DD0C-AA64-42EF-ADFB-FCC789E3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AF5E-7725-4051-804A-70D673CD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AEF8-0EC0-4A05-A99E-D35179AC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1B09-A7E7-4A12-86F4-5DF80509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F22D-16F0-4B31-88AB-3E8FFBB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8A45-8116-4D00-AF32-91BBBEAA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C164-83CD-4D45-BC70-017D8AD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A661-81B6-425B-A5E5-7B89F97D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B8972-CBFB-42F3-AC75-79E94456FAA3}"/>
              </a:ext>
            </a:extLst>
          </p:cNvPr>
          <p:cNvSpPr txBox="1"/>
          <p:nvPr userDrawn="1"/>
        </p:nvSpPr>
        <p:spPr>
          <a:xfrm>
            <a:off x="345440" y="6410960"/>
            <a:ext cx="1184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https://github.com/JellyWitch/Coursera-Capstone-Projects/blob/main/Capstone%20Project(week%204%20and%20week%205).ipynb</a:t>
            </a:r>
          </a:p>
        </p:txBody>
      </p:sp>
    </p:spTree>
    <p:extLst>
      <p:ext uri="{BB962C8B-B14F-4D97-AF65-F5344CB8AC3E}">
        <p14:creationId xmlns:p14="http://schemas.microsoft.com/office/powerpoint/2010/main" val="331619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66E4-85C0-4A3D-B398-222E7DEB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7AD22-0D87-4C65-81B5-2552F81B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E43F-19FA-4A2F-A828-CD07FBF5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E6CA-79C0-4D5B-B395-E2B5A76F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7A6E-27AE-47BB-A652-8E774AA6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3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A42B-2A19-4943-9CF8-5D0D2C54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5947-F2EB-44DA-B104-D89E10BE6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52438-E610-47A2-861E-9C4B8143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2443-1766-4ADE-AD7E-6EEEFAD7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DA45-10E8-4443-864D-0B84F55B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FEA63-E487-4C0D-8DD4-CA3D05A1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3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1AD-AAD2-491E-AF9D-9C4556A0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324B-6F0B-4700-AE9A-CCBA85457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39ACB-8F33-42D0-A411-B3A02795E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FBC07-03C1-4482-A1EE-1BD36ED04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59CE7-DC42-405D-8BAC-730DD30ED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9A5CC-F042-455B-9292-C9E4A6BF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978F-2218-4773-B5C0-5B2496BA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72014-DCA6-4745-91D9-A04F113E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93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2EFE-76B5-4D73-8249-6631ED4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3DA0-CC87-464E-9CB5-938344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600B-7FE0-4C46-A06D-644E22CD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DB8F7-63CC-4BC8-B0C6-916E6985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BF851-9213-4C37-A148-6EBE7EC3BE87}"/>
              </a:ext>
            </a:extLst>
          </p:cNvPr>
          <p:cNvSpPr txBox="1"/>
          <p:nvPr userDrawn="1"/>
        </p:nvSpPr>
        <p:spPr>
          <a:xfrm>
            <a:off x="345440" y="6410960"/>
            <a:ext cx="1184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https://github.com/JellyWitch/Coursera-Capstone-Projects/blob/main/Capstone%20Project(week%204%20and%20week%205).ipynb</a:t>
            </a:r>
          </a:p>
        </p:txBody>
      </p:sp>
    </p:spTree>
    <p:extLst>
      <p:ext uri="{BB962C8B-B14F-4D97-AF65-F5344CB8AC3E}">
        <p14:creationId xmlns:p14="http://schemas.microsoft.com/office/powerpoint/2010/main" val="312249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B9E33-CF6C-4A41-A40E-F5915822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DABDB-38F3-48F0-88BA-56DB26A3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7E414-8777-4411-AE2B-02CA03210E35}"/>
              </a:ext>
            </a:extLst>
          </p:cNvPr>
          <p:cNvSpPr txBox="1"/>
          <p:nvPr userDrawn="1"/>
        </p:nvSpPr>
        <p:spPr>
          <a:xfrm>
            <a:off x="345440" y="6410960"/>
            <a:ext cx="1184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https://github.com/JellyWitch/Coursera-Capstone-Projects/blob/main/Capstone%20Project(week%204%20and%20week%205).ipynb</a:t>
            </a:r>
          </a:p>
        </p:txBody>
      </p:sp>
    </p:spTree>
    <p:extLst>
      <p:ext uri="{BB962C8B-B14F-4D97-AF65-F5344CB8AC3E}">
        <p14:creationId xmlns:p14="http://schemas.microsoft.com/office/powerpoint/2010/main" val="4700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6FDC-0195-4125-B4DA-AD5C9842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D5B6-D7D3-4191-9F17-C6DFA138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FCF8-234F-4911-B050-D98F695A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2D3C7-8FC2-4729-8472-F78A2955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17926-C367-4CEC-A5E6-E4B9E7AE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AD8C-23E7-4986-B2AD-31EA767E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B331-3084-423E-9A50-B6D28367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74D8C-703E-4EAD-A719-400D3DAB2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67EEE-18B0-4B70-B8DF-403F7D4D2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F75AD-69DD-4AAF-86C7-AF76704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DF04-3D0A-4F77-9C98-AED3AE1279C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89D98-564F-4638-8C6D-0E37FB6C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8546-00C4-4E12-8D11-70C51548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1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7D1CA-2662-4161-8980-8DE3AE71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464F4-0129-4091-9436-11A6C1BF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025A-035D-4E80-B389-DA110A188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DF04-3D0A-4F77-9C98-AED3AE1279C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95CA-EB12-48D4-9934-3196A4194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F9EC-A674-4547-877A-6F47190BB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DCBA-1FDA-4AD7-8E9C-28F20F556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5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4383-C9B4-4AEB-A59C-FE5081EAF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58558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BitstreamVeraSans Roman"/>
              </a:rPr>
              <a:t>Coursera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50D2-CAB6-4ACA-A559-8A0E6EC5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0" y="3546158"/>
            <a:ext cx="9144000" cy="164052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Is opening a pub or bar a good idea?</a:t>
            </a:r>
          </a:p>
        </p:txBody>
      </p:sp>
    </p:spTree>
    <p:extLst>
      <p:ext uri="{BB962C8B-B14F-4D97-AF65-F5344CB8AC3E}">
        <p14:creationId xmlns:p14="http://schemas.microsoft.com/office/powerpoint/2010/main" val="252738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54C-13EF-4E65-A6EE-FD801C2A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Why it is a good idea?</a:t>
            </a:r>
          </a:p>
        </p:txBody>
      </p:sp>
    </p:spTree>
    <p:extLst>
      <p:ext uri="{BB962C8B-B14F-4D97-AF65-F5344CB8AC3E}">
        <p14:creationId xmlns:p14="http://schemas.microsoft.com/office/powerpoint/2010/main" val="300556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7381-50A3-4AD1-8AE6-1419E3D1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664979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 Analysis    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250006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C7115-67BC-4189-B78B-FE682CB2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036320"/>
            <a:ext cx="5445760" cy="5537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11BEC1-3130-4288-9056-AA584198E9DE}"/>
              </a:ext>
            </a:extLst>
          </p:cNvPr>
          <p:cNvSpPr txBox="1">
            <a:spLocks/>
          </p:cNvSpPr>
          <p:nvPr/>
        </p:nvSpPr>
        <p:spPr>
          <a:xfrm>
            <a:off x="391160" y="365125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Spatial Mapping of IT Parks &amp; Bars/Pubs in Chennai</a:t>
            </a:r>
            <a:endParaRPr lang="en-IN" sz="4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7E6FC4-885A-42F2-9E32-DE63F4924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1"/>
          <a:stretch/>
        </p:blipFill>
        <p:spPr>
          <a:xfrm>
            <a:off x="6096000" y="1076960"/>
            <a:ext cx="5232398" cy="2540000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CE07FB3-0A8A-4D70-83D5-4C4A654A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8817"/>
              </p:ext>
            </p:extLst>
          </p:nvPr>
        </p:nvGraphicFramePr>
        <p:xfrm>
          <a:off x="487680" y="5113186"/>
          <a:ext cx="2245360" cy="145214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6158">
                  <a:extLst>
                    <a:ext uri="{9D8B030D-6E8A-4147-A177-3AD203B41FA5}">
                      <a16:colId xmlns:a16="http://schemas.microsoft.com/office/drawing/2014/main" val="132332905"/>
                    </a:ext>
                  </a:extLst>
                </a:gridCol>
                <a:gridCol w="1289202">
                  <a:extLst>
                    <a:ext uri="{9D8B030D-6E8A-4147-A177-3AD203B41FA5}">
                      <a16:colId xmlns:a16="http://schemas.microsoft.com/office/drawing/2014/main" val="3882870253"/>
                    </a:ext>
                  </a:extLst>
                </a:gridCol>
              </a:tblGrid>
              <a:tr h="178766">
                <a:tc gridSpan="2"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Map Legend</a:t>
                      </a:r>
                      <a:endParaRPr lang="en-IN" sz="105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BitstreamVeraSans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5188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Green popup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Completed IT Parks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28393"/>
                  </a:ext>
                </a:extLst>
              </a:tr>
              <a:tr h="368704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Blue Popup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Under Construction IT Parks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251643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Grey Popup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Not Started IT 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50943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Orange Circles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Pubs/Bars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555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4E65D32-C9AA-4620-863E-658DA7930775}"/>
              </a:ext>
            </a:extLst>
          </p:cNvPr>
          <p:cNvSpPr txBox="1"/>
          <p:nvPr/>
        </p:nvSpPr>
        <p:spPr>
          <a:xfrm>
            <a:off x="6258562" y="3942030"/>
            <a:ext cx="5935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The average bars/pubs near under constructed in 10 as compared to 14 around completed IT Parks.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i="0" dirty="0">
              <a:solidFill>
                <a:srgbClr val="000066"/>
              </a:solidFill>
              <a:effectLst/>
              <a:latin typeface="BitstreamVeraSans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000066"/>
                </a:solidFill>
                <a:effectLst/>
                <a:latin typeface="BitstreamVeraSans Roman"/>
              </a:rPr>
              <a:t>There are many upcoming IT Parks </a:t>
            </a:r>
            <a:r>
              <a:rPr lang="en-US" sz="1500" b="1" dirty="0">
                <a:solidFill>
                  <a:srgbClr val="000066"/>
                </a:solidFill>
                <a:latin typeface="BitstreamVeraSans Roman"/>
              </a:rPr>
              <a:t>on the southern borders of the city and it could be a good place to open a pub/bar.</a:t>
            </a:r>
            <a:endParaRPr lang="en-US" sz="1500" b="0" i="0" dirty="0">
              <a:solidFill>
                <a:schemeClr val="bg2">
                  <a:lumMod val="25000"/>
                </a:schemeClr>
              </a:solidFill>
              <a:effectLst/>
              <a:latin typeface="BitstreamVeraSans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25000"/>
                </a:schemeClr>
              </a:solidFill>
              <a:latin typeface="BitstreamVeraSans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BitstreamVeraSans Roman"/>
              </a:rPr>
              <a:t>The majority of pubs/bars are around the completed IT parks, with few exceptions.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50000"/>
                </a:schemeClr>
              </a:solidFill>
              <a:latin typeface="BitstreamVeraSans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BitstreamVeraSans Roman"/>
              </a:rPr>
              <a:t>The planned (not started) IT park are near the area where there are already pubs/bars and completed IT parks. Hence average is high.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25000"/>
                </a:schemeClr>
              </a:solidFill>
              <a:latin typeface="BitstreamVeraSans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568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975F50-FD25-4BD4-82BB-C87CD7758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434281"/>
              </p:ext>
            </p:extLst>
          </p:nvPr>
        </p:nvGraphicFramePr>
        <p:xfrm>
          <a:off x="686116" y="4317200"/>
          <a:ext cx="10819767" cy="193548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311084">
                  <a:extLst>
                    <a:ext uri="{9D8B030D-6E8A-4147-A177-3AD203B41FA5}">
                      <a16:colId xmlns:a16="http://schemas.microsoft.com/office/drawing/2014/main" val="3080180342"/>
                    </a:ext>
                  </a:extLst>
                </a:gridCol>
                <a:gridCol w="3932237">
                  <a:extLst>
                    <a:ext uri="{9D8B030D-6E8A-4147-A177-3AD203B41FA5}">
                      <a16:colId xmlns:a16="http://schemas.microsoft.com/office/drawing/2014/main" val="2906750311"/>
                    </a:ext>
                  </a:extLst>
                </a:gridCol>
                <a:gridCol w="4576446">
                  <a:extLst>
                    <a:ext uri="{9D8B030D-6E8A-4147-A177-3AD203B41FA5}">
                      <a16:colId xmlns:a16="http://schemas.microsoft.com/office/drawing/2014/main" val="1748880709"/>
                    </a:ext>
                  </a:extLst>
                </a:gridCol>
              </a:tblGrid>
              <a:tr h="718001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IT Park Status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Closest Bar/Pub (meters)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Average Distance of a Bar/Pub (meters)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416818"/>
                  </a:ext>
                </a:extLst>
              </a:tr>
              <a:tr h="405827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Completed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770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2,127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910306"/>
                  </a:ext>
                </a:extLst>
              </a:tr>
              <a:tr h="405827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Under Construction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1,327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2,237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399861"/>
                  </a:ext>
                </a:extLst>
              </a:tr>
              <a:tr h="405827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Not Started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1,208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4D4D4D"/>
                          </a:solidFill>
                        </a:rPr>
                        <a:t>2,284</a:t>
                      </a:r>
                      <a:endParaRPr lang="en-IN" sz="2000" dirty="0">
                        <a:solidFill>
                          <a:srgbClr val="4D4D4D"/>
                        </a:solidFill>
                        <a:latin typeface="BitstreamVeraSans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62703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A1676F5-C592-4603-83F6-237CD61C4CCF}"/>
              </a:ext>
            </a:extLst>
          </p:cNvPr>
          <p:cNvSpPr txBox="1"/>
          <p:nvPr/>
        </p:nvSpPr>
        <p:spPr>
          <a:xfrm>
            <a:off x="243839" y="289679"/>
            <a:ext cx="58197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There  is clearly a trend with bars/pubs counts near an IT Parks. As distance increase from IT park, the bar/pub count is reduced.</a:t>
            </a:r>
          </a:p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(observe trend for completed IT Parks)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>
                <a:solidFill>
                  <a:srgbClr val="000066"/>
                </a:solidFill>
                <a:latin typeface="BitstreamVeraSans Roman"/>
              </a:rPr>
              <a:t>Hence, opening of Pub/bar within 2200 meters is advisable.</a:t>
            </a:r>
          </a:p>
          <a:p>
            <a:endParaRPr lang="en-IN" sz="2000" dirty="0"/>
          </a:p>
          <a:p>
            <a:r>
              <a:rPr lang="en-IN" sz="2000" dirty="0"/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A1110E-611D-4C61-A4A3-110D629D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217805"/>
            <a:ext cx="5819775" cy="3486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D846A5-D28F-46F2-9FBB-7612645CC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4" r="61724" b="4144"/>
          <a:stretch/>
        </p:blipFill>
        <p:spPr>
          <a:xfrm>
            <a:off x="10234929" y="605318"/>
            <a:ext cx="1041515" cy="12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51F4-6242-406A-9DB3-2721914F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20" y="263080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68538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413D-F58B-4A69-B9C1-9C97D210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0066"/>
                </a:solidFill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E5461-3952-457F-8080-C314E0444838}"/>
              </a:ext>
            </a:extLst>
          </p:cNvPr>
          <p:cNvSpPr txBox="1"/>
          <p:nvPr/>
        </p:nvSpPr>
        <p:spPr>
          <a:xfrm>
            <a:off x="1539240" y="1670368"/>
            <a:ext cx="99161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3275" indent="-803275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Business Problem</a:t>
            </a:r>
          </a:p>
          <a:p>
            <a:pPr marL="803275" indent="-803275"/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	</a:t>
            </a:r>
          </a:p>
          <a:p>
            <a:pPr marL="803275" indent="-803275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Data Sources</a:t>
            </a:r>
          </a:p>
          <a:p>
            <a:pPr marL="803275" indent="-803275">
              <a:buFont typeface="Wingdings" panose="05000000000000000000" pitchFamily="2" charset="2"/>
              <a:buChar char="v"/>
            </a:pPr>
            <a:endParaRPr lang="en-IN" sz="3200" dirty="0">
              <a:solidFill>
                <a:schemeClr val="bg2">
                  <a:lumMod val="50000"/>
                </a:schemeClr>
              </a:solidFill>
              <a:latin typeface="BitstreamVeraSans Roman"/>
            </a:endParaRPr>
          </a:p>
          <a:p>
            <a:pPr marL="803275" indent="-803275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Assumptions</a:t>
            </a:r>
          </a:p>
          <a:p>
            <a:pPr marL="803275" indent="-803275">
              <a:buFont typeface="Wingdings" panose="05000000000000000000" pitchFamily="2" charset="2"/>
              <a:buChar char="v"/>
            </a:pPr>
            <a:endParaRPr lang="en-IN" sz="3200" dirty="0">
              <a:solidFill>
                <a:schemeClr val="bg2">
                  <a:lumMod val="50000"/>
                </a:schemeClr>
              </a:solidFill>
              <a:latin typeface="BitstreamVeraSans Roman"/>
            </a:endParaRPr>
          </a:p>
          <a:p>
            <a:pPr marL="803275" indent="-803275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Analysis</a:t>
            </a: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7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54C-13EF-4E65-A6EE-FD801C2A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What are we doing here?</a:t>
            </a:r>
          </a:p>
        </p:txBody>
      </p:sp>
    </p:spTree>
    <p:extLst>
      <p:ext uri="{BB962C8B-B14F-4D97-AF65-F5344CB8AC3E}">
        <p14:creationId xmlns:p14="http://schemas.microsoft.com/office/powerpoint/2010/main" val="210672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83C-F1D1-4EB6-A108-EE3F0F94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66"/>
                </a:solidFill>
              </a:rPr>
              <a:t>Business Problem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BD88-8B3A-41DB-8D48-B7CE7C12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An investor is looking for good business opportunity in the city Chennai.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Chennai is one of the fast emerging as a destination for information technology outsourcing and has seen a growing number of IT parks being built here. Most of the upcoming complexes are being built along the I T Corridor and the southern suburb.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These IT parks are hubs for major companies and employs educated segment of Indian Society especially youth fresh from Universities in large number.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The youth with new financial independence enjoy drinking and to socialize after work.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Hence, opening a Pub near upcoming IT park seems like a  good real estate investment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.</a:t>
            </a:r>
            <a:br>
              <a:rPr lang="en-US" sz="2800" b="1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</a:br>
            <a:endParaRPr lang="en-US" sz="2800" b="1" dirty="0">
              <a:solidFill>
                <a:schemeClr val="bg2">
                  <a:lumMod val="50000"/>
                </a:schemeClr>
              </a:solidFill>
              <a:latin typeface="BitstreamVeraSans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4D4D4D"/>
                </a:solidFill>
                <a:latin typeface="BitstreamVeraSans Roman"/>
              </a:rPr>
              <a:t>A Spatial and other relevant  Data Analysis on how  existing Pubs/Bar are located near IT Parks is important to analyze if this investment is feasible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BitstreamVeraSans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454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54C-13EF-4E65-A6EE-FD801C2A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How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are we getting there?</a:t>
            </a:r>
          </a:p>
        </p:txBody>
      </p:sp>
    </p:spTree>
    <p:extLst>
      <p:ext uri="{BB962C8B-B14F-4D97-AF65-F5344CB8AC3E}">
        <p14:creationId xmlns:p14="http://schemas.microsoft.com/office/powerpoint/2010/main" val="41272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DCCB-4AF0-4E90-96E8-B7945BD4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Sources</a:t>
            </a:r>
            <a:br>
              <a:rPr lang="en-US" b="1" i="0" u="sng" dirty="0">
                <a:solidFill>
                  <a:srgbClr val="0000FF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F16E-AB9C-443A-8997-B6C0EE9A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62" y="1229896"/>
            <a:ext cx="5671860" cy="4802187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Source 1: List of IT parks in Chennai: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BitstreamVeraSans Roman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The sample list of IT parks with the construction status (completed, under construction, not started (planned stage)) is extracted from the Wikipedia.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BitstreamVeraSans Roman"/>
            </a:endParaRPr>
          </a:p>
          <a:p>
            <a:pPr marL="457200" indent="-457200" algn="l">
              <a:buAutoNum type="arabicPeriod" startAt="2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BitstreamVeraSans Roman"/>
            </a:endParaRPr>
          </a:p>
          <a:p>
            <a:pPr marL="457200" indent="-457200" algn="l">
              <a:buAutoNum type="arabicPeriod" startAt="2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BitstreamVeraSans Roman"/>
            </a:endParaRPr>
          </a:p>
          <a:p>
            <a:pPr marL="457200" indent="-457200" algn="l">
              <a:buAutoNum type="arabicPeriod" startAt="2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Source 2: List of Pubs/Bars around those IT Parks: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The Foursquare API  is used to generate the Pubs/Bars around 3km radius of the IT Parks.</a:t>
            </a:r>
            <a:endParaRPr lang="en-IN" sz="2000" dirty="0">
              <a:latin typeface="BitstreamVeraSans Roman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0D4D3D-0539-4D15-BBC1-61E76A422F42}"/>
              </a:ext>
            </a:extLst>
          </p:cNvPr>
          <p:cNvGrpSpPr/>
          <p:nvPr/>
        </p:nvGrpSpPr>
        <p:grpSpPr>
          <a:xfrm>
            <a:off x="5892800" y="121632"/>
            <a:ext cx="5525655" cy="3509358"/>
            <a:chOff x="5828145" y="77282"/>
            <a:chExt cx="5405642" cy="395563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84A038-256E-4222-AE5C-121198295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0" t="-1496" r="4853" b="-8266"/>
            <a:stretch/>
          </p:blipFill>
          <p:spPr>
            <a:xfrm>
              <a:off x="6181496" y="77282"/>
              <a:ext cx="5052291" cy="335171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DE5172-2616-47D2-A67F-7E3F99E471C8}"/>
                </a:ext>
              </a:extLst>
            </p:cNvPr>
            <p:cNvSpPr txBox="1"/>
            <p:nvPr/>
          </p:nvSpPr>
          <p:spPr>
            <a:xfrm>
              <a:off x="5828145" y="3140364"/>
              <a:ext cx="519083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1" indent="0">
                <a:buNone/>
              </a:pPr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Source: </a:t>
              </a:r>
              <a:r>
                <a:rPr lang="en-US" sz="1200" i="1" dirty="0">
                  <a:solidFill>
                    <a:schemeClr val="bg1">
                      <a:lumMod val="65000"/>
                    </a:schemeClr>
                  </a:solidFill>
                </a:rPr>
                <a:t>“https://en.wikipedia.org/wiki/</a:t>
              </a:r>
              <a:r>
                <a:rPr lang="en-US" sz="1200" i="1" dirty="0" err="1">
                  <a:solidFill>
                    <a:schemeClr val="bg1">
                      <a:lumMod val="65000"/>
                    </a:schemeClr>
                  </a:solidFill>
                </a:rPr>
                <a:t>List_of_tech_parks_in_Chennai</a:t>
              </a:r>
              <a:r>
                <a:rPr lang="en-US" sz="1200" i="1" dirty="0">
                  <a:solidFill>
                    <a:schemeClr val="bg1">
                      <a:lumMod val="65000"/>
                    </a:schemeClr>
                  </a:solidFill>
                </a:rPr>
                <a:t>‘’</a:t>
              </a:r>
              <a:endParaRPr lang="en-US" sz="1400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457200" lvl="1" indent="0">
                <a:buNone/>
              </a:pPr>
              <a:endParaRPr lang="en-US" sz="2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12D813-2D5B-4561-A7D1-6CD2AF56956F}"/>
              </a:ext>
            </a:extLst>
          </p:cNvPr>
          <p:cNvGrpSpPr/>
          <p:nvPr/>
        </p:nvGrpSpPr>
        <p:grpSpPr>
          <a:xfrm>
            <a:off x="6377249" y="3683863"/>
            <a:ext cx="5452189" cy="2625497"/>
            <a:chOff x="6377249" y="3683863"/>
            <a:chExt cx="5682001" cy="29475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9F8241-8060-429D-B6D7-5AFE92A52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3841" y="3683863"/>
              <a:ext cx="5090160" cy="267051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4C839D-175E-4308-98B5-B6543A3C6964}"/>
                </a:ext>
              </a:extLst>
            </p:cNvPr>
            <p:cNvSpPr txBox="1"/>
            <p:nvPr/>
          </p:nvSpPr>
          <p:spPr>
            <a:xfrm>
              <a:off x="6377249" y="6354375"/>
              <a:ext cx="5682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1" indent="0">
                <a:buNone/>
              </a:pPr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Source: </a:t>
              </a:r>
              <a:r>
                <a:rPr lang="en-US" sz="1200" i="1" dirty="0">
                  <a:solidFill>
                    <a:schemeClr val="bg1">
                      <a:lumMod val="65000"/>
                    </a:schemeClr>
                  </a:solidFill>
                </a:rPr>
                <a:t>“</a:t>
              </a:r>
              <a:r>
                <a:rPr lang="en-US" sz="1200" i="1" dirty="0" err="1">
                  <a:solidFill>
                    <a:schemeClr val="bg1">
                      <a:lumMod val="65000"/>
                    </a:schemeClr>
                  </a:solidFill>
                </a:rPr>
                <a:t>FourSquare</a:t>
              </a:r>
              <a:r>
                <a:rPr lang="en-US" sz="1200" i="1" dirty="0">
                  <a:solidFill>
                    <a:schemeClr val="bg1">
                      <a:lumMod val="65000"/>
                    </a:schemeClr>
                  </a:solidFill>
                </a:rPr>
                <a:t> API used to map the Geocode of Pubs/bars in Chennai‘’</a:t>
              </a:r>
              <a:endParaRPr lang="en-US" sz="14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E4B9C45-F996-40FF-84FE-4D98A893D68B}"/>
              </a:ext>
            </a:extLst>
          </p:cNvPr>
          <p:cNvSpPr txBox="1"/>
          <p:nvPr/>
        </p:nvSpPr>
        <p:spPr>
          <a:xfrm>
            <a:off x="7884874" y="3353996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itstreamVeraSans Roman"/>
              </a:rPr>
              <a:t>Mapping of Pubs/Bars in Chennai</a:t>
            </a:r>
          </a:p>
        </p:txBody>
      </p:sp>
    </p:spTree>
    <p:extLst>
      <p:ext uri="{BB962C8B-B14F-4D97-AF65-F5344CB8AC3E}">
        <p14:creationId xmlns:p14="http://schemas.microsoft.com/office/powerpoint/2010/main" val="408592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54C-13EF-4E65-A6EE-FD801C2A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itstreamVeraSans Roman"/>
              </a:rPr>
              <a:t>Just Remember…</a:t>
            </a:r>
          </a:p>
        </p:txBody>
      </p:sp>
    </p:spTree>
    <p:extLst>
      <p:ext uri="{BB962C8B-B14F-4D97-AF65-F5344CB8AC3E}">
        <p14:creationId xmlns:p14="http://schemas.microsoft.com/office/powerpoint/2010/main" val="26748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2DD4-3267-433A-8119-94653EA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Assumptions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E18E-8FF1-4077-B925-CB51A88C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1.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The impact of following is assumed not to affect the decision of the investment: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Density of population and income distribution of the particular area.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Universities, tourist places or other popular, other commercial offices/places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Infrastructure development of the area, overall popularity/history of the are 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Availability and prices of land/rental spaces in area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The footfall and profitability (number of people visiting the pubs/bars) of the bars/pubs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Investor financial constraints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BitstreamVeraSans Roman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2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. The ‘Foursquare API Constraints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Limitation of only 50 items per API call, hence completeness is not confirmed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The categorization of venues is considered as per Foursquare API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API version is used for Dec 31, 2020</a:t>
            </a:r>
          </a:p>
        </p:txBody>
      </p:sp>
    </p:spTree>
    <p:extLst>
      <p:ext uri="{BB962C8B-B14F-4D97-AF65-F5344CB8AC3E}">
        <p14:creationId xmlns:p14="http://schemas.microsoft.com/office/powerpoint/2010/main" val="178181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2DD4-3267-433A-8119-94653EA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Assumptions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E18E-8FF1-4077-B925-CB51A88C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3. The Wikipedia source is not updated as on date .However, for this analysis, this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source is considered a reasonable sample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. Furthermore, relevant updates, has been made by verifying through internet search.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BitstreamVeraSans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4.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itstreamVeraSans Roman"/>
              </a:rPr>
              <a:t>Places which are tagged or categorized as restaurants have been excluded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itstreamVeraSans Roman"/>
              </a:rPr>
              <a:t>, these may serve alcohol. The focus of the research here on investment in pubs and bars near to an IT park. </a:t>
            </a:r>
          </a:p>
          <a:p>
            <a:pPr marL="0" indent="0">
              <a:buNone/>
            </a:pPr>
            <a:endParaRPr lang="en-IN" sz="2000" dirty="0">
              <a:latin typeface="BitstreamVeraSans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55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732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BitstreamVeraSans Roman</vt:lpstr>
      <vt:lpstr>Calibri</vt:lpstr>
      <vt:lpstr>Calibri Light</vt:lpstr>
      <vt:lpstr>Helvetica Neue</vt:lpstr>
      <vt:lpstr>Wingdings</vt:lpstr>
      <vt:lpstr>Office Theme</vt:lpstr>
      <vt:lpstr>Coursera Capstone Project</vt:lpstr>
      <vt:lpstr>Overview</vt:lpstr>
      <vt:lpstr>What are we doing here?</vt:lpstr>
      <vt:lpstr>Business Problem</vt:lpstr>
      <vt:lpstr>How are we getting there?</vt:lpstr>
      <vt:lpstr>Data Sources </vt:lpstr>
      <vt:lpstr>Just Remember…</vt:lpstr>
      <vt:lpstr> Assumptions</vt:lpstr>
      <vt:lpstr> Assumptions</vt:lpstr>
      <vt:lpstr>Why it is a good idea?</vt:lpstr>
      <vt:lpstr> Analysis    &gt;&gt;&gt;&gt;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30</cp:revision>
  <dcterms:created xsi:type="dcterms:W3CDTF">2021-02-08T11:20:04Z</dcterms:created>
  <dcterms:modified xsi:type="dcterms:W3CDTF">2021-02-09T13:46:39Z</dcterms:modified>
</cp:coreProperties>
</file>