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71" r:id="rId3"/>
    <p:sldId id="270" r:id="rId4"/>
    <p:sldId id="257" r:id="rId5"/>
    <p:sldId id="258" r:id="rId6"/>
    <p:sldId id="259" r:id="rId7"/>
    <p:sldId id="262" r:id="rId8"/>
    <p:sldId id="263" r:id="rId9"/>
    <p:sldId id="264" r:id="rId10"/>
    <p:sldId id="266" r:id="rId11"/>
    <p:sldId id="267" r:id="rId12"/>
    <p:sldId id="269" r:id="rId1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1EAF31CA-9090-430D-92E5-0D5BD75BA4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raj" userId="71d51f90ef2fe701" providerId="LiveId" clId="{65828CF8-BA67-4103-9D58-E67528F94227}"/>
    <pc:docChg chg="custSel modSld">
      <pc:chgData name="Kamal raj" userId="71d51f90ef2fe701" providerId="LiveId" clId="{65828CF8-BA67-4103-9D58-E67528F94227}" dt="2021-10-27T03:50:29.829" v="295" actId="27636"/>
      <pc:docMkLst>
        <pc:docMk/>
      </pc:docMkLst>
      <pc:sldChg chg="modSp mod">
        <pc:chgData name="Kamal raj" userId="71d51f90ef2fe701" providerId="LiveId" clId="{65828CF8-BA67-4103-9D58-E67528F94227}" dt="2021-10-27T02:56:10.093" v="5" actId="20577"/>
        <pc:sldMkLst>
          <pc:docMk/>
          <pc:sldMk cId="0" sldId="256"/>
        </pc:sldMkLst>
        <pc:spChg chg="mod">
          <ac:chgData name="Kamal raj" userId="71d51f90ef2fe701" providerId="LiveId" clId="{65828CF8-BA67-4103-9D58-E67528F94227}" dt="2021-10-27T02:56:10.093" v="5" actId="20577"/>
          <ac:spMkLst>
            <pc:docMk/>
            <pc:sldMk cId="0" sldId="256"/>
            <ac:spMk id="89" creationId="{00000000-0000-0000-0000-000000000000}"/>
          </ac:spMkLst>
        </pc:spChg>
      </pc:sldChg>
      <pc:sldChg chg="modSp mod">
        <pc:chgData name="Kamal raj" userId="71d51f90ef2fe701" providerId="LiveId" clId="{65828CF8-BA67-4103-9D58-E67528F94227}" dt="2021-10-27T03:19:18.103" v="129" actId="20577"/>
        <pc:sldMkLst>
          <pc:docMk/>
          <pc:sldMk cId="0" sldId="257"/>
        </pc:sldMkLst>
        <pc:spChg chg="mod">
          <ac:chgData name="Kamal raj" userId="71d51f90ef2fe701" providerId="LiveId" clId="{65828CF8-BA67-4103-9D58-E67528F94227}" dt="2021-10-27T03:19:18.103" v="129" actId="20577"/>
          <ac:spMkLst>
            <pc:docMk/>
            <pc:sldMk cId="0" sldId="257"/>
            <ac:spMk id="108" creationId="{00000000-0000-0000-0000-000000000000}"/>
          </ac:spMkLst>
        </pc:spChg>
      </pc:sldChg>
      <pc:sldChg chg="modSp mod">
        <pc:chgData name="Kamal raj" userId="71d51f90ef2fe701" providerId="LiveId" clId="{65828CF8-BA67-4103-9D58-E67528F94227}" dt="2021-10-27T03:50:29.829" v="295" actId="27636"/>
        <pc:sldMkLst>
          <pc:docMk/>
          <pc:sldMk cId="0" sldId="264"/>
        </pc:sldMkLst>
        <pc:spChg chg="mod">
          <ac:chgData name="Kamal raj" userId="71d51f90ef2fe701" providerId="LiveId" clId="{65828CF8-BA67-4103-9D58-E67528F94227}" dt="2021-10-27T03:50:29.829" v="295" actId="27636"/>
          <ac:spMkLst>
            <pc:docMk/>
            <pc:sldMk cId="0" sldId="264"/>
            <ac:spMk id="3" creationId="{00000000-0000-0000-0000-000000000000}"/>
          </ac:spMkLst>
        </pc:spChg>
      </pc:sldChg>
      <pc:sldChg chg="modSp mod">
        <pc:chgData name="Kamal raj" userId="71d51f90ef2fe701" providerId="LiveId" clId="{65828CF8-BA67-4103-9D58-E67528F94227}" dt="2021-10-27T03:32:45.564" v="142" actId="20577"/>
        <pc:sldMkLst>
          <pc:docMk/>
          <pc:sldMk cId="2955119951" sldId="266"/>
        </pc:sldMkLst>
        <pc:spChg chg="mod">
          <ac:chgData name="Kamal raj" userId="71d51f90ef2fe701" providerId="LiveId" clId="{65828CF8-BA67-4103-9D58-E67528F94227}" dt="2021-10-27T03:32:45.564" v="142" actId="20577"/>
          <ac:spMkLst>
            <pc:docMk/>
            <pc:sldMk cId="2955119951" sldId="266"/>
            <ac:spMk id="4" creationId="{B79B99E4-88B2-4ACE-A93A-328A974876BD}"/>
          </ac:spMkLst>
        </pc:spChg>
      </pc:sldChg>
      <pc:sldChg chg="modSp mod">
        <pc:chgData name="Kamal raj" userId="71d51f90ef2fe701" providerId="LiveId" clId="{65828CF8-BA67-4103-9D58-E67528F94227}" dt="2021-10-27T03:22:58.071" v="140" actId="20577"/>
        <pc:sldMkLst>
          <pc:docMk/>
          <pc:sldMk cId="2390317002" sldId="270"/>
        </pc:sldMkLst>
        <pc:spChg chg="mod">
          <ac:chgData name="Kamal raj" userId="71d51f90ef2fe701" providerId="LiveId" clId="{65828CF8-BA67-4103-9D58-E67528F94227}" dt="2021-10-27T03:22:58.071" v="140" actId="20577"/>
          <ac:spMkLst>
            <pc:docMk/>
            <pc:sldMk cId="2390317002" sldId="270"/>
            <ac:spMk id="3" creationId="{1246DD6E-7527-4FA3-AFE7-AE3C2B1862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16755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72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068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304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EACA-15A7-4B9A-93E1-FCD2B3E017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9A768AA-9A1B-4AB1-BD1C-0FE5594686E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89F593-9281-4D88-85D7-80FD715DB4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9AC8F58-ED3E-48CE-A17A-528A3E569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C17A6-991D-4224-B5FA-B56236D73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7661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3793-0184-4540-A603-A590AD2846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995B9F-367A-410F-B543-1226F0AB5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50939-369E-4320-94E5-CDEF3A1E2C5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7F27AF7-BD5A-48A0-BEED-E037EB12F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6A247-7620-4032-B511-5CA8C669FB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68775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340D2-9E48-4AE1-8223-D323B4D519F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A47F8B-FAF4-421F-B892-C5CF7A80002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A06FB-A6EF-476E-AC60-D73BF1D7189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0B89695-A5B0-4C2A-A79C-91C7F7EE3D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DBA89-CFCB-43F4-90BB-3765192CBC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024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2B0D-F83F-4B63-B068-3FF7D6E3F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D48E8-1CE3-4257-A278-F319BD89E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C3BF6-25BB-4AA7-916A-57D8319C33D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7F5CA43-BC3D-4220-9C62-5201517A8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06BE1-A5A2-4679-AD8C-0D975E0EDA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1000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23D2-B1DD-4282-940E-61A01D06FC1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7C1547-ED9C-43F9-BF34-B7841D1C19D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729D9-BD5C-4B09-9FFA-B55BF4B8C60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DFA6399-5C53-439F-BAC3-AB4EB21EC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EF82C-FB7D-4254-B6F2-3638B639B9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39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3DDA-6E1A-4FC3-BA10-D1C467B8A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2D1D7-51E7-4701-8373-4AAD1F243E0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F80CCC-F9AD-424B-BE92-B4DB3B69FB9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38E78B-F819-429C-AE81-BC9BA93A6F3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29A7F3B-46EC-4A8D-832A-C2EF0AF4D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66F0FB-4C61-4F11-A49E-2CABB10304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788649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1E82-4ABC-40F8-9985-26956AFD153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1DF49-3459-4063-80B1-D3EB53DFB58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BA5E17-C457-42DD-865F-41FFA31EDD1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7DD7B7-9101-4617-B2FB-4E1336888CE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0ACA1-D127-4EF9-B08D-2ABC77F4413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CDDF6D-1AF1-4CE0-98E0-34D558F9969F}"/>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BD7CF38-1598-46D2-9385-83766EE233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184BA3-18CB-4548-B21F-C86BEB7512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2710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9F82-113A-4261-98F7-234EE2E2B9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3DDA49-E003-4F04-B201-1CD38E173AB8}"/>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74F3CCB-5959-49DF-8011-54884BAFB9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6FC5E-BE56-46FA-966D-0DC0E6F3A5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5095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58587-DC73-4A2F-9513-D3558B304A5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EE673D5D-68B2-488A-B404-6B23885012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6708EC-FC7F-4C63-9447-8E11A2DBBA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06629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BF06-7C90-467B-9BD9-132C2BAD38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DDCA23-240A-4C23-A74C-4C4509DCF66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C4E403-107C-441D-8626-4124F6A310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981618-4EBD-4D27-95E8-1E2E9EDB108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FB3B613-6CD0-4DAC-B358-FA2054F26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5F5BE-3DE5-4501-8B04-73692575C0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89001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BAEC-03AB-4714-84CD-51EDE3EC06C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FBBE22-B04A-4EA8-B6CB-D54026ECDA2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08F1CF8-4C49-41DA-B825-E4274F2A5F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873347-803E-4206-81C6-8FF10021C53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04A1FB3-BDCE-4A30-95F6-488CA2D67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2FC338-95C2-43D6-9C75-D5EC51EB56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6813809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250E1-5327-45FA-8976-54348C4F6D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659FC9-2CEB-41D4-B792-CBB87A679DE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8ECE4-41D3-43C8-9A8E-F604A4A501F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C92A83B0-FE93-4B99-8898-5237EF1CAB5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D56468-89BA-4257-AA91-F33632DB4DD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10713952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2817" y="2075896"/>
            <a:ext cx="9144000" cy="997527"/>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rgbClr val="974806"/>
              </a:buClr>
              <a:buSzPts val="2800"/>
              <a:buFont typeface="Times New Roman"/>
              <a:buNone/>
            </a:pPr>
            <a:r>
              <a:rPr lang="en-IN" sz="3200" dirty="0">
                <a:latin typeface="Times New Roman" panose="02020603050405020304" pitchFamily="18" charset="0"/>
                <a:cs typeface="Times New Roman" panose="02020603050405020304" pitchFamily="18" charset="0"/>
              </a:rPr>
              <a:t>Detection of Deep Sleeping Apps in Android Using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Machine Learning</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1140033" y="4191990"/>
            <a:ext cx="7089568" cy="2351314"/>
          </a:xfrm>
          <a:prstGeom prst="rect">
            <a:avLst/>
          </a:prstGeom>
          <a:noFill/>
          <a:ln>
            <a:noFill/>
          </a:ln>
        </p:spPr>
        <p:txBody>
          <a:bodyPr spcFirstLastPara="1" wrap="square" lIns="91425" tIns="45700" rIns="91425" bIns="45700" anchor="t" anchorCtr="0">
            <a:normAutofit/>
          </a:bodyPr>
          <a:lstStyle/>
          <a:p>
            <a:pPr marL="0" lvl="0" indent="0" algn="ctr" rtl="0">
              <a:lnSpc>
                <a:spcPct val="60000"/>
              </a:lnSpc>
              <a:spcBef>
                <a:spcPts val="0"/>
              </a:spcBef>
              <a:spcAft>
                <a:spcPts val="0"/>
              </a:spcAft>
              <a:buClr>
                <a:schemeClr val="dk1"/>
              </a:buClr>
              <a:buSzPts val="1950"/>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Project carried out by :</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60000"/>
              </a:lnSpc>
              <a:spcBef>
                <a:spcPts val="390"/>
              </a:spcBef>
              <a:spcAft>
                <a:spcPts val="0"/>
              </a:spcAft>
              <a:buClr>
                <a:srgbClr val="888888"/>
              </a:buClr>
              <a:buSzPts val="1950"/>
              <a:buNone/>
            </a:pPr>
            <a:endParaRPr lang="en-IN" sz="2400" dirty="0">
              <a:solidFill>
                <a:schemeClr val="dk1"/>
              </a:solidFill>
              <a:latin typeface="Times New Roman"/>
              <a:ea typeface="Times New Roman"/>
              <a:cs typeface="Times New Roman"/>
              <a:sym typeface="Times New Roman"/>
            </a:endParaRPr>
          </a:p>
          <a:p>
            <a:pPr marL="0" lvl="0" indent="0" algn="ctr" rtl="0">
              <a:lnSpc>
                <a:spcPct val="60000"/>
              </a:lnSpc>
              <a:spcBef>
                <a:spcPts val="390"/>
              </a:spcBef>
              <a:spcAft>
                <a:spcPts val="0"/>
              </a:spcAft>
              <a:buClr>
                <a:srgbClr val="888888"/>
              </a:buClr>
              <a:buSzPts val="1950"/>
              <a:buNone/>
            </a:pPr>
            <a:r>
              <a:rPr lang="en-IN" sz="1950" b="1" dirty="0">
                <a:solidFill>
                  <a:schemeClr val="dk1"/>
                </a:solidFill>
                <a:latin typeface="Times New Roman"/>
                <a:ea typeface="Times New Roman"/>
                <a:cs typeface="Times New Roman"/>
                <a:sym typeface="Times New Roman"/>
              </a:rPr>
              <a:t>S.KAMAL RAJ (</a:t>
            </a:r>
            <a:r>
              <a:rPr lang="en-IN" sz="1950" dirty="0">
                <a:solidFill>
                  <a:schemeClr val="dk1"/>
                </a:solidFill>
                <a:latin typeface="Times New Roman"/>
                <a:ea typeface="Times New Roman"/>
                <a:cs typeface="Times New Roman"/>
                <a:sym typeface="Times New Roman"/>
              </a:rPr>
              <a:t>TEAM LEAD</a:t>
            </a:r>
            <a:r>
              <a:rPr lang="en-IN" sz="1950" b="1" dirty="0">
                <a:solidFill>
                  <a:schemeClr val="dk1"/>
                </a:solidFill>
                <a:latin typeface="Times New Roman"/>
                <a:ea typeface="Times New Roman"/>
                <a:cs typeface="Times New Roman"/>
                <a:sym typeface="Times New Roman"/>
              </a:rPr>
              <a:t>) </a:t>
            </a:r>
            <a:r>
              <a:rPr lang="en-IN" sz="1950" dirty="0">
                <a:solidFill>
                  <a:schemeClr val="dk1"/>
                </a:solidFill>
                <a:latin typeface="Times New Roman"/>
                <a:ea typeface="Times New Roman"/>
                <a:cs typeface="Times New Roman"/>
                <a:sym typeface="Times New Roman"/>
              </a:rPr>
              <a:t>- 412519104056</a:t>
            </a:r>
          </a:p>
          <a:p>
            <a:pPr marL="0" lvl="0" indent="0" algn="ctr" rtl="0">
              <a:lnSpc>
                <a:spcPct val="60000"/>
              </a:lnSpc>
              <a:spcBef>
                <a:spcPts val="390"/>
              </a:spcBef>
              <a:spcAft>
                <a:spcPts val="0"/>
              </a:spcAft>
              <a:buClr>
                <a:srgbClr val="888888"/>
              </a:buClr>
              <a:buSzPts val="1950"/>
              <a:buNone/>
            </a:pPr>
            <a:r>
              <a:rPr lang="en-IN" sz="1950" b="1" dirty="0">
                <a:solidFill>
                  <a:schemeClr val="dk1"/>
                </a:solidFill>
                <a:latin typeface="Times New Roman"/>
                <a:ea typeface="Times New Roman"/>
                <a:cs typeface="Times New Roman"/>
                <a:sym typeface="Times New Roman"/>
              </a:rPr>
              <a:t>J.CYRIL ANTO (</a:t>
            </a:r>
            <a:r>
              <a:rPr lang="en-IN" sz="1950" dirty="0">
                <a:solidFill>
                  <a:schemeClr val="dk1"/>
                </a:solidFill>
                <a:latin typeface="Times New Roman"/>
                <a:ea typeface="Times New Roman"/>
                <a:cs typeface="Times New Roman"/>
                <a:sym typeface="Times New Roman"/>
              </a:rPr>
              <a:t>TEAM MEMBER</a:t>
            </a:r>
            <a:r>
              <a:rPr lang="en-IN" sz="1950" b="1" dirty="0">
                <a:solidFill>
                  <a:schemeClr val="dk1"/>
                </a:solidFill>
                <a:latin typeface="Times New Roman"/>
                <a:ea typeface="Times New Roman"/>
                <a:cs typeface="Times New Roman"/>
                <a:sym typeface="Times New Roman"/>
              </a:rPr>
              <a:t>)</a:t>
            </a:r>
            <a:r>
              <a:rPr lang="en-IN" sz="1950" dirty="0">
                <a:solidFill>
                  <a:schemeClr val="dk1"/>
                </a:solidFill>
                <a:latin typeface="Times New Roman"/>
                <a:ea typeface="Times New Roman"/>
                <a:cs typeface="Times New Roman"/>
                <a:sym typeface="Times New Roman"/>
              </a:rPr>
              <a:t> - 412519104024</a:t>
            </a:r>
          </a:p>
          <a:p>
            <a:pPr marL="0" lvl="0" indent="0" algn="ctr" rtl="0">
              <a:lnSpc>
                <a:spcPct val="60000"/>
              </a:lnSpc>
              <a:spcBef>
                <a:spcPts val="390"/>
              </a:spcBef>
              <a:spcAft>
                <a:spcPts val="0"/>
              </a:spcAft>
              <a:buClr>
                <a:srgbClr val="888888"/>
              </a:buClr>
              <a:buSzPts val="1950"/>
              <a:buNone/>
            </a:pPr>
            <a:endParaRPr lang="en-US" sz="1950" dirty="0">
              <a:solidFill>
                <a:schemeClr val="dk1"/>
              </a:solidFill>
              <a:latin typeface="Times New Roman"/>
              <a:ea typeface="Times New Roman"/>
              <a:cs typeface="Times New Roman"/>
              <a:sym typeface="Times New Roman"/>
            </a:endParaRPr>
          </a:p>
          <a:p>
            <a:pPr marL="0" lvl="0" indent="0" algn="ctr" rtl="0">
              <a:lnSpc>
                <a:spcPct val="60000"/>
              </a:lnSpc>
              <a:spcBef>
                <a:spcPts val="390"/>
              </a:spcBef>
              <a:spcAft>
                <a:spcPts val="0"/>
              </a:spcAft>
              <a:buClr>
                <a:srgbClr val="888888"/>
              </a:buClr>
              <a:buSzPts val="1950"/>
              <a:buNone/>
            </a:pPr>
            <a:r>
              <a:rPr lang="en-US" sz="2400" dirty="0">
                <a:solidFill>
                  <a:schemeClr val="dk1"/>
                </a:solidFill>
                <a:latin typeface="Times New Roman"/>
                <a:ea typeface="Times New Roman"/>
                <a:cs typeface="Times New Roman"/>
                <a:sym typeface="Times New Roman"/>
              </a:rPr>
              <a:t>Under the guidance of :</a:t>
            </a:r>
            <a:endParaRPr lang="en-US" sz="2400" dirty="0">
              <a:ea typeface="Times New Roman"/>
            </a:endParaRPr>
          </a:p>
          <a:p>
            <a:pPr marL="0" lvl="0" indent="0" algn="ctr" rtl="0">
              <a:lnSpc>
                <a:spcPct val="60000"/>
              </a:lnSpc>
              <a:spcBef>
                <a:spcPts val="390"/>
              </a:spcBef>
              <a:spcAft>
                <a:spcPts val="0"/>
              </a:spcAft>
              <a:buClr>
                <a:srgbClr val="888888"/>
              </a:buClr>
              <a:buSzPts val="1950"/>
              <a:buNone/>
            </a:pPr>
            <a:endParaRPr lang="en-US" sz="1950" b="1" dirty="0">
              <a:solidFill>
                <a:schemeClr val="dk1"/>
              </a:solidFill>
              <a:latin typeface="Times New Roman"/>
              <a:ea typeface="Times New Roman"/>
              <a:cs typeface="Times New Roman"/>
              <a:sym typeface="Times New Roman"/>
            </a:endParaRPr>
          </a:p>
          <a:p>
            <a:pPr marL="0" lvl="0" indent="0" algn="ctr" rtl="0">
              <a:lnSpc>
                <a:spcPct val="60000"/>
              </a:lnSpc>
              <a:spcBef>
                <a:spcPts val="390"/>
              </a:spcBef>
              <a:spcAft>
                <a:spcPts val="0"/>
              </a:spcAft>
              <a:buClr>
                <a:srgbClr val="888888"/>
              </a:buClr>
              <a:buSzPts val="1950"/>
              <a:buNone/>
            </a:pPr>
            <a:r>
              <a:rPr lang="en-US" sz="1950" b="1" dirty="0" err="1">
                <a:solidFill>
                  <a:schemeClr val="dk1"/>
                </a:solidFill>
                <a:latin typeface="Times New Roman"/>
                <a:ea typeface="Times New Roman"/>
                <a:cs typeface="Times New Roman"/>
                <a:sym typeface="Times New Roman"/>
              </a:rPr>
              <a:t>Mrs</a:t>
            </a:r>
            <a:r>
              <a:rPr lang="en-US" sz="1950" b="1" dirty="0">
                <a:solidFill>
                  <a:schemeClr val="dk1"/>
                </a:solidFill>
                <a:latin typeface="Times New Roman"/>
                <a:ea typeface="Times New Roman"/>
                <a:cs typeface="Times New Roman"/>
                <a:sym typeface="Times New Roman"/>
              </a:rPr>
              <a:t> S BHARATHY</a:t>
            </a:r>
          </a:p>
          <a:p>
            <a:pPr marL="0" lvl="0" indent="0" algn="ctr" rtl="0">
              <a:lnSpc>
                <a:spcPct val="60000"/>
              </a:lnSpc>
              <a:spcBef>
                <a:spcPts val="390"/>
              </a:spcBef>
              <a:spcAft>
                <a:spcPts val="0"/>
              </a:spcAft>
              <a:buClr>
                <a:srgbClr val="888888"/>
              </a:buClr>
              <a:buSzPts val="1950"/>
              <a:buNone/>
            </a:pPr>
            <a:r>
              <a:rPr lang="en-US" sz="1950" dirty="0">
                <a:solidFill>
                  <a:schemeClr val="dk1"/>
                </a:solidFill>
                <a:latin typeface="Times New Roman"/>
                <a:ea typeface="Times New Roman"/>
                <a:cs typeface="Times New Roman"/>
                <a:sym typeface="Times New Roman"/>
              </a:rPr>
              <a:t>Assistant Professor / Department of CSE</a:t>
            </a:r>
            <a:endParaRPr sz="1950" dirty="0">
              <a:solidFill>
                <a:schemeClr val="dk1"/>
              </a:solidFill>
              <a:latin typeface="Times New Roman"/>
              <a:ea typeface="Times New Roman"/>
              <a:cs typeface="Times New Roman"/>
              <a:sym typeface="Times New Roman"/>
            </a:endParaRPr>
          </a:p>
          <a:p>
            <a:pPr marL="0" lvl="0" indent="0" algn="ctr" rtl="0">
              <a:lnSpc>
                <a:spcPct val="80000"/>
              </a:lnSpc>
              <a:spcBef>
                <a:spcPts val="208"/>
              </a:spcBef>
              <a:spcAft>
                <a:spcPts val="0"/>
              </a:spcAft>
              <a:buClr>
                <a:srgbClr val="888888"/>
              </a:buClr>
              <a:buSzPts val="1040"/>
              <a:buNone/>
            </a:pPr>
            <a:endParaRPr sz="1040" dirty="0"/>
          </a:p>
        </p:txBody>
      </p:sp>
      <p:pic>
        <p:nvPicPr>
          <p:cNvPr id="90" name="Google Shape;90;p1" descr="https://lh6.googleusercontent.com/EwNbpn-kd7rqpEku8NKubmA0jgiyBmIlPi4SoMaJfClun9MfrnXl7W8wSufgrqibv2LDGZ1ganGNMIB7yak5UxTtXHLYB-JokULkKc5zYX7EPxQHVP4KxAT3UxUTra8z11_cbtU"/>
          <p:cNvPicPr preferRelativeResize="0"/>
          <p:nvPr/>
        </p:nvPicPr>
        <p:blipFill rotWithShape="1">
          <a:blip r:embed="rId3">
            <a:alphaModFix/>
          </a:blip>
          <a:srcRect/>
          <a:stretch/>
        </p:blipFill>
        <p:spPr>
          <a:xfrm>
            <a:off x="0" y="0"/>
            <a:ext cx="9144000" cy="1209676"/>
          </a:xfrm>
          <a:prstGeom prst="rect">
            <a:avLst/>
          </a:prstGeom>
          <a:noFill/>
          <a:ln>
            <a:noFill/>
          </a:ln>
        </p:spPr>
      </p:pic>
      <p:sp>
        <p:nvSpPr>
          <p:cNvPr id="2" name="TextBox 1"/>
          <p:cNvSpPr txBox="1"/>
          <p:nvPr/>
        </p:nvSpPr>
        <p:spPr>
          <a:xfrm>
            <a:off x="2173183" y="3073423"/>
            <a:ext cx="5343898"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DOMAIN: </a:t>
            </a:r>
            <a:r>
              <a:rPr lang="en-IN" sz="2000" dirty="0">
                <a:latin typeface="Times New Roman" panose="02020603050405020304" pitchFamily="18" charset="0"/>
                <a:cs typeface="Times New Roman" panose="02020603050405020304" pitchFamily="18" charset="0"/>
              </a:rPr>
              <a:t>MACHINE LEARNING </a:t>
            </a:r>
          </a:p>
          <a:p>
            <a:r>
              <a:rPr lang="en-IN" sz="2000" b="1" dirty="0">
                <a:latin typeface="Times New Roman" panose="02020603050405020304" pitchFamily="18" charset="0"/>
                <a:cs typeface="Times New Roman" panose="02020603050405020304" pitchFamily="18" charset="0"/>
              </a:rPr>
              <a:t>SDG</a:t>
            </a:r>
            <a:r>
              <a:rPr lang="en-IN" sz="2000" dirty="0">
                <a:latin typeface="Times New Roman" panose="02020603050405020304" pitchFamily="18" charset="0"/>
                <a:cs typeface="Times New Roman" panose="02020603050405020304" pitchFamily="18" charset="0"/>
              </a:rPr>
              <a:t>: INNOVATION AND INFRASTRUCTURE (NO. 09)</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6291C-79E5-4E14-AB81-56D860B8B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3" name="Title 1">
            <a:extLst>
              <a:ext uri="{FF2B5EF4-FFF2-40B4-BE49-F238E27FC236}">
                <a16:creationId xmlns:a16="http://schemas.microsoft.com/office/drawing/2014/main" id="{CA3795A5-0090-407B-B337-F1F6A6138DC5}"/>
              </a:ext>
            </a:extLst>
          </p:cNvPr>
          <p:cNvSpPr txBox="1">
            <a:spLocks/>
          </p:cNvSpPr>
          <p:nvPr/>
        </p:nvSpPr>
        <p:spPr>
          <a:xfrm>
            <a:off x="149290" y="321162"/>
            <a:ext cx="8229600" cy="929390"/>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Requirements</a:t>
            </a:r>
          </a:p>
        </p:txBody>
      </p:sp>
      <p:sp>
        <p:nvSpPr>
          <p:cNvPr id="4" name="TextBox 3">
            <a:extLst>
              <a:ext uri="{FF2B5EF4-FFF2-40B4-BE49-F238E27FC236}">
                <a16:creationId xmlns:a16="http://schemas.microsoft.com/office/drawing/2014/main" id="{B79B99E4-88B2-4ACE-A93A-328A974876BD}"/>
              </a:ext>
            </a:extLst>
          </p:cNvPr>
          <p:cNvSpPr txBox="1"/>
          <p:nvPr/>
        </p:nvSpPr>
        <p:spPr>
          <a:xfrm>
            <a:off x="149290" y="860433"/>
            <a:ext cx="8783695" cy="5107617"/>
          </a:xfrm>
          <a:prstGeom prst="rect">
            <a:avLst/>
          </a:prstGeom>
          <a:noFill/>
        </p:spPr>
        <p:txBody>
          <a:bodyPr wrap="square">
            <a:spAutoFit/>
          </a:bodyPr>
          <a:lstStyle/>
          <a:p>
            <a:pPr>
              <a:lnSpc>
                <a:spcPct val="150000"/>
              </a:lnSpc>
            </a:pPr>
            <a:r>
              <a:rPr lang="en-US" sz="2400" b="1" dirty="0">
                <a:latin typeface="Times New Roman" pitchFamily="18" charset="0"/>
                <a:cs typeface="Times New Roman" pitchFamily="18" charset="0"/>
              </a:rPr>
              <a:t>Software:</a:t>
            </a:r>
          </a:p>
          <a:p>
            <a:pPr marL="342900" indent="-342900">
              <a:lnSpc>
                <a:spcPct val="150000"/>
              </a:lnSpc>
              <a:buFont typeface="Wingdings" panose="05000000000000000000" pitchFamily="2" charset="2"/>
              <a:buChar char="ü"/>
            </a:pPr>
            <a:r>
              <a:rPr lang="en-US" sz="2000" dirty="0">
                <a:latin typeface="Times New Roman" pitchFamily="18" charset="0"/>
                <a:cs typeface="Times New Roman" pitchFamily="18" charset="0"/>
              </a:rPr>
              <a:t>Windows 10/11 – 64/128bit , Mac OS X or above.</a:t>
            </a:r>
          </a:p>
          <a:p>
            <a:pPr marL="342900" indent="-342900">
              <a:lnSpc>
                <a:spcPct val="150000"/>
              </a:lnSpc>
              <a:buFont typeface="Wingdings" panose="05000000000000000000" pitchFamily="2" charset="2"/>
              <a:buChar char="ü"/>
            </a:pPr>
            <a:r>
              <a:rPr lang="en-US" sz="2000" dirty="0">
                <a:latin typeface="Times New Roman" pitchFamily="18" charset="0"/>
                <a:cs typeface="Times New Roman" pitchFamily="18" charset="0"/>
              </a:rPr>
              <a:t>Android Studio with Application support for API 16 Jellybean and above.</a:t>
            </a:r>
          </a:p>
          <a:p>
            <a:pPr marL="342900" indent="-342900">
              <a:lnSpc>
                <a:spcPct val="150000"/>
              </a:lnSpc>
              <a:buFont typeface="Wingdings" panose="05000000000000000000" pitchFamily="2" charset="2"/>
              <a:buChar char="ü"/>
            </a:pPr>
            <a:r>
              <a:rPr lang="en-US" sz="2000" dirty="0">
                <a:latin typeface="Times New Roman" pitchFamily="18" charset="0"/>
                <a:cs typeface="Times New Roman" pitchFamily="18" charset="0"/>
              </a:rPr>
              <a:t>Access to Google Android Open Source Project library.</a:t>
            </a:r>
          </a:p>
          <a:p>
            <a:pPr marL="342900" indent="-342900">
              <a:lnSpc>
                <a:spcPct val="150000"/>
              </a:lnSpc>
              <a:buFont typeface="Wingdings" panose="05000000000000000000" pitchFamily="2" charset="2"/>
              <a:buChar char="ü"/>
            </a:pPr>
            <a:r>
              <a:rPr lang="en-US" sz="2000" dirty="0">
                <a:latin typeface="Times New Roman" pitchFamily="18" charset="0"/>
                <a:cs typeface="Times New Roman" pitchFamily="18" charset="0"/>
              </a:rPr>
              <a:t>Pixel Emulator Support.</a:t>
            </a:r>
          </a:p>
          <a:p>
            <a:pPr>
              <a:lnSpc>
                <a:spcPct val="150000"/>
              </a:lnSpc>
            </a:pPr>
            <a:r>
              <a:rPr lang="en-US" sz="2400" b="1" dirty="0">
                <a:latin typeface="Times New Roman" pitchFamily="18" charset="0"/>
                <a:cs typeface="Times New Roman" pitchFamily="18" charset="0"/>
              </a:rPr>
              <a:t>Hardware:</a:t>
            </a:r>
          </a:p>
          <a:p>
            <a:pPr marL="342900" indent="-342900" algn="l">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CPU: Intel Core i5-8400 3.0 GHz or better</a:t>
            </a:r>
          </a:p>
          <a:p>
            <a:pPr marL="342900" indent="-342900" algn="l">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Memory: 8 GB RAM</a:t>
            </a:r>
          </a:p>
          <a:p>
            <a:pPr marL="342900" indent="-342900" algn="l">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Free storage: 4 GB (SSD is strongly recommended)</a:t>
            </a:r>
          </a:p>
          <a:p>
            <a:pPr marL="342900" indent="-342900" algn="l">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Screen resolution: 1920 x 1080</a:t>
            </a:r>
          </a:p>
          <a:p>
            <a:pPr marL="342900" indent="-342900" algn="l">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Support Vector Machine (</a:t>
            </a:r>
            <a:r>
              <a:rPr lang="en-US" sz="2000">
                <a:latin typeface="Times New Roman" panose="02020603050405020304" pitchFamily="18" charset="0"/>
                <a:cs typeface="Times New Roman" panose="02020603050405020304" pitchFamily="18" charset="0"/>
              </a:rPr>
              <a:t>SVM)</a:t>
            </a:r>
            <a:endParaRPr lang="en-US" sz="2400" b="1" dirty="0">
              <a:latin typeface="Times New Roman" pitchFamily="18" charset="0"/>
              <a:cs typeface="Times New Roman" pitchFamily="18" charset="0"/>
            </a:endParaRPr>
          </a:p>
          <a:p>
            <a:pPr marL="342900" indent="-342900">
              <a:lnSpc>
                <a:spcPct val="200000"/>
              </a:lnSpc>
              <a:buFont typeface="Wingdings" panose="05000000000000000000" pitchFamily="2" charset="2"/>
              <a:buChar char="ü"/>
            </a:pPr>
            <a:endParaRPr lang="en-US" sz="2000" dirty="0">
              <a:latin typeface="Times New Roman" pitchFamily="18" charset="0"/>
              <a:cs typeface="Times New Roman" pitchFamily="18" charset="0"/>
            </a:endParaRPr>
          </a:p>
        </p:txBody>
      </p:sp>
      <p:pic>
        <p:nvPicPr>
          <p:cNvPr id="5" name="Google Shape;112;p3" descr="L1.png">
            <a:extLst>
              <a:ext uri="{FF2B5EF4-FFF2-40B4-BE49-F238E27FC236}">
                <a16:creationId xmlns:a16="http://schemas.microsoft.com/office/drawing/2014/main" id="{8CCF391D-37E5-4855-8E5B-4EC470E77FC7}"/>
              </a:ext>
            </a:extLst>
          </p:cNvPr>
          <p:cNvPicPr preferRelativeResize="0"/>
          <p:nvPr/>
        </p:nvPicPr>
        <p:blipFill rotWithShape="1">
          <a:blip r:embed="rId2">
            <a:alphaModFix/>
          </a:blip>
          <a:srcRect/>
          <a:stretch/>
        </p:blipFill>
        <p:spPr>
          <a:xfrm>
            <a:off x="7896638" y="0"/>
            <a:ext cx="1219370" cy="905001"/>
          </a:xfrm>
          <a:prstGeom prst="rect">
            <a:avLst/>
          </a:prstGeom>
          <a:noFill/>
          <a:ln>
            <a:noFill/>
          </a:ln>
        </p:spPr>
      </p:pic>
    </p:spTree>
    <p:extLst>
      <p:ext uri="{BB962C8B-B14F-4D97-AF65-F5344CB8AC3E}">
        <p14:creationId xmlns:p14="http://schemas.microsoft.com/office/powerpoint/2010/main" val="295511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628650" y="136524"/>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959"/>
              <a:buFont typeface="Arial"/>
              <a:buNone/>
            </a:pPr>
            <a:r>
              <a:rPr lang="en-US" sz="3200" dirty="0">
                <a:solidFill>
                  <a:srgbClr val="000000"/>
                </a:solidFill>
                <a:latin typeface="Times New Roman" panose="02020603050405020304" pitchFamily="18" charset="0"/>
                <a:ea typeface="Arial"/>
                <a:cs typeface="Times New Roman" panose="02020603050405020304" pitchFamily="18" charset="0"/>
                <a:sym typeface="Arial"/>
              </a:rPr>
              <a:t>References</a:t>
            </a:r>
            <a:br>
              <a:rPr lang="en-US" sz="3200" dirty="0">
                <a:latin typeface="Times New Roman" panose="02020603050405020304" pitchFamily="18" charset="0"/>
                <a:cs typeface="Times New Roman" panose="02020603050405020304" pitchFamily="18" charset="0"/>
              </a:rPr>
            </a:br>
            <a:endParaRPr sz="2000" dirty="0">
              <a:solidFill>
                <a:srgbClr val="FF0000"/>
              </a:solidFill>
              <a:latin typeface="Times New Roman" panose="02020603050405020304" pitchFamily="18" charset="0"/>
              <a:cs typeface="Times New Roman" panose="02020603050405020304" pitchFamily="18" charset="0"/>
            </a:endParaRPr>
          </a:p>
        </p:txBody>
      </p:sp>
      <p:sp>
        <p:nvSpPr>
          <p:cNvPr id="178" name="Google Shape;178;p10"/>
          <p:cNvSpPr txBox="1">
            <a:spLocks noGrp="1"/>
          </p:cNvSpPr>
          <p:nvPr>
            <p:ph idx="1"/>
          </p:nvPr>
        </p:nvSpPr>
        <p:spPr>
          <a:xfrm>
            <a:off x="457200" y="905001"/>
            <a:ext cx="8229600" cy="5952999"/>
          </a:xfrm>
          <a:prstGeom prst="rect">
            <a:avLst/>
          </a:prstGeom>
          <a:noFill/>
          <a:ln>
            <a:noFill/>
          </a:ln>
        </p:spPr>
        <p:txBody>
          <a:bodyPr spcFirstLastPara="1" wrap="square" lIns="91425" tIns="45700" rIns="91425" bIns="45700" anchor="t" anchorCtr="0">
            <a:normAutofit/>
          </a:bodyPr>
          <a:lstStyle/>
          <a:p>
            <a:pPr marL="342900" indent="0" algn="just">
              <a:spcBef>
                <a:spcPts val="0"/>
              </a:spcBef>
              <a:buNone/>
            </a:pPr>
            <a:r>
              <a:rPr lang="en-US" sz="2400" i="1" dirty="0">
                <a:latin typeface="Times New Roman"/>
                <a:ea typeface="Times New Roman"/>
                <a:cs typeface="Times New Roman"/>
                <a:sym typeface="Times New Roman"/>
              </a:rPr>
              <a:t>[1]</a:t>
            </a:r>
            <a:r>
              <a:rPr lang="en-IN" sz="2000" dirty="0"/>
              <a:t> </a:t>
            </a:r>
            <a:r>
              <a:rPr lang="en-IN" sz="2600" i="1" dirty="0">
                <a:latin typeface="Times New Roman" panose="02020603050405020304" pitchFamily="18" charset="0"/>
                <a:cs typeface="Times New Roman" panose="02020603050405020304" pitchFamily="18" charset="0"/>
              </a:rPr>
              <a:t>R. J. Behrouz, A. Sadeghi, J. Garcia, S. Malek, and P. Ammann, ‘‘</a:t>
            </a:r>
            <a:r>
              <a:rPr lang="en-IN" sz="2600" i="1" dirty="0" err="1">
                <a:latin typeface="Times New Roman" panose="02020603050405020304" pitchFamily="18" charset="0"/>
                <a:cs typeface="Times New Roman" panose="02020603050405020304" pitchFamily="18" charset="0"/>
              </a:rPr>
              <a:t>Ecodroid</a:t>
            </a:r>
            <a:r>
              <a:rPr lang="en-IN" sz="2600" i="1" dirty="0">
                <a:latin typeface="Times New Roman" panose="02020603050405020304" pitchFamily="18" charset="0"/>
                <a:cs typeface="Times New Roman" panose="02020603050405020304" pitchFamily="18" charset="0"/>
              </a:rPr>
              <a:t>: An approach for energy-based ranking of Android apps,’’ in Proc. IEEE/ACM 4th Int. Workshop Green Sustain. </a:t>
            </a:r>
            <a:r>
              <a:rPr lang="en-IN" sz="2600" i="1" dirty="0" err="1">
                <a:latin typeface="Times New Roman" panose="02020603050405020304" pitchFamily="18" charset="0"/>
                <a:cs typeface="Times New Roman" panose="02020603050405020304" pitchFamily="18" charset="0"/>
              </a:rPr>
              <a:t>Softw</a:t>
            </a:r>
            <a:r>
              <a:rPr lang="en-IN" sz="2600" i="1" dirty="0">
                <a:latin typeface="Times New Roman" panose="02020603050405020304" pitchFamily="18" charset="0"/>
                <a:cs typeface="Times New Roman" panose="02020603050405020304" pitchFamily="18" charset="0"/>
              </a:rPr>
              <a:t>., May 2015, pp. 8–14.</a:t>
            </a:r>
          </a:p>
          <a:p>
            <a:pPr marL="342900" indent="0" algn="just">
              <a:spcBef>
                <a:spcPts val="0"/>
              </a:spcBef>
              <a:buNone/>
            </a:pPr>
            <a:endParaRPr lang="en-US" sz="2600" i="1" dirty="0">
              <a:latin typeface="Times New Roman" panose="02020603050405020304" pitchFamily="18" charset="0"/>
              <a:ea typeface="Times New Roman"/>
              <a:cs typeface="Times New Roman" panose="02020603050405020304" pitchFamily="18" charset="0"/>
              <a:sym typeface="Times New Roman"/>
            </a:endParaRPr>
          </a:p>
          <a:p>
            <a:pPr marL="342900" lvl="0" indent="-139700">
              <a:spcBef>
                <a:spcPts val="640"/>
              </a:spcBef>
              <a:buSzPts val="3200"/>
              <a:buNone/>
            </a:pPr>
            <a:r>
              <a:rPr lang="en-IN" sz="2400" i="1" dirty="0">
                <a:latin typeface="Times New Roman" pitchFamily="18" charset="0"/>
                <a:cs typeface="Times New Roman" pitchFamily="18" charset="0"/>
              </a:rPr>
              <a:t>[2]</a:t>
            </a:r>
            <a:r>
              <a:rPr lang="en-US" sz="2000" dirty="0"/>
              <a:t> </a:t>
            </a:r>
            <a:r>
              <a:rPr lang="en-US" sz="2600" i="1" dirty="0">
                <a:latin typeface="Times New Roman" panose="02020603050405020304" pitchFamily="18" charset="0"/>
                <a:cs typeface="Times New Roman" panose="02020603050405020304" pitchFamily="18" charset="0"/>
              </a:rPr>
              <a:t>Z. Wu, X. Chen, and S. U.-J. Lee, ‘‘FCDP: Fidelity calculation for description-to-permissions in Android apps,’’ IEEE Access, vol. 9, pp. 1062–1075, 2021.</a:t>
            </a:r>
          </a:p>
          <a:p>
            <a:pPr marL="342900" lvl="0" indent="-139700">
              <a:spcBef>
                <a:spcPts val="640"/>
              </a:spcBef>
              <a:buSzPts val="3200"/>
              <a:buNone/>
            </a:pPr>
            <a:endParaRPr lang="en-US" sz="2600" i="1" dirty="0">
              <a:latin typeface="Times New Roman" panose="02020603050405020304" pitchFamily="18" charset="0"/>
              <a:cs typeface="Times New Roman" panose="02020603050405020304" pitchFamily="18" charset="0"/>
            </a:endParaRPr>
          </a:p>
          <a:p>
            <a:pPr marL="342900" lvl="0" indent="-139700">
              <a:spcBef>
                <a:spcPts val="640"/>
              </a:spcBef>
              <a:buSzPts val="3200"/>
              <a:buNone/>
            </a:pPr>
            <a:r>
              <a:rPr lang="en-US" sz="2600" i="1" dirty="0">
                <a:latin typeface="Times New Roman" panose="02020603050405020304" pitchFamily="18" charset="0"/>
                <a:cs typeface="Times New Roman" panose="02020603050405020304" pitchFamily="18" charset="0"/>
              </a:rPr>
              <a:t>[3]</a:t>
            </a:r>
            <a:r>
              <a:rPr lang="en-IN" sz="2000" dirty="0"/>
              <a:t> </a:t>
            </a:r>
            <a:r>
              <a:rPr lang="en-IN" sz="2600" i="1" dirty="0">
                <a:latin typeface="Times New Roman" panose="02020603050405020304" pitchFamily="18" charset="0"/>
                <a:cs typeface="Times New Roman" panose="02020603050405020304" pitchFamily="18" charset="0"/>
              </a:rPr>
              <a:t>Y. Liu, J. Wang, L. Wei, C. Xu, S.-C. Cheung, T. Wu, J. Yan, and J. Zhang, ‘‘</a:t>
            </a:r>
            <a:r>
              <a:rPr lang="en-IN" sz="2600" i="1" dirty="0" err="1">
                <a:latin typeface="Times New Roman" panose="02020603050405020304" pitchFamily="18" charset="0"/>
                <a:cs typeface="Times New Roman" panose="02020603050405020304" pitchFamily="18" charset="0"/>
              </a:rPr>
              <a:t>DroidLeaks</a:t>
            </a:r>
            <a:r>
              <a:rPr lang="en-IN" sz="2600" i="1" dirty="0">
                <a:latin typeface="Times New Roman" panose="02020603050405020304" pitchFamily="18" charset="0"/>
                <a:cs typeface="Times New Roman" panose="02020603050405020304" pitchFamily="18" charset="0"/>
              </a:rPr>
              <a:t>: A comprehensive database of resource leaks in Android apps,’’ Empirical </a:t>
            </a:r>
            <a:r>
              <a:rPr lang="en-IN" sz="2600" i="1" dirty="0" err="1">
                <a:latin typeface="Times New Roman" panose="02020603050405020304" pitchFamily="18" charset="0"/>
                <a:cs typeface="Times New Roman" panose="02020603050405020304" pitchFamily="18" charset="0"/>
              </a:rPr>
              <a:t>Softw</a:t>
            </a:r>
            <a:r>
              <a:rPr lang="en-IN" sz="2600" i="1" dirty="0">
                <a:latin typeface="Times New Roman" panose="02020603050405020304" pitchFamily="18" charset="0"/>
                <a:cs typeface="Times New Roman" panose="02020603050405020304" pitchFamily="18" charset="0"/>
              </a:rPr>
              <a:t>. Eng., vol. 24, no. 6, pp. 3435–3483, Dec. 2019.</a:t>
            </a:r>
          </a:p>
          <a:p>
            <a:pPr marL="342900" lvl="0" indent="-139700">
              <a:spcBef>
                <a:spcPts val="640"/>
              </a:spcBef>
              <a:buSzPts val="3200"/>
              <a:buNone/>
            </a:pPr>
            <a:br>
              <a:rPr lang="en-IN" sz="2400" i="1" dirty="0">
                <a:latin typeface="Times New Roman" pitchFamily="18" charset="0"/>
                <a:cs typeface="Times New Roman" pitchFamily="18" charset="0"/>
              </a:rPr>
            </a:br>
            <a:endParaRPr lang="en-IN" sz="2400" i="1" dirty="0">
              <a:latin typeface="Times New Roman" pitchFamily="18" charset="0"/>
              <a:cs typeface="Times New Roman" pitchFamily="18" charset="0"/>
            </a:endParaRPr>
          </a:p>
          <a:p>
            <a:pPr marL="342900" lvl="0" indent="-139700">
              <a:spcBef>
                <a:spcPts val="640"/>
              </a:spcBef>
              <a:buSzPts val="3200"/>
              <a:buNone/>
            </a:pPr>
            <a:endParaRPr lang="en-IN" sz="2400" i="1" dirty="0">
              <a:latin typeface="Times New Roman" pitchFamily="18" charset="0"/>
              <a:cs typeface="Times New Roman" pitchFamily="18" charset="0"/>
            </a:endParaRPr>
          </a:p>
        </p:txBody>
      </p:sp>
      <p:sp>
        <p:nvSpPr>
          <p:cNvPr id="179" name="Google Shape;179;p1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10/25/2021</a:t>
            </a:r>
            <a:endParaRPr dirty="0"/>
          </a:p>
        </p:txBody>
      </p:sp>
      <p:sp>
        <p:nvSpPr>
          <p:cNvPr id="180" name="Google Shape;180;p1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SRI SAI RAM ENGINEERING COLLEGE/CSE/III B</a:t>
            </a:r>
            <a:endParaRPr dirty="0"/>
          </a:p>
        </p:txBody>
      </p:sp>
      <p:sp>
        <p:nvSpPr>
          <p:cNvPr id="181" name="Google Shape;181;p1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pic>
        <p:nvPicPr>
          <p:cNvPr id="182" name="Google Shape;182;p10" descr="L1.png"/>
          <p:cNvPicPr preferRelativeResize="0"/>
          <p:nvPr/>
        </p:nvPicPr>
        <p:blipFill rotWithShape="1">
          <a:blip r:embed="rId3">
            <a:alphaModFix/>
          </a:blip>
          <a:srcRect/>
          <a:stretch/>
        </p:blipFill>
        <p:spPr>
          <a:xfrm>
            <a:off x="7924630" y="0"/>
            <a:ext cx="1219370" cy="90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B4F8C-8291-4742-AE85-AACB3228EC87}"/>
              </a:ext>
            </a:extLst>
          </p:cNvPr>
          <p:cNvSpPr>
            <a:spLocks noGrp="1"/>
          </p:cNvSpPr>
          <p:nvPr>
            <p:ph type="title"/>
          </p:nvPr>
        </p:nvSpPr>
        <p:spPr>
          <a:xfrm>
            <a:off x="457200" y="2765912"/>
            <a:ext cx="8229600" cy="1143000"/>
          </a:xfrm>
        </p:spPr>
        <p:txBody>
          <a:bodyPr>
            <a:noAutofit/>
          </a:bodyPr>
          <a:lstStyle/>
          <a:p>
            <a:pPr algn="ct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402C1E-33A7-499C-9155-752CC66EC7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6" name="Google Shape;142;p6" descr="L1.png">
            <a:extLst>
              <a:ext uri="{FF2B5EF4-FFF2-40B4-BE49-F238E27FC236}">
                <a16:creationId xmlns:a16="http://schemas.microsoft.com/office/drawing/2014/main" id="{F511AA54-FDDD-4587-95BB-893BA07F5B5F}"/>
              </a:ext>
            </a:extLst>
          </p:cNvPr>
          <p:cNvPicPr preferRelativeResize="0"/>
          <p:nvPr/>
        </p:nvPicPr>
        <p:blipFill rotWithShape="1">
          <a:blip r:embed="rId2">
            <a:alphaModFix/>
          </a:blip>
          <a:srcRect b="10556"/>
          <a:stretch/>
        </p:blipFill>
        <p:spPr>
          <a:xfrm>
            <a:off x="7826307" y="0"/>
            <a:ext cx="1219370" cy="809469"/>
          </a:xfrm>
          <a:prstGeom prst="rect">
            <a:avLst/>
          </a:prstGeom>
          <a:noFill/>
          <a:ln>
            <a:noFill/>
          </a:ln>
        </p:spPr>
      </p:pic>
    </p:spTree>
    <p:extLst>
      <p:ext uri="{BB962C8B-B14F-4D97-AF65-F5344CB8AC3E}">
        <p14:creationId xmlns:p14="http://schemas.microsoft.com/office/powerpoint/2010/main" val="105792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F58B18-297B-4DB3-A483-7116E2BB92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3" name="TextBox 2">
            <a:extLst>
              <a:ext uri="{FF2B5EF4-FFF2-40B4-BE49-F238E27FC236}">
                <a16:creationId xmlns:a16="http://schemas.microsoft.com/office/drawing/2014/main" id="{E9BB5B58-33CE-4F76-9A33-83ED5102BAC2}"/>
              </a:ext>
            </a:extLst>
          </p:cNvPr>
          <p:cNvSpPr txBox="1"/>
          <p:nvPr/>
        </p:nvSpPr>
        <p:spPr>
          <a:xfrm>
            <a:off x="70338" y="782515"/>
            <a:ext cx="8783516" cy="523220"/>
          </a:xfrm>
          <a:prstGeom prst="rect">
            <a:avLst/>
          </a:prstGeom>
          <a:noFill/>
        </p:spPr>
        <p:txBody>
          <a:bodyPr wrap="square" rtlCol="0">
            <a:spAutoFit/>
          </a:bodyPr>
          <a:lstStyle/>
          <a:p>
            <a:r>
              <a:rPr lang="en-US" dirty="0"/>
              <a:t>		    </a:t>
            </a:r>
            <a:r>
              <a:rPr lang="en-US" sz="2800" b="1" dirty="0">
                <a:latin typeface="Times New Roman" panose="02020603050405020304" pitchFamily="18" charset="0"/>
                <a:cs typeface="Times New Roman" panose="02020603050405020304" pitchFamily="18" charset="0"/>
              </a:rPr>
              <a:t>OUTLINE OF PRESENTATION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AEAE64-CFA4-416A-93CE-7340EB3C790D}"/>
              </a:ext>
            </a:extLst>
          </p:cNvPr>
          <p:cNvSpPr txBox="1"/>
          <p:nvPr/>
        </p:nvSpPr>
        <p:spPr>
          <a:xfrm>
            <a:off x="430823" y="1837592"/>
            <a:ext cx="5115503" cy="4524315"/>
          </a:xfrm>
          <a:prstGeom prst="rect">
            <a:avLst/>
          </a:prstGeom>
          <a:noFill/>
        </p:spPr>
        <p:txBody>
          <a:bodyPr wrap="none" rtlCol="0">
            <a:spAutoFit/>
          </a:bodyPr>
          <a:lstStyle/>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Literature survey</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Existing System methodology</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Drawbacks</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Proposed methodology</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System Requirements</a:t>
            </a:r>
          </a:p>
          <a:p>
            <a:pPr marL="285750" indent="-285750">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7871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8F43-87E3-4E2E-A911-A18A02BA2B46}"/>
              </a:ext>
            </a:extLst>
          </p:cNvPr>
          <p:cNvSpPr>
            <a:spLocks noGrp="1"/>
          </p:cNvSpPr>
          <p:nvPr>
            <p:ph type="title"/>
          </p:nvPr>
        </p:nvSpPr>
        <p:spPr>
          <a:xfrm>
            <a:off x="383553" y="18255"/>
            <a:ext cx="7886700" cy="1325563"/>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6DD6E-7527-4FA3-AFE7-AE3C2B1862E5}"/>
              </a:ext>
            </a:extLst>
          </p:cNvPr>
          <p:cNvSpPr>
            <a:spLocks noGrp="1"/>
          </p:cNvSpPr>
          <p:nvPr>
            <p:ph idx="1"/>
          </p:nvPr>
        </p:nvSpPr>
        <p:spPr>
          <a:xfrm>
            <a:off x="383553" y="999241"/>
            <a:ext cx="8131797" cy="5177722"/>
          </a:xfrm>
        </p:spPr>
        <p:txBody>
          <a:bodyPr>
            <a:normAutofit/>
          </a:bodyPr>
          <a:lstStyle/>
          <a:p>
            <a:pPr marL="0" indent="0">
              <a:buNone/>
            </a:pPr>
            <a:r>
              <a:rPr lang="en-US" sz="2000" b="0" i="0" dirty="0">
                <a:solidFill>
                  <a:srgbClr val="222222"/>
                </a:solidFill>
                <a:effectLst/>
                <a:latin typeface="Times New Roman" panose="02020603050405020304" pitchFamily="18" charset="0"/>
                <a:cs typeface="Times New Roman" panose="02020603050405020304" pitchFamily="18" charset="0"/>
              </a:rPr>
              <a:t>With the proliferation of mobile devices, the popularity of Android applications has increased exponentially . High Performance in a device is essential from the perspective of the user . Developers must properly utilize the application programming interfaces (APIs) provided by Android software development kit to optimize the power consumption of their app. Occasionally, developers fail to relinquish the resources required by their app, resulting in </a:t>
            </a:r>
            <a:r>
              <a:rPr lang="en-US" sz="2000" dirty="0">
                <a:solidFill>
                  <a:srgbClr val="222222"/>
                </a:solidFill>
                <a:latin typeface="Times New Roman" panose="02020603050405020304" pitchFamily="18" charset="0"/>
                <a:cs typeface="Times New Roman" panose="02020603050405020304" pitchFamily="18" charset="0"/>
              </a:rPr>
              <a:t>suspending of app before it runs </a:t>
            </a:r>
            <a:r>
              <a:rPr lang="en-US" sz="2000" b="0" i="0" dirty="0">
                <a:solidFill>
                  <a:srgbClr val="222222"/>
                </a:solidFill>
                <a:effectLst/>
                <a:latin typeface="Times New Roman" panose="02020603050405020304" pitchFamily="18" charset="0"/>
                <a:cs typeface="Times New Roman" panose="02020603050405020304" pitchFamily="18" charset="0"/>
              </a:rPr>
              <a:t>. Wake lock APIs are used in apps and Operating Systems to manage the power state of the Android smartphone, and they frequently consume more power than necessary if not used appropriately (also called energy leak). </a:t>
            </a:r>
          </a:p>
          <a:p>
            <a:pPr marL="0" indent="0">
              <a:buNone/>
            </a:pPr>
            <a:r>
              <a:rPr lang="en-US" sz="2000" dirty="0">
                <a:latin typeface="Times New Roman" panose="02020603050405020304" pitchFamily="18" charset="0"/>
                <a:cs typeface="Times New Roman" panose="02020603050405020304" pitchFamily="18" charset="0"/>
              </a:rPr>
              <a:t>The machine learning algorithms used to detect wake-lock leaks </a:t>
            </a:r>
            <a:r>
              <a:rPr lang="en-US" sz="2000" dirty="0">
                <a:solidFill>
                  <a:srgbClr val="22222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pre-processed apps by extracting wake-lock related APIs to obtain the structural information of wake-lock usage and oversampled the data using the Synthetic Minority Oversampling Techniques (SMOTE) to balance the dataset.</a:t>
            </a:r>
            <a:endParaRPr lang="en-US" sz="2000" dirty="0">
              <a:solidFill>
                <a:srgbClr val="22222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1F46E4-AEDE-4021-BA7C-609AB950E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extLst>
      <p:ext uri="{BB962C8B-B14F-4D97-AF65-F5344CB8AC3E}">
        <p14:creationId xmlns:p14="http://schemas.microsoft.com/office/powerpoint/2010/main" val="239031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Arial"/>
              <a:buNone/>
            </a:pPr>
            <a:r>
              <a:rPr lang="en-US" sz="3959" b="1" dirty="0">
                <a:latin typeface="Times New Roman" panose="02020603050405020304" pitchFamily="18" charset="0"/>
                <a:ea typeface="Arial"/>
                <a:cs typeface="Times New Roman" panose="02020603050405020304" pitchFamily="18" charset="0"/>
                <a:sym typeface="Arial"/>
              </a:rPr>
              <a:t>Objective</a:t>
            </a:r>
            <a:br>
              <a:rPr lang="en-US" sz="3959" dirty="0">
                <a:latin typeface="Times New Roman" panose="02020603050405020304" pitchFamily="18" charset="0"/>
                <a:ea typeface="Arial"/>
                <a:cs typeface="Times New Roman" panose="02020603050405020304" pitchFamily="18" charset="0"/>
                <a:sym typeface="Arial"/>
              </a:rPr>
            </a:br>
            <a:endParaRPr sz="3959" dirty="0">
              <a:latin typeface="Times New Roman" panose="02020603050405020304" pitchFamily="18" charset="0"/>
              <a:cs typeface="Times New Roman" panose="02020603050405020304" pitchFamily="18" charset="0"/>
            </a:endParaRPr>
          </a:p>
        </p:txBody>
      </p:sp>
      <p:sp>
        <p:nvSpPr>
          <p:cNvPr id="108" name="Google Shape;108;p3"/>
          <p:cNvSpPr txBox="1">
            <a:spLocks noGrp="1"/>
          </p:cNvSpPr>
          <p:nvPr>
            <p:ph idx="1"/>
          </p:nvPr>
        </p:nvSpPr>
        <p:spPr>
          <a:xfrm>
            <a:off x="628650" y="1084082"/>
            <a:ext cx="7886700" cy="5092881"/>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1"/>
              </a:buClr>
              <a:buSzPts val="3200"/>
            </a:pPr>
            <a:r>
              <a:rPr lang="en-US" sz="2400" dirty="0">
                <a:latin typeface="Times New Roman" pitchFamily="18" charset="0"/>
                <a:cs typeface="Times New Roman" pitchFamily="18" charset="0"/>
              </a:rPr>
              <a:t> Simplified representation of Usage of Battery, Wake Lock     Leaks, Deep Sleeping Apps and Crashes in Android Application.</a:t>
            </a:r>
          </a:p>
          <a:p>
            <a:pPr>
              <a:lnSpc>
                <a:spcPct val="150000"/>
              </a:lnSpc>
              <a:spcBef>
                <a:spcPts val="0"/>
              </a:spcBef>
              <a:buClr>
                <a:schemeClr val="dk1"/>
              </a:buClr>
              <a:buSzPts val="3200"/>
            </a:pPr>
            <a:r>
              <a:rPr lang="en-US" sz="2400" dirty="0">
                <a:latin typeface="Times New Roman" pitchFamily="18" charset="0"/>
                <a:cs typeface="Times New Roman" pitchFamily="18" charset="0"/>
              </a:rPr>
              <a:t> Reducing amount of Android System’s Resource Usage.</a:t>
            </a:r>
          </a:p>
          <a:p>
            <a:pPr>
              <a:lnSpc>
                <a:spcPct val="150000"/>
              </a:lnSpc>
              <a:spcBef>
                <a:spcPts val="0"/>
              </a:spcBef>
              <a:buClr>
                <a:schemeClr val="dk1"/>
              </a:buClr>
              <a:buSzPts val="3200"/>
            </a:pPr>
            <a:r>
              <a:rPr lang="en-US" sz="2400" dirty="0">
                <a:latin typeface="Times New Roman" pitchFamily="18" charset="0"/>
                <a:cs typeface="Times New Roman" pitchFamily="18" charset="0"/>
              </a:rPr>
              <a:t> Extracting Wake-Lock related APIs to obtain the structural information of the target.</a:t>
            </a:r>
          </a:p>
          <a:p>
            <a:pPr>
              <a:lnSpc>
                <a:spcPct val="150000"/>
              </a:lnSpc>
              <a:spcBef>
                <a:spcPts val="0"/>
              </a:spcBef>
              <a:buClr>
                <a:schemeClr val="dk1"/>
              </a:buClr>
              <a:buSzPts val="3200"/>
            </a:pPr>
            <a:r>
              <a:rPr lang="en-US" sz="2400" dirty="0">
                <a:latin typeface="Times New Roman" pitchFamily="18" charset="0"/>
                <a:cs typeface="Times New Roman" pitchFamily="18" charset="0"/>
              </a:rPr>
              <a:t>Apps should be verified by Play Protect with latest Security Patch.</a:t>
            </a:r>
          </a:p>
          <a:p>
            <a:pPr marL="0" lvl="0" indent="0" algn="l" rtl="0">
              <a:lnSpc>
                <a:spcPct val="150000"/>
              </a:lnSpc>
              <a:spcBef>
                <a:spcPts val="0"/>
              </a:spcBef>
              <a:spcAft>
                <a:spcPts val="0"/>
              </a:spcAft>
              <a:buClr>
                <a:schemeClr val="dk1"/>
              </a:buClr>
              <a:buSzPts val="3200"/>
              <a:buNone/>
            </a:pPr>
            <a:endParaRPr dirty="0">
              <a:latin typeface="Times New Roman" pitchFamily="18" charset="0"/>
              <a:cs typeface="Times New Roman" pitchFamily="18" charset="0"/>
            </a:endParaRPr>
          </a:p>
        </p:txBody>
      </p:sp>
      <p:sp>
        <p:nvSpPr>
          <p:cNvPr id="109" name="Google Shape;109;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10/25/2021</a:t>
            </a:r>
            <a:endParaRPr dirty="0"/>
          </a:p>
        </p:txBody>
      </p:sp>
      <p:sp>
        <p:nvSpPr>
          <p:cNvPr id="110" name="Google Shape;110;p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SRI SAI RAM ENGINEERING COLLEGE/CSE/III B</a:t>
            </a:r>
            <a:endParaRPr dirty="0"/>
          </a:p>
        </p:txBody>
      </p:sp>
      <p:sp>
        <p:nvSpPr>
          <p:cNvPr id="111" name="Google Shape;111;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pic>
        <p:nvPicPr>
          <p:cNvPr id="112" name="Google Shape;112;p3" descr="L1.png"/>
          <p:cNvPicPr preferRelativeResize="0"/>
          <p:nvPr/>
        </p:nvPicPr>
        <p:blipFill rotWithShape="1">
          <a:blip r:embed="rId3">
            <a:alphaModFix/>
          </a:blip>
          <a:srcRect/>
          <a:stretch/>
        </p:blipFill>
        <p:spPr>
          <a:xfrm>
            <a:off x="7924630" y="0"/>
            <a:ext cx="1219370" cy="905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971"/>
            <a:ext cx="8229600" cy="1143000"/>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42311" y="2034120"/>
            <a:ext cx="8229600" cy="4419434"/>
          </a:xfrm>
        </p:spPr>
        <p:txBody>
          <a:bodyPr>
            <a:noAutofit/>
          </a:bodyPr>
          <a:lstStyle/>
          <a:p>
            <a:pPr marL="571500" indent="-457200" algn="just"/>
            <a:r>
              <a:rPr lang="en-US" sz="2600" dirty="0">
                <a:latin typeface="Times New Roman" panose="02020603050405020304" pitchFamily="18" charset="0"/>
                <a:cs typeface="Times New Roman" panose="02020603050405020304" pitchFamily="18" charset="0"/>
              </a:rPr>
              <a:t>The existing techniques are useful for developers to detect flaws and bugs in the App, but they often have performance and precision issues. </a:t>
            </a:r>
          </a:p>
          <a:p>
            <a:pPr marL="571500" indent="-457200" algn="just"/>
            <a:r>
              <a:rPr lang="en-US" sz="2600" dirty="0">
                <a:latin typeface="Times New Roman" panose="02020603050405020304" pitchFamily="18" charset="0"/>
                <a:cs typeface="Times New Roman" panose="02020603050405020304" pitchFamily="18" charset="0"/>
              </a:rPr>
              <a:t>Static analysis can detect specifically defined patterns in the code to detect leaks. Any new pattern was missed. </a:t>
            </a:r>
          </a:p>
          <a:p>
            <a:pPr marL="571500" indent="-457200" algn="just"/>
            <a:r>
              <a:rPr lang="en-US" sz="2600" dirty="0">
                <a:latin typeface="Times New Roman" panose="02020603050405020304" pitchFamily="18" charset="0"/>
                <a:cs typeface="Times New Roman" panose="02020603050405020304" pitchFamily="18" charset="0"/>
              </a:rPr>
              <a:t>As it is not possible to run all the sequences of events. These sequences are intertwined with each other, which implies that to run such activities/services, a certain sequence of events must be followed.</a:t>
            </a:r>
          </a:p>
          <a:p>
            <a:pPr marL="571500" indent="-457200" algn="just"/>
            <a:endParaRPr lang="en-US" sz="2600" dirty="0">
              <a:latin typeface="Times New Roman" panose="02020603050405020304" pitchFamily="18" charset="0"/>
              <a:cs typeface="Times New Roman" panose="02020603050405020304" pitchFamily="18" charset="0"/>
            </a:endParaRPr>
          </a:p>
          <a:p>
            <a:pPr marL="114300" indent="0" algn="just">
              <a:buNone/>
            </a:pP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extLst>
      <p:ext uri="{BB962C8B-B14F-4D97-AF65-F5344CB8AC3E}">
        <p14:creationId xmlns:p14="http://schemas.microsoft.com/office/powerpoint/2010/main" val="14040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27" name="Google Shape;127;p5"/>
          <p:cNvSpPr txBox="1">
            <a:spLocks noGrp="1"/>
          </p:cNvSpPr>
          <p:nvPr>
            <p:ph type="body" idx="4294967295"/>
          </p:nvPr>
        </p:nvSpPr>
        <p:spPr>
          <a:xfrm>
            <a:off x="0" y="0"/>
            <a:ext cx="8058150" cy="412732"/>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ctr" rtl="0">
              <a:lnSpc>
                <a:spcPct val="70000"/>
              </a:lnSpc>
              <a:spcBef>
                <a:spcPts val="0"/>
              </a:spcBef>
              <a:spcAft>
                <a:spcPts val="0"/>
              </a:spcAft>
              <a:buClr>
                <a:schemeClr val="dk1"/>
              </a:buClr>
              <a:buSzPts val="1040"/>
              <a:buFont typeface="Calibri"/>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ctr" rtl="0">
              <a:lnSpc>
                <a:spcPct val="80000"/>
              </a:lnSpc>
              <a:spcBef>
                <a:spcPts val="370"/>
              </a:spcBef>
              <a:spcAft>
                <a:spcPts val="0"/>
              </a:spcAft>
              <a:buClr>
                <a:schemeClr val="dk1"/>
              </a:buClr>
              <a:buSzPts val="1852"/>
              <a:buNone/>
            </a:pPr>
            <a:r>
              <a:rPr lang="en-US" sz="2800" dirty="0">
                <a:latin typeface="Times New Roman" panose="02020603050405020304" pitchFamily="18" charset="0"/>
                <a:ea typeface="Arial"/>
                <a:cs typeface="Times New Roman" panose="02020603050405020304" pitchFamily="18" charset="0"/>
                <a:sym typeface="Arial"/>
              </a:rPr>
              <a:t>Literature survey</a:t>
            </a:r>
            <a:endParaRPr sz="4400" dirty="0">
              <a:latin typeface="Times New Roman" panose="02020603050405020304" pitchFamily="18" charset="0"/>
              <a:cs typeface="Times New Roman" panose="02020603050405020304" pitchFamily="18" charset="0"/>
            </a:endParaRPr>
          </a:p>
          <a:p>
            <a:pPr marL="342900" lvl="0" indent="-342900" algn="ctr" rtl="0">
              <a:lnSpc>
                <a:spcPct val="80000"/>
              </a:lnSpc>
              <a:spcBef>
                <a:spcPts val="390"/>
              </a:spcBef>
              <a:spcAft>
                <a:spcPts val="0"/>
              </a:spcAft>
              <a:buClr>
                <a:srgbClr val="FF0000"/>
              </a:buClr>
              <a:buSzPts val="1950"/>
              <a:buNone/>
            </a:pPr>
            <a:endParaRPr sz="2800" dirty="0">
              <a:solidFill>
                <a:srgbClr val="FF0000"/>
              </a:solidFill>
              <a:latin typeface="Times New Roman" panose="02020603050405020304" pitchFamily="18" charset="0"/>
              <a:ea typeface="Arial"/>
              <a:cs typeface="Times New Roman" panose="02020603050405020304" pitchFamily="18" charset="0"/>
              <a:sym typeface="Arial"/>
            </a:endParaRPr>
          </a:p>
        </p:txBody>
      </p:sp>
      <p:graphicFrame>
        <p:nvGraphicFramePr>
          <p:cNvPr id="128" name="Google Shape;128;p5"/>
          <p:cNvGraphicFramePr/>
          <p:nvPr>
            <p:extLst>
              <p:ext uri="{D42A27DB-BD31-4B8C-83A1-F6EECF244321}">
                <p14:modId xmlns:p14="http://schemas.microsoft.com/office/powerpoint/2010/main" val="134084080"/>
              </p:ext>
            </p:extLst>
          </p:nvPr>
        </p:nvGraphicFramePr>
        <p:xfrm>
          <a:off x="0" y="495112"/>
          <a:ext cx="9016677" cy="6425861"/>
        </p:xfrm>
        <a:graphic>
          <a:graphicData uri="http://schemas.openxmlformats.org/drawingml/2006/table">
            <a:tbl>
              <a:tblPr>
                <a:noFill/>
                <a:tableStyleId>{1EAF31CA-9090-430D-92E5-0D5BD75BA4F6}</a:tableStyleId>
              </a:tblPr>
              <a:tblGrid>
                <a:gridCol w="599534">
                  <a:extLst>
                    <a:ext uri="{9D8B030D-6E8A-4147-A177-3AD203B41FA5}">
                      <a16:colId xmlns:a16="http://schemas.microsoft.com/office/drawing/2014/main" val="20000"/>
                    </a:ext>
                  </a:extLst>
                </a:gridCol>
                <a:gridCol w="1829959">
                  <a:extLst>
                    <a:ext uri="{9D8B030D-6E8A-4147-A177-3AD203B41FA5}">
                      <a16:colId xmlns:a16="http://schemas.microsoft.com/office/drawing/2014/main" val="20001"/>
                    </a:ext>
                  </a:extLst>
                </a:gridCol>
                <a:gridCol w="1742151">
                  <a:extLst>
                    <a:ext uri="{9D8B030D-6E8A-4147-A177-3AD203B41FA5}">
                      <a16:colId xmlns:a16="http://schemas.microsoft.com/office/drawing/2014/main" val="20002"/>
                    </a:ext>
                  </a:extLst>
                </a:gridCol>
                <a:gridCol w="1237030">
                  <a:extLst>
                    <a:ext uri="{9D8B030D-6E8A-4147-A177-3AD203B41FA5}">
                      <a16:colId xmlns:a16="http://schemas.microsoft.com/office/drawing/2014/main" val="20003"/>
                    </a:ext>
                  </a:extLst>
                </a:gridCol>
                <a:gridCol w="1845236">
                  <a:extLst>
                    <a:ext uri="{9D8B030D-6E8A-4147-A177-3AD203B41FA5}">
                      <a16:colId xmlns:a16="http://schemas.microsoft.com/office/drawing/2014/main" val="20004"/>
                    </a:ext>
                  </a:extLst>
                </a:gridCol>
                <a:gridCol w="1762767">
                  <a:extLst>
                    <a:ext uri="{9D8B030D-6E8A-4147-A177-3AD203B41FA5}">
                      <a16:colId xmlns:a16="http://schemas.microsoft.com/office/drawing/2014/main" val="20005"/>
                    </a:ext>
                  </a:extLst>
                </a:gridCol>
              </a:tblGrid>
              <a:tr h="487587">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dirty="0">
                          <a:solidFill>
                            <a:schemeClr val="dk1"/>
                          </a:solidFill>
                          <a:latin typeface="Times New Roman" panose="02020603050405020304" pitchFamily="18" charset="0"/>
                          <a:ea typeface="Times New Roman"/>
                          <a:cs typeface="Times New Roman" panose="02020603050405020304" pitchFamily="18" charset="0"/>
                          <a:sym typeface="Times New Roman"/>
                        </a:rPr>
                        <a:t>S. No.</a:t>
                      </a:r>
                      <a:endParaRPr sz="12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Title</a:t>
                      </a:r>
                      <a:endParaRPr sz="18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200"/>
                        <a:buFont typeface="Times New Roman"/>
                        <a:buNone/>
                      </a:pPr>
                      <a:r>
                        <a:rPr lang="en-US" sz="1200" b="1">
                          <a:solidFill>
                            <a:schemeClr val="dk1"/>
                          </a:solidFill>
                          <a:latin typeface="Times New Roman" panose="02020603050405020304" pitchFamily="18" charset="0"/>
                          <a:ea typeface="Times New Roman"/>
                          <a:cs typeface="Times New Roman" panose="02020603050405020304" pitchFamily="18" charset="0"/>
                          <a:sym typeface="Times New Roman"/>
                        </a:rPr>
                        <a:t>Author</a:t>
                      </a:r>
                      <a:endParaRPr sz="18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Journal, Year</a:t>
                      </a:r>
                      <a:endParaRPr sz="1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1">
                          <a:solidFill>
                            <a:schemeClr val="dk1"/>
                          </a:solidFill>
                          <a:latin typeface="Times New Roman" panose="02020603050405020304" pitchFamily="18" charset="0"/>
                          <a:ea typeface="Times New Roman"/>
                          <a:cs typeface="Times New Roman" panose="02020603050405020304" pitchFamily="18" charset="0"/>
                          <a:sym typeface="Times New Roman"/>
                        </a:rPr>
                        <a:t>Methodology Used</a:t>
                      </a:r>
                      <a:endParaRPr>
                        <a:latin typeface="Times New Roman" panose="02020603050405020304" pitchFamily="18" charset="0"/>
                        <a:cs typeface="Times New Roman" panose="020206030504050203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1">
                          <a:solidFill>
                            <a:schemeClr val="dk1"/>
                          </a:solidFill>
                          <a:latin typeface="Times New Roman" panose="02020603050405020304" pitchFamily="18" charset="0"/>
                          <a:ea typeface="Times New Roman"/>
                          <a:cs typeface="Times New Roman" panose="02020603050405020304" pitchFamily="18" charset="0"/>
                          <a:sym typeface="Times New Roman"/>
                        </a:rPr>
                        <a:t>Limitation/ Observation</a:t>
                      </a:r>
                      <a:endParaRPr>
                        <a:latin typeface="Times New Roman" panose="02020603050405020304" pitchFamily="18" charset="0"/>
                        <a:cs typeface="Times New Roman" panose="020206030504050203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83694">
                <a:tc>
                  <a:txBody>
                    <a:bodyPr/>
                    <a:lstStyle/>
                    <a:p>
                      <a:pPr marL="0" marR="0" lvl="0" indent="0" algn="l" rtl="0">
                        <a:lnSpc>
                          <a:spcPct val="100000"/>
                        </a:lnSpc>
                        <a:spcBef>
                          <a:spcPts val="0"/>
                        </a:spcBef>
                        <a:spcAft>
                          <a:spcPts val="0"/>
                        </a:spcAft>
                        <a:buClr>
                          <a:schemeClr val="dk1"/>
                        </a:buClr>
                        <a:buSzPts val="1400"/>
                        <a:buFont typeface="Times New Roman"/>
                        <a:buNone/>
                      </a:pPr>
                      <a:r>
                        <a:rPr lang="en-US">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Hybrid analysis and control of malware</a:t>
                      </a:r>
                      <a:endParaRPr sz="14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Times New Roman"/>
                        <a:buNone/>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Roundy, Miller</a:t>
                      </a:r>
                      <a:endParaRPr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br>
                        <a:rPr lang="en-IN" sz="1350" b="0" i="0" kern="1200" dirty="0">
                          <a:solidFill>
                            <a:srgbClr val="000000"/>
                          </a:solidFill>
                          <a:effectLst/>
                          <a:latin typeface="Arial"/>
                          <a:ea typeface="Arial"/>
                          <a:cs typeface="Arial"/>
                        </a:rPr>
                      </a:br>
                      <a:r>
                        <a:rPr lang="en-IN" sz="1350" b="0" i="0" kern="1200" dirty="0">
                          <a:solidFill>
                            <a:srgbClr val="000000"/>
                          </a:solidFill>
                          <a:effectLst/>
                          <a:latin typeface="Times New Roman" panose="02020603050405020304" pitchFamily="18" charset="0"/>
                          <a:ea typeface="Arial"/>
                          <a:cs typeface="Times New Roman" panose="02020603050405020304" pitchFamily="18" charset="0"/>
                        </a:rPr>
                        <a:t>Lecture Notes in Computer Science, 2015</a:t>
                      </a:r>
                    </a:p>
                    <a:p>
                      <a:pPr marL="0" marR="0" lvl="0" indent="0" algn="l" rtl="0">
                        <a:lnSpc>
                          <a:spcPct val="100000"/>
                        </a:lnSpc>
                        <a:spcBef>
                          <a:spcPts val="0"/>
                        </a:spcBef>
                        <a:spcAft>
                          <a:spcPts val="0"/>
                        </a:spcAft>
                        <a:buClr>
                          <a:schemeClr val="dk1"/>
                        </a:buClr>
                        <a:buSzPts val="1400"/>
                        <a:buFont typeface="Times New Roman"/>
                        <a:buNone/>
                      </a:pPr>
                      <a:endParaRPr lang="en-US" sz="1400" i="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Calibri"/>
                        <a:buNone/>
                      </a:pPr>
                      <a:r>
                        <a:rPr lang="en-US" sz="1350" b="0" i="0" kern="1200" dirty="0">
                          <a:solidFill>
                            <a:srgbClr val="000000"/>
                          </a:solidFill>
                          <a:effectLst/>
                          <a:latin typeface="Arial"/>
                          <a:ea typeface="Arial"/>
                          <a:cs typeface="Arial"/>
                        </a:rPr>
                        <a:t>Achieve pre-execution analysis by combining static and dynamic techniques to construct control- and data-flow analyses.</a:t>
                      </a:r>
                      <a:endParaRPr sz="1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350" b="0" i="0" kern="1200" dirty="0">
                          <a:solidFill>
                            <a:srgbClr val="000000"/>
                          </a:solidFill>
                          <a:effectLst/>
                          <a:latin typeface="Arial"/>
                          <a:ea typeface="Arial"/>
                          <a:cs typeface="Arial"/>
                        </a:rPr>
                        <a:t>Parsing techniques assume that the targets of conditional control transfers always represent real code , which could be used to pollute</a:t>
                      </a:r>
                    </a:p>
                    <a:p>
                      <a:r>
                        <a:rPr lang="en-US" sz="1350" b="0" i="0" kern="1200" dirty="0">
                          <a:solidFill>
                            <a:srgbClr val="000000"/>
                          </a:solidFill>
                          <a:effectLst/>
                          <a:latin typeface="Arial"/>
                          <a:ea typeface="Arial"/>
                          <a:cs typeface="Arial"/>
                        </a:rPr>
                        <a:t>our parse with non-code bytes, potentially causing to instrument data and causing the program to malfunction.</a:t>
                      </a:r>
                    </a:p>
                    <a:p>
                      <a:pPr marL="0" marR="0" lvl="0" indent="0" algn="l" defTabSz="914400" rtl="0" eaLnBrk="1" fontAlgn="auto" latinLnBrk="0" hangingPunct="1">
                        <a:lnSpc>
                          <a:spcPct val="100000"/>
                        </a:lnSpc>
                        <a:spcBef>
                          <a:spcPts val="0"/>
                        </a:spcBef>
                        <a:spcAft>
                          <a:spcPts val="0"/>
                        </a:spcAft>
                        <a:buClr>
                          <a:schemeClr val="dk1"/>
                        </a:buClr>
                        <a:buSzPts val="1400"/>
                        <a:buFont typeface="+mj-lt"/>
                        <a:buNone/>
                        <a:tabLst/>
                        <a:defRPr/>
                      </a:pPr>
                      <a:endParaRPr lang="en-US" sz="1200" dirty="0">
                        <a:solidFill>
                          <a:schemeClr val="dk1"/>
                        </a:solidFill>
                        <a:latin typeface="Times New Roman" pitchFamily="18" charset="0"/>
                        <a:ea typeface="Calibri"/>
                        <a:cs typeface="Times New Roman" pitchFamily="18" charset="0"/>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91607">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dirty="0">
                          <a:latin typeface="Times New Roman" panose="02020603050405020304" pitchFamily="18" charset="0"/>
                          <a:cs typeface="Times New Roman" panose="02020603050405020304" pitchFamily="18" charset="0"/>
                        </a:rPr>
                        <a:t>State Taint analysis for detecting resource bugs</a:t>
                      </a:r>
                    </a:p>
                  </a:txBody>
                  <a:tcP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dirty="0" err="1">
                          <a:solidFill>
                            <a:schemeClr val="tx1"/>
                          </a:solidFill>
                          <a:latin typeface="Times New Roman" panose="02020603050405020304" pitchFamily="18" charset="0"/>
                          <a:cs typeface="Times New Roman" panose="02020603050405020304" pitchFamily="18" charset="0"/>
                        </a:rPr>
                        <a:t>Xu.Z;Wen.C;Qin.S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br>
                        <a:rPr lang="en-IN" sz="1350" b="0" i="0" kern="1200" dirty="0">
                          <a:solidFill>
                            <a:srgbClr val="000000"/>
                          </a:solidFill>
                          <a:effectLst/>
                          <a:latin typeface="Times New Roman" panose="02020603050405020304" pitchFamily="18" charset="0"/>
                          <a:ea typeface="Arial"/>
                          <a:cs typeface="Times New Roman" panose="02020603050405020304" pitchFamily="18" charset="0"/>
                        </a:rPr>
                      </a:br>
                      <a:r>
                        <a:rPr lang="en-IN" sz="1350" b="0" i="0" kern="1200" dirty="0">
                          <a:solidFill>
                            <a:srgbClr val="000000"/>
                          </a:solidFill>
                          <a:effectLst/>
                          <a:latin typeface="Times New Roman" panose="02020603050405020304" pitchFamily="18" charset="0"/>
                          <a:ea typeface="Arial"/>
                          <a:cs typeface="Times New Roman" panose="02020603050405020304" pitchFamily="18" charset="0"/>
                        </a:rPr>
                        <a:t>Computer Science</a:t>
                      </a:r>
                    </a:p>
                    <a:p>
                      <a:r>
                        <a:rPr lang="en-IN" sz="1350" b="0" i="0" kern="1200" dirty="0">
                          <a:solidFill>
                            <a:srgbClr val="000000"/>
                          </a:solidFill>
                          <a:effectLst/>
                          <a:latin typeface="Times New Roman" panose="02020603050405020304" pitchFamily="18" charset="0"/>
                          <a:ea typeface="Arial"/>
                          <a:cs typeface="Times New Roman" panose="02020603050405020304" pitchFamily="18" charset="0"/>
                        </a:rPr>
                        <a:t>2018</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i="1"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350" b="0" i="0" kern="1200" dirty="0">
                          <a:solidFill>
                            <a:srgbClr val="000000"/>
                          </a:solidFill>
                          <a:effectLst/>
                          <a:latin typeface="Arial"/>
                          <a:ea typeface="Arial"/>
                          <a:cs typeface="Arial"/>
                        </a:rPr>
                        <a:t>A static analysis called state-taint analysis to detect resource bugs. Taking the open-but-not-used problem into account , the appropriate usage of resources in terms of resource protocols </a:t>
                      </a:r>
                      <a:r>
                        <a:rPr lang="en-US" sz="1350" b="0" i="0" kern="1200" dirty="0">
                          <a:solidFill>
                            <a:srgbClr val="000000"/>
                          </a:solidFill>
                          <a:effectLst/>
                          <a:latin typeface="Arial"/>
                          <a:cs typeface="Arial"/>
                        </a:rPr>
                        <a:t>is specified.</a:t>
                      </a:r>
                      <a:endParaRPr lang="en-IN" sz="11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mj-lt"/>
                        <a:buNone/>
                        <a:tabLst/>
                        <a:defRPr/>
                      </a:pPr>
                      <a:r>
                        <a:rPr lang="en-US" sz="1350" b="0" i="0" kern="1200" dirty="0">
                          <a:solidFill>
                            <a:srgbClr val="000000"/>
                          </a:solidFill>
                          <a:effectLst/>
                          <a:latin typeface="Arial"/>
                          <a:ea typeface="Arial"/>
                          <a:cs typeface="Arial"/>
                        </a:rPr>
                        <a:t>Taking several use </a:t>
                      </a:r>
                      <a:r>
                        <a:rPr lang="en-US" sz="1350" b="0" i="0" kern="1200" dirty="0" err="1">
                          <a:solidFill>
                            <a:srgbClr val="000000"/>
                          </a:solidFill>
                          <a:effectLst/>
                          <a:latin typeface="Arial"/>
                          <a:ea typeface="Arial"/>
                          <a:cs typeface="Arial"/>
                        </a:rPr>
                        <a:t>behaviour</a:t>
                      </a:r>
                      <a:r>
                        <a:rPr lang="en-US" sz="1350" b="0" i="0" kern="1200" dirty="0">
                          <a:solidFill>
                            <a:srgbClr val="000000"/>
                          </a:solidFill>
                          <a:effectLst/>
                          <a:latin typeface="Arial"/>
                          <a:ea typeface="Arial"/>
                          <a:cs typeface="Arial"/>
                        </a:rPr>
                        <a:t> of resources into account, our tool can detect two more real energy leaks.</a:t>
                      </a:r>
                      <a:endParaRPr lang="en-IN" sz="13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54416984"/>
                  </a:ext>
                </a:extLst>
              </a:tr>
            </a:tbl>
          </a:graphicData>
        </a:graphic>
      </p:graphicFrame>
      <p:pic>
        <p:nvPicPr>
          <p:cNvPr id="132" name="Google Shape;132;p5" descr="L1.png"/>
          <p:cNvPicPr preferRelativeResize="0"/>
          <p:nvPr/>
        </p:nvPicPr>
        <p:blipFill rotWithShape="1">
          <a:blip r:embed="rId3">
            <a:alphaModFix/>
          </a:blip>
          <a:srcRect b="9842"/>
          <a:stretch/>
        </p:blipFill>
        <p:spPr>
          <a:xfrm>
            <a:off x="7924630" y="-9832"/>
            <a:ext cx="1219370" cy="8159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0" y="0"/>
            <a:ext cx="8229600" cy="8094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Arial"/>
              <a:buNone/>
            </a:pPr>
            <a:r>
              <a:rPr lang="en-US" sz="3200" dirty="0">
                <a:latin typeface="Times New Roman" pitchFamily="18" charset="0"/>
                <a:ea typeface="Arial"/>
                <a:cs typeface="Times New Roman" pitchFamily="18" charset="0"/>
                <a:sym typeface="Arial"/>
              </a:rPr>
              <a:t>Existing System Methodology</a:t>
            </a:r>
            <a:endParaRPr sz="3200" dirty="0">
              <a:latin typeface="Times New Roman" pitchFamily="18" charset="0"/>
              <a:cs typeface="Times New Roman" pitchFamily="18" charset="0"/>
            </a:endParaRPr>
          </a:p>
        </p:txBody>
      </p:sp>
      <p:sp>
        <p:nvSpPr>
          <p:cNvPr id="138" name="Google Shape;138;p6"/>
          <p:cNvSpPr txBox="1">
            <a:spLocks noGrp="1"/>
          </p:cNvSpPr>
          <p:nvPr>
            <p:ph idx="1"/>
          </p:nvPr>
        </p:nvSpPr>
        <p:spPr>
          <a:xfrm>
            <a:off x="0" y="704692"/>
            <a:ext cx="9144000" cy="5460438"/>
          </a:xfrm>
          <a:prstGeom prst="rect">
            <a:avLst/>
          </a:prstGeom>
          <a:noFill/>
          <a:ln>
            <a:noFill/>
          </a:ln>
        </p:spPr>
        <p:txBody>
          <a:bodyPr spcFirstLastPara="1" wrap="square" lIns="91425" tIns="45700" rIns="91425" bIns="45700" anchor="t" anchorCtr="0">
            <a:normAutofit fontScale="92500" lnSpcReduction="20000"/>
          </a:bodyPr>
          <a:lstStyle/>
          <a:p>
            <a:pPr algn="just">
              <a:lnSpc>
                <a:spcPct val="200000"/>
              </a:lnSpc>
              <a:spcBef>
                <a:spcPts val="0"/>
              </a:spcBef>
              <a:buSzPct val="100000"/>
              <a:buFont typeface="Wingdings" panose="05000000000000000000" pitchFamily="2" charset="2"/>
              <a:buChar char="Ø"/>
            </a:pPr>
            <a:r>
              <a:rPr lang="en-US" sz="2000" dirty="0">
                <a:latin typeface="Times New Roman" panose="02020603050405020304" pitchFamily="18" charset="0"/>
                <a:ea typeface="Arial"/>
                <a:cs typeface="Times New Roman" pitchFamily="18" charset="0"/>
                <a:sym typeface="Arial"/>
              </a:rPr>
              <a:t> </a:t>
            </a:r>
            <a:r>
              <a:rPr lang="en-US" dirty="0">
                <a:latin typeface="Times New Roman" panose="02020603050405020304" pitchFamily="18" charset="0"/>
                <a:ea typeface="Arial"/>
                <a:cs typeface="Times New Roman" pitchFamily="18" charset="0"/>
                <a:sym typeface="Arial"/>
              </a:rPr>
              <a:t>The existing framework detects Wake Lock Leaks. </a:t>
            </a:r>
            <a:r>
              <a:rPr lang="en-US" dirty="0">
                <a:latin typeface="Times New Roman" panose="02020603050405020304" pitchFamily="18" charset="0"/>
                <a:cs typeface="Times New Roman" panose="02020603050405020304" pitchFamily="18" charset="0"/>
              </a:rPr>
              <a:t>The machine learning algorithms used to detect wake-lock leaks were first optimized using grid search to determine the best parameters. These parameters were then used in training to detect wake-lock leaks with a group of apps. We employed various machine learning algorithms and divided them into simple and ensemble algorithms to evaluate their efficacy.</a:t>
            </a:r>
          </a:p>
          <a:p>
            <a:pPr algn="just">
              <a:lnSpc>
                <a:spcPct val="200000"/>
              </a:lnSpc>
              <a:spcBef>
                <a:spcPts val="0"/>
              </a:spcBef>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Static analysis tools consider control flow graphs, Function Call Graphs (FCG), and data flow graphs to detect wake-lock leaks.</a:t>
            </a:r>
          </a:p>
          <a:p>
            <a:pPr algn="just">
              <a:lnSpc>
                <a:spcPct val="200000"/>
              </a:lnSpc>
              <a:spcBef>
                <a:spcPts val="0"/>
              </a:spcBef>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Dynamic analysis requires a significant amount of computing resources to run the apps.</a:t>
            </a:r>
            <a:endParaRPr lang="en-US" dirty="0">
              <a:latin typeface="Times New Roman" panose="02020603050405020304" pitchFamily="18" charset="0"/>
              <a:ea typeface="Arial"/>
              <a:cs typeface="Times New Roman" pitchFamily="18" charset="0"/>
              <a:sym typeface="Arial"/>
            </a:endParaRPr>
          </a:p>
          <a:p>
            <a:pPr algn="just">
              <a:lnSpc>
                <a:spcPct val="200000"/>
              </a:lnSpc>
              <a:spcBef>
                <a:spcPts val="0"/>
              </a:spcBef>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Hybrid analysis and processing of the logged information takes more time and increases with the number of apps processed.</a:t>
            </a:r>
            <a:endParaRPr lang="en-US" dirty="0">
              <a:latin typeface="Times New Roman" panose="02020603050405020304" pitchFamily="18" charset="0"/>
              <a:ea typeface="Arial"/>
              <a:cs typeface="Times New Roman" pitchFamily="18" charset="0"/>
              <a:sym typeface="Arial"/>
            </a:endParaRPr>
          </a:p>
          <a:p>
            <a:pPr marL="285750" indent="-285750" algn="just">
              <a:lnSpc>
                <a:spcPct val="200000"/>
              </a:lnSpc>
              <a:spcBef>
                <a:spcPts val="0"/>
              </a:spcBef>
              <a:buSzPct val="100000"/>
              <a:buFont typeface="Wingdings" panose="05000000000000000000" pitchFamily="2" charset="2"/>
              <a:buChar char="Ø"/>
            </a:pPr>
            <a:endParaRPr lang="en-US" sz="1800" dirty="0">
              <a:latin typeface="Times New Roman" pitchFamily="18" charset="0"/>
              <a:ea typeface="Arial"/>
              <a:cs typeface="Times New Roman" pitchFamily="18" charset="0"/>
              <a:sym typeface="Arial"/>
            </a:endParaRPr>
          </a:p>
          <a:p>
            <a:pPr marL="285750" indent="-285750" algn="just">
              <a:lnSpc>
                <a:spcPct val="200000"/>
              </a:lnSpc>
              <a:spcBef>
                <a:spcPts val="0"/>
              </a:spcBef>
              <a:buSzPct val="100000"/>
              <a:buFont typeface="Wingdings" panose="05000000000000000000" pitchFamily="2" charset="2"/>
              <a:buChar char="Ø"/>
            </a:pPr>
            <a:endParaRPr sz="1800" dirty="0">
              <a:latin typeface="Times New Roman" pitchFamily="18" charset="0"/>
              <a:cs typeface="Times New Roman" pitchFamily="18" charset="0"/>
            </a:endParaRPr>
          </a:p>
        </p:txBody>
      </p:sp>
      <p:sp>
        <p:nvSpPr>
          <p:cNvPr id="139" name="Google Shape;139;p6"/>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10/25/2021</a:t>
            </a:r>
            <a:endParaRPr dirty="0"/>
          </a:p>
        </p:txBody>
      </p:sp>
      <p:sp>
        <p:nvSpPr>
          <p:cNvPr id="140" name="Google Shape;140;p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SRI SAI RAM ENGINEERING COLLEGE/CSE/III B</a:t>
            </a:r>
            <a:endParaRPr dirty="0"/>
          </a:p>
        </p:txBody>
      </p:sp>
      <p:sp>
        <p:nvSpPr>
          <p:cNvPr id="141" name="Google Shape;141;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142" name="Google Shape;142;p6" descr="L1.png"/>
          <p:cNvPicPr preferRelativeResize="0"/>
          <p:nvPr/>
        </p:nvPicPr>
        <p:blipFill rotWithShape="1">
          <a:blip r:embed="rId3">
            <a:alphaModFix/>
          </a:blip>
          <a:srcRect b="10556"/>
          <a:stretch/>
        </p:blipFill>
        <p:spPr>
          <a:xfrm>
            <a:off x="7826307" y="0"/>
            <a:ext cx="1219370" cy="8094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C36773-1DB7-4C95-91CF-1DF1684AA0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7" name="Google Shape;138;p6">
            <a:extLst>
              <a:ext uri="{FF2B5EF4-FFF2-40B4-BE49-F238E27FC236}">
                <a16:creationId xmlns:a16="http://schemas.microsoft.com/office/drawing/2014/main" id="{049E5A28-06D4-4AA7-95C3-44987AED3459}"/>
              </a:ext>
            </a:extLst>
          </p:cNvPr>
          <p:cNvSpPr txBox="1">
            <a:spLocks/>
          </p:cNvSpPr>
          <p:nvPr/>
        </p:nvSpPr>
        <p:spPr>
          <a:xfrm>
            <a:off x="178020" y="883472"/>
            <a:ext cx="8574374" cy="2835837"/>
          </a:xfrm>
          <a:prstGeom prst="rect">
            <a:avLst/>
          </a:prstGeom>
          <a:noFill/>
          <a:ln>
            <a:noFill/>
          </a:ln>
        </p:spPr>
        <p:txBody>
          <a:bodyPr spcFirstLastPara="1" wrap="square" lIns="91425" tIns="45700" rIns="91425" bIns="45700" anchor="t" anchorCtr="0">
            <a:normAutofit/>
          </a:bodyPr>
          <a:lstStyle/>
          <a:p>
            <a:pPr marR="0" lvl="0" algn="l" defTabSz="914400" rtl="0" eaLnBrk="1" fontAlgn="auto" latinLnBrk="0" hangingPunct="1">
              <a:lnSpc>
                <a:spcPct val="200000"/>
              </a:lnSpc>
              <a:spcBef>
                <a:spcPts val="0"/>
              </a:spcBef>
              <a:spcAft>
                <a:spcPts val="0"/>
              </a:spcAft>
              <a:buClr>
                <a:schemeClr val="dk1"/>
              </a:buClr>
              <a:buSzPts val="3200"/>
              <a:tabLst/>
              <a:defRPr/>
            </a:pPr>
            <a:endParaRPr lang="en-US" sz="1800" dirty="0">
              <a:solidFill>
                <a:schemeClr val="dk1"/>
              </a:solidFill>
              <a:latin typeface="Times New Roman" pitchFamily="18" charset="0"/>
              <a:ea typeface="Calibri"/>
              <a:cs typeface="Times New Roman" pitchFamily="18" charset="0"/>
              <a:sym typeface="Calibri"/>
            </a:endParaRPr>
          </a:p>
        </p:txBody>
      </p:sp>
      <p:pic>
        <p:nvPicPr>
          <p:cNvPr id="8" name="Google Shape;142;p6" descr="L1.png">
            <a:extLst>
              <a:ext uri="{FF2B5EF4-FFF2-40B4-BE49-F238E27FC236}">
                <a16:creationId xmlns:a16="http://schemas.microsoft.com/office/drawing/2014/main" id="{5C1D2070-B4D1-4A99-B121-9AB443F3A602}"/>
              </a:ext>
            </a:extLst>
          </p:cNvPr>
          <p:cNvPicPr preferRelativeResize="0"/>
          <p:nvPr/>
        </p:nvPicPr>
        <p:blipFill rotWithShape="1">
          <a:blip r:embed="rId3">
            <a:alphaModFix/>
          </a:blip>
          <a:srcRect b="10556"/>
          <a:stretch/>
        </p:blipFill>
        <p:spPr>
          <a:xfrm>
            <a:off x="7826307" y="0"/>
            <a:ext cx="1219370" cy="809469"/>
          </a:xfrm>
          <a:prstGeom prst="rect">
            <a:avLst/>
          </a:prstGeom>
          <a:noFill/>
          <a:ln>
            <a:noFill/>
          </a:ln>
        </p:spPr>
      </p:pic>
      <p:sp>
        <p:nvSpPr>
          <p:cNvPr id="3" name="TextBox 2">
            <a:extLst>
              <a:ext uri="{FF2B5EF4-FFF2-40B4-BE49-F238E27FC236}">
                <a16:creationId xmlns:a16="http://schemas.microsoft.com/office/drawing/2014/main" id="{3BB79879-049A-49B0-B5E9-8B4578504829}"/>
              </a:ext>
            </a:extLst>
          </p:cNvPr>
          <p:cNvSpPr txBox="1"/>
          <p:nvPr/>
        </p:nvSpPr>
        <p:spPr>
          <a:xfrm>
            <a:off x="520378" y="518432"/>
            <a:ext cx="7663991" cy="7140416"/>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DRAWBACKS:</a:t>
            </a:r>
          </a:p>
          <a:p>
            <a:endParaRPr lang="en-US"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Android apps are event-driven, it is difficult to obtain the flow of the program.</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Synthetic examples are created without considering the majority class.</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mechanism for acquiring and releasing the wake-lock is difficult to determine.</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disadvantage of this technique is that it randomly removes the examples from the dataset, lead to the loss of valuable information that resides in the removed data which causes some apps to be in Deep Sleep Continuously and Not detected.</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36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344774"/>
            <a:ext cx="8229600" cy="929390"/>
          </a:xfrm>
        </p:spPr>
        <p:txBody>
          <a:bodyPr>
            <a:normAutofit/>
          </a:bodyPr>
          <a:lstStyle/>
          <a:p>
            <a:r>
              <a:rPr lang="en-US" sz="3200" dirty="0">
                <a:latin typeface="Times New Roman" panose="02020603050405020304" pitchFamily="18" charset="0"/>
                <a:cs typeface="Times New Roman" panose="02020603050405020304" pitchFamily="18" charset="0"/>
              </a:rPr>
              <a:t>Proposed Methodology</a:t>
            </a:r>
          </a:p>
        </p:txBody>
      </p:sp>
      <p:sp>
        <p:nvSpPr>
          <p:cNvPr id="3" name="Text Placeholder 2"/>
          <p:cNvSpPr>
            <a:spLocks noGrp="1"/>
          </p:cNvSpPr>
          <p:nvPr>
            <p:ph idx="1"/>
          </p:nvPr>
        </p:nvSpPr>
        <p:spPr>
          <a:xfrm>
            <a:off x="0" y="1207962"/>
            <a:ext cx="9144000" cy="5436776"/>
          </a:xfrm>
        </p:spPr>
        <p:txBody>
          <a:bodyPr>
            <a:normAutofit fontScale="85000" lnSpcReduction="10000"/>
          </a:bodyPr>
          <a:lstStyle/>
          <a:p>
            <a:pPr indent="0" algn="just">
              <a:lnSpc>
                <a:spcPct val="200000"/>
              </a:lnSpc>
              <a:spcBef>
                <a:spcPts val="0"/>
              </a:spcBef>
              <a:buSzPct val="100000"/>
              <a:buNone/>
            </a:pPr>
            <a:r>
              <a:rPr lang="en-US" sz="1800" dirty="0">
                <a:latin typeface="Times New Roman" panose="02020603050405020304" pitchFamily="18" charset="0"/>
                <a:cs typeface="Times New Roman" panose="02020603050405020304" pitchFamily="18" charset="0"/>
              </a:rPr>
              <a:t>This technique is helpful in analyzing the apps because it produces in-depth knowledge acquired from Static, Dynamic and Hybrid analysis.</a:t>
            </a:r>
          </a:p>
          <a:p>
            <a:pPr marL="514350" indent="-342900" algn="just">
              <a:lnSpc>
                <a:spcPct val="200000"/>
              </a:lnSpc>
              <a:spcBef>
                <a:spcPts val="0"/>
              </a:spcBef>
              <a:buSzPct val="100000"/>
              <a:buFont typeface="Wingdings" panose="05000000000000000000" pitchFamily="2" charset="2"/>
              <a:buChar char="§"/>
            </a:pPr>
            <a:r>
              <a:rPr lang="en-US" sz="2000" dirty="0">
                <a:latin typeface="Times New Roman" pitchFamily="18" charset="0"/>
                <a:cs typeface="Times New Roman" pitchFamily="18" charset="0"/>
              </a:rPr>
              <a:t>We used a supervised machine-learning algorithm that required the labeled data.</a:t>
            </a:r>
          </a:p>
          <a:p>
            <a:pPr marL="514350" indent="-342900" algn="just">
              <a:lnSpc>
                <a:spcPct val="200000"/>
              </a:lnSpc>
              <a:spcBef>
                <a:spcPts val="0"/>
              </a:spcBef>
              <a:buSzPct val="100000"/>
              <a:buFont typeface="Wingdings" panose="05000000000000000000" pitchFamily="2" charset="2"/>
              <a:buChar char="§"/>
            </a:pPr>
            <a:r>
              <a:rPr lang="en-US" sz="2000" dirty="0">
                <a:latin typeface="Times New Roman" pitchFamily="18" charset="0"/>
                <a:cs typeface="Times New Roman" pitchFamily="18" charset="0"/>
              </a:rPr>
              <a:t>We use 5 Machine Learning Algorithms which are common and 3 Ensemble Algorithms.</a:t>
            </a:r>
          </a:p>
          <a:p>
            <a:pPr marL="514350" indent="-342900" algn="just">
              <a:lnSpc>
                <a:spcPct val="200000"/>
              </a:lnSpc>
              <a:spcBef>
                <a:spcPts val="0"/>
              </a:spcBef>
              <a:buSzPct val="100000"/>
              <a:buFont typeface="Wingdings" panose="05000000000000000000" pitchFamily="2" charset="2"/>
              <a:buChar char="§"/>
            </a:pPr>
            <a:r>
              <a:rPr lang="en-US" sz="2000" dirty="0">
                <a:latin typeface="Times New Roman" pitchFamily="18" charset="0"/>
                <a:cs typeface="Times New Roman" pitchFamily="18" charset="0"/>
              </a:rPr>
              <a:t>We will detect Apps which should not be in Deep Sleep Mode which will lowers the Operating System’s productivity such as Dialer, Messages, etc.</a:t>
            </a:r>
          </a:p>
          <a:p>
            <a:pPr marL="514350" indent="-342900" algn="just">
              <a:lnSpc>
                <a:spcPct val="200000"/>
              </a:lnSpc>
              <a:spcBef>
                <a:spcPts val="0"/>
              </a:spcBef>
              <a:buSzPct val="100000"/>
              <a:buFont typeface="Wingdings" panose="05000000000000000000" pitchFamily="2" charset="2"/>
              <a:buChar char="§"/>
            </a:pPr>
            <a:r>
              <a:rPr lang="en-US" sz="2000" dirty="0">
                <a:latin typeface="Times New Roman" pitchFamily="18" charset="0"/>
                <a:cs typeface="Times New Roman" pitchFamily="18" charset="0"/>
              </a:rPr>
              <a:t>The Data is oversampled using the Random Oversampling And Adaptive Synthetic (ADASYN) to balance the dataset.</a:t>
            </a:r>
          </a:p>
          <a:p>
            <a:pPr marL="514350" indent="-342900" algn="just">
              <a:lnSpc>
                <a:spcPct val="200000"/>
              </a:lnSpc>
              <a:spcBef>
                <a:spcPts val="0"/>
              </a:spcBef>
              <a:buSzPct val="100000"/>
              <a:buFont typeface="Wingdings" panose="05000000000000000000" pitchFamily="2" charset="2"/>
              <a:buChar char="§"/>
            </a:pPr>
            <a:r>
              <a:rPr lang="en-US" sz="2000" dirty="0">
                <a:latin typeface="Times New Roman" pitchFamily="18" charset="0"/>
                <a:cs typeface="Times New Roman" pitchFamily="18" charset="0"/>
              </a:rPr>
              <a:t>We will use an Android Application to show the Deep Sleeping Apps and Apps which should not be in that Mode, Wake Lock Leaks And Crash Reports.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dirty="0"/>
          </a:p>
        </p:txBody>
      </p:sp>
      <p:pic>
        <p:nvPicPr>
          <p:cNvPr id="5" name="Google Shape;142;p6" descr="L1.png">
            <a:extLst>
              <a:ext uri="{FF2B5EF4-FFF2-40B4-BE49-F238E27FC236}">
                <a16:creationId xmlns:a16="http://schemas.microsoft.com/office/drawing/2014/main" id="{1F17130A-1161-4924-BDA9-ADAE023A7ED3}"/>
              </a:ext>
            </a:extLst>
          </p:cNvPr>
          <p:cNvPicPr preferRelativeResize="0"/>
          <p:nvPr/>
        </p:nvPicPr>
        <p:blipFill rotWithShape="1">
          <a:blip r:embed="rId3">
            <a:alphaModFix/>
          </a:blip>
          <a:srcRect b="10556"/>
          <a:stretch/>
        </p:blipFill>
        <p:spPr>
          <a:xfrm>
            <a:off x="7826307" y="0"/>
            <a:ext cx="1219370" cy="8094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1198</Words>
  <Application>Microsoft Office PowerPoint</Application>
  <PresentationFormat>On-screen Show (4:3)</PresentationFormat>
  <Paragraphs>117</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Detection of Deep Sleeping Apps in Android Using  Machine Learning  </vt:lpstr>
      <vt:lpstr>PowerPoint Presentation</vt:lpstr>
      <vt:lpstr>Abstract</vt:lpstr>
      <vt:lpstr>Objective </vt:lpstr>
      <vt:lpstr>Problem Statement</vt:lpstr>
      <vt:lpstr>PowerPoint Presentation</vt:lpstr>
      <vt:lpstr>Existing System Methodology</vt:lpstr>
      <vt:lpstr>PowerPoint Presentation</vt:lpstr>
      <vt:lpstr>Proposed Methodology</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Provisioning Computational Resources for Cloud-Based  E-Learning Platforms Using Deep Learning Techniques</dc:title>
  <dc:creator>LEKSHWIN</dc:creator>
  <cp:lastModifiedBy>Kamal raj</cp:lastModifiedBy>
  <cp:revision>11</cp:revision>
  <dcterms:modified xsi:type="dcterms:W3CDTF">2021-10-27T03:50:34Z</dcterms:modified>
</cp:coreProperties>
</file>