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67" r:id="rId3"/>
    <p:sldId id="260" r:id="rId4"/>
    <p:sldId id="426" r:id="rId5"/>
    <p:sldId id="259" r:id="rId6"/>
    <p:sldId id="270" r:id="rId7"/>
    <p:sldId id="326" r:id="rId8"/>
    <p:sldId id="265" r:id="rId9"/>
    <p:sldId id="269" r:id="rId10"/>
    <p:sldId id="415" r:id="rId11"/>
    <p:sldId id="261" r:id="rId12"/>
    <p:sldId id="264" r:id="rId13"/>
    <p:sldId id="268" r:id="rId14"/>
    <p:sldId id="424" r:id="rId15"/>
    <p:sldId id="334" r:id="rId16"/>
    <p:sldId id="425" r:id="rId17"/>
    <p:sldId id="412" r:id="rId18"/>
    <p:sldId id="413" r:id="rId19"/>
    <p:sldId id="414" r:id="rId20"/>
    <p:sldId id="428" r:id="rId21"/>
    <p:sldId id="330" r:id="rId22"/>
    <p:sldId id="417" r:id="rId23"/>
    <p:sldId id="416" r:id="rId24"/>
    <p:sldId id="331" r:id="rId25"/>
    <p:sldId id="418" r:id="rId26"/>
    <p:sldId id="420" r:id="rId27"/>
    <p:sldId id="257" r:id="rId28"/>
    <p:sldId id="263" r:id="rId29"/>
    <p:sldId id="422" r:id="rId30"/>
    <p:sldId id="419" r:id="rId31"/>
    <p:sldId id="421" r:id="rId32"/>
    <p:sldId id="423" r:id="rId33"/>
    <p:sldId id="42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94EDE7-BBC4-4794-8413-FB58361053DC}">
          <p14:sldIdLst>
            <p14:sldId id="256"/>
          </p14:sldIdLst>
        </p14:section>
        <p14:section name="Untitled Section" id="{E66D6F7B-88F4-4D71-9AD8-030B4440A18C}">
          <p14:sldIdLst>
            <p14:sldId id="267"/>
            <p14:sldId id="260"/>
            <p14:sldId id="426"/>
          </p14:sldIdLst>
        </p14:section>
        <p14:section name="assessments" id="{5142D255-BD24-407C-ABD9-B6C377AA0413}">
          <p14:sldIdLst>
            <p14:sldId id="259"/>
            <p14:sldId id="270"/>
            <p14:sldId id="326"/>
            <p14:sldId id="265"/>
          </p14:sldIdLst>
        </p14:section>
        <p14:section name="Untitled Section" id="{131D01D5-D3DE-407A-BBBA-BC5C5188AF9B}">
          <p14:sldIdLst>
            <p14:sldId id="269"/>
            <p14:sldId id="415"/>
          </p14:sldIdLst>
        </p14:section>
        <p14:section name="Untitled Section" id="{967BAE9B-2F97-4401-B4B9-7EB1EAE33FFB}">
          <p14:sldIdLst>
            <p14:sldId id="261"/>
            <p14:sldId id="264"/>
            <p14:sldId id="268"/>
            <p14:sldId id="424"/>
          </p14:sldIdLst>
        </p14:section>
        <p14:section name="Untitled Section" id="{32FC0343-F4DC-4308-BB66-7AF08FE3D643}">
          <p14:sldIdLst>
            <p14:sldId id="334"/>
            <p14:sldId id="425"/>
            <p14:sldId id="412"/>
            <p14:sldId id="413"/>
            <p14:sldId id="414"/>
          </p14:sldIdLst>
        </p14:section>
        <p14:section name="Untitled Section" id="{02A14D17-6503-44F9-BE64-EBC368098B6F}">
          <p14:sldIdLst>
            <p14:sldId id="428"/>
            <p14:sldId id="330"/>
            <p14:sldId id="417"/>
            <p14:sldId id="416"/>
            <p14:sldId id="331"/>
          </p14:sldIdLst>
        </p14:section>
        <p14:section name="Untitled Section" id="{D522C816-998C-4388-BF2B-0BD558434E53}">
          <p14:sldIdLst>
            <p14:sldId id="418"/>
            <p14:sldId id="420"/>
            <p14:sldId id="257"/>
            <p14:sldId id="263"/>
            <p14:sldId id="422"/>
            <p14:sldId id="419"/>
            <p14:sldId id="421"/>
            <p14:sldId id="423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99"/>
    <a:srgbClr val="F2FCFA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667" autoAdjust="0"/>
  </p:normalViewPr>
  <p:slideViewPr>
    <p:cSldViewPr showGuides="1">
      <p:cViewPr varScale="1">
        <p:scale>
          <a:sx n="88" d="100"/>
          <a:sy n="88" d="100"/>
        </p:scale>
        <p:origin x="80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707130-45A4-4C38-973F-C2D06867D6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9DD924-0F6A-4503-ABE9-C84990845C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327B394-99EF-4B60-8BE3-17475F6F3574}" type="datetimeFigureOut">
              <a:rPr lang="en-US" altLang="en-US"/>
              <a:pPr>
                <a:defRPr/>
              </a:pPr>
              <a:t>9/4/2024</a:t>
            </a:fld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5B2C85E-C88F-40AA-BAE8-B961D6C78F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A9EB24A-7A49-4D00-9F25-06D61ED33D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77BAB445-32A6-422A-8926-DC2C855F5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6D4DA23C-D5D7-48AC-B451-EA55AC868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A334BF7-FC6F-4B85-91A7-773B04001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1424DADB-F19A-4FC1-B07D-18782DA34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F385473D-C7BD-4233-85D3-52804F59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5CF64DC-4D03-49F9-8B16-8AA529F4B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283E3A-3640-402A-BFFB-ECA417A67F90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861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B8668C6-413C-4BCF-A84A-E0379BA5B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041F0EB6-6343-4F7B-8E64-77F4102E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1398894-394B-44CA-8208-8B96EDBEF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FC12B1-9D1A-4D96-982A-14E5B7C8B893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339EE7E-6BB4-4F59-935A-7871CE9C5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274B642-7664-4D8A-9BBD-129AFB90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A5770EF-CB06-40D1-8B37-DF98AA45C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D3B903-0C5F-4E38-95CD-72123332D58B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04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856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86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66474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9399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25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554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20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4199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188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347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2F2890A-F020-49B0-8BF2-F3ECEDA427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DCB1B5EB-A60A-4826-AF5D-2EA10A4C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659A1CC-9B67-404E-B061-D4DD5A25D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D5F26D-505D-4E1B-A9C4-EFD150A1F44B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433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406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029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692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0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3F9E4D1-A843-4D0F-8730-D7F1D996A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C87B957-FD0F-4655-A85D-C359334F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DEABC29-5465-45CF-B97D-44E4BC8AF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6E242E-A5D0-4A99-AE6D-E6B31A7F65C3}" type="slidenum">
              <a:rPr lang="en-US" altLang="en-US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71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522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44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B434C7-706C-4092-A774-1BA05021689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90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208405" indent="0">
              <a:spcBef>
                <a:spcPts val="95"/>
              </a:spcBef>
              <a:buFont typeface="Arial"/>
              <a:buNone/>
              <a:tabLst>
                <a:tab pos="355600" algn="l"/>
              </a:tabLst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34BF7-FC6F-4B85-91A7-773B040017F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3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5D69B-5669-4B2F-808A-42943A706E30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754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0B9E33-DE85-4BA6-A934-A8FC39390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22D7-9C9B-4326-ADAB-5FCFFBFB9C64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0E37E1-A52F-4118-B054-9DAB6A457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F44C05-9A1C-4CCC-9453-C37257E17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D9F7-EE94-40EE-BDF5-D6DBC9CC6C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014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FEC1FF-01CA-42FA-8919-EEB49DA4D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0871A-7F7D-4122-922E-264ED8A20D92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EF59B-20EF-4F4D-9C50-3C1682AFE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D0B42C-66AC-45A5-9BB2-467A092B4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4DBFD-DA70-47BA-8074-C90B2ACBF4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5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31BF7C-FF86-406F-8596-D8FB0C8993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14018-8D3B-4465-B9C5-506AC83DD636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A78C72-2D87-4081-8B9C-45163AA32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A56638-111C-4798-BB7D-8E85BBBC9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BFF53-017B-44F8-9782-8D64FF7535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926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2943D-9489-4977-91EF-536CEC9872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CEA21-85AE-483A-9D96-5B5604AA9398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6FF43C-9B46-4E82-9128-9387785AC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A1379-2059-4B49-AFC8-56C25E5E7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3131A-0FFA-4B45-B038-750BB9A4F7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82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CAE4BC-C7AD-4758-9E35-A327859D1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4A56E-2854-45B0-9C22-1FE21366520A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3C0DD1-8853-4DEC-BE17-92199D298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35C4E3-F62B-4427-833F-64259FE4E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771F6-E44C-4C2A-8437-024E91EF4A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2E174-65B5-4CD4-B4AD-6E01ACB2C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AB2D6-EDE8-47FE-A028-11B34A1C425C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602F9-948F-4FBD-BE36-ECFC1A3E8D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2B456-CA62-4E8F-9F0E-43648C338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AF6DB-7595-461C-B994-9447C17CB5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1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7F4CE8-DE58-4EF8-8E96-5045CD661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2FE35-5A6A-4CC0-B3D2-793E9E66A41B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0134CF9-6049-460D-9560-89FE8C981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92F0FD-8053-4084-9C57-AC66C597C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E3A59-87CE-4535-8C47-D246E2B388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079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C86C2F-2756-4C18-82C1-F0256205A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87141-9CC5-4A21-B117-1B90493F2E3A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749792-299F-4767-9DD5-B996DFC4A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CE4D1B-1918-413B-8AE7-E9294DE7C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3043-DCF1-47D5-9698-EA3957E373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703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C7CEB8-BFB5-4CC7-A916-F9CCAEE4A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8CCB-7403-4894-9A8F-63AB5D2F89B4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1D0AD4-45CD-4318-A242-0CECE2783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82A355-C3DB-41D9-93FE-92A66ED45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5F38A-BBC1-49A0-9DF9-7CA191A94B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4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D74E0B-4998-45A8-B894-596164D48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85598-C5AE-45C3-B947-A30F8DADE868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C21A4-B799-4144-8F5B-43927A12A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AEF400-E757-4545-B633-0E2F92549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0E8D1-9E6A-45AE-A82A-27CA52F809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45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F7F3F-0483-42B5-B198-A17D334C2A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45570-5867-48DB-9E04-369FD2F178F2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2E97A-F538-4A04-8A9C-C5396DDA1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E0342-4F31-42F4-B04F-C1792D4916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0A6F2-3E04-4A2A-A5C8-FAC1F49914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23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7C9BDC-ED8A-4BB1-A96B-398659496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FDAAD81-A162-4F71-BAA0-FEA2E9DCE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B440507-AC5B-4E88-A414-665F3B5EF6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E350103-0F8C-45CF-A202-42EDC518C010}" type="datetime1">
              <a:rPr lang="en-US" altLang="en-US" smtClean="0"/>
              <a:t>9/4/2024</a:t>
            </a:fld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C0709AE-A783-45C1-A60B-0448E1A884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3A13EDC-C5D2-44FA-8FD9-3E8C9E0E66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3C2D718-B7CA-48B2-AF58-E4951D3542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hk.edu.hk/clear/qm/A5-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~aiken/mos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erg.cuhk.edu.hk/erg/AcademicHonesty" TargetMode="External"/><Relationship Id="rId4" Type="http://schemas.openxmlformats.org/officeDocument/2006/relationships/hyperlink" Target="http://www.cuhk.edu.hk/policy/academichonest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lib.cuhk.edu.hk/c.php?g=917899&amp;p=697597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ryu@cse.cuhk.edu.h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60D05E95-57DD-4332-A032-6B1D1E700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D9DFA-EDCE-4BE5-BACB-4C367A334AF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89DF3E7-4691-4E76-AD92-5F9D89D077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Wk1_M: Outline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AECBDC8A-F671-4A12-960A-742A55EACF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CSCI3170 24T1</a:t>
            </a:r>
          </a:p>
          <a:p>
            <a:pPr eaLnBrk="1" hangingPunct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CC06-3218-4A2A-9D53-BCDF9643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 dirty="0"/>
              <a:t>2024-2025 T1 (Michael </a:t>
            </a:r>
            <a:r>
              <a:rPr lang="fr-FR" altLang="zh-TW" dirty="0" err="1"/>
              <a:t>Yu's</a:t>
            </a:r>
            <a:r>
              <a:rPr lang="fr-FR" altLang="zh-TW" dirty="0"/>
              <a:t> Slides) V_1.0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8647-75D5-4722-BFD7-53C8783D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Known Public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3F78-2510-4A35-AEF1-76B5BB7C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sz="2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LEC/d2/01</a:t>
            </a: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(x1)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TUT/03 (x1)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TUT/02 (x1)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E6D4-9206-4CFE-903B-A2969E04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32573A-C657-4705-AFAA-A62151FCAED6}"/>
              </a:ext>
            </a:extLst>
          </p:cNvPr>
          <p:cNvGrpSpPr/>
          <p:nvPr/>
        </p:nvGrpSpPr>
        <p:grpSpPr>
          <a:xfrm>
            <a:off x="3810000" y="1143000"/>
            <a:ext cx="4876800" cy="4875981"/>
            <a:chOff x="3733800" y="1321619"/>
            <a:chExt cx="4876800" cy="48759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FA555D-77C4-4E02-A3E4-BFC17B51DCA4}"/>
                </a:ext>
              </a:extLst>
            </p:cNvPr>
            <p:cNvGrpSpPr/>
            <p:nvPr/>
          </p:nvGrpSpPr>
          <p:grpSpPr>
            <a:xfrm>
              <a:off x="3733800" y="1321619"/>
              <a:ext cx="4876800" cy="4850581"/>
              <a:chOff x="3733800" y="1321619"/>
              <a:chExt cx="4876800" cy="485058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92C2F2D-8EE1-4F2A-B208-3729A61A41FE}"/>
                  </a:ext>
                </a:extLst>
              </p:cNvPr>
              <p:cNvGrpSpPr/>
              <p:nvPr/>
            </p:nvGrpSpPr>
            <p:grpSpPr>
              <a:xfrm>
                <a:off x="3733800" y="1321619"/>
                <a:ext cx="4876800" cy="4850581"/>
                <a:chOff x="1371600" y="304800"/>
                <a:chExt cx="6114535" cy="6081661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CD7EAAC-ECE7-47F1-92E2-471687EB6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1371600" y="304800"/>
                  <a:ext cx="6114535" cy="6081661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7F7BEF6-55D9-46CB-9AE3-AC4CD6802F46}"/>
                    </a:ext>
                  </a:extLst>
                </p:cNvPr>
                <p:cNvSpPr/>
                <p:nvPr/>
              </p:nvSpPr>
              <p:spPr bwMode="auto">
                <a:xfrm>
                  <a:off x="3494147" y="2987040"/>
                  <a:ext cx="609600" cy="228599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HK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新細明體" pitchFamily="18" charset="-120"/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34CA524-D9C6-41B9-8760-2AA628F6A6B2}"/>
                    </a:ext>
                  </a:extLst>
                </p:cNvPr>
                <p:cNvSpPr/>
                <p:nvPr/>
              </p:nvSpPr>
              <p:spPr bwMode="auto">
                <a:xfrm>
                  <a:off x="4113907" y="2407920"/>
                  <a:ext cx="609600" cy="228599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HK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新細明體" pitchFamily="18" charset="-120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88E6369-0834-46E1-B115-FE8B4696EC31}"/>
                  </a:ext>
                </a:extLst>
              </p:cNvPr>
              <p:cNvSpPr/>
              <p:nvPr/>
            </p:nvSpPr>
            <p:spPr bwMode="auto">
              <a:xfrm>
                <a:off x="7413171" y="1563095"/>
                <a:ext cx="1012371" cy="4609105"/>
              </a:xfrm>
              <a:prstGeom prst="rect">
                <a:avLst/>
              </a:prstGeom>
              <a:solidFill>
                <a:schemeClr val="bg2">
                  <a:lumMod val="75000"/>
                  <a:alpha val="2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HK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EB3AA5-F405-4CB0-AF66-6EF50251396E}"/>
                </a:ext>
              </a:extLst>
            </p:cNvPr>
            <p:cNvSpPr/>
            <p:nvPr/>
          </p:nvSpPr>
          <p:spPr bwMode="auto">
            <a:xfrm>
              <a:off x="6412680" y="1588495"/>
              <a:ext cx="2012862" cy="4609105"/>
            </a:xfrm>
            <a:prstGeom prst="rect">
              <a:avLst/>
            </a:prstGeom>
            <a:solidFill>
              <a:schemeClr val="bg2">
                <a:lumMod val="75000"/>
                <a:alpha val="2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HK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0436BC6-9BC2-4763-9280-3336A59B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8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BF9F431-33A9-4CE6-890C-FD51303B9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C3308-7C8B-4C6E-B0FC-CB4FC7051AD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AA008486-2306-4AC7-AFC2-B7C589574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Main Assessments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EFF2D8B-C247-4D5C-B5F0-7CF60E16B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</a:t>
            </a:r>
            <a:r>
              <a:rPr lang="en-US" altLang="zh-TW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project assignment</a:t>
            </a:r>
          </a:p>
          <a:p>
            <a:pPr lvl="1" eaLnBrk="1" hangingPunct="1"/>
            <a:r>
              <a:rPr lang="en-US" altLang="zh-TW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students will form a group to complete the project.</a:t>
            </a:r>
          </a:p>
          <a:p>
            <a:pPr lvl="1" eaLnBrk="1" hangingPunct="1"/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 will set up the project accounts for all students and give </a:t>
            </a:r>
            <a: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tutorials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Database system.</a:t>
            </a:r>
            <a:endParaRPr lang="en-US" altLang="zh-TW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will be </a:t>
            </a:r>
            <a:r>
              <a:rPr lang="en-US" altLang="zh-TW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2 - 3 assignments</a:t>
            </a:r>
            <a:endParaRPr lang="en-US" altLang="zh-TW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79AC02-8695-4633-9D16-FF7C2A81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82E5-E2BA-4CCC-9999-679B61E6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/>
              <a:t>Short</a:t>
            </a:r>
            <a:r>
              <a:rPr lang="zh-HK" altLang="en-US" dirty="0"/>
              <a:t> </a:t>
            </a:r>
            <a:r>
              <a:rPr lang="en-US" altLang="zh-HK" dirty="0"/>
              <a:t>Classwork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D853CB1-38FF-445D-A638-32DED2B5A5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will be </a:t>
            </a:r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zh-HK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HK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classwork</a:t>
            </a:r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Classwork are usually simple and short.</a:t>
            </a:r>
          </a:p>
          <a:p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pass-fail grading system is used.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answers not expected</a:t>
            </a:r>
          </a:p>
          <a:p>
            <a:pPr lvl="1"/>
            <a: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pass if</a:t>
            </a:r>
            <a:r>
              <a:rPr lang="zh-HK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tried to write down some answers relevant to the questions</a:t>
            </a:r>
            <a:br>
              <a:rPr lang="en-US" altLang="zh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altLang="zh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Classwork questions: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Sample answers also provided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AU" sz="2000" dirty="0">
                <a:latin typeface="Calibri" panose="020F0502020204030204" pitchFamily="34" charset="0"/>
                <a:cs typeface="Calibri" panose="020F0502020204030204" pitchFamily="34" charset="0"/>
              </a:rPr>
              <a:t>To be released on course website at every interval</a:t>
            </a:r>
          </a:p>
          <a:p>
            <a:pPr lvl="1"/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5F32E-9E00-4370-9D76-EA4BBF0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ED57EBB-AD1C-4587-9535-E6F8B16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A6114E-AEE2-4A20-9291-92FF60C9752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84C55EC-B91E-49FB-87AD-00FF18360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Exams and Grading Policy</a:t>
            </a:r>
            <a:endParaRPr lang="en-US" altLang="zh-TW" sz="28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BF37DAD-554A-438B-B1ED-566E9BE79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  <a:defRPr/>
            </a:pP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Passing requirements: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mark </a:t>
            </a:r>
            <a:r>
              <a:rPr lang="en-US" altLang="en-US" sz="24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passing line (usually 45% - 50%), 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 in final exam </a:t>
            </a:r>
            <a:r>
              <a:rPr lang="en-US" altLang="en-US" sz="24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35%, and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K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 in project </a:t>
            </a:r>
            <a:r>
              <a:rPr lang="en-US" altLang="en-US" sz="24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35%.</a:t>
            </a:r>
          </a:p>
          <a:p>
            <a:pPr eaLnBrk="1" hangingPunct="1">
              <a:defRPr/>
            </a:pP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12BAA-5FDF-4227-9D3D-D020806E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16386" name="Rectangle 6">
            <a:extLst>
              <a:ext uri="{FF2B5EF4-FFF2-40B4-BE49-F238E27FC236}">
                <a16:creationId xmlns:a16="http://schemas.microsoft.com/office/drawing/2014/main" id="{5938AC00-2E46-4B7A-83AD-C1080FCD3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F19116-BBB8-4C30-BEDF-B7EC35A181A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DEC1A1BB-6D47-4223-A597-2DB55C89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867" y="4219699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8888EF8-573A-4BAA-9714-ED08EF65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80140"/>
              </p:ext>
            </p:extLst>
          </p:nvPr>
        </p:nvGraphicFramePr>
        <p:xfrm>
          <a:off x="838200" y="1507067"/>
          <a:ext cx="7467600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04127153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38306707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  <a:r>
                        <a:rPr lang="zh-HK" alt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HK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Classwork (5-8)</a:t>
                      </a:r>
                      <a:endParaRPr lang="en-H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677519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Homework (2-3): </a:t>
                      </a:r>
                      <a:endParaRPr lang="en-H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55349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(1):</a:t>
                      </a:r>
                      <a:endParaRPr lang="en-H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203197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Exam (1):</a:t>
                      </a:r>
                      <a:endParaRPr lang="en-H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r>
                        <a:rPr lang="en-US" altLang="zh-TW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H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021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386-4CC0-44A1-A137-79FC515F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3322-9115-4BF0-B8ED-2B6CC5AB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accordance with the University’s “Policy on External Referencing to Hong Kong Qualifications Framework” approved by the Senate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1-unit course would include one classroom contact hour and 2-2.75 student self-study hours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 that by 3 for a 3-unit course, plus two to three hours of assessment.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https://www.cuhk.edu.hk/clear/qm/A5-1.pdf</a:t>
            </a:r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F4C92-7609-4172-ACC3-9138A454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80F46-A20E-4D79-91B6-4F549420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32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065" rIns="0" bIns="0" rtlCol="0">
            <a:spAutoFit/>
          </a:bodyPr>
          <a:lstStyle/>
          <a:p>
            <a:r>
              <a:rPr lang="en-HK" dirty="0"/>
              <a:t>Academic Honesty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142357-61B6-E2EA-2244-F16E9AFC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indent="-342265">
              <a:spcBef>
                <a:spcPts val="445"/>
              </a:spcBef>
              <a:buFont typeface="Arial"/>
              <a:buChar char="•"/>
              <a:tabLst>
                <a:tab pos="354965" algn="l"/>
              </a:tabLst>
            </a:pPr>
            <a:r>
              <a:rPr lang="en-HK" sz="26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lang="en-HK" sz="26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HK" sz="2600" b="1" dirty="0">
                <a:solidFill>
                  <a:srgbClr val="FF0000"/>
                </a:solidFill>
                <a:latin typeface="Calibri"/>
                <a:cs typeface="Calibri"/>
              </a:rPr>
              <a:t>PLAGIARISM</a:t>
            </a:r>
            <a:r>
              <a:rPr lang="en-HK" sz="26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zh-CN" altLang="en-US" sz="2600" b="1" spc="-10" dirty="0">
                <a:solidFill>
                  <a:srgbClr val="FF0000"/>
                </a:solidFill>
                <a:latin typeface="BIZ UDGothic"/>
                <a:cs typeface="BIZ UDGothic"/>
              </a:rPr>
              <a:t>嚴禁抄功課</a:t>
            </a:r>
            <a:endParaRPr lang="zh-CN" altLang="en-US" sz="2600" dirty="0">
              <a:latin typeface="BIZ UDGothic"/>
              <a:cs typeface="BIZ UDGothic"/>
            </a:endParaRPr>
          </a:p>
          <a:p>
            <a:pPr marL="756285" lvl="1" indent="-286385">
              <a:spcBef>
                <a:spcPts val="280"/>
              </a:spcBef>
              <a:buFont typeface="Arial"/>
              <a:buChar char="–"/>
              <a:tabLst>
                <a:tab pos="756285" algn="l"/>
              </a:tabLst>
            </a:pPr>
            <a:r>
              <a:rPr lang="en-HK" sz="2200" dirty="0">
                <a:latin typeface="Calibri"/>
                <a:cs typeface="Calibri"/>
              </a:rPr>
              <a:t>No</a:t>
            </a:r>
            <a:r>
              <a:rPr lang="en-HK" sz="2200" spc="-65" dirty="0">
                <a:latin typeface="Calibri"/>
                <a:cs typeface="Calibri"/>
              </a:rPr>
              <a:t> </a:t>
            </a:r>
            <a:r>
              <a:rPr lang="en-HK" sz="2200" dirty="0">
                <a:latin typeface="Calibri"/>
                <a:cs typeface="Calibri"/>
              </a:rPr>
              <a:t>copying</a:t>
            </a:r>
            <a:r>
              <a:rPr lang="en-HK" sz="2200" spc="-55" dirty="0">
                <a:latin typeface="Calibri"/>
                <a:cs typeface="Calibri"/>
              </a:rPr>
              <a:t> </a:t>
            </a:r>
            <a:r>
              <a:rPr lang="en-HK" sz="2200" dirty="0">
                <a:latin typeface="Calibri"/>
                <a:cs typeface="Calibri"/>
              </a:rPr>
              <a:t>from</a:t>
            </a:r>
            <a:r>
              <a:rPr lang="en-HK" sz="2200" spc="-70" dirty="0">
                <a:latin typeface="Calibri"/>
                <a:cs typeface="Calibri"/>
              </a:rPr>
              <a:t> </a:t>
            </a:r>
            <a:r>
              <a:rPr lang="en-HK" sz="2200" spc="-10" dirty="0">
                <a:latin typeface="Calibri"/>
                <a:cs typeface="Calibri"/>
              </a:rPr>
              <a:t>others</a:t>
            </a:r>
            <a:endParaRPr lang="en-HK" sz="2200" dirty="0">
              <a:latin typeface="Calibri"/>
              <a:cs typeface="Calibri"/>
            </a:endParaRPr>
          </a:p>
          <a:p>
            <a:pPr marL="756285" lvl="1" indent="-286385"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r>
              <a:rPr lang="en-HK" sz="2200" dirty="0">
                <a:latin typeface="Calibri"/>
                <a:cs typeface="Calibri"/>
              </a:rPr>
              <a:t>No</a:t>
            </a:r>
            <a:r>
              <a:rPr lang="en-HK" sz="2200" spc="-45" dirty="0">
                <a:latin typeface="Calibri"/>
                <a:cs typeface="Calibri"/>
              </a:rPr>
              <a:t> </a:t>
            </a:r>
            <a:r>
              <a:rPr lang="en-HK" sz="2200" dirty="0">
                <a:latin typeface="Calibri"/>
                <a:cs typeface="Calibri"/>
              </a:rPr>
              <a:t>“</a:t>
            </a:r>
            <a:r>
              <a:rPr lang="en-HK" sz="2200" i="1" dirty="0">
                <a:latin typeface="Calibri"/>
                <a:cs typeface="Calibri"/>
              </a:rPr>
              <a:t>lending</a:t>
            </a:r>
            <a:r>
              <a:rPr lang="en-HK" sz="2200" dirty="0">
                <a:latin typeface="Calibri"/>
                <a:cs typeface="Calibri"/>
              </a:rPr>
              <a:t>”</a:t>
            </a:r>
            <a:r>
              <a:rPr lang="en-HK" sz="2200" spc="-50" dirty="0">
                <a:latin typeface="Calibri"/>
                <a:cs typeface="Calibri"/>
              </a:rPr>
              <a:t> </a:t>
            </a:r>
            <a:r>
              <a:rPr lang="en-HK" sz="2200" dirty="0">
                <a:latin typeface="Calibri"/>
                <a:cs typeface="Calibri"/>
              </a:rPr>
              <a:t>your</a:t>
            </a:r>
            <a:r>
              <a:rPr lang="en-HK" sz="2200" spc="-50" dirty="0">
                <a:latin typeface="Calibri"/>
                <a:cs typeface="Calibri"/>
              </a:rPr>
              <a:t> </a:t>
            </a:r>
            <a:r>
              <a:rPr lang="en-HK" sz="2200" dirty="0">
                <a:latin typeface="Calibri"/>
                <a:cs typeface="Calibri"/>
              </a:rPr>
              <a:t>work</a:t>
            </a:r>
            <a:r>
              <a:rPr lang="en-HK" sz="2200" spc="-50" dirty="0">
                <a:latin typeface="Calibri"/>
                <a:cs typeface="Calibri"/>
              </a:rPr>
              <a:t> </a:t>
            </a:r>
            <a:r>
              <a:rPr lang="en-HK" sz="2200" dirty="0">
                <a:latin typeface="Calibri"/>
                <a:cs typeface="Calibri"/>
              </a:rPr>
              <a:t>to</a:t>
            </a:r>
            <a:r>
              <a:rPr lang="en-HK" sz="2200" spc="-40" dirty="0">
                <a:latin typeface="Calibri"/>
                <a:cs typeface="Calibri"/>
              </a:rPr>
              <a:t> </a:t>
            </a:r>
            <a:r>
              <a:rPr lang="en-HK" sz="2200" spc="-10" dirty="0">
                <a:latin typeface="Calibri"/>
                <a:cs typeface="Calibri"/>
              </a:rPr>
              <a:t>others</a:t>
            </a:r>
          </a:p>
          <a:p>
            <a:pPr marL="356235" indent="-286385">
              <a:spcBef>
                <a:spcPts val="265"/>
              </a:spcBef>
              <a:buFont typeface="Arial"/>
              <a:buChar char="–"/>
              <a:tabLst>
                <a:tab pos="756285" algn="l"/>
              </a:tabLst>
            </a:pPr>
            <a:endParaRPr lang="en-HK" sz="2600" spc="-10" dirty="0">
              <a:latin typeface="Calibri"/>
              <a:cs typeface="Calibri"/>
            </a:endParaRPr>
          </a:p>
          <a:p>
            <a:pPr marL="527050" indent="-457200"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756285" algn="l"/>
              </a:tabLst>
            </a:pPr>
            <a:r>
              <a:rPr lang="en-HK" sz="2600" spc="-10" dirty="0">
                <a:latin typeface="Calibri"/>
                <a:cs typeface="Calibri"/>
              </a:rPr>
              <a:t>Interesting toolkit on software similarity</a:t>
            </a:r>
            <a:endParaRPr lang="en-HK" sz="2600" dirty="0">
              <a:latin typeface="Calibri"/>
              <a:cs typeface="Calibri"/>
            </a:endParaRPr>
          </a:p>
          <a:p>
            <a:pPr marL="756285" lvl="1" indent="-286385">
              <a:spcBef>
                <a:spcPts val="265"/>
              </a:spcBef>
              <a:buClr>
                <a:srgbClr val="000000"/>
              </a:buClr>
              <a:buFont typeface="Arial"/>
              <a:buChar char="–"/>
              <a:tabLst>
                <a:tab pos="756285" algn="l"/>
              </a:tabLst>
            </a:pPr>
            <a:r>
              <a:rPr lang="en-HK" sz="2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http://theory.stanford.edu/~aiken/moss/</a:t>
            </a:r>
            <a:r>
              <a:rPr lang="en-HK"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lang="en-HK" sz="2000" dirty="0">
                <a:latin typeface="Calibri"/>
                <a:cs typeface="Calibri"/>
              </a:rPr>
              <a:t>(for</a:t>
            </a:r>
            <a:r>
              <a:rPr lang="en-HK" sz="2000" spc="-70" dirty="0">
                <a:latin typeface="Calibri"/>
                <a:cs typeface="Calibri"/>
              </a:rPr>
              <a:t> </a:t>
            </a:r>
            <a:r>
              <a:rPr lang="en-HK" sz="2000" dirty="0">
                <a:latin typeface="Calibri"/>
                <a:cs typeface="Calibri"/>
              </a:rPr>
              <a:t>your</a:t>
            </a:r>
            <a:r>
              <a:rPr lang="en-HK" sz="2000" spc="-80" dirty="0">
                <a:latin typeface="Calibri"/>
                <a:cs typeface="Calibri"/>
              </a:rPr>
              <a:t> </a:t>
            </a:r>
            <a:r>
              <a:rPr lang="en-HK" sz="2000" dirty="0">
                <a:latin typeface="Calibri"/>
                <a:cs typeface="Calibri"/>
              </a:rPr>
              <a:t>eyes</a:t>
            </a:r>
            <a:r>
              <a:rPr lang="en-HK" sz="2000" spc="-55" dirty="0">
                <a:latin typeface="Calibri"/>
                <a:cs typeface="Calibri"/>
              </a:rPr>
              <a:t> </a:t>
            </a:r>
            <a:r>
              <a:rPr lang="en-HK" sz="2000" spc="-10" dirty="0">
                <a:latin typeface="Calibri"/>
                <a:cs typeface="Calibri"/>
              </a:rPr>
              <a:t>only)</a:t>
            </a:r>
            <a:br>
              <a:rPr lang="en-HK" sz="2200" spc="-10" dirty="0">
                <a:latin typeface="Calibri"/>
                <a:cs typeface="Calibri"/>
              </a:rPr>
            </a:br>
            <a:endParaRPr lang="en-HK" sz="2200" dirty="0">
              <a:latin typeface="Calibri"/>
              <a:cs typeface="Calibri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lang="en-HK" sz="2600" dirty="0">
                <a:latin typeface="Calibri"/>
                <a:cs typeface="Calibri"/>
              </a:rPr>
              <a:t>Every</a:t>
            </a:r>
            <a:r>
              <a:rPr lang="en-HK" sz="2600" spc="-50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plagiarizing</a:t>
            </a:r>
            <a:r>
              <a:rPr lang="en-HK" sz="2600" spc="-35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case</a:t>
            </a:r>
            <a:r>
              <a:rPr lang="en-HK" sz="2600" spc="-40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will</a:t>
            </a:r>
            <a:r>
              <a:rPr lang="en-HK" sz="2600" spc="-30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be</a:t>
            </a:r>
            <a:r>
              <a:rPr lang="en-HK" sz="2600" spc="-35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reported</a:t>
            </a:r>
            <a:r>
              <a:rPr lang="en-HK" sz="2600" spc="-55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to</a:t>
            </a:r>
            <a:r>
              <a:rPr lang="en-HK" sz="2600" spc="-40" dirty="0">
                <a:latin typeface="Calibri"/>
                <a:cs typeface="Calibri"/>
              </a:rPr>
              <a:t> </a:t>
            </a:r>
            <a:r>
              <a:rPr lang="en-HK" sz="2600" dirty="0">
                <a:latin typeface="Calibri"/>
                <a:cs typeface="Calibri"/>
              </a:rPr>
              <a:t>the</a:t>
            </a:r>
            <a:r>
              <a:rPr lang="en-HK" sz="2600" spc="-45" dirty="0">
                <a:latin typeface="Calibri"/>
                <a:cs typeface="Calibri"/>
              </a:rPr>
              <a:t> </a:t>
            </a:r>
            <a:r>
              <a:rPr lang="en-HK" sz="2600" spc="-10" dirty="0">
                <a:latin typeface="Calibri"/>
                <a:cs typeface="Calibri"/>
              </a:rPr>
              <a:t>Faculty.</a:t>
            </a:r>
            <a:br>
              <a:rPr lang="en-HK" sz="2600" spc="-10" dirty="0">
                <a:latin typeface="Calibri"/>
                <a:cs typeface="Calibri"/>
              </a:rPr>
            </a:br>
            <a:r>
              <a:rPr lang="en-HK" sz="2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http://www.cuhk.edu.hk/policy/academichonesty</a:t>
            </a:r>
            <a:r>
              <a:rPr lang="en-HK" sz="2200" spc="229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HK" sz="2200" spc="-10" dirty="0">
                <a:latin typeface="Calibri"/>
                <a:cs typeface="Calibri"/>
              </a:rPr>
              <a:t>(CUHK) </a:t>
            </a:r>
            <a:r>
              <a:rPr lang="en-HK" sz="2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https://www.erg.cuhk.edu.hk/erg/AcademicHonesty</a:t>
            </a:r>
            <a:r>
              <a:rPr lang="en-HK" sz="2200" spc="2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HK" sz="2200" spc="-10" dirty="0">
                <a:latin typeface="Calibri"/>
                <a:cs typeface="Calibri"/>
              </a:rPr>
              <a:t>(ERG)</a:t>
            </a:r>
            <a:endParaRPr lang="en-HK" sz="2200" dirty="0">
              <a:latin typeface="Calibri"/>
              <a:cs typeface="Calibri"/>
            </a:endParaRPr>
          </a:p>
          <a:p>
            <a:endParaRPr lang="en-H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96B187-420C-C992-850A-93351B7D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5FF-6797-4BF5-A000-B06774E7C74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0" y="1524000"/>
            <a:ext cx="530351" cy="53035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44DACCF-A7C4-41C7-9E76-CAF813322EDD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fr-FR" altLang="zh-HK"/>
              <a:t>2024-2025 T1 (Michael Yu's Slides)</a:t>
            </a:r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B62E6-5BE8-4C9D-91FF-E813480B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9D7B-B106-4D36-92BA-0C154E65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55BB-2CAF-46AC-ADED-66FFA090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relation to the group project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“All members of the group should be asked to sign the declaration, each of whom is responsible and liable to disciplinary actions, irrespective of whether he/she has signed the declaration and whether he/she has contributed, directly or indirectly, to the problematic contents.”</a:t>
            </a:r>
          </a:p>
          <a:p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85148-3E18-43F6-A01A-9141B308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C1243-06A3-453C-9A37-113D18CC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335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F92E-F79F-46BB-8BCC-555EABF9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CBCE-E5C4-4AF9-BEAF-C2F90FF9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plagiarism? An over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-simplified guide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you copy someone's work? 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you copy a part of someone's work? 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you not do the work yourself? 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you release your work to a third party? 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gave my work to someone? 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[NEW] I used AI on my assessment?</a:t>
            </a:r>
            <a:endParaRPr lang="en-HK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69EE-707E-480A-8198-68A74F8F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F5C02-A1B3-4AD8-BA4B-2AA75F42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495FF-6797-4BF5-A000-B06774E7C7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F084-4746-410F-B6A1-4CDCF06B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CUHK AI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D505-6C83-4310-B31B-54BE237AD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use of AI tools is prohibited in assignments and assessment tasks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(Applies to us)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some AI tools is allowed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AI tools is allowed with explicit acknowledgement and proper citation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some AI tools is allowed with no acknowledgement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refer to the CUHK Library website on AI in Education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https://libguides.lib.cuhk.edu.hk/c.php?g=917899&amp;p=6975970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DA55-C4C6-4783-8BFC-1169C12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79E9B-694F-42A4-8EF9-E979FCDB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495FF-6797-4BF5-A000-B06774E7C7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C19F-EA57-4731-88C5-C292337E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Approach 1 Details (CSCI3170)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A8C9-AEBF-4B38-8716-4BEDE022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assignments and assessment tasks that count towards the final course grades:</a:t>
            </a:r>
          </a:p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“students are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allowed to submit work which is produced with the collaboration of or supported by the use of any generative AI tools (e.g. ChatGPT)*.”</a:t>
            </a:r>
          </a:p>
          <a:p>
            <a:pPr lvl="1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“Any breach of the regulations will be considered an act of academic dishonesty and will be handled according to the University’s Procedures for Handling Cases of Academic Dishonesty.”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case of queries, students should seek advice from the course teacher. </a:t>
            </a:r>
          </a:p>
          <a:p>
            <a:endParaRPr lang="en-H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9D269-9108-4B1A-B527-EB1D807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71B90-90FA-43A7-A72E-410ED19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495FF-6797-4BF5-A000-B06774E7C7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174A-A4EB-4689-B1F7-EDF2D0E1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Presumed Background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5EF58F1-624F-43EC-9C95-40959C909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design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assumes you have basic knowledge about data structures, such as </a:t>
            </a:r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trees,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hash </a:t>
            </a:r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indexes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need to complete a group project using Java </a:t>
            </a:r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Linux environment.</a:t>
            </a:r>
          </a:p>
          <a:p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Prerequisite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CSCI2100 or 2520 or ESTR2102.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2nd-year entrants, the prerequisite will be waived.</a:t>
            </a: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8D51A0B5-F1D4-45BE-9392-FF60D61A5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7F4986-005E-49BA-8C6D-CA565DB27AF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C0A0C-BFB2-4078-8F55-861A9BA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7737-7DE8-2AFC-4823-08F3C9CF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1D8-585A-6BBD-D3C4-6AA329D6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ever want special considerations, tell me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deadline extension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inform me at least 24 hours BEFORE the specified deadline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sick leave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inform me BEFORE class begins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provide a medical certificate within 7 days</a:t>
            </a:r>
          </a:p>
          <a:p>
            <a:pPr>
              <a:lnSpc>
                <a:spcPct val="110000"/>
              </a:lnSpc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2863-304D-44D3-84CE-A7A5FA5D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HK"/>
              <a:t>2024-2025 T1 (Michael Yu's Slides) V_1.0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7B80-D1DB-47D6-9F78-29FFC9F8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A845-8BCA-4609-B37A-2990D68AF706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4630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7737-7DE8-2AFC-4823-08F3C9CF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B1D8-585A-6BBD-D3C4-6AA329D6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 NOT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 to the exam If you are not well enough to do so. I will consider your attendance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that you were OK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at the time of the exam. Go to the Doctor and apply for special consideration.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2863-304D-44D3-84CE-A7A5FA5D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HK"/>
              <a:t>2024-2025 T1 (Michael Yu's Slides) V_1.0</a:t>
            </a:r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7B80-D1DB-47D6-9F78-29FFC9F8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CA845-8BCA-4609-B37A-2990D68AF706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0392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A6F-EFFD-4213-BBFB-C04DDBF9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Learning Summary/Approach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1E6F-E0AD-4ADE-8AC5-1E478ADBD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You’ll mostly be fine in our exam if you…</a:t>
            </a:r>
          </a:p>
          <a:p>
            <a:pPr marL="468630" lvl="2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lecture materials</a:t>
            </a:r>
          </a:p>
          <a:p>
            <a:pPr marL="468630" lvl="2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Attempt all the practice exercise questions with solutions</a:t>
            </a:r>
          </a:p>
          <a:p>
            <a:pPr marL="468630" lvl="2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the theoretical component</a:t>
            </a:r>
          </a:p>
          <a:p>
            <a:pPr marL="468630" lvl="2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the most of the </a:t>
            </a:r>
            <a:r>
              <a:rPr lang="en-AU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component in the tutorials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9A000-B579-46DF-87B9-4F207A5C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3AF99-3A7F-471F-802A-A8A631F1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87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998-8C99-4F9C-B486-01EA924A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>
                <a:ea typeface="Calibri" panose="020F0502020204030204" pitchFamily="34" charset="0"/>
                <a:cs typeface="Calibri" panose="020F0502020204030204" pitchFamily="34" charset="0"/>
              </a:rPr>
              <a:t>Class Etiquette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8019-8329-47F5-A7AE-F7FAA8A5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everyone’s convenience, remain reasonably quiet in class for your peers.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Thx in advance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also sometimes release a survey at the end of the class to facilitate peer learning. This is for my reference only.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</a:t>
            </a:r>
            <a:r>
              <a:rPr lang="en-US" sz="28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to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 on time by the :15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wait 5 minutes prior to start of lecture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get at least 10 minutes of break in-between classes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sz="2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69CF8-4086-40FB-BFD7-CDC653DF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0D8FA-4AD2-45AE-90E8-EFFE627B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145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AFB4-32AF-4A78-B1D6-30102AAA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Checkpoint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E39D-717B-400E-B7A5-E5493590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</a:p>
          <a:p>
            <a:r>
              <a:rPr lang="en-HK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Question from the course:</a:t>
            </a:r>
          </a:p>
          <a:p>
            <a:pPr lvl="1"/>
            <a:r>
              <a:rPr lang="en-HK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anyone here not enrolled into the course and are facing difficulties?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E16AC-7E7B-4F48-9B89-C263BE9C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E47A7-847C-41C3-9908-7AE504FC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652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EC51-0D40-4D95-A363-784FF563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Pathways from CSCI3170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8012-5EF1-4AC2-8D26-1EE476A2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In CSCI3170, we introduce the foundations &amp; technology of databases</a:t>
            </a:r>
          </a:p>
          <a:p>
            <a:pPr lvl="1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skills: how to build database-backed applications</a:t>
            </a:r>
          </a:p>
          <a:p>
            <a:pPr lvl="1"/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theory: how you know for sure that what you built was good</a:t>
            </a:r>
            <a:endParaRPr lang="en-HK" dirty="0"/>
          </a:p>
          <a:p>
            <a:r>
              <a:rPr lang="en-US" sz="2400" b="0" i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“This course introduces the concepts and principles of database management systems. Subjects include: basic concepts, system structures, data models, database languages (SQL in particular), relational database normalization, file systems, indexing, query processing, concurrency control and recovery schemes.”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HK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E4589-FA45-44D4-8103-C1A5ADD9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9D659-6137-411E-B468-BA5B86F9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004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A5FDC26-645F-4E61-A399-243205C4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Did you find that familiar?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C3F215-301D-4B99-B49B-085EAAC5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from the </a:t>
            </a:r>
            <a:r>
              <a:rPr lang="en-HK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up-to-date</a:t>
            </a:r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course 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1DC0E-3037-4276-84A5-2365CA98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780FC-4CEF-490F-BBA7-FF3EB633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CFB6B8E-CFFA-47B0-8EEB-FBEF9AF52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62" y="2493433"/>
            <a:ext cx="8876675" cy="18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19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724D833D-623B-4000-AA70-51A70A6A2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0DF3E-C561-439B-B636-E51D5DCA915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95332D8-1FDB-418B-93F3-5742E32B6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Objective and topics outline (1)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895B5A4-2420-4947-B963-D249BE8E8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half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course covers issues related to the design and implementation of relational database applications. </a:t>
            </a:r>
          </a:p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Topics include: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modeling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languages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 database design principles</a:t>
            </a:r>
          </a:p>
          <a:p>
            <a:pPr marL="1428750" lvl="2" indent="-514350" eaLnBrk="1" hangingPunct="1">
              <a:buFont typeface="+mj-lt"/>
              <a:buAutoNum type="romanUcPeriod"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 Refinement</a:t>
            </a:r>
          </a:p>
          <a:p>
            <a:pPr marL="1428750" lvl="2" indent="-514350" eaLnBrk="1" hangingPunct="1">
              <a:buFont typeface="+mj-lt"/>
              <a:buAutoNum type="romanUcPeriod"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Decompositions</a:t>
            </a:r>
          </a:p>
          <a:p>
            <a:pPr lvl="2" eaLnBrk="1" hangingPunct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/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57E793-C675-4A35-A55D-526D491E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836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6CA1C5-CC74-4135-AAD8-E066C9DE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and topics outline (2)</a:t>
            </a:r>
            <a:endParaRPr lang="en-HK" dirty="0"/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A77FD94C-CB90-4172-BF02-AA8F2E1CD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half</a:t>
            </a:r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course covers issues related to the internal organization of a DBMS.</a:t>
            </a:r>
          </a:p>
          <a:p>
            <a:pPr eaLnBrk="1" hangingPunct="1"/>
            <a: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Topics include: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system organization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Indexing methods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optimization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4F64F5-F416-4507-B0DE-BD503C91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47D6776B-57FE-4034-BE92-58035172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C67061-9AA0-4A5F-9AF3-A6E772EA9E2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32146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B2C-A698-4CE3-A250-F6EC941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From Course </a:t>
            </a:r>
            <a:r>
              <a:rPr lang="en-HK" dirty="0" err="1"/>
              <a:t>Catalog</a:t>
            </a:r>
            <a:r>
              <a:rPr lang="en-HK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420-C106-43F8-8509-A54EB60C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1406E-B9F9-4D04-9313-9BCC96AA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95D95-A10C-4268-BF0A-8716CF0E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E5BC-606B-4350-AC4D-70E0C0BE5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0" r="25206" b="34546"/>
          <a:stretch/>
        </p:blipFill>
        <p:spPr>
          <a:xfrm>
            <a:off x="711200" y="1557867"/>
            <a:ext cx="76676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C312A2BF-D5A5-418E-8386-2234AF04C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902F6C-9C3E-4E98-B655-C4DA957F0BE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B0213D9-E890-4785-B112-8E28D8F2B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References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3D38251-E9AC-42C3-907C-2695E6F0A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5720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TW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Management Systems </a:t>
            </a:r>
            <a:b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Raghu Ramakrishnan, Johannes </a:t>
            </a:r>
            <a:r>
              <a:rPr lang="en-US" altLang="zh-TW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Gehrke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Hill, 3</a:t>
            </a:r>
            <a:r>
              <a:rPr lang="en-US" altLang="zh-TW" sz="18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 (</a:t>
            </a:r>
            <a:r>
              <a:rPr lang="en-US" altLang="zh-TW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textbook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TW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System Concepts</a:t>
            </a:r>
            <a:br>
              <a:rPr lang="en-US" altLang="zh-TW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Abraham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Silberschatz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Henry F. </a:t>
            </a:r>
            <a:r>
              <a:rPr lang="en-US" alt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Korth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Sudarshan., McGraw-Hill, 6</a:t>
            </a:r>
            <a:r>
              <a:rPr lang="en-US" altLang="en-US" sz="18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TW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Concurrency Control and Recovery in Database Systems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P.A. Bernstein and V. </a:t>
            </a:r>
            <a:r>
              <a:rPr lang="en-US" altLang="zh-TW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Hadzilacos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N. Goodman, Addison Wesley, Reading, Massachusetts</a:t>
            </a:r>
            <a:endParaRPr lang="en-US" altLang="zh-TW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98AD1-9617-43A8-92CD-A8B2C762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5C4-C20E-44E0-A624-93F10B53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Pathways from CSCI3170 (2)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EF75-BF65-47CA-90E4-A9DF93E2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AU" sz="3200" dirty="0">
                <a:latin typeface="Calibri" panose="020F0502020204030204" pitchFamily="34" charset="0"/>
                <a:cs typeface="Calibri" panose="020F0502020204030204" pitchFamily="34" charset="0"/>
              </a:rPr>
              <a:t>After CSCI3170, you can go on to study ...</a:t>
            </a:r>
          </a:p>
          <a:p>
            <a:pPr marL="490538" lvl="2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how to build relational DBMSs </a:t>
            </a:r>
          </a:p>
          <a:p>
            <a:pPr marL="947738" lvl="3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(write your own PostgreSQL or Oracle)</a:t>
            </a:r>
          </a:p>
          <a:p>
            <a:pPr marL="490538" lvl="2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techniques for data mining </a:t>
            </a:r>
          </a:p>
          <a:p>
            <a:pPr marL="947738" lvl="3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(discovering patterns in DB)</a:t>
            </a:r>
          </a:p>
          <a:p>
            <a:pPr marL="490538" lvl="2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web data compression and search </a:t>
            </a:r>
          </a:p>
          <a:p>
            <a:pPr marL="947738" lvl="3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(dealing with a large amount of Web data)</a:t>
            </a:r>
          </a:p>
          <a:p>
            <a:pPr marL="490538" lvl="2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information retrieval, web search (dealing with text data)</a:t>
            </a:r>
          </a:p>
          <a:p>
            <a:pPr marL="490538" lvl="2" indent="-342900">
              <a:buFont typeface="Courier New" panose="02070309020205020404" pitchFamily="49" charset="0"/>
              <a:buChar char="o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service-oriented computing, which relies on DB background</a:t>
            </a:r>
          </a:p>
          <a:p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B886-A955-4EFE-9FC7-C70DEB8D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97B0-AC98-4E77-9208-6294CE1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3661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52D4-94B6-4D38-B758-2F32E4E2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From Course </a:t>
            </a:r>
            <a:r>
              <a:rPr lang="en-HK" dirty="0" err="1"/>
              <a:t>Catalog</a:t>
            </a:r>
            <a:r>
              <a:rPr lang="en-HK" dirty="0"/>
              <a:t>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C4748-7287-4E5E-AC57-3E142594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834D4-E08F-4FCE-8ABE-64E39BAC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613FB-49B8-4344-B3BB-3932F445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for Evaluation</a:t>
            </a:r>
          </a:p>
          <a:p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Readings</a:t>
            </a:r>
          </a:p>
          <a:p>
            <a:endParaRPr lang="en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AA24D69-AB09-4362-A5D8-022524E2D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7" t="42514" r="56999" b="41553"/>
          <a:stretch/>
        </p:blipFill>
        <p:spPr bwMode="auto">
          <a:xfrm>
            <a:off x="440267" y="2057400"/>
            <a:ext cx="3623310" cy="92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BAFE41A8-2BC1-45F8-80F8-79BA3C23D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72913" r="10370"/>
          <a:stretch/>
        </p:blipFill>
        <p:spPr bwMode="auto">
          <a:xfrm>
            <a:off x="457200" y="4071291"/>
            <a:ext cx="8458200" cy="145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06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9BF3-B683-4E04-8761-4CD714D2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From Course </a:t>
            </a:r>
            <a:r>
              <a:rPr lang="en-HK" dirty="0" err="1"/>
              <a:t>Catalog</a:t>
            </a:r>
            <a:r>
              <a:rPr lang="en-HK" dirty="0"/>
              <a:t> 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A55-4BD7-40FD-81BB-B4FEE986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072FE-EBDF-4915-BE3D-D70CE040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78D5AA-3D8C-40D8-A350-82510E8B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minor inconsistencies in this part, we refer to the slides above for the assessment type and grading criteria.</a:t>
            </a: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90319191-0A63-4C77-BD99-268FCE464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3540"/>
          <a:stretch/>
        </p:blipFill>
        <p:spPr bwMode="auto">
          <a:xfrm>
            <a:off x="228600" y="3318933"/>
            <a:ext cx="8445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898B-887C-42C5-AAF3-DF0C1542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Checkpoint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F2FE-C0AE-432F-BE22-41B3B858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min break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93ADC-CEB0-43F2-B628-90B1DB6C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6104-5089-4B88-93D4-6E661444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699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08EA-80B0-40E6-82FE-5753A2CF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007D-DF9F-4385-BB70-8642B1EA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syllabus and slides largely using or follow from those polished by Prof. WONG Man Hon.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00A39-0640-4400-A86C-58C9A166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1D692-BF5A-4BED-8E82-485FBEBA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A78AE-72AF-4AE7-97BB-94C4DE9A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73" y="2667000"/>
            <a:ext cx="64376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2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wrap="square" lIns="0" tIns="12065" rIns="0" bIns="0" rtlCol="0">
            <a:spAutoFit/>
          </a:bodyPr>
          <a:lstStyle/>
          <a:p>
            <a:r>
              <a:rPr lang="en-HK" dirty="0"/>
              <a:t>Personnel (1)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B2752157-1620-6C1E-1498-01AD7C9C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24T1 Instructor</a:t>
            </a:r>
          </a:p>
          <a:p>
            <a:pPr lvl="1"/>
            <a:r>
              <a:rPr lang="en-H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YU, Michael Ruisi (</a:t>
            </a: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mryu@cse.cuhk.edu.hk</a:t>
            </a: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Consultation Hours: SHB 127, Mon 15:30 – 17:30</a:t>
            </a:r>
            <a:b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H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note: for consultation, reservation strongly recommended at least the day before please, thank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34AA-8A46-83EA-7E2F-E48AE882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495FF-6797-4BF5-A000-B06774E7C7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FC96-CA3A-49D8-B681-443F499D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9ECC-1578-4D11-BCDD-2B6CFBC5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Personnel (2)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BB71CB-E6F5-4559-B193-1B6BFB10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Assistants</a:t>
            </a:r>
          </a:p>
          <a:p>
            <a:pPr lvl="1"/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 will be responsible for the majority of grading of students in their dedicated sections.</a:t>
            </a:r>
          </a:p>
          <a:p>
            <a:pPr lvl="1"/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Emails directed to individual Tas, can be </a:t>
            </a:r>
            <a:r>
              <a:rPr lang="en-HK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CCed</a:t>
            </a:r>
            <a:r>
              <a:rPr lang="en-H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me.</a:t>
            </a:r>
            <a:endParaRPr lang="en-HK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3FCB7-0043-4D13-9621-A0344FD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83131A-0FFA-4B45-B038-750BB9A4F70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5F7E53E-8B1E-42C4-BF54-E135E7C59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462657"/>
              </p:ext>
            </p:extLst>
          </p:nvPr>
        </p:nvGraphicFramePr>
        <p:xfrm>
          <a:off x="685800" y="3657600"/>
          <a:ext cx="7772398" cy="22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199">
                  <a:extLst>
                    <a:ext uri="{9D8B030D-6E8A-4147-A177-3AD203B41FA5}">
                      <a16:colId xmlns:a16="http://schemas.microsoft.com/office/drawing/2014/main" val="1695371875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522111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00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DING </a:t>
                      </a:r>
                      <a:r>
                        <a:rPr lang="en-H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Wenlong</a:t>
                      </a:r>
                      <a:endParaRPr lang="en-H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wlding21@</a:t>
                      </a:r>
                      <a:r>
                        <a:rPr lang="en-HK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</a:t>
                      </a:r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.cuhk.edu.hk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989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GAO </a:t>
                      </a:r>
                      <a:r>
                        <a:rPr lang="en-H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Jialin</a:t>
                      </a:r>
                      <a:endParaRPr lang="en-H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jlgao@</a:t>
                      </a:r>
                      <a:r>
                        <a:rPr lang="en-HK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</a:t>
                      </a:r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.cuhk.edu.hk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67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LIU </a:t>
                      </a:r>
                      <a:r>
                        <a:rPr lang="en-H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Yuqi</a:t>
                      </a:r>
                      <a:endParaRPr lang="en-H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yqliu24@</a:t>
                      </a:r>
                      <a:r>
                        <a:rPr lang="en-HK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cse</a:t>
                      </a:r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.cuhk.edu.hk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023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LU Haodong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hdlu24@cse.cuhk.edu.hk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622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ZHANG Yiyi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yyzhang24@cse.cuhk.edu.hk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3497784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A43535-7FD0-4346-B1EE-9697D3A2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8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5143C9-AD7C-6FA2-60CE-9A383227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Email Contact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536D-2C34-4984-A0CE-B6CEF0FF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don’t want to ask in class, send us an email.</a:t>
            </a:r>
          </a:p>
          <a:p>
            <a:endParaRPr lang="en-US" altLang="zh-HK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would be obvious… you must be mindful to:</a:t>
            </a:r>
          </a:p>
          <a:p>
            <a:pPr lvl="1"/>
            <a:r>
              <a:rPr lang="en-US" altLang="zh-HK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name</a:t>
            </a:r>
          </a:p>
          <a:p>
            <a:pPr lvl="1"/>
            <a:r>
              <a:rPr lang="en-US" altLang="zh-HK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student ID</a:t>
            </a:r>
          </a:p>
          <a:p>
            <a:pPr lvl="1"/>
            <a:r>
              <a:rPr lang="en-US" altLang="zh-HK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the Course Code? (i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.e. CSCI3170</a:t>
            </a:r>
            <a:r>
              <a:rPr lang="en-US" altLang="zh-HK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H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requests for very last minute assistance on assessments will not likely be responded to timely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A747-FADA-448D-8B32-F7DAE98D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A809-723D-4CC9-9DE0-2A663215BEBC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0D21B6E-7118-4386-B331-C8ADCBDE38B0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fr-FR" altLang="zh-HK"/>
              <a:t>2024-2025 T1 (Michael Yu's Slides)</a:t>
            </a:r>
            <a:endParaRPr lang="en-H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B00D00-0FF4-4E0D-9AA4-B0971158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964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5454"/>
            <a:ext cx="7772400" cy="689291"/>
          </a:xfrm>
        </p:spPr>
        <p:txBody>
          <a:bodyPr vert="horz" wrap="square" lIns="0" tIns="12065" rIns="0" bIns="0" rtlCol="0">
            <a:spAutoFit/>
          </a:bodyPr>
          <a:lstStyle/>
          <a:p>
            <a:r>
              <a:rPr lang="en-HK" dirty="0"/>
              <a:t>Course Resources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8187D8-DEFB-6476-1AEC-253D7E7D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buFont typeface="Arial"/>
              <a:buChar char="•"/>
              <a:tabLst>
                <a:tab pos="355600" algn="l"/>
              </a:tabLst>
            </a:pPr>
            <a:r>
              <a:rPr lang="en-US" sz="2800" dirty="0">
                <a:latin typeface="Calibri"/>
                <a:cs typeface="Calibri"/>
              </a:rPr>
              <a:t>Lecture</a:t>
            </a:r>
            <a:r>
              <a:rPr lang="en-US" sz="2800" spc="-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notes,</a:t>
            </a:r>
            <a:r>
              <a:rPr lang="en-US" sz="2800" spc="-4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assignments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&amp;</a:t>
            </a:r>
            <a:r>
              <a:rPr lang="en-US" sz="2800" spc="-65" dirty="0"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announcements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are</a:t>
            </a:r>
            <a:r>
              <a:rPr lang="en-US" sz="2800" spc="-7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all </a:t>
            </a:r>
            <a:r>
              <a:rPr lang="en-US" sz="2800" dirty="0">
                <a:latin typeface="Calibri"/>
                <a:cs typeface="Calibri"/>
              </a:rPr>
              <a:t>made</a:t>
            </a:r>
            <a:r>
              <a:rPr lang="en-US" sz="2800" spc="-7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available</a:t>
            </a:r>
            <a:r>
              <a:rPr lang="en-US" sz="2800" spc="-9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through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Blackboard</a:t>
            </a:r>
          </a:p>
          <a:p>
            <a:pPr marL="755650" marR="5080" lvl="1">
              <a:buFont typeface="Arial"/>
              <a:buChar char="•"/>
              <a:tabLst>
                <a:tab pos="355600" algn="l"/>
              </a:tabLst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Assume No Lecture Recordings</a:t>
            </a:r>
          </a:p>
          <a:p>
            <a:pPr marL="355600" marR="5080">
              <a:buFont typeface="Arial"/>
              <a:buChar char="•"/>
              <a:tabLst>
                <a:tab pos="355600" algn="l"/>
              </a:tabLst>
            </a:pP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For help outside of class</a:t>
            </a:r>
            <a:endParaRPr lang="en-US" sz="2800" dirty="0">
              <a:latin typeface="Calibri"/>
              <a:cs typeface="Calibri"/>
            </a:endParaRPr>
          </a:p>
          <a:p>
            <a:pPr marL="755015" lvl="1" indent="-342265">
              <a:buFont typeface="Arial"/>
              <a:buChar char="•"/>
              <a:tabLst>
                <a:tab pos="354965" algn="l"/>
              </a:tabLst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Blackboard forum</a:t>
            </a:r>
            <a:r>
              <a:rPr lang="en-US" sz="2400" spc="-75" dirty="0">
                <a:latin typeface="Calibri"/>
                <a:cs typeface="Calibri"/>
              </a:rPr>
              <a:t> usage very encouraged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course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related</a:t>
            </a:r>
            <a:r>
              <a:rPr lang="en-US" sz="2400" spc="-9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discussions</a:t>
            </a:r>
          </a:p>
          <a:p>
            <a:pPr marL="1155065" lvl="2" indent="-342265">
              <a:buFont typeface="Arial"/>
              <a:buChar char="•"/>
              <a:tabLst>
                <a:tab pos="354965" algn="l"/>
              </a:tabLst>
            </a:pPr>
            <a:r>
              <a:rPr lang="en-AU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Tutors will visit the forum regularly to answer questions</a:t>
            </a:r>
          </a:p>
          <a:p>
            <a:pPr marL="755015" lvl="1" indent="-342265">
              <a:buFont typeface="Arial"/>
              <a:buChar char="•"/>
              <a:tabLst>
                <a:tab pos="354965" algn="l"/>
              </a:tabLst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“Pop-up” course consultation session (TAs and myself) subject to majority request and availability of teaching team</a:t>
            </a:r>
            <a:endParaRPr lang="en-H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5015" lvl="1" indent="-342265">
              <a:buFont typeface="Arial"/>
              <a:buChar char="•"/>
              <a:tabLst>
                <a:tab pos="354965" algn="l"/>
              </a:tabLst>
            </a:pPr>
            <a:r>
              <a:rPr lang="en-HK" sz="2400" dirty="0">
                <a:latin typeface="Calibri" panose="020F0502020204030204" pitchFamily="34" charset="0"/>
                <a:cs typeface="Calibri" panose="020F0502020204030204" pitchFamily="34" charset="0"/>
              </a:rPr>
              <a:t>Consultations with me (?)</a:t>
            </a:r>
          </a:p>
          <a:p>
            <a:pPr marL="755015" lvl="1" indent="-342265">
              <a:buFont typeface="Arial"/>
              <a:buChar char="•"/>
              <a:tabLst>
                <a:tab pos="354965" algn="l"/>
              </a:tabLst>
            </a:pPr>
            <a:endParaRPr lang="en-A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6D00-1303-6ECD-BB5C-2968B132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5FF-6797-4BF5-A000-B06774E7C7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F6606EA-15C8-4EA6-895C-5569186EB8D1}"/>
              </a:ext>
            </a:extLst>
          </p:cNvPr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fr-FR" altLang="zh-HK"/>
              <a:t>2024-2025 T1 (Michael Yu's Slides)</a:t>
            </a:r>
            <a:endParaRPr lang="en-H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5505C-DB72-4269-BC22-DFD80693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FA3F-82EE-FEE3-44E7-9FA8632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Venue and Time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5BDADD-47B3-54B7-DA71-73F3DA66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76246"/>
            <a:ext cx="7772400" cy="1319754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Note</a:t>
            </a:r>
            <a:r>
              <a:rPr kumimoji="0" lang="en-US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blackboard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announcements for any changes </a:t>
            </a:r>
          </a:p>
          <a:p>
            <a:pPr eaLnBrk="1" hangingPunct="1">
              <a:defRPr/>
            </a:pPr>
            <a:r>
              <a:rPr kumimoji="0" lang="en-US" sz="2400" kern="1200" spc="-10" dirty="0">
                <a:solidFill>
                  <a:prstClr val="black"/>
                </a:solidFill>
                <a:latin typeface="Calibri"/>
                <a:cs typeface="Calibri"/>
              </a:rPr>
              <a:t>I anticipate week 7 Wed lecture to be affected, more news later</a:t>
            </a:r>
            <a:endParaRPr kumimoji="0" lang="en-US" sz="24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8CA7-DEF2-1737-BE5D-6788AA60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95FF-6797-4BF5-A000-B06774E7C74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C1102B-DE08-3147-58EC-20D0D1DD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00017"/>
              </p:ext>
            </p:extLst>
          </p:nvPr>
        </p:nvGraphicFramePr>
        <p:xfrm>
          <a:off x="800100" y="1524000"/>
          <a:ext cx="7391400" cy="307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719688985"/>
                    </a:ext>
                  </a:extLst>
                </a:gridCol>
                <a:gridCol w="3104539">
                  <a:extLst>
                    <a:ext uri="{9D8B030D-6E8A-4147-A177-3AD203B41FA5}">
                      <a16:colId xmlns:a16="http://schemas.microsoft.com/office/drawing/2014/main" val="1623412293"/>
                    </a:ext>
                  </a:extLst>
                </a:gridCol>
                <a:gridCol w="2381861">
                  <a:extLst>
                    <a:ext uri="{9D8B030D-6E8A-4147-A177-3AD203B41FA5}">
                      <a16:colId xmlns:a16="http://schemas.microsoft.com/office/drawing/2014/main" val="3184453854"/>
                    </a:ext>
                  </a:extLst>
                </a:gridCol>
              </a:tblGrid>
              <a:tr h="509047">
                <a:tc>
                  <a:txBody>
                    <a:bodyPr/>
                    <a:lstStyle/>
                    <a:p>
                      <a:pPr algn="ctr"/>
                      <a:r>
                        <a:rPr lang="en-HK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2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Venue</a:t>
                      </a:r>
                      <a:endParaRPr sz="20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582290870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HK" sz="2000" spc="-1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LEC/d1/01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984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</a:pPr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 10:30am – 11:15am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MMW_LT1</a:t>
                      </a: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1591520578"/>
                  </a:ext>
                </a:extLst>
              </a:tr>
              <a:tr h="498835">
                <a:tc>
                  <a:txBody>
                    <a:bodyPr/>
                    <a:lstStyle/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spc="-1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LEC/d2/01</a:t>
                      </a:r>
                      <a:endParaRPr lang="en-HK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9845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 2:30PM - 4:15PM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MMW_LT1</a:t>
                      </a: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1062203059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HK" sz="2000" spc="-1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TUT/01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9845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 11:30am-12:15pm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MMW_LT1</a:t>
                      </a: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3642936487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HK" sz="2000" spc="-1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TUT/02</a:t>
                      </a:r>
                      <a:endParaRPr lang="en-HK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9845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 2:30pm – 3:15pm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SC_L5</a:t>
                      </a: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3368413072"/>
                  </a:ext>
                </a:extLst>
              </a:tr>
              <a:tr h="516118">
                <a:tc>
                  <a:txBody>
                    <a:bodyPr/>
                    <a:lstStyle/>
                    <a:p>
                      <a:pPr marL="9144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spc="-1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TUT/03</a:t>
                      </a:r>
                      <a:endParaRPr lang="en-HK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29845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 4:30pm – 5:15pm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841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MMW_LT1</a:t>
                      </a:r>
                    </a:p>
                  </a:txBody>
                  <a:tcPr marL="0" marR="0" marT="18415" marB="0" anchor="ctr"/>
                </a:tc>
                <a:extLst>
                  <a:ext uri="{0D108BD9-81ED-4DB2-BD59-A6C34878D82A}">
                    <a16:rowId xmlns:a16="http://schemas.microsoft.com/office/drawing/2014/main" val="286771645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81507-0DC6-4FEF-8A72-BBA3108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TW"/>
              <a:t>2024-2025 T1 (Michael Yu's Slides) V_1.0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0815016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840</TotalTime>
  <Words>2092</Words>
  <Application>Microsoft Office PowerPoint</Application>
  <PresentationFormat>On-screen Show (4:3)</PresentationFormat>
  <Paragraphs>311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BIZ UDGothic</vt:lpstr>
      <vt:lpstr>Arial</vt:lpstr>
      <vt:lpstr>Calibri</vt:lpstr>
      <vt:lpstr>Courier New</vt:lpstr>
      <vt:lpstr>Times New Roman</vt:lpstr>
      <vt:lpstr>mystyle</vt:lpstr>
      <vt:lpstr>Wk1_M: Outline</vt:lpstr>
      <vt:lpstr>Presumed Background</vt:lpstr>
      <vt:lpstr>References</vt:lpstr>
      <vt:lpstr>Reference (2)</vt:lpstr>
      <vt:lpstr>Personnel (1)</vt:lpstr>
      <vt:lpstr>Personnel (2)</vt:lpstr>
      <vt:lpstr>Email Contact Policy</vt:lpstr>
      <vt:lpstr>Course Resources</vt:lpstr>
      <vt:lpstr>Venue and Time</vt:lpstr>
      <vt:lpstr>Known Public Holidays</vt:lpstr>
      <vt:lpstr>Main Assessments</vt:lpstr>
      <vt:lpstr>Short Classwork</vt:lpstr>
      <vt:lpstr>Exams and Grading Policy</vt:lpstr>
      <vt:lpstr>Expectations</vt:lpstr>
      <vt:lpstr>Academic Honesty</vt:lpstr>
      <vt:lpstr>Academic Honesty</vt:lpstr>
      <vt:lpstr>Academic Honesty</vt:lpstr>
      <vt:lpstr>CUHK AI Policies</vt:lpstr>
      <vt:lpstr>Approach 1 Details (CSCI3170)</vt:lpstr>
      <vt:lpstr>Special Considerations</vt:lpstr>
      <vt:lpstr>Special Considerations</vt:lpstr>
      <vt:lpstr>Learning Summary/Approach</vt:lpstr>
      <vt:lpstr>Class Etiquette </vt:lpstr>
      <vt:lpstr>Checkpoint A</vt:lpstr>
      <vt:lpstr>Pathways from CSCI3170</vt:lpstr>
      <vt:lpstr>Did you find that familiar?</vt:lpstr>
      <vt:lpstr>Objective and topics outline (1)</vt:lpstr>
      <vt:lpstr>Objective and topics outline (2)</vt:lpstr>
      <vt:lpstr>From Course Catalog (2)</vt:lpstr>
      <vt:lpstr>Pathways from CSCI3170 (2)</vt:lpstr>
      <vt:lpstr>From Course Catalog (3)</vt:lpstr>
      <vt:lpstr>From Course Catalog (4)</vt:lpstr>
      <vt:lpstr>Checkpoint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spli</dc:creator>
  <cp:lastModifiedBy>admin</cp:lastModifiedBy>
  <cp:revision>133</cp:revision>
  <dcterms:created xsi:type="dcterms:W3CDTF">1601-01-01T00:00:00Z</dcterms:created>
  <dcterms:modified xsi:type="dcterms:W3CDTF">2024-09-04T05:58:13Z</dcterms:modified>
</cp:coreProperties>
</file>