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sldIdLst>
    <p:sldId id="256" r:id="rId2"/>
    <p:sldId id="310" r:id="rId3"/>
    <p:sldId id="287" r:id="rId4"/>
    <p:sldId id="655" r:id="rId5"/>
    <p:sldId id="696" r:id="rId6"/>
    <p:sldId id="320" r:id="rId7"/>
    <p:sldId id="325" r:id="rId8"/>
    <p:sldId id="297" r:id="rId9"/>
    <p:sldId id="293" r:id="rId10"/>
    <p:sldId id="333" r:id="rId11"/>
    <p:sldId id="331" r:id="rId12"/>
    <p:sldId id="701" r:id="rId13"/>
    <p:sldId id="259" r:id="rId14"/>
    <p:sldId id="700" r:id="rId15"/>
    <p:sldId id="324" r:id="rId16"/>
    <p:sldId id="261" r:id="rId17"/>
    <p:sldId id="262" r:id="rId18"/>
    <p:sldId id="258" r:id="rId19"/>
    <p:sldId id="257" r:id="rId20"/>
    <p:sldId id="298" r:id="rId21"/>
    <p:sldId id="276" r:id="rId22"/>
    <p:sldId id="699" r:id="rId23"/>
    <p:sldId id="697" r:id="rId24"/>
    <p:sldId id="698" r:id="rId25"/>
    <p:sldId id="278" r:id="rId26"/>
    <p:sldId id="312" r:id="rId27"/>
    <p:sldId id="266" r:id="rId28"/>
    <p:sldId id="273" r:id="rId29"/>
    <p:sldId id="274" r:id="rId30"/>
    <p:sldId id="265" r:id="rId31"/>
    <p:sldId id="267" r:id="rId32"/>
    <p:sldId id="268" r:id="rId33"/>
    <p:sldId id="702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86BC46-836D-4369-8394-51F3D3FCB2D5}">
          <p14:sldIdLst>
            <p14:sldId id="256"/>
            <p14:sldId id="310"/>
            <p14:sldId id="287"/>
            <p14:sldId id="655"/>
            <p14:sldId id="696"/>
          </p14:sldIdLst>
        </p14:section>
        <p14:section name="Untitled Section" id="{EB1C8178-AF98-4D09-BB4A-AA8C6AE3C836}">
          <p14:sldIdLst>
            <p14:sldId id="320"/>
            <p14:sldId id="325"/>
            <p14:sldId id="297"/>
            <p14:sldId id="293"/>
            <p14:sldId id="333"/>
            <p14:sldId id="331"/>
            <p14:sldId id="701"/>
          </p14:sldIdLst>
        </p14:section>
        <p14:section name="Untitled Section" id="{1D302250-D500-415C-81BD-B91AC507BBB6}">
          <p14:sldIdLst>
            <p14:sldId id="259"/>
            <p14:sldId id="700"/>
            <p14:sldId id="324"/>
            <p14:sldId id="261"/>
          </p14:sldIdLst>
        </p14:section>
        <p14:section name="Untitled Section" id="{87209500-9C94-4E64-A413-CC9DE094BFD7}">
          <p14:sldIdLst>
            <p14:sldId id="262"/>
            <p14:sldId id="258"/>
            <p14:sldId id="257"/>
            <p14:sldId id="298"/>
          </p14:sldIdLst>
        </p14:section>
        <p14:section name="Untitled Section" id="{23053ED8-818B-4789-A016-C6E095C3B2C8}">
          <p14:sldIdLst>
            <p14:sldId id="276"/>
            <p14:sldId id="699"/>
            <p14:sldId id="697"/>
            <p14:sldId id="698"/>
          </p14:sldIdLst>
        </p14:section>
        <p14:section name="Untitled Section" id="{5770B759-FFC2-4C3A-B774-0314A00204E7}">
          <p14:sldIdLst>
            <p14:sldId id="278"/>
            <p14:sldId id="312"/>
          </p14:sldIdLst>
        </p14:section>
        <p14:section name="Untitled Section" id="{D8F9C059-BCDE-45A6-A9B9-49D59E8A7D08}">
          <p14:sldIdLst>
            <p14:sldId id="266"/>
            <p14:sldId id="273"/>
            <p14:sldId id="274"/>
            <p14:sldId id="265"/>
            <p14:sldId id="267"/>
            <p14:sldId id="268"/>
            <p14:sldId id="7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72314" autoAdjust="0"/>
  </p:normalViewPr>
  <p:slideViewPr>
    <p:cSldViewPr>
      <p:cViewPr varScale="1">
        <p:scale>
          <a:sx n="82" d="100"/>
          <a:sy n="82" d="100"/>
        </p:scale>
        <p:origin x="48" y="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FCA93B1-A61B-D841-8B78-FAC603F455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C12704F-A20C-2643-A186-8CDB92FDBD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BD2382C-950E-6145-9351-DF9886A13A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43CE8AF3-F47C-074D-8420-CD0386D072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E1F033A1-8551-3145-9AA0-39E0C9D382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4BCA46C4-3410-7740-823A-963E6E3873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smtClean="0"/>
            </a:lvl1pPr>
          </a:lstStyle>
          <a:p>
            <a:pPr>
              <a:defRPr/>
            </a:pPr>
            <a:fld id="{C8574A54-BD9B-D24C-8785-5FE762F194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B3F5-A4FC-4648-90AE-6008685E3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2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574A54-BD9B-D24C-8785-5FE762F1948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394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6EE316A-D9D3-4819-AC6B-3163ABD1B3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6F9228-32E9-4A32-8BC9-2212C1A3928A}" type="slidenum">
              <a:rPr lang="en-US" altLang="zh-TW" sz="1200"/>
              <a:pPr/>
              <a:t>14</a:t>
            </a:fld>
            <a:endParaRPr lang="en-US" altLang="zh-TW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3BD4835-625E-437F-A55D-E80CC05790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7286689-418C-426E-B390-8BC3BFB65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3EB62761-787A-49E0-8D57-1C04ED56F7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B18D9E1-47D0-485C-9C8B-0862030AFE6A}" type="slidenum">
              <a:rPr lang="en-US" altLang="zh-TW" sz="1200"/>
              <a:pPr/>
              <a:t>15</a:t>
            </a:fld>
            <a:endParaRPr lang="en-US" altLang="zh-TW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62FFD3D-D462-4B77-9384-C0B473F9A6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3BEE0BC-CB03-44EA-A800-8B51A5FAA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574A54-BD9B-D24C-8785-5FE762F1948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889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574A54-BD9B-D24C-8785-5FE762F1948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903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574A54-BD9B-D24C-8785-5FE762F1948D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041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250EC-1B47-4C3B-9A2D-957BD9E305B5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3747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574A54-BD9B-D24C-8785-5FE762F1948D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73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574A54-BD9B-D24C-8785-5FE762F1948D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713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574A54-BD9B-D24C-8785-5FE762F1948D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42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B3F5-A4FC-4648-90AE-6008685E3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6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574A54-BD9B-D24C-8785-5FE762F1948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896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250EC-1B47-4C3B-9A2D-957BD9E305B5}" type="slidenum">
              <a:rPr lang="en-AU" smtClean="0"/>
              <a:pPr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5418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250EC-1B47-4C3B-9A2D-957BD9E305B5}" type="slidenum">
              <a:rPr lang="en-AU" smtClean="0"/>
              <a:pPr/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45890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574A54-BD9B-D24C-8785-5FE762F1948D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35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B3F5-A4FC-4648-90AE-6008685E3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09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250EC-1B47-4C3B-9A2D-957BD9E305B5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602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250EC-1B47-4C3B-9A2D-957BD9E305B5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7342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250EC-1B47-4C3B-9A2D-957BD9E305B5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6625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250EC-1B47-4C3B-9A2D-957BD9E305B5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7536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250EC-1B47-4C3B-9A2D-957BD9E305B5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9173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250EC-1B47-4C3B-9A2D-957BD9E305B5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322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9DFA76-17E1-2A4B-8D83-44130AB258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7518D5-A903-7E4D-A070-D430055F48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676B5C-E66B-2C47-9925-8BC16A750D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C4514-1EF6-6C41-8DFC-B806BCA421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879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8D41BE-28F7-1B4C-8B4F-370633654E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CAB8BD-F2E2-9A46-BEA3-8A6A6BCADD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0A649A-F8E1-BB4D-9388-50BBBA33E0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983D2-769A-6444-B561-8008FFE756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186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840955-0547-5842-853E-B2BE8CD0B9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23D349-BA33-5A4C-ACC6-675404AD3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1D6A3A-B4D6-514A-A0F8-7E92AE259E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65FBB-89EC-FA43-A717-36F7A464B0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027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15C33E-6E44-8048-96EA-7E5216EF65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439DA1-139F-6E49-BC6C-723244AB5C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1F6A1A-F545-CB42-989D-AC5E943494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A101F-9E5F-9249-9862-3CE55B3BB7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727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CEF168-925F-4A4E-BF36-AAA7083EE2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82D204-F6E4-AE4A-A3F2-AAA670614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30C2C2-E356-4348-ADCF-01A081D513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5CF63-A36F-AE4B-A58B-F454462B6A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95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D260DF-ED74-9B43-8173-4915E55E6E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8D145-F6DA-784A-A6CA-0417FD938B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5C589-6E07-BA43-962D-6CFAEEC41A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27A75-7A4E-F64C-9170-1B65440637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004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A0C8DB-0B4C-7A44-8129-D2F6EBB2C4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872DF0-5535-0547-B313-49A4E30F02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F8BB327-D5D0-214C-A9A4-7391D65315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7C1E0-6E68-684B-9630-74530A4FBB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62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37FA61D-892F-B94D-B117-A4BF5FF047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3359DB-8F88-3F4D-BDA9-EE49A00054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319CF00-ADA4-E749-9A5E-E4F099BC26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F21DE-5039-9D4E-8265-B24C97B74B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958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A7652A2-99B0-F240-817F-38053C14CF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68AFBCB-615F-754E-9067-3A9485171B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DB9179F-6BCB-D845-A5AA-33B2F3FB44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90635-80B8-CA47-B91D-2166049991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446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1C832E-A2F0-4A4E-B8FC-7CAAC10B96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B49AC-8830-8249-A1F0-1C14D9CE97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3BB7D4-FFDB-8F49-9F2C-B440FAC48A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0A29B-6602-BD46-91DC-EE3C884B36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860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C045A4-645B-4F46-A743-32BC13EC6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F8289-2910-5747-920C-3CB47EF0A2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C1206C-4E9B-4D4A-9FE6-6EF147ED3F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48F38-48C3-5848-9921-88530550C6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586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CFBCA1E-1D87-1A45-AED3-1B9FABB02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EEEA3F3-01F3-274B-969B-6284A563E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442E8C3-D3C6-9844-A17A-1E602C139F0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761D2FF-B36B-C742-A48A-A379E60971B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7D0037C-8401-2E44-8C9D-71562E60B5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452281B-98BA-454B-9A62-151AF73D11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nowledgehut.com/blog/database/database-future" TargetMode="External"/><Relationship Id="rId2" Type="http://schemas.openxmlformats.org/officeDocument/2006/relationships/hyperlink" Target="https://www.coursera.org/articles/sql-skil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b-engines.com/en/ranking" TargetMode="External"/><Relationship Id="rId4" Type="http://schemas.openxmlformats.org/officeDocument/2006/relationships/hyperlink" Target="https://blogs.451research.com/information_management/?s=relational+databas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5">
            <a:extLst>
              <a:ext uri="{FF2B5EF4-FFF2-40B4-BE49-F238E27FC236}">
                <a16:creationId xmlns:a16="http://schemas.microsoft.com/office/drawing/2014/main" id="{BD389B01-2240-A44A-9547-CF743576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AC7BA1-8602-8A4D-9372-9968634BEE09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745FE65-41C2-2A4D-83A3-66D45F2DA2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Wk1_W: </a:t>
            </a:r>
            <a:r>
              <a:rPr lang="en-US" dirty="0"/>
              <a:t>Introduction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F19F404-50AC-2E4A-AA3D-F8951CD3B1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CSCI3170 24T1</a:t>
            </a:r>
          </a:p>
          <a:p>
            <a:pPr eaLnBrk="1" hangingPunct="1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Database Systems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CF6B2-E47E-4782-9F12-68E5DA34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28B0-BA84-4683-95D8-FBF36DEA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Types of Data (Revisited)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61FA7-E2A6-4151-9ABF-6BDF896C6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Data that is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Unstructured</a:t>
            </a: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need to pre-define the data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Requires expertise to prepare the data due to its non-formatted nature</a:t>
            </a:r>
          </a:p>
          <a:p>
            <a:pPr lvl="1"/>
            <a:r>
              <a:rPr lang="en-HK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a combination of various data</a:t>
            </a:r>
            <a:br>
              <a:rPr lang="en-HK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Data that is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Structured</a:t>
            </a: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Stored with a rigid and strict schema </a:t>
            </a: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organized into relational databases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2F3D4-4254-42F9-B087-24E8C69A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F197E032-4A6A-244A-8359-ECCCD22A2D0F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pitchFamily="34" charset="0"/>
              </a:rPr>
              <a:pPr defTabSz="457200"/>
              <a:t>10</a:t>
            </a:fld>
            <a:endParaRPr lang="en-US">
              <a:solidFill>
                <a:prstClr val="black">
                  <a:tint val="75000"/>
                </a:prst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9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Data Science Skills Employers Want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F341A8-C3ED-4E53-ADF2-F195E693C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Writing SQL Queries &amp; Building Data Pipelines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KDnuggets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2022)</a:t>
            </a:r>
          </a:p>
          <a:p>
            <a:pPr lvl="1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“Learning how to write robust SQL queries and scheduling them on a workflow management platform like Airflow will make you extremely desirable as a data scientist, hence why it’s point #1.”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HK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2096DA-EEE0-49FD-90A2-3CE2F2B6BB1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5605" name="Picture 2" descr="Image result for future data scientists' favorite tool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85911"/>
            <a:ext cx="7330441" cy="263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8D76857-A87B-4E98-B51D-3D8B0C98DE9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6400800"/>
            <a:ext cx="7543801" cy="4572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https://www.datanami.com/2016/01/07/what-data-science-skills-employers-want-now</a:t>
            </a:r>
            <a:br>
              <a:rPr lang="en-US" alt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https://www.kdnuggets.com/2021/10/11-most-practical-data-science-skills-2022.html</a:t>
            </a:r>
          </a:p>
          <a:p>
            <a:endParaRPr lang="en-US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87C3-082B-4193-95F0-272E80DC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Some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AE67-1852-42D2-AE39-A611BB12A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H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https://www.coursera.org/articles/sql-skills</a:t>
            </a:r>
            <a:endParaRPr lang="en-HK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H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https://www.knowledgehut.com/blog/database/database-future</a:t>
            </a:r>
            <a:endParaRPr lang="en-HK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H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https://blogs.451research.com/information_management/?s=relational+database</a:t>
            </a:r>
            <a:endParaRPr lang="en-HK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HK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https://db-engines.com/en/ranking</a:t>
            </a:r>
            <a:endParaRPr lang="en-HK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8F0AD-9CA6-469A-81D9-F85E118C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A101F-9E5F-9249-9862-3CE55B3BB777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32D1-C1AE-4F5D-9932-A0FDEED7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1170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>
            <a:extLst>
              <a:ext uri="{FF2B5EF4-FFF2-40B4-BE49-F238E27FC236}">
                <a16:creationId xmlns:a16="http://schemas.microsoft.com/office/drawing/2014/main" id="{6134C96A-6918-F640-AC66-91F3BC9A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90B2CA-9137-1442-BD77-673E854D14BF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265D0275-0272-9342-899F-69A994905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Files vs. DBMS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03E0B50-48C9-E646-A9CE-EFEF3563A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File based system: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Contains various information on a storage device 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Files (such as txt files, object files, source files)</a:t>
            </a:r>
          </a:p>
          <a:p>
            <a:pPr marL="57150" indent="0" eaLnBrk="1" hangingPunct="1">
              <a:buNone/>
            </a:pPr>
            <a:b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issue: </a:t>
            </a:r>
          </a:p>
          <a:p>
            <a:pPr lvl="1"/>
            <a:r>
              <a:rPr lang="en-US" altLang="zh-TW" sz="2400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PMingLiU" panose="020B0604030504040204" pitchFamily="18" charset="-120"/>
                <a:cs typeface="Calibri" panose="020F0502020204030204" pitchFamily="34" charset="0"/>
              </a:rPr>
              <a:t>Data redundancy and inconsistency</a:t>
            </a:r>
          </a:p>
          <a:p>
            <a:pPr lvl="2"/>
            <a:r>
              <a:rPr lang="en-US" altLang="zh-TW" dirty="0">
                <a:latin typeface="Calibri" panose="020F0502020204030204" pitchFamily="34" charset="0"/>
                <a:ea typeface="PMingLiU" panose="020B0604030504040204" pitchFamily="18" charset="-120"/>
                <a:cs typeface="Calibri" panose="020F0502020204030204" pitchFamily="34" charset="0"/>
              </a:rPr>
              <a:t>Multiple file formats, duplication of information in different files </a:t>
            </a:r>
            <a:endParaRPr lang="en-US" altLang="zh-TW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Lacking support for expressive queries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need additional programs to answer different queries.</a:t>
            </a:r>
          </a:p>
          <a:p>
            <a:pPr marL="571500" indent="-514350" eaLnBrk="1" hangingPunct="1">
              <a:buFont typeface="+mj-lt"/>
              <a:buAutoNum type="arabicPeriod"/>
            </a:pPr>
            <a:endParaRPr lang="en-US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8C6CB4E-B0BC-479D-8225-6C8316D2D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Why Database Systems (1)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BB2A171-2B75-4610-A2C4-31AA68E40C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800" i="1" u="sng" dirty="0">
                <a:latin typeface="Calibri" panose="020F0502020204030204" pitchFamily="34" charset="0"/>
                <a:ea typeface="PMingLiU" panose="020B0604030504040204" pitchFamily="18" charset="-120"/>
                <a:cs typeface="Calibri" panose="020F0502020204030204" pitchFamily="34" charset="0"/>
              </a:rPr>
              <a:t>Drawbacks of using file systems to store data:</a:t>
            </a:r>
            <a:br>
              <a:rPr lang="en-US" altLang="zh-TW" sz="2800" dirty="0">
                <a:latin typeface="Calibri" panose="020F0502020204030204" pitchFamily="34" charset="0"/>
                <a:ea typeface="PMingLiU" panose="020B0604030504040204" pitchFamily="18" charset="-120"/>
                <a:cs typeface="Calibri" panose="020F0502020204030204" pitchFamily="34" charset="0"/>
              </a:rPr>
            </a:br>
            <a:endParaRPr lang="en-US" altLang="zh-TW" sz="2800" dirty="0">
              <a:latin typeface="Calibri" panose="020F0502020204030204" pitchFamily="34" charset="0"/>
              <a:ea typeface="PMingLiU" panose="020B0604030504040204" pitchFamily="18" charset="-120"/>
              <a:cs typeface="Calibri" panose="020F0502020204030204" pitchFamily="34" charset="0"/>
            </a:endParaRPr>
          </a:p>
          <a:p>
            <a:pPr lvl="1"/>
            <a:r>
              <a:rPr lang="en-US" altLang="zh-TW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PMingLiU" panose="020B0604030504040204" pitchFamily="18" charset="-120"/>
                <a:cs typeface="Calibri" panose="020F0502020204030204" pitchFamily="34" charset="0"/>
              </a:rPr>
              <a:t>Integrity problems</a:t>
            </a:r>
          </a:p>
          <a:p>
            <a:pPr lvl="2"/>
            <a:r>
              <a:rPr lang="en-US" altLang="zh-TW" dirty="0">
                <a:latin typeface="Calibri" panose="020F0502020204030204" pitchFamily="34" charset="0"/>
                <a:ea typeface="PMingLiU" panose="020B0604030504040204" pitchFamily="18" charset="-120"/>
                <a:cs typeface="Calibri" panose="020F0502020204030204" pitchFamily="34" charset="0"/>
              </a:rPr>
              <a:t>Integrity constraints become “buried” in program code rather than being clearly kept and stated</a:t>
            </a:r>
          </a:p>
          <a:p>
            <a:pPr lvl="2"/>
            <a:r>
              <a:rPr lang="en-US" altLang="zh-TW" dirty="0">
                <a:latin typeface="Calibri" panose="020F0502020204030204" pitchFamily="34" charset="0"/>
                <a:ea typeface="PMingLiU" panose="020B0604030504040204" pitchFamily="18" charset="-120"/>
                <a:cs typeface="Calibri" panose="020F0502020204030204" pitchFamily="34" charset="0"/>
              </a:rPr>
              <a:t>Hard to add new constraints or change existing ones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6670E6-3548-4BCE-B034-F44BF35F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BE8A11-7B55-47F3-BFDD-AF9F093C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A101F-9E5F-9249-9862-3CE55B3BB777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9E46FAC-2A0F-4D0D-9B33-AFC1DC71E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Why Database Systems (2)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95BD9CA-72B0-421E-A602-8BED8B4C9F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800" i="1" u="sng" dirty="0">
                <a:latin typeface="Calibri" panose="020F0502020204030204" pitchFamily="34" charset="0"/>
                <a:ea typeface="PMingLiU" panose="020B0604030504040204" pitchFamily="18" charset="-120"/>
                <a:cs typeface="Calibri" panose="020F0502020204030204" pitchFamily="34" charset="0"/>
              </a:rPr>
              <a:t>Drawbacks of using file systems to store data (cont.):</a:t>
            </a:r>
            <a:br>
              <a:rPr lang="en-US" altLang="zh-TW" sz="2400" i="1" u="sng" dirty="0">
                <a:latin typeface="Calibri" panose="020F0502020204030204" pitchFamily="34" charset="0"/>
                <a:ea typeface="PMingLiU" panose="020B0604030504040204" pitchFamily="18" charset="-120"/>
                <a:cs typeface="Calibri" panose="020F0502020204030204" pitchFamily="34" charset="0"/>
              </a:rPr>
            </a:br>
            <a:endParaRPr lang="en-US" altLang="zh-TW" sz="2400" i="1" u="sng" dirty="0">
              <a:latin typeface="Calibri" panose="020F0502020204030204" pitchFamily="34" charset="0"/>
              <a:ea typeface="PMingLiU" panose="020B0604030504040204" pitchFamily="18" charset="-120"/>
              <a:cs typeface="Calibri" panose="020F0502020204030204" pitchFamily="34" charset="0"/>
            </a:endParaRPr>
          </a:p>
          <a:p>
            <a:pPr lvl="1"/>
            <a:r>
              <a:rPr lang="en-US" altLang="zh-TW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PMingLiU" panose="020B0604030504040204" pitchFamily="18" charset="-120"/>
                <a:cs typeface="Calibri" panose="020F0502020204030204" pitchFamily="34" charset="0"/>
              </a:rPr>
              <a:t>Atomicity of updates</a:t>
            </a:r>
          </a:p>
          <a:p>
            <a:pPr lvl="2"/>
            <a:r>
              <a:rPr lang="en-US" altLang="zh-TW" dirty="0">
                <a:latin typeface="Calibri" panose="020F0502020204030204" pitchFamily="34" charset="0"/>
                <a:ea typeface="PMingLiU" panose="020B0604030504040204" pitchFamily="18" charset="-120"/>
                <a:cs typeface="Calibri" panose="020F0502020204030204" pitchFamily="34" charset="0"/>
              </a:rPr>
              <a:t>Failures may leave the data in an inconsistent state</a:t>
            </a:r>
          </a:p>
          <a:p>
            <a:pPr lvl="1"/>
            <a:r>
              <a:rPr lang="en-US" altLang="zh-TW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PMingLiU" panose="020B0604030504040204" pitchFamily="18" charset="-120"/>
                <a:cs typeface="Calibri" panose="020F0502020204030204" pitchFamily="34" charset="0"/>
              </a:rPr>
              <a:t>Hard to allow concurrent access by multiple users</a:t>
            </a:r>
          </a:p>
          <a:p>
            <a:pPr lvl="2"/>
            <a:r>
              <a:rPr lang="en-US" altLang="zh-TW" dirty="0">
                <a:latin typeface="Calibri" panose="020F0502020204030204" pitchFamily="34" charset="0"/>
                <a:ea typeface="PMingLiU" panose="020B0604030504040204" pitchFamily="18" charset="-120"/>
                <a:cs typeface="Calibri" panose="020F0502020204030204" pitchFamily="34" charset="0"/>
              </a:rPr>
              <a:t>Uncontrolled concurrent accesses can lead to inconsistencies</a:t>
            </a:r>
            <a:br>
              <a:rPr lang="en-US" altLang="zh-TW" dirty="0">
                <a:latin typeface="Calibri" panose="020F0502020204030204" pitchFamily="34" charset="0"/>
                <a:ea typeface="PMingLiU" panose="020B0604030504040204" pitchFamily="18" charset="-120"/>
                <a:cs typeface="Calibri" panose="020F0502020204030204" pitchFamily="34" charset="0"/>
              </a:rPr>
            </a:br>
            <a:endParaRPr lang="en-US" altLang="zh-TW" sz="2400" b="1" dirty="0">
              <a:solidFill>
                <a:srgbClr val="C00000"/>
              </a:solidFill>
              <a:latin typeface="Calibri" panose="020F0502020204030204" pitchFamily="34" charset="0"/>
              <a:ea typeface="PMingLiU" panose="020B0604030504040204" pitchFamily="18" charset="-120"/>
              <a:cs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DE5AC8-E659-40BB-BB9B-A350B07A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016B9-D8E6-4286-938E-5694C0B6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A101F-9E5F-9249-9862-3CE55B3BB777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8DB3866-878B-4248-BB77-92147E2A0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Why Database Systems (3)</a:t>
            </a:r>
            <a:endParaRPr 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CD8372B-6D92-0A4B-93C8-6E027E80C0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TW" sz="2800" i="1" u="sng" dirty="0">
                <a:latin typeface="Calibri" panose="020F0502020204030204" pitchFamily="34" charset="0"/>
                <a:ea typeface="PMingLiU" panose="020B0604030504040204" pitchFamily="18" charset="-120"/>
                <a:cs typeface="Calibri" panose="020F0502020204030204" pitchFamily="34" charset="0"/>
              </a:rPr>
              <a:t>Strength of DBMS to store data (cont.):</a:t>
            </a:r>
            <a:br>
              <a:rPr lang="en-US" altLang="zh-TW" sz="2800" i="1" u="sng" dirty="0">
                <a:latin typeface="Calibri" panose="020F0502020204030204" pitchFamily="34" charset="0"/>
                <a:ea typeface="PMingLiU" panose="020B0604030504040204" pitchFamily="18" charset="-120"/>
                <a:cs typeface="Calibri" panose="020F0502020204030204" pitchFamily="34" charset="0"/>
              </a:rPr>
            </a:br>
            <a:endParaRPr lang="en-US" altLang="zh-TW" sz="2800" i="1" u="sng" dirty="0">
              <a:latin typeface="Calibri" panose="020F0502020204030204" pitchFamily="34" charset="0"/>
              <a:ea typeface="PMingLiU" panose="020B0604030504040204" pitchFamily="18" charset="-120"/>
              <a:cs typeface="Calibri" panose="020F0502020204030204" pitchFamily="34" charset="0"/>
            </a:endParaRPr>
          </a:p>
          <a:p>
            <a:pPr lvl="1" eaLnBrk="1" hangingPunct="1"/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Independence </a:t>
            </a:r>
            <a:r>
              <a:rPr lang="en-US" altLang="en-US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 be covered later)</a:t>
            </a:r>
          </a:p>
          <a:p>
            <a:pPr lvl="2" eaLnBrk="1" hangingPunct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program should not be exposed to details of data representation and storage.</a:t>
            </a:r>
          </a:p>
          <a:p>
            <a:pPr lvl="2" eaLnBrk="1" hangingPunct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DBMS provides an abstract view of  the data that hides such details.</a:t>
            </a:r>
          </a:p>
          <a:p>
            <a:pPr lvl="2" eaLnBrk="1" hangingPunct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zh-TW" sz="2800" b="1" dirty="0">
                <a:solidFill>
                  <a:srgbClr val="C00000"/>
                </a:solidFill>
                <a:latin typeface="Calibri" panose="020F0502020204030204" pitchFamily="34" charset="0"/>
                <a:ea typeface="PMingLiU" panose="020B0604030504040204" pitchFamily="18" charset="-120"/>
                <a:cs typeface="Calibri" panose="020F0502020204030204" pitchFamily="34" charset="0"/>
              </a:rPr>
              <a:t>Moreover, database systems offer solutions to all the aforementioned problems</a:t>
            </a:r>
            <a:endParaRPr lang="en-US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57" name="Slide Number Placeholder 5">
            <a:extLst>
              <a:ext uri="{FF2B5EF4-FFF2-40B4-BE49-F238E27FC236}">
                <a16:creationId xmlns:a16="http://schemas.microsoft.com/office/drawing/2014/main" id="{E15DB90A-9DE4-0E40-9D99-27CB7165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B018A0-9720-1440-BF40-D95E8D9557F6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9A8178-E510-4CBA-ACDC-F130DC30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744E-0277-1B24-575F-06259A1C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Adv. of a DBMS (1)</a:t>
            </a:r>
            <a:endParaRPr lang="en-HK" dirty="0"/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19630FD9-020D-B34F-8AA8-BA8CCCD36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Integrity and Security</a:t>
            </a:r>
          </a:p>
          <a:p>
            <a:pPr lvl="1"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DBMS can enforce access controls that govern what data is visible to different classes of users.</a:t>
            </a:r>
          </a:p>
          <a:p>
            <a:pPr lvl="1" eaLnBrk="1" hangingPunct="1"/>
            <a:endParaRPr lang="en-US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Concurrent Access and Crash Recovery</a:t>
            </a:r>
          </a:p>
          <a:p>
            <a:pPr lvl="1"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DBMS schedules concurrent access such that users can think of the data as being accessed by only one user at a time.</a:t>
            </a:r>
          </a:p>
          <a:p>
            <a:pPr lvl="1"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Protects users from the effects of system failures.</a:t>
            </a:r>
          </a:p>
          <a:p>
            <a:pPr lvl="1" eaLnBrk="1" hangingPunct="1"/>
            <a:endParaRPr lang="en-US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81" name="Slide Number Placeholder 5">
            <a:extLst>
              <a:ext uri="{FF2B5EF4-FFF2-40B4-BE49-F238E27FC236}">
                <a16:creationId xmlns:a16="http://schemas.microsoft.com/office/drawing/2014/main" id="{6D56B23F-D2C1-4447-BB8C-3ADF6D94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C06E8F-0424-DA4E-A399-638316034623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DF305-7DEF-4E42-B137-87A22AEB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>
            <a:extLst>
              <a:ext uri="{FF2B5EF4-FFF2-40B4-BE49-F238E27FC236}">
                <a16:creationId xmlns:a16="http://schemas.microsoft.com/office/drawing/2014/main" id="{A9DC464E-1E05-104A-91EA-C67B76D0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BCA203-01B2-344A-85CD-ECFE1ECC07C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1581057-8C6A-FE4B-8860-58D00ED8D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 is a DBMS?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94C4CD2-0DDB-8244-8E0B-03AAF0D5E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database management system (DBMS) is a </a:t>
            </a:r>
            <a:r>
              <a:rPr lang="en-US" alt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package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designed to assist in maintaining and utilizing large collections of data.</a:t>
            </a:r>
          </a:p>
        </p:txBody>
      </p:sp>
      <p:pic>
        <p:nvPicPr>
          <p:cNvPr id="16388" name="Picture 5">
            <a:extLst>
              <a:ext uri="{FF2B5EF4-FFF2-40B4-BE49-F238E27FC236}">
                <a16:creationId xmlns:a16="http://schemas.microsoft.com/office/drawing/2014/main" id="{F38387DE-760E-314F-AF8E-9F0423539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3434166"/>
            <a:ext cx="56292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B81728-9E2B-43CE-9611-206E5D10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7418522-DF3D-5D4D-92E5-9802B50DA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Part 1: What is a Database?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0C59AFB-40AA-0941-A8C1-CC24C49AA3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collection of data.</a:t>
            </a:r>
          </a:p>
          <a:p>
            <a:pPr lvl="1"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Typically describing the activities of one or more related organizations.</a:t>
            </a:r>
          </a:p>
          <a:p>
            <a:pPr eaLnBrk="1" hangingPunct="1"/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 real-world enterprise</a:t>
            </a:r>
          </a:p>
          <a:p>
            <a:pPr lvl="1"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 </a:t>
            </a:r>
          </a:p>
          <a:p>
            <a:pPr lvl="2" eaLnBrk="1" hangingPunct="1"/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e.g. students, professors, courses, classroom</a:t>
            </a:r>
          </a:p>
          <a:p>
            <a:pPr lvl="1"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Relationships between entities</a:t>
            </a:r>
          </a:p>
          <a:p>
            <a:pPr lvl="2" eaLnBrk="1" hangingPunct="1"/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e.g. student's enrollment in courses, professor teaching courses, and use of room for courses.</a:t>
            </a:r>
          </a:p>
        </p:txBody>
      </p:sp>
      <p:sp>
        <p:nvSpPr>
          <p:cNvPr id="15361" name="Slide Number Placeholder 5">
            <a:extLst>
              <a:ext uri="{FF2B5EF4-FFF2-40B4-BE49-F238E27FC236}">
                <a16:creationId xmlns:a16="http://schemas.microsoft.com/office/drawing/2014/main" id="{8A58085B-3D73-6F40-82A6-5481DADD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96C617-1245-1548-BEB9-921D63C8CD36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3D7F2-330C-4D61-A738-2A48B4F3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B58D-400A-4984-9C1B-03E9F18E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 Gentle Revision</a:t>
            </a:r>
            <a:endParaRPr lang="zh-HK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E959DC-AD72-4F2B-BC8A-3A5C8CFC3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do you notice?</a:t>
            </a:r>
          </a:p>
          <a:p>
            <a:r>
              <a:rPr lang="en-US" altLang="zh-H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observations/ records are there?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609FB-FE18-441D-88D6-8E7DD998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EDE8-4957-49A6-B3AF-022B3CA71EF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1C78FF-3178-4003-A1F4-2D33DD3B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8000"/>
            <a:ext cx="7004958" cy="25146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B1139-A9C3-40FF-B5B8-6802FAE2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8221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365A59-E644-4F66-9FC5-411D9265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AU" noProof="0"/>
              <a:t>Database System</a:t>
            </a:r>
            <a:endParaRPr lang="en-HK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D3F3298-4870-4C84-8987-5C524CB61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Component modules of a DBMS and their interactions.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HK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2A6057-5DC7-4369-B56C-A91C7842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197E032-4A6A-244A-8359-ECCCD22A2D0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BE1E9A-5B5C-48D8-8638-DC8E3F91A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28800"/>
            <a:ext cx="7010400" cy="46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96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>
            <a:extLst>
              <a:ext uri="{FF2B5EF4-FFF2-40B4-BE49-F238E27FC236}">
                <a16:creationId xmlns:a16="http://schemas.microsoft.com/office/drawing/2014/main" id="{4770BD0D-6D2F-2345-AA1B-EE7594A3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4450A2-5A04-734F-B5E8-E81A86AD0A36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9B173E9-156F-0440-B1A9-57BE6EB1F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People who deal with databases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9226644-4EBE-3448-922A-336B8A183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Administrator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(DBA) </a:t>
            </a:r>
          </a:p>
          <a:p>
            <a:pPr lvl="1"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ones with central control over the database(s)</a:t>
            </a:r>
          </a:p>
          <a:p>
            <a:pPr lvl="1"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Responsible for the following tasks: </a:t>
            </a:r>
          </a:p>
          <a:p>
            <a:pPr lvl="2" eaLnBrk="1" hangingPunct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Schema definition/modification</a:t>
            </a:r>
          </a:p>
          <a:p>
            <a:pPr lvl="2" eaLnBrk="1" hangingPunct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structure definition/modification</a:t>
            </a:r>
          </a:p>
          <a:p>
            <a:pPr lvl="2" eaLnBrk="1" hangingPunct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Authorization of data access</a:t>
            </a:r>
          </a:p>
          <a:p>
            <a:pPr lvl="2" eaLnBrk="1" hangingPunct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Integrity constraints specification</a:t>
            </a:r>
          </a:p>
          <a:p>
            <a:pPr lvl="2" eaLnBrk="1" hangingPunct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Recovery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AA0923-5109-4763-BB41-E3AEB192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8FD6-6C48-4E6B-BBE6-96358C26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who deal with databases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0D6C8-2F36-4B3E-AB1A-AB569A17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Sophisticated users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Those who form request in database query languages.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8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 users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Those who invoke application programs that have been written previously e.g., transfer fund between accounts.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2F281-A12B-45D8-B04B-2EC26146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A101F-9E5F-9249-9862-3CE55B3BB777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A4115-7A30-4B7F-BB94-18D780F3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7335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>
            <a:extLst>
              <a:ext uri="{FF2B5EF4-FFF2-40B4-BE49-F238E27FC236}">
                <a16:creationId xmlns:a16="http://schemas.microsoft.com/office/drawing/2014/main" id="{4770BD0D-6D2F-2345-AA1B-EE7594A3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4450A2-5A04-734F-B5E8-E81A86AD0A36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9B173E9-156F-0440-B1A9-57BE6EB1F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People who deal with databases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9226644-4EBE-3448-922A-336B8A183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Programmers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1" hangingPunct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Those who write programs (Cobol, C, Java) with embed DML calls or develop packages with software tools provided by the DBMS vendor.</a:t>
            </a:r>
          </a:p>
          <a:p>
            <a:pPr lvl="1" eaLnBrk="1" hangingPunct="1"/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 programs that generates payroll checks, transfer funds between accounts etc.</a:t>
            </a:r>
            <a:b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8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Systems Analyst</a:t>
            </a:r>
          </a:p>
          <a:p>
            <a:pPr lvl="1"/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Determine end users requirements</a:t>
            </a:r>
          </a:p>
          <a:p>
            <a:pPr lvl="1"/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specs. for canned transactions and reports</a:t>
            </a:r>
          </a:p>
          <a:p>
            <a:pPr lvl="1"/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also take part in database design</a:t>
            </a:r>
          </a:p>
          <a:p>
            <a:pPr lvl="1" eaLnBrk="1" hangingPunct="1"/>
            <a:endParaRPr lang="en-US" alt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99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5DDA-4F8F-A8E7-6333-52EEF547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Adv. of a DBMS</a:t>
            </a:r>
            <a:endParaRPr lang="en-HK" dirty="0"/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04A67173-7F9C-6E44-981F-E1FF73BD8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Administration</a:t>
            </a:r>
          </a:p>
          <a:p>
            <a:pPr lvl="1" eaLnBrk="1" hangingPunct="1"/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DBMS Provides facilities for </a:t>
            </a:r>
          </a:p>
          <a:p>
            <a:pPr lvl="2" eaLnBrk="1" hangingPunct="1"/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Organizing data representation to minimize redundancy</a:t>
            </a:r>
          </a:p>
          <a:p>
            <a:pPr lvl="2" eaLnBrk="1" hangingPunct="1"/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fine-tuning the storage of data to make retrieval efficient</a:t>
            </a:r>
            <a:b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Reduced Application Development Time</a:t>
            </a:r>
          </a:p>
          <a:p>
            <a:pPr lvl="1" eaLnBrk="1" hangingPunct="1"/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DBMS supports important functions that are common to many applications</a:t>
            </a:r>
          </a:p>
          <a:p>
            <a:pPr lvl="2" eaLnBrk="1" hangingPunct="1"/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High-level interface</a:t>
            </a:r>
          </a:p>
        </p:txBody>
      </p:sp>
      <p:sp>
        <p:nvSpPr>
          <p:cNvPr id="21505" name="Slide Number Placeholder 5">
            <a:extLst>
              <a:ext uri="{FF2B5EF4-FFF2-40B4-BE49-F238E27FC236}">
                <a16:creationId xmlns:a16="http://schemas.microsoft.com/office/drawing/2014/main" id="{94EE7ACB-C89B-D248-97DF-33389F55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D195B6-DDF0-7E46-9A74-47574F21FDEB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0A61B-8E5C-4B39-A36A-C4A4FAEB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1237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AD58-3D5C-41D1-A4E0-BB9872B0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742169"/>
            <a:ext cx="3276600" cy="1143000"/>
          </a:xfrm>
        </p:spPr>
        <p:txBody>
          <a:bodyPr/>
          <a:lstStyle/>
          <a:p>
            <a:pPr algn="l"/>
            <a:r>
              <a:rPr lang="en-US" altLang="en-US" sz="3600" dirty="0">
                <a:solidFill>
                  <a:schemeClr val="accent2"/>
                </a:solidFill>
              </a:rPr>
              <a:t>Architecture</a:t>
            </a:r>
            <a:r>
              <a:rPr lang="en-US" altLang="en-US" sz="4000" dirty="0">
                <a:solidFill>
                  <a:schemeClr val="accent2"/>
                </a:solidFill>
              </a:rPr>
              <a:t> </a:t>
            </a:r>
            <a:br>
              <a:rPr lang="en-US" altLang="en-US" sz="4000" dirty="0">
                <a:solidFill>
                  <a:schemeClr val="accent2"/>
                </a:solidFill>
              </a:rPr>
            </a:br>
            <a:r>
              <a:rPr lang="en-US" altLang="en-US" sz="4000" dirty="0">
                <a:solidFill>
                  <a:schemeClr val="accent2"/>
                </a:solidFill>
              </a:rPr>
              <a:t>of a DBMS</a:t>
            </a:r>
            <a:endParaRPr lang="en-HK" sz="4000" dirty="0"/>
          </a:p>
        </p:txBody>
      </p:sp>
      <p:sp>
        <p:nvSpPr>
          <p:cNvPr id="35841" name="Slide Number Placeholder 3">
            <a:extLst>
              <a:ext uri="{FF2B5EF4-FFF2-40B4-BE49-F238E27FC236}">
                <a16:creationId xmlns:a16="http://schemas.microsoft.com/office/drawing/2014/main" id="{872AD50B-4AA1-954D-8B0D-A937E58C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B13745-66F9-3140-9BAC-2947E9654F6C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/>
          </a:p>
        </p:txBody>
      </p:sp>
      <p:pic>
        <p:nvPicPr>
          <p:cNvPr id="35842" name="Picture 14">
            <a:extLst>
              <a:ext uri="{FF2B5EF4-FFF2-40B4-BE49-F238E27FC236}">
                <a16:creationId xmlns:a16="http://schemas.microsoft.com/office/drawing/2014/main" id="{CFF14E16-E6F7-F74F-A2E1-EC6676EEB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221" y="378978"/>
            <a:ext cx="5324771" cy="600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Box 1">
            <a:extLst>
              <a:ext uri="{FF2B5EF4-FFF2-40B4-BE49-F238E27FC236}">
                <a16:creationId xmlns:a16="http://schemas.microsoft.com/office/drawing/2014/main" id="{77143C37-0E68-E047-85BC-37C431074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575" y="6154737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845" name="TextBox 2">
            <a:extLst>
              <a:ext uri="{FF2B5EF4-FFF2-40B4-BE49-F238E27FC236}">
                <a16:creationId xmlns:a16="http://schemas.microsoft.com/office/drawing/2014/main" id="{DE662ACB-80D3-8B42-BDE8-E2B087777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390010"/>
            <a:ext cx="3946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Source: Database System Concept, 6</a:t>
            </a:r>
            <a:r>
              <a:rPr lang="en-US" altLang="en-US" sz="1600" baseline="30000" dirty="0">
                <a:solidFill>
                  <a:srgbClr val="FF0000"/>
                </a:solidFill>
              </a:rPr>
              <a:t>th</a:t>
            </a:r>
            <a:r>
              <a:rPr lang="en-US" altLang="en-US" sz="1600" dirty="0">
                <a:solidFill>
                  <a:srgbClr val="FF0000"/>
                </a:solidFill>
              </a:rPr>
              <a:t> edition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Conclusion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Hopefully, you now know…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 structure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to contact (where to seek help before emailing me)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you’re assessed and scored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database applications around you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goes on in databases (and is interested)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zh-C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Week: ER Diagram, (some) Data Modelling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3BA20AC-1381-4D3D-A821-3E148AF0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39CB3-03D8-47C0-AD7D-ECE83FD8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7094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E5A7-D1E5-458B-81F7-3C0CEBD1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Next Week</a:t>
            </a:r>
          </a:p>
        </p:txBody>
      </p:sp>
      <p:sp>
        <p:nvSpPr>
          <p:cNvPr id="24577" name="Slide Number Placeholder 3">
            <a:extLst>
              <a:ext uri="{FF2B5EF4-FFF2-40B4-BE49-F238E27FC236}">
                <a16:creationId xmlns:a16="http://schemas.microsoft.com/office/drawing/2014/main" id="{0621C903-E849-5145-90A7-656F0C70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38E426-23AF-A54D-9D0D-1A06C52BDE9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526B5B-53AF-4FE2-8ED9-B273818353CC}"/>
              </a:ext>
            </a:extLst>
          </p:cNvPr>
          <p:cNvGrpSpPr/>
          <p:nvPr/>
        </p:nvGrpSpPr>
        <p:grpSpPr>
          <a:xfrm>
            <a:off x="540247" y="2057400"/>
            <a:ext cx="8063505" cy="3650632"/>
            <a:chOff x="990600" y="1752600"/>
            <a:chExt cx="7010400" cy="3173854"/>
          </a:xfrm>
        </p:grpSpPr>
        <p:sp>
          <p:nvSpPr>
            <p:cNvPr id="24578" name="Line 2">
              <a:extLst>
                <a:ext uri="{FF2B5EF4-FFF2-40B4-BE49-F238E27FC236}">
                  <a16:creationId xmlns:a16="http://schemas.microsoft.com/office/drawing/2014/main" id="{8B8D274D-2A35-9B42-8E96-7A18B8ED2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3581400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9" name="Line 3">
              <a:extLst>
                <a:ext uri="{FF2B5EF4-FFF2-40B4-BE49-F238E27FC236}">
                  <a16:creationId xmlns:a16="http://schemas.microsoft.com/office/drawing/2014/main" id="{3D661971-D029-BC48-AFBE-B7FD14AE3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3581400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0" name="Oval 4">
              <a:extLst>
                <a:ext uri="{FF2B5EF4-FFF2-40B4-BE49-F238E27FC236}">
                  <a16:creationId xmlns:a16="http://schemas.microsoft.com/office/drawing/2014/main" id="{C18604A2-A2BB-7F47-B34F-43533882C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1143000" cy="5334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600">
                  <a:latin typeface="Arial" panose="020B0604020202020204" pitchFamily="34" charset="0"/>
                </a:rPr>
                <a:t>id</a:t>
              </a:r>
            </a:p>
          </p:txBody>
        </p:sp>
        <p:sp>
          <p:nvSpPr>
            <p:cNvPr id="24581" name="AutoShape 5">
              <a:extLst>
                <a:ext uri="{FF2B5EF4-FFF2-40B4-BE49-F238E27FC236}">
                  <a16:creationId xmlns:a16="http://schemas.microsoft.com/office/drawing/2014/main" id="{421FAF65-A7BA-614F-9ADF-F4AB0ACF3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048000"/>
              <a:ext cx="1143000" cy="1066800"/>
            </a:xfrm>
            <a:prstGeom prst="diamond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08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600">
                  <a:latin typeface="Arial" panose="020B0604020202020204" pitchFamily="34" charset="0"/>
                </a:rPr>
                <a:t>Borrower</a:t>
              </a:r>
            </a:p>
          </p:txBody>
        </p:sp>
        <p:sp>
          <p:nvSpPr>
            <p:cNvPr id="24582" name="Rectangle 6">
              <a:extLst>
                <a:ext uri="{FF2B5EF4-FFF2-40B4-BE49-F238E27FC236}">
                  <a16:creationId xmlns:a16="http://schemas.microsoft.com/office/drawing/2014/main" id="{15F58CF6-54E9-604E-9899-A24B5F5E8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276600"/>
              <a:ext cx="12954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600">
                  <a:latin typeface="Arial" panose="020B0604020202020204" pitchFamily="34" charset="0"/>
                </a:rPr>
                <a:t>Customer</a:t>
              </a:r>
            </a:p>
          </p:txBody>
        </p:sp>
        <p:sp>
          <p:nvSpPr>
            <p:cNvPr id="24583" name="Rectangle 7">
              <a:extLst>
                <a:ext uri="{FF2B5EF4-FFF2-40B4-BE49-F238E27FC236}">
                  <a16:creationId xmlns:a16="http://schemas.microsoft.com/office/drawing/2014/main" id="{138925BF-0CAB-F948-A280-9438B7274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276600"/>
              <a:ext cx="12954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600">
                  <a:latin typeface="Arial" panose="020B0604020202020204" pitchFamily="34" charset="0"/>
                </a:rPr>
                <a:t>Loan</a:t>
              </a:r>
            </a:p>
          </p:txBody>
        </p:sp>
        <p:sp>
          <p:nvSpPr>
            <p:cNvPr id="24584" name="Oval 8">
              <a:extLst>
                <a:ext uri="{FF2B5EF4-FFF2-40B4-BE49-F238E27FC236}">
                  <a16:creationId xmlns:a16="http://schemas.microsoft.com/office/drawing/2014/main" id="{16380DFC-AC9A-7444-B5F1-1D407BDFE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2362200"/>
              <a:ext cx="1143000" cy="5334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200">
                  <a:latin typeface="Arial" panose="020B0604020202020204" pitchFamily="34" charset="0"/>
                </a:rPr>
                <a:t>Customer-name</a:t>
              </a:r>
            </a:p>
          </p:txBody>
        </p:sp>
        <p:sp>
          <p:nvSpPr>
            <p:cNvPr id="24585" name="Oval 9">
              <a:extLst>
                <a:ext uri="{FF2B5EF4-FFF2-40B4-BE49-F238E27FC236}">
                  <a16:creationId xmlns:a16="http://schemas.microsoft.com/office/drawing/2014/main" id="{1B035351-3405-5B45-9005-191A66281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52600"/>
              <a:ext cx="1143000" cy="5334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200">
                  <a:latin typeface="Arial" panose="020B0604020202020204" pitchFamily="34" charset="0"/>
                </a:rPr>
                <a:t>Customer-street</a:t>
              </a:r>
            </a:p>
          </p:txBody>
        </p:sp>
        <p:sp>
          <p:nvSpPr>
            <p:cNvPr id="24586" name="Oval 10">
              <a:extLst>
                <a:ext uri="{FF2B5EF4-FFF2-40B4-BE49-F238E27FC236}">
                  <a16:creationId xmlns:a16="http://schemas.microsoft.com/office/drawing/2014/main" id="{5A572497-4EED-7745-92F0-664200161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2286000"/>
              <a:ext cx="1143000" cy="5334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200">
                  <a:latin typeface="Arial" panose="020B0604020202020204" pitchFamily="34" charset="0"/>
                </a:rPr>
                <a:t>Customer-city</a:t>
              </a:r>
            </a:p>
          </p:txBody>
        </p:sp>
        <p:sp>
          <p:nvSpPr>
            <p:cNvPr id="24587" name="Oval 11">
              <a:extLst>
                <a:ext uri="{FF2B5EF4-FFF2-40B4-BE49-F238E27FC236}">
                  <a16:creationId xmlns:a16="http://schemas.microsoft.com/office/drawing/2014/main" id="{71CEB74C-80C7-B445-A294-AADF85E5D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438400"/>
              <a:ext cx="1143000" cy="5334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400">
                  <a:latin typeface="Arial" panose="020B0604020202020204" pitchFamily="34" charset="0"/>
                </a:rPr>
                <a:t>Loan-number</a:t>
              </a:r>
            </a:p>
          </p:txBody>
        </p:sp>
        <p:sp>
          <p:nvSpPr>
            <p:cNvPr id="24588" name="Oval 12">
              <a:extLst>
                <a:ext uri="{FF2B5EF4-FFF2-40B4-BE49-F238E27FC236}">
                  <a16:creationId xmlns:a16="http://schemas.microsoft.com/office/drawing/2014/main" id="{38DC501D-3ABF-374E-B282-E02FE3A4F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2438400"/>
              <a:ext cx="1143000" cy="5334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en-US" sz="1400">
                  <a:latin typeface="Arial" panose="020B0604020202020204" pitchFamily="34" charset="0"/>
                </a:rPr>
                <a:t>amount</a:t>
              </a:r>
            </a:p>
          </p:txBody>
        </p:sp>
        <p:sp>
          <p:nvSpPr>
            <p:cNvPr id="24589" name="Line 13">
              <a:extLst>
                <a:ext uri="{FF2B5EF4-FFF2-40B4-BE49-F238E27FC236}">
                  <a16:creationId xmlns:a16="http://schemas.microsoft.com/office/drawing/2014/main" id="{5ABCE962-6407-9847-A8AD-F0307B8A4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6000" y="2286000"/>
              <a:ext cx="533400" cy="990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Line 14">
              <a:extLst>
                <a:ext uri="{FF2B5EF4-FFF2-40B4-BE49-F238E27FC236}">
                  <a16:creationId xmlns:a16="http://schemas.microsoft.com/office/drawing/2014/main" id="{9B625EE9-0185-2B45-AE9C-0326D7B74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2286000"/>
              <a:ext cx="533400" cy="990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Line 15">
              <a:extLst>
                <a:ext uri="{FF2B5EF4-FFF2-40B4-BE49-F238E27FC236}">
                  <a16:creationId xmlns:a16="http://schemas.microsoft.com/office/drawing/2014/main" id="{08C29F86-9644-984C-82D2-8267D78B8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24000" y="2895600"/>
              <a:ext cx="11430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Line 16">
              <a:extLst>
                <a:ext uri="{FF2B5EF4-FFF2-40B4-BE49-F238E27FC236}">
                  <a16:creationId xmlns:a16="http://schemas.microsoft.com/office/drawing/2014/main" id="{3142CC4C-5A9C-CD47-90CC-DED41A54B2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4200" y="2819400"/>
              <a:ext cx="12954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Line 17">
              <a:extLst>
                <a:ext uri="{FF2B5EF4-FFF2-40B4-BE49-F238E27FC236}">
                  <a16:creationId xmlns:a16="http://schemas.microsoft.com/office/drawing/2014/main" id="{E06EB17E-C9A3-9D42-8C85-586CA1EC0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96000" y="2971800"/>
              <a:ext cx="4572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18">
              <a:extLst>
                <a:ext uri="{FF2B5EF4-FFF2-40B4-BE49-F238E27FC236}">
                  <a16:creationId xmlns:a16="http://schemas.microsoft.com/office/drawing/2014/main" id="{9136BE66-4750-CB4F-8761-0F68C95741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34200" y="2971800"/>
              <a:ext cx="5334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Text Box 19">
              <a:extLst>
                <a:ext uri="{FF2B5EF4-FFF2-40B4-BE49-F238E27FC236}">
                  <a16:creationId xmlns:a16="http://schemas.microsoft.com/office/drawing/2014/main" id="{5ECC2328-B402-864E-A1BB-C819C8879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7729" y="4464789"/>
              <a:ext cx="428194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accent6">
                      <a:lumMod val="50000"/>
                    </a:schemeClr>
                  </a:solidFill>
                </a:rPr>
                <a:t>An example of an ER data model</a:t>
              </a: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27DBF-427F-4915-9F0D-D9D30A17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model: </a:t>
            </a:r>
          </a:p>
          <a:p>
            <a:pPr lvl="1"/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the concepts used to describe the allowed structure of a database. </a:t>
            </a:r>
            <a:r>
              <a:rPr lang="en-AU" sz="2400" i="1" dirty="0">
                <a:latin typeface="Calibri" panose="020F0502020204030204" pitchFamily="34" charset="0"/>
                <a:cs typeface="Calibri" panose="020F0502020204030204" pitchFamily="34" charset="0"/>
              </a:rPr>
              <a:t>i.e., the structure of the data.</a:t>
            </a:r>
            <a:br>
              <a:rPr lang="en-AU" sz="24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AU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800" b="1" dirty="0">
                <a:latin typeface="Calibri" panose="020F0502020204030204" pitchFamily="34" charset="0"/>
                <a:cs typeface="Calibri" panose="020F0502020204030204" pitchFamily="34" charset="0"/>
              </a:rPr>
              <a:t>3 Levels</a:t>
            </a:r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</a:rPr>
              <a:t> of Data Models: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High-level or conceptual </a:t>
            </a:r>
            <a:r>
              <a:rPr lang="en-AU" sz="2400" i="1" dirty="0">
                <a:latin typeface="Calibri" panose="020F0502020204030204" pitchFamily="34" charset="0"/>
                <a:cs typeface="Calibri" panose="020F0502020204030204" pitchFamily="34" charset="0"/>
              </a:rPr>
              <a:t>e.g., ER model – concerns entities, attributes and relationships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(Next Week)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or record-based </a:t>
            </a:r>
            <a:r>
              <a:rPr lang="en-AU" sz="2400" i="1" dirty="0">
                <a:latin typeface="Calibri" panose="020F0502020204030204" pitchFamily="34" charset="0"/>
                <a:cs typeface="Calibri" panose="020F0502020204030204" pitchFamily="34" charset="0"/>
              </a:rPr>
              <a:t>e.g., Relational, Network, Hierarchical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Low-level or physical</a:t>
            </a:r>
            <a:endParaRPr lang="en-AU" b="1" i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75AA6-5B2B-4DE9-B68F-DFDAAF00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7284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Data Model (</a:t>
            </a:r>
            <a:r>
              <a:rPr lang="en-AU" dirty="0" err="1"/>
              <a:t>cont</a:t>
            </a:r>
            <a:r>
              <a:rPr lang="en-AU" dirty="0"/>
              <a:t>)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Schema</a:t>
            </a:r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en-AU" sz="2400" i="1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formalism of the data model, </a:t>
            </a:r>
            <a:r>
              <a:rPr lang="en-AU" sz="2400" i="1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structural description of what information will database holds</a:t>
            </a:r>
          </a:p>
          <a:p>
            <a:r>
              <a:rPr lang="en-AU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Instance</a:t>
            </a:r>
            <a:r>
              <a:rPr lang="en-AU" sz="2800" i="1" dirty="0">
                <a:latin typeface="Calibri" panose="020F0502020204030204" pitchFamily="34" charset="0"/>
                <a:cs typeface="Calibri" panose="020F0502020204030204" pitchFamily="34" charset="0"/>
              </a:rPr>
              <a:t> (or State): </a:t>
            </a:r>
          </a:p>
          <a:p>
            <a:pPr lvl="1"/>
            <a:r>
              <a:rPr lang="en-AU" sz="2400" i="1" dirty="0">
                <a:latin typeface="Calibri" panose="020F0502020204030204" pitchFamily="34" charset="0"/>
                <a:cs typeface="Calibri" panose="020F0502020204030204" pitchFamily="34" charset="0"/>
              </a:rPr>
              <a:t>any combination of actual information populated 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in the database at a particular time.</a:t>
            </a:r>
            <a:b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 understanding: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define a database by specifying its schema.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state is then an empty instance of the schema.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this, each change in state is an update to the instance.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0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6547D1-725E-C847-9610-8FF862C9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Tabular Formats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069DE6-3671-7A5A-31C5-FB42D4458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(data table/ data frame) - two dimensional structure</a:t>
            </a:r>
            <a:endParaRPr lang="en-HK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“Structured data is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data is in a </a:t>
            </a: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standardized format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has a well-defined structure”</a:t>
            </a:r>
            <a:endParaRPr lang="en-HK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1C510-4FF1-4846-B5BE-C715A298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EDE8-4957-49A6-B3AF-022B3CA71EFB}" type="slidenum">
              <a:rPr lang="en-US" smtClean="0"/>
              <a:t>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53EC32-4792-3896-A7C9-A6DE93A485A5}"/>
              </a:ext>
            </a:extLst>
          </p:cNvPr>
          <p:cNvGrpSpPr/>
          <p:nvPr/>
        </p:nvGrpSpPr>
        <p:grpSpPr>
          <a:xfrm>
            <a:off x="916148" y="3785214"/>
            <a:ext cx="6979680" cy="2212590"/>
            <a:chOff x="1361760" y="4160575"/>
            <a:chExt cx="9306240" cy="29501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EB450D-57CA-FA44-9370-6E4EB53C0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488" b="18338"/>
            <a:stretch/>
          </p:blipFill>
          <p:spPr>
            <a:xfrm>
              <a:off x="1524000" y="4160575"/>
              <a:ext cx="9144000" cy="207258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EBC2C5-C62C-D395-CABD-C2E1D3461C6B}"/>
                </a:ext>
              </a:extLst>
            </p:cNvPr>
            <p:cNvSpPr txBox="1"/>
            <p:nvPr/>
          </p:nvSpPr>
          <p:spPr>
            <a:xfrm>
              <a:off x="1361760" y="6233161"/>
              <a:ext cx="3209793" cy="861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EA3323"/>
                  </a:solidFill>
                </a:rPr>
                <a:t>variable</a:t>
              </a:r>
              <a:r>
                <a:rPr lang="en-US" sz="1800" dirty="0"/>
                <a:t> (attribute/field/feature) </a:t>
              </a:r>
              <a:endParaRPr lang="en-HK" sz="1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BC8A3E-7909-1638-669B-22AE2184451B}"/>
                </a:ext>
              </a:extLst>
            </p:cNvPr>
            <p:cNvSpPr txBox="1"/>
            <p:nvPr/>
          </p:nvSpPr>
          <p:spPr>
            <a:xfrm>
              <a:off x="4734101" y="6199191"/>
              <a:ext cx="2743199" cy="861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rgbClr val="EA3323"/>
                  </a:solidFill>
                </a:rPr>
                <a:t>observation</a:t>
              </a:r>
              <a:r>
                <a:rPr lang="en-US" sz="1800"/>
                <a:t> (enitiy/record)</a:t>
              </a:r>
              <a:endParaRPr lang="en-HK" sz="1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715D90-D63F-4F60-506B-C9ED125DD792}"/>
                </a:ext>
              </a:extLst>
            </p:cNvPr>
            <p:cNvSpPr txBox="1"/>
            <p:nvPr/>
          </p:nvSpPr>
          <p:spPr>
            <a:xfrm>
              <a:off x="8666515" y="6248920"/>
              <a:ext cx="1638300" cy="861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rgbClr val="EA3323"/>
                  </a:solidFill>
                </a:rPr>
                <a:t>Value </a:t>
              </a:r>
              <a:r>
                <a:rPr lang="en-US" sz="1800"/>
                <a:t>(data)</a:t>
              </a:r>
              <a:endParaRPr lang="en-HK" sz="180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1FAB-2DE8-4E78-9A69-19785A89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5953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C224B1F8-5A82-BE40-99EC-86D8F990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E41DD3-9F6D-C34D-ABAB-736FD0E62B6E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938D780B-AF28-B34A-868C-09CD60953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Semantic Data Model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A9BE70E-3739-6243-838C-252960EEF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semantic data model is a very abstract, </a:t>
            </a:r>
            <a:r>
              <a:rPr lang="en-US" alt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high-level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model.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 user to come up with a good initial description of the data in an enterprise.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Entity-relationship (ER) model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widely used semantic data model.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us to pictorially denote entities and the relationships among them.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>
            <a:extLst>
              <a:ext uri="{FF2B5EF4-FFF2-40B4-BE49-F238E27FC236}">
                <a16:creationId xmlns:a16="http://schemas.microsoft.com/office/drawing/2014/main" id="{39B69BED-6CA1-5441-A97E-EEB92C06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878558-3A22-CF44-8105-1AEF7110596A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AE38F36-9E2A-194F-AB0F-3923795EA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Relational Data Model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490F8FD-692C-9841-938A-D0A47E053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DBMS today are based on the relational data model.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central data description construct in this model.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can be thought of as a set of records.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table with rows and columns.</a:t>
            </a:r>
          </a:p>
          <a:p>
            <a:pPr lvl="2" eaLnBrk="1" hangingPunct="1"/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 – a record</a:t>
            </a:r>
          </a:p>
          <a:p>
            <a:pPr lvl="2" eaLnBrk="1" hangingPunct="1"/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 – field, attribute.</a:t>
            </a:r>
          </a:p>
          <a:p>
            <a:pPr eaLnBrk="1" hangingPunct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4FC52239-F27A-3648-A3B4-CD23F82A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F17D67-C861-7A4F-AF7D-979E4367769C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400"/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7873CD53-C578-B14A-BFEA-590E0E98F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717922"/>
            <a:ext cx="7772400" cy="2378077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description of data in terms of a data model is called a schema.</a:t>
            </a:r>
          </a:p>
          <a:p>
            <a:pPr eaLnBrk="1" hangingPunct="1"/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schema of the above table is</a:t>
            </a:r>
          </a:p>
          <a:p>
            <a:pPr eaLnBrk="1" hangingPunct="1">
              <a:buFontTx/>
              <a:buNone/>
            </a:pPr>
            <a:r>
              <a:rPr lang="en-US" altLang="en-US" sz="2800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Students(</a:t>
            </a:r>
            <a:r>
              <a:rPr lang="en-US" altLang="en-US" sz="2800" i="1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US" altLang="en-US" sz="2800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string, name: string, login: string,               	        age: integer, </a:t>
            </a:r>
            <a:r>
              <a:rPr lang="en-US" altLang="en-US" sz="2800" i="1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altLang="en-US" sz="2800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real)</a:t>
            </a:r>
          </a:p>
          <a:p>
            <a:pPr eaLnBrk="1" hangingPunct="1"/>
            <a:endParaRPr lang="en-US" altLang="en-US" sz="2800" dirty="0"/>
          </a:p>
        </p:txBody>
      </p:sp>
      <p:graphicFrame>
        <p:nvGraphicFramePr>
          <p:cNvPr id="17544" name="Group 136">
            <a:extLst>
              <a:ext uri="{FF2B5EF4-FFF2-40B4-BE49-F238E27FC236}">
                <a16:creationId xmlns:a16="http://schemas.microsoft.com/office/drawing/2014/main" id="{80A1C9FE-B9C5-DF40-A9CF-6F0BB07B9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69739"/>
              </p:ext>
            </p:extLst>
          </p:nvPr>
        </p:nvGraphicFramePr>
        <p:xfrm>
          <a:off x="609600" y="676275"/>
          <a:ext cx="7924800" cy="2378076"/>
        </p:xfrm>
        <a:graphic>
          <a:graphicData uri="http://schemas.openxmlformats.org/drawingml/2006/table">
            <a:tbl>
              <a:tblPr/>
              <a:tblGrid>
                <a:gridCol w="17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sid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login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gpa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53666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Jones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Jones@cs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53688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Smith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Smith@ee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53650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Smith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Smith@math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53831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Madayan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Madayan@music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53832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Guldu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guldu@music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71" name="Text Box 131">
            <a:extLst>
              <a:ext uri="{FF2B5EF4-FFF2-40B4-BE49-F238E27FC236}">
                <a16:creationId xmlns:a16="http://schemas.microsoft.com/office/drawing/2014/main" id="{9DFEEF5D-D6E5-2A41-9F69-679CBD712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888" y="3200400"/>
            <a:ext cx="3500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An example of a student relation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82AC-2451-427F-90A1-1587028B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0E62-95A8-472A-9C7F-42271555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Feedback is welcomed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724A2-D547-4E83-84F2-88B3206D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A101F-9E5F-9249-9862-3CE55B3BB777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689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AE2D-F949-64B6-36B7-BB2C3768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Family of Structured Data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402D8-F621-D4C3-2BE3-E5AB8EFA4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800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“Structured data is highly specific and is stored in a predefined format”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easily used by machine learning (ML)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94F0F-696A-841C-DD48-CF53DBCE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EDE8-4957-49A6-B3AF-022B3CA71EFB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89CCE-6D1B-4ADE-FDAA-1B13718E923C}"/>
              </a:ext>
            </a:extLst>
          </p:cNvPr>
          <p:cNvSpPr txBox="1"/>
          <p:nvPr/>
        </p:nvSpPr>
        <p:spPr>
          <a:xfrm>
            <a:off x="138953" y="6336268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800" dirty="0"/>
              <a:t>https://www.ibm.com/cloud/blog/structured-vs-unstructured-data</a:t>
            </a:r>
          </a:p>
        </p:txBody>
      </p:sp>
    </p:spTree>
    <p:extLst>
      <p:ext uri="{BB962C8B-B14F-4D97-AF65-F5344CB8AC3E}">
        <p14:creationId xmlns:p14="http://schemas.microsoft.com/office/powerpoint/2010/main" val="179323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E970-A7F5-A409-F43F-08A1DEBA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Family of Structured Data</a:t>
            </a:r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0F455A-CAFA-4DEF-9569-EBDCB9D50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three type of data</a:t>
            </a:r>
            <a:endParaRPr lang="en-H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HK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10B73-E746-8D28-8E9A-4C2BFCE8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EDE8-4957-49A6-B3AF-022B3CA71EFB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9DBDA-B5D4-18C4-40F7-3A0B7DA0BFCE}"/>
              </a:ext>
            </a:extLst>
          </p:cNvPr>
          <p:cNvSpPr txBox="1"/>
          <p:nvPr/>
        </p:nvSpPr>
        <p:spPr>
          <a:xfrm>
            <a:off x="152400" y="6264932"/>
            <a:ext cx="85133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/>
              <a:t>https://cdn-dlofh.nitrocdn.com/TASgNozwGfEfVHakzcSlOaFmdxhUvEBv/assets/static/optimized/rev-f0e30d7/wp-content/uploads/2021/12/Example-Structured-Unstructured-Semi-Structured-Data-e1638423518970.jpg</a:t>
            </a: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BBAB0EC3-769E-4722-BFF7-7993E5ABA4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09600" y="2438400"/>
            <a:ext cx="7994224" cy="305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60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716186-F3B6-4FC3-BC21-3D66366A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Study Databases?</a:t>
            </a:r>
            <a:endParaRPr lang="en-HK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E284A8-027D-467A-AEC3-A2BCED75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Most significant modern computer application rely on huge quantities of data.</a:t>
            </a:r>
          </a:p>
          <a:p>
            <a:r>
              <a:rPr lang="en-AU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Data will always have to be: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stored</a:t>
            </a:r>
            <a:r>
              <a:rPr lang="en-AU" altLang="zh-CN" dirty="0">
                <a:latin typeface="Calibri" panose="020F0502020204030204" pitchFamily="34" charset="0"/>
                <a:cs typeface="Calibri" panose="020F0502020204030204" pitchFamily="34" charset="0"/>
              </a:rPr>
              <a:t>  (typically on a disk device)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manipulated/accessed</a:t>
            </a:r>
            <a:r>
              <a:rPr lang="en-AU" altLang="zh-CN" dirty="0">
                <a:latin typeface="Calibri" panose="020F0502020204030204" pitchFamily="34" charset="0"/>
                <a:cs typeface="Calibri" panose="020F0502020204030204" pitchFamily="34" charset="0"/>
              </a:rPr>
              <a:t>  (efficiently, effectively)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lang="en-AU" altLang="zh-CN" dirty="0">
                <a:latin typeface="Calibri" panose="020F0502020204030204" pitchFamily="34" charset="0"/>
                <a:cs typeface="Calibri" panose="020F0502020204030204" pitchFamily="34" charset="0"/>
              </a:rPr>
              <a:t>  (by many users, concurrently)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altLang="zh-CN" dirty="0">
                <a:solidFill>
                  <a:srgbClr val="AB79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transmitted</a:t>
            </a:r>
            <a:r>
              <a:rPr lang="en-AU" altLang="zh-CN" dirty="0">
                <a:latin typeface="Calibri" panose="020F0502020204030204" pitchFamily="34" charset="0"/>
                <a:cs typeface="Calibri" panose="020F0502020204030204" pitchFamily="34" charset="0"/>
              </a:rPr>
              <a:t>   (all around the Internet)</a:t>
            </a:r>
          </a:p>
          <a:p>
            <a:r>
              <a:rPr lang="en-AU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en-AU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 points are handled by databases;  </a:t>
            </a:r>
            <a:r>
              <a:rPr lang="en-AU" altLang="zh-CN" sz="2400" dirty="0">
                <a:solidFill>
                  <a:srgbClr val="AB79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brown</a:t>
            </a:r>
            <a:r>
              <a:rPr lang="en-AU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 by networks.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A5650-5F7E-45A8-AA0F-C8D77776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B7279A6-065F-48E1-A72C-BA44839A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152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C426-A25A-4DEF-B442-2FB97FFF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AU" dirty="0"/>
              <a:t>Big Data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B7E87E3-6052-4A13-AC39-19B4BB047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24000"/>
                <a:ext cx="7772400" cy="4572000"/>
              </a:xfrm>
            </p:spPr>
            <p:txBody>
              <a:bodyPr>
                <a:noAutofit/>
              </a:bodyPr>
              <a:lstStyle/>
              <a:p>
                <a:r>
                  <a:rPr lang="en-US" alt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 are many different types of data: text data, image data, audio data, video data, etc.</a:t>
                </a:r>
              </a:p>
              <a:p>
                <a:r>
                  <a:rPr lang="en-US" alt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amount of data grows very fast.</a:t>
                </a:r>
              </a:p>
              <a:p>
                <a:pPr lvl="1"/>
                <a:r>
                  <a:rPr lang="en-US" altLang="en-US" sz="20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Zettabyte  	1,180,591,620,717,411,303,424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altLang="en-US" sz="200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HK" altLang="en-US" sz="200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70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byte</a:t>
                </a:r>
              </a:p>
              <a:p>
                <a:pPr lvl="1"/>
                <a:r>
                  <a:rPr lang="en-US" altLang="en-US" sz="20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Exabyte		1,152,921,504,606,846,976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altLang="en-US" sz="200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HK" altLang="en-US" sz="200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byte</a:t>
                </a:r>
              </a:p>
              <a:p>
                <a:pPr lvl="1"/>
                <a:r>
                  <a:rPr lang="en-US" altLang="en-US" sz="20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Petabyte		1,125,899,906,842,624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altLang="en-US" sz="200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HK" altLang="en-US" sz="200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byte</a:t>
                </a:r>
              </a:p>
              <a:p>
                <a:pPr lvl="1"/>
                <a:r>
                  <a:rPr lang="en-US" altLang="en-US" sz="20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Terabyte		1,099,511,627,776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altLang="en-US" sz="200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HK" altLang="en-US" sz="200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40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byte</a:t>
                </a:r>
              </a:p>
              <a:p>
                <a:pPr lvl="1"/>
                <a:r>
                  <a:rPr lang="en-US" altLang="en-US" sz="20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Gigabyte		1,073,741,824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altLang="en-US" sz="200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HK" altLang="en-US" sz="200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byte</a:t>
                </a:r>
              </a:p>
              <a:p>
                <a:pPr lvl="1"/>
                <a:r>
                  <a:rPr lang="en-US" altLang="en-US" sz="20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Megabyte		1,048,576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altLang="en-US" sz="200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HK" altLang="en-US" sz="200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byte</a:t>
                </a:r>
              </a:p>
              <a:p>
                <a:pPr lvl="1"/>
                <a:r>
                  <a:rPr lang="en-US" altLang="en-US" sz="20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Kilobyte		1,024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altLang="en-US" sz="200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HK" altLang="en-US" sz="200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byte</a:t>
                </a:r>
              </a:p>
              <a:p>
                <a:pPr lvl="1"/>
                <a:r>
                  <a:rPr lang="en-US" altLang="en-US" sz="20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Byte		1 byte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B7E87E3-6052-4A13-AC39-19B4BB047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24000"/>
                <a:ext cx="7772400" cy="4572000"/>
              </a:xfrm>
              <a:blipFill>
                <a:blip r:embed="rId3"/>
                <a:stretch>
                  <a:fillRect l="-1647" t="-1467" r="-125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A351B-E66D-4C7D-B7A9-7CE36B78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197E032-4A6A-244A-8359-ECCCD22A2D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1772A4-F285-415A-B1BD-BA8B9E0F8793}"/>
              </a:ext>
            </a:extLst>
          </p:cNvPr>
          <p:cNvSpPr txBox="1">
            <a:spLocks/>
          </p:cNvSpPr>
          <p:nvPr/>
        </p:nvSpPr>
        <p:spPr>
          <a:xfrm>
            <a:off x="914400" y="286605"/>
            <a:ext cx="7452360" cy="70399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30661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8FB0-585D-4A88-A6EF-9545433E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AU" dirty="0"/>
              <a:t>The Vs of Big Data</a:t>
            </a:r>
            <a:endParaRPr lang="en-H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71502A-91A1-45E5-87F1-1EBC483B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>
            <a:noAutofit/>
          </a:bodyPr>
          <a:lstStyle/>
          <a:p>
            <a:r>
              <a:rPr lang="en-US" altLang="zh-HK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Volume: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amount of data matters. </a:t>
            </a:r>
          </a:p>
          <a:p>
            <a:r>
              <a:rPr lang="en-US" altLang="zh-HK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Variety: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many types of data that are available.</a:t>
            </a:r>
            <a:endParaRPr lang="en-US" altLang="zh-HK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HK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Velocity: </a:t>
            </a:r>
          </a:p>
          <a:p>
            <a:pPr lvl="1"/>
            <a:r>
              <a:rPr lang="en-US" altLang="zh-H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Desire for d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 to be received and acted on quickly.</a:t>
            </a:r>
            <a:endParaRPr lang="en-US" altLang="zh-HK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HK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Veracity: </a:t>
            </a:r>
          </a:p>
          <a:p>
            <a:pPr lvl="1"/>
            <a:r>
              <a:rPr lang="en-US" altLang="zh-H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of your data, how well it </a:t>
            </a:r>
            <a:r>
              <a:rPr lang="en-H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conforms to facts.</a:t>
            </a:r>
            <a:endParaRPr lang="en-US" altLang="zh-HK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HK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Value: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is of no use until that value is discovered</a:t>
            </a:r>
            <a:endParaRPr lang="en-US" altLang="zh-HK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A351B-E66D-4C7D-B7A9-7CE36B78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197E032-4A6A-244A-8359-ECCCD22A2D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1772A4-F285-415A-B1BD-BA8B9E0F8793}"/>
              </a:ext>
            </a:extLst>
          </p:cNvPr>
          <p:cNvSpPr txBox="1">
            <a:spLocks/>
          </p:cNvSpPr>
          <p:nvPr/>
        </p:nvSpPr>
        <p:spPr>
          <a:xfrm>
            <a:off x="914400" y="286605"/>
            <a:ext cx="7452360" cy="70399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93563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B72BCC6-9A79-42EF-BCC5-C8066DAD2930}"/>
              </a:ext>
            </a:extLst>
          </p:cNvPr>
          <p:cNvGrpSpPr/>
          <p:nvPr/>
        </p:nvGrpSpPr>
        <p:grpSpPr>
          <a:xfrm>
            <a:off x="822960" y="1178709"/>
            <a:ext cx="7543800" cy="4561383"/>
            <a:chOff x="651010" y="1178709"/>
            <a:chExt cx="8107126" cy="456138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067" y="1178709"/>
              <a:ext cx="4128069" cy="228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 descr="“internet of things”的图片搜索结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669" y="1178709"/>
              <a:ext cx="3856265" cy="2279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“social network”的图片搜索结果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6162" y="3812142"/>
              <a:ext cx="4091974" cy="192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“biological network”的图片搜索结果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010" y="3812142"/>
              <a:ext cx="3862924" cy="192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EA7A2ECD-F00E-4DCF-BC4F-C8A4B583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3996"/>
          </a:xfrm>
        </p:spPr>
        <p:txBody>
          <a:bodyPr>
            <a:normAutofit/>
          </a:bodyPr>
          <a:lstStyle/>
          <a:p>
            <a:r>
              <a:rPr lang="en-AU" sz="3600" dirty="0"/>
              <a:t>Internet of Things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29CF24-27E2-49A2-8FEF-E4C77153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F197E032-4A6A-244A-8359-ECCCD22A2D0F}" type="slidenum">
              <a:rPr lang="en-US" smtClean="0">
                <a:solidFill>
                  <a:schemeClr val="bg2"/>
                </a:solidFill>
                <a:cs typeface="Arial" pitchFamily="34" charset="0"/>
              </a:rPr>
              <a:pPr defTabSz="457200"/>
              <a:t>9</a:t>
            </a:fld>
            <a:endParaRPr lang="en-US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D8128BC3-DE6C-458F-9548-381729C15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9480" y="3350472"/>
            <a:ext cx="234100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zh-CN" dirty="0">
                <a:latin typeface="Calibri" panose="020F0502020204030204" pitchFamily="34" charset="0"/>
                <a:ea typeface="黑体" pitchFamily="2" charset="-122"/>
                <a:cs typeface="Calibri" panose="020F0502020204030204" pitchFamily="34" charset="0"/>
              </a:rPr>
              <a:t>Web Graphs</a:t>
            </a:r>
            <a:endParaRPr lang="en-US" altLang="zh-CN" dirty="0">
              <a:latin typeface="Calibri" panose="020F0502020204030204" pitchFamily="34" charset="0"/>
              <a:ea typeface="黑体" pitchFamily="2" charset="-122"/>
              <a:cs typeface="Calibri" panose="020F0502020204030204" pitchFamily="34" charset="0"/>
            </a:endParaRP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97B56582-C8F0-4BBC-8929-77FBDDCA5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643" y="5759608"/>
            <a:ext cx="234100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zh-CN" dirty="0">
                <a:latin typeface="Calibri" panose="020F0502020204030204" pitchFamily="34" charset="0"/>
                <a:ea typeface="黑体" pitchFamily="2" charset="-122"/>
                <a:cs typeface="Calibri" panose="020F0502020204030204" pitchFamily="34" charset="0"/>
              </a:rPr>
              <a:t>Social Networks</a:t>
            </a:r>
            <a:endParaRPr lang="en-US" altLang="zh-CN" dirty="0">
              <a:latin typeface="Calibri" panose="020F0502020204030204" pitchFamily="34" charset="0"/>
              <a:ea typeface="黑体" pitchFamily="2" charset="-122"/>
              <a:cs typeface="Calibri" panose="020F0502020204030204" pitchFamily="34" charset="0"/>
            </a:endParaRP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CCBB3C4E-411F-48BF-8F8C-63F2C9A24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157" y="5786735"/>
            <a:ext cx="27412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zh-CN" dirty="0">
                <a:latin typeface="Calibri" panose="020F0502020204030204" pitchFamily="34" charset="0"/>
                <a:ea typeface="黑体" pitchFamily="2" charset="-122"/>
                <a:cs typeface="Calibri" panose="020F0502020204030204" pitchFamily="34" charset="0"/>
              </a:rPr>
              <a:t>Biological Networks</a:t>
            </a:r>
            <a:endParaRPr lang="en-US" altLang="zh-CN" dirty="0">
              <a:latin typeface="Calibri" panose="020F0502020204030204" pitchFamily="34" charset="0"/>
              <a:ea typeface="黑体" pitchFamily="2" charset="-122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3E23A-10A9-4EE8-BB7D-3F1C4883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7338589"/>
      </p:ext>
    </p:extLst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1914</TotalTime>
  <Words>1816</Words>
  <Application>Microsoft Office PowerPoint</Application>
  <PresentationFormat>On-screen Show (4:3)</PresentationFormat>
  <Paragraphs>309</Paragraphs>
  <Slides>33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Courier New</vt:lpstr>
      <vt:lpstr>Helvetica</vt:lpstr>
      <vt:lpstr>Times New Roman</vt:lpstr>
      <vt:lpstr>mystyle</vt:lpstr>
      <vt:lpstr>Wk1_W: Introduction</vt:lpstr>
      <vt:lpstr>A Gentle Revision</vt:lpstr>
      <vt:lpstr>Tabular Formats</vt:lpstr>
      <vt:lpstr>A Family of Structured Data</vt:lpstr>
      <vt:lpstr>A Family of Structured Data</vt:lpstr>
      <vt:lpstr>Why Study Databases?</vt:lpstr>
      <vt:lpstr>Big Data</vt:lpstr>
      <vt:lpstr>The Vs of Big Data</vt:lpstr>
      <vt:lpstr>Internet of Things</vt:lpstr>
      <vt:lpstr>Types of Data (Revisited)</vt:lpstr>
      <vt:lpstr>Data Science Skills Employers Want</vt:lpstr>
      <vt:lpstr>Some Resources</vt:lpstr>
      <vt:lpstr>Files vs. DBMS</vt:lpstr>
      <vt:lpstr>Why Database Systems (1)</vt:lpstr>
      <vt:lpstr>Why Database Systems (2)</vt:lpstr>
      <vt:lpstr>Why Database Systems (3)</vt:lpstr>
      <vt:lpstr>Other Adv. of a DBMS (1)</vt:lpstr>
      <vt:lpstr>What is a DBMS?</vt:lpstr>
      <vt:lpstr>Part 1: What is a Database?</vt:lpstr>
      <vt:lpstr>Database System</vt:lpstr>
      <vt:lpstr>People who deal with databases</vt:lpstr>
      <vt:lpstr>People who deal with databases</vt:lpstr>
      <vt:lpstr>People who deal with databases</vt:lpstr>
      <vt:lpstr>Revisit Adv. of a DBMS</vt:lpstr>
      <vt:lpstr>Architecture  of a DBMS</vt:lpstr>
      <vt:lpstr>In Conclusion</vt:lpstr>
      <vt:lpstr>Next Week</vt:lpstr>
      <vt:lpstr>Data Model</vt:lpstr>
      <vt:lpstr>Data Model (cont) Concepts</vt:lpstr>
      <vt:lpstr>Semantic Data Model</vt:lpstr>
      <vt:lpstr>Relational Data Model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mryu</dc:creator>
  <cp:lastModifiedBy>admin</cp:lastModifiedBy>
  <cp:revision>50</cp:revision>
  <dcterms:created xsi:type="dcterms:W3CDTF">1601-01-01T00:00:00Z</dcterms:created>
  <dcterms:modified xsi:type="dcterms:W3CDTF">2024-09-04T05:58:30Z</dcterms:modified>
</cp:coreProperties>
</file>