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88" r:id="rId4"/>
    <p:sldId id="259" r:id="rId5"/>
    <p:sldId id="260" r:id="rId6"/>
    <p:sldId id="289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30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6545B-9440-412B-AF1F-02422EF0645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E3B6C-F9E2-4E4B-B316-6616FA8D0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представлены инструментальные средства для разработки программного продукта, 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...... (клиент-серверная; )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стороне клиента использовалось веб инструменты: …..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стороне сервера использовалось: ……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этапе проектирования….. Использовались …. Для……..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ПРОСТО ПЕРЕЧИСЛИТЬ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в процессе дипломного проектирования продемонстрирован (вставить вид деятельности) в части реализации функционала (вставить) , </a:t>
            </a:r>
          </a:p>
          <a:p>
            <a:r>
              <a:rPr lang="ru-RU" dirty="0"/>
              <a:t>также было выполнено …… (вставить вид деятельности) через (…..вставить) , </a:t>
            </a:r>
          </a:p>
          <a:p>
            <a:endParaRPr lang="ru-RU" dirty="0"/>
          </a:p>
          <a:p>
            <a:r>
              <a:rPr lang="ru-RU" dirty="0"/>
              <a:t>В результате все цели (функциональные задачи) достигнуты (выполнены). Спасибо.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86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96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77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0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69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250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5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04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723B-5719-4EEA-B777-EAF3DA7FDF2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5C1-EBA6-4D9B-83CC-431CB510693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4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70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45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9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70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1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9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28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7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5E56-02D0-4128-A613-77F8846F493B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2F5B1C-A316-49C7-9CA2-3AAFE0B58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89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7BFBC-CDCF-4029-9328-159D1F886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018" y="1898507"/>
            <a:ext cx="9533964" cy="1646302"/>
          </a:xfrm>
        </p:spPr>
        <p:txBody>
          <a:bodyPr>
            <a:normAutofit/>
          </a:bodyPr>
          <a:lstStyle/>
          <a:p>
            <a:pPr algn="ctr"/>
            <a:r>
              <a:rPr lang="ru-RU" sz="2300" dirty="0">
                <a:solidFill>
                  <a:schemeClr val="tx1"/>
                </a:solidFill>
              </a:rPr>
              <a:t>Дипломный проект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на тему</a:t>
            </a:r>
            <a:r>
              <a:rPr lang="en-US" sz="2300" dirty="0">
                <a:solidFill>
                  <a:schemeClr val="tx1"/>
                </a:solidFill>
              </a:rPr>
              <a:t>:</a:t>
            </a:r>
            <a:br>
              <a:rPr lang="ru-RU" sz="2300" dirty="0">
                <a:solidFill>
                  <a:schemeClr val="tx1"/>
                </a:solidFill>
              </a:rPr>
            </a:br>
            <a:r>
              <a:rPr lang="ru-RU" sz="2300" dirty="0">
                <a:solidFill>
                  <a:schemeClr val="tx1"/>
                </a:solidFill>
              </a:rPr>
              <a:t>Модуль медицинской информационно-аналитической системы</a:t>
            </a:r>
            <a:br>
              <a:rPr lang="ru-RU" sz="2300" dirty="0">
                <a:solidFill>
                  <a:schemeClr val="tx1"/>
                </a:solidFill>
              </a:rPr>
            </a:br>
            <a:r>
              <a:rPr lang="ru-RU" sz="2300" dirty="0">
                <a:solidFill>
                  <a:schemeClr val="tx1"/>
                </a:solidFill>
              </a:rPr>
              <a:t>«Личный кабинет пациента»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2DB2C6-FC76-44AD-BF4C-FEF13745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38745"/>
            <a:ext cx="4731798" cy="719255"/>
          </a:xfrm>
        </p:spPr>
        <p:txBody>
          <a:bodyPr>
            <a:normAutofit/>
          </a:bodyPr>
          <a:lstStyle/>
          <a:p>
            <a:pPr algn="l"/>
            <a:r>
              <a:rPr lang="ru-RU" sz="1200" dirty="0"/>
              <a:t>Студента группы</a:t>
            </a:r>
            <a:r>
              <a:rPr lang="en-US" sz="1200" dirty="0"/>
              <a:t>: </a:t>
            </a:r>
            <a:r>
              <a:rPr lang="ru-RU" sz="1200" dirty="0"/>
              <a:t>Веб-20-2 Григорьева Ильи Александровича</a:t>
            </a:r>
          </a:p>
          <a:p>
            <a:pPr algn="l"/>
            <a:r>
              <a:rPr lang="ru-RU" sz="1200" dirty="0"/>
              <a:t>Руководитель ДП</a:t>
            </a:r>
            <a:r>
              <a:rPr lang="en-US" sz="1200" dirty="0"/>
              <a:t>:</a:t>
            </a:r>
            <a:r>
              <a:rPr lang="ru-RU" sz="1200" dirty="0"/>
              <a:t>Чернигов Павел Николаевич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3F76A-40C7-1B88-BFAA-4FFB7EC48272}"/>
              </a:ext>
            </a:extLst>
          </p:cNvPr>
          <p:cNvSpPr txBox="1"/>
          <p:nvPr/>
        </p:nvSpPr>
        <p:spPr>
          <a:xfrm>
            <a:off x="3040156" y="0"/>
            <a:ext cx="61116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Государственное бюджетное профессиональное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образовательное учреждение Иркутской области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«Иркутский авиационный техникум»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(ГБПОУИО «ИАТ»)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0DF8-D90E-D6CC-1B03-313A6282B88D}"/>
              </a:ext>
            </a:extLst>
          </p:cNvPr>
          <p:cNvSpPr txBox="1"/>
          <p:nvPr/>
        </p:nvSpPr>
        <p:spPr>
          <a:xfrm>
            <a:off x="10502599" y="6443112"/>
            <a:ext cx="168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Иркутск 2024</a:t>
            </a:r>
          </a:p>
        </p:txBody>
      </p:sp>
    </p:spTree>
    <p:extLst>
      <p:ext uri="{BB962C8B-B14F-4D97-AF65-F5344CB8AC3E}">
        <p14:creationId xmlns:p14="http://schemas.microsoft.com/office/powerpoint/2010/main" val="250930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F9978-D32F-42DE-8561-BA35FCC7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417" y="497149"/>
            <a:ext cx="4260650" cy="579020"/>
          </a:xfrm>
        </p:spPr>
        <p:txBody>
          <a:bodyPr>
            <a:normAutofit/>
          </a:bodyPr>
          <a:lstStyle/>
          <a:p>
            <a:r>
              <a:rPr lang="ru-RU" sz="20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8EA45-FBC1-43DE-A557-913CDB17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35" y="915384"/>
            <a:ext cx="9578375" cy="12441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900" b="1" dirty="0">
                <a:solidFill>
                  <a:schemeClr val="tx1"/>
                </a:solidFill>
              </a:rPr>
              <a:t>Цель</a:t>
            </a:r>
            <a:r>
              <a:rPr lang="en-US" sz="1900" b="1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ru-RU" dirty="0"/>
              <a:t>разработка «Личный кабинет пациента» медицинской информационно-аналитической системы, позволяющая оптимизировать процесс взаимодействия пациента с медицинским учреждением.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6B71387-76E6-426C-8A57-DC25CB0F9D24}"/>
              </a:ext>
            </a:extLst>
          </p:cNvPr>
          <p:cNvSpPr txBox="1">
            <a:spLocks/>
          </p:cNvSpPr>
          <p:nvPr/>
        </p:nvSpPr>
        <p:spPr>
          <a:xfrm>
            <a:off x="409635" y="2243985"/>
            <a:ext cx="5388114" cy="4249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Wingdings 3" charset="2"/>
              <a:buNone/>
            </a:pPr>
            <a:r>
              <a:rPr lang="ru-RU" sz="1900" b="1" dirty="0">
                <a:solidFill>
                  <a:schemeClr val="tx1"/>
                </a:solidFill>
              </a:rPr>
              <a:t>Функции</a:t>
            </a:r>
            <a:r>
              <a:rPr lang="en-US" sz="1900" b="1" dirty="0">
                <a:solidFill>
                  <a:schemeClr val="tx1"/>
                </a:solidFill>
              </a:rPr>
              <a:t>: </a:t>
            </a:r>
            <a:endParaRPr lang="ru-RU" sz="19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/>
              <a:t>авторизация пользователей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/>
              <a:t>управление личным кабинетом пользователя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/>
              <a:t>просмотр расписания работы врачей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/>
              <a:t>подача заявки записи на исследование (консультацию)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/>
              <a:t>просмотр перечня предстоящих исследований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/>
              <a:t>история прошедших исследований пациента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/>
              <a:t>возможность скачивать заключения исследования (консультации)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600" dirty="0"/>
              <a:t>формирование заявки на отмену и перенос предстоящих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195170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9CFF2710-5C29-443A-A696-F9786282AB5C}"/>
              </a:ext>
            </a:extLst>
          </p:cNvPr>
          <p:cNvSpPr txBox="1">
            <a:spLocks/>
          </p:cNvSpPr>
          <p:nvPr/>
        </p:nvSpPr>
        <p:spPr>
          <a:xfrm>
            <a:off x="1699404" y="-100195"/>
            <a:ext cx="92820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 разработки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48BD70D-31AF-4588-958D-B470BEDBD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39587"/>
              </p:ext>
            </p:extLst>
          </p:nvPr>
        </p:nvGraphicFramePr>
        <p:xfrm>
          <a:off x="439972" y="834482"/>
          <a:ext cx="11141390" cy="57261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9807">
                  <a:extLst>
                    <a:ext uri="{9D8B030D-6E8A-4147-A177-3AD203B41FA5}">
                      <a16:colId xmlns:a16="http://schemas.microsoft.com/office/drawing/2014/main" val="489332136"/>
                    </a:ext>
                  </a:extLst>
                </a:gridCol>
                <a:gridCol w="3226167">
                  <a:extLst>
                    <a:ext uri="{9D8B030D-6E8A-4147-A177-3AD203B41FA5}">
                      <a16:colId xmlns:a16="http://schemas.microsoft.com/office/drawing/2014/main" val="699667990"/>
                    </a:ext>
                  </a:extLst>
                </a:gridCol>
                <a:gridCol w="3785416">
                  <a:extLst>
                    <a:ext uri="{9D8B030D-6E8A-4147-A177-3AD203B41FA5}">
                      <a16:colId xmlns:a16="http://schemas.microsoft.com/office/drawing/2014/main" val="359732992"/>
                    </a:ext>
                  </a:extLst>
                </a:gridCol>
              </a:tblGrid>
              <a:tr h="47446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Этап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Изображение (логотип)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инструмента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8126"/>
                  </a:ext>
                </a:extLst>
              </a:tr>
              <a:tr h="53255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Проектирование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Draw.io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0659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7901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Проектирование базы данных</a:t>
                      </a:r>
                    </a:p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phpMyAdmin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893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Figma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6054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Реализация (среда разработки)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Studio Code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00580"/>
                  </a:ext>
                </a:extLst>
              </a:tr>
              <a:tr h="46840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Реализация (язык программирования)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PHP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Разработка клиентской части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Tailwind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HTML, React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50619"/>
                  </a:ext>
                </a:extLst>
              </a:tr>
              <a:tr h="60434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Разработка серверной части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Laravel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27718"/>
                  </a:ext>
                </a:extLst>
              </a:tr>
            </a:tbl>
          </a:graphicData>
        </a:graphic>
      </p:graphicFrame>
      <p:sp>
        <p:nvSpPr>
          <p:cNvPr id="6" name="AutoShape 4" descr="Visual Studio Code Logo Vector SVG Icon - SVG Repo">
            <a:extLst>
              <a:ext uri="{FF2B5EF4-FFF2-40B4-BE49-F238E27FC236}">
                <a16:creationId xmlns:a16="http://schemas.microsoft.com/office/drawing/2014/main" id="{FD79F5A1-B225-4765-B243-43A7D0327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F444B-5BC2-419D-85AC-7F8C28A447C8}"/>
              </a:ext>
            </a:extLst>
          </p:cNvPr>
          <p:cNvSpPr txBox="1"/>
          <p:nvPr/>
        </p:nvSpPr>
        <p:spPr>
          <a:xfrm>
            <a:off x="11646716" y="6421554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4</a:t>
            </a:r>
          </a:p>
        </p:txBody>
      </p:sp>
      <p:pic>
        <p:nvPicPr>
          <p:cNvPr id="5" name="Рисунок 4" descr="Изображение выглядит как Шрифт, логотип, текс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CB8C9B7-DD45-3D41-F5E4-8D9AE355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18" y="1341211"/>
            <a:ext cx="1913838" cy="483363"/>
          </a:xfrm>
          <a:prstGeom prst="rect">
            <a:avLst/>
          </a:prstGeom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99DC5E8-33F2-B284-42AA-AE1FBDA4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61" y="1679435"/>
            <a:ext cx="1347284" cy="13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862613E5-FEA8-32C6-8C72-BA6D5F84956B}"/>
              </a:ext>
            </a:extLst>
          </p:cNvPr>
          <p:cNvSpPr/>
          <p:nvPr/>
        </p:nvSpPr>
        <p:spPr>
          <a:xfrm>
            <a:off x="5472299" y="2681937"/>
            <a:ext cx="1666875" cy="700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транспорт, плавсредство, парусное судно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4DC5807-6761-3281-3601-2C7D26E8A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113" y="2651761"/>
            <a:ext cx="1171635" cy="65283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Красочность, График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DE74F3DB-75DF-A354-5073-AC9A36E74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709" y="3438069"/>
            <a:ext cx="1232442" cy="693249"/>
          </a:xfrm>
          <a:prstGeom prst="rect">
            <a:avLst/>
          </a:prstGeom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DBB235C2-8B08-DB15-B353-BDBE6C8E3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8" b="27503"/>
          <a:stretch/>
        </p:blipFill>
        <p:spPr bwMode="auto">
          <a:xfrm>
            <a:off x="5713725" y="4132719"/>
            <a:ext cx="1419658" cy="5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486257B5-1671-3E33-CB74-472A0B7C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18" y="4757170"/>
            <a:ext cx="1210574" cy="6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7D36D623-C9AE-2956-4D53-F0B29A2E2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54" y="4651372"/>
            <a:ext cx="770378" cy="77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 descr="Изображение выглядит как Графика, Шрифт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19B5F90-030C-7EBB-6CB4-D404CAA9D2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6969" y="5444487"/>
            <a:ext cx="1323698" cy="458529"/>
          </a:xfrm>
          <a:prstGeom prst="rect">
            <a:avLst/>
          </a:prstGeom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84EF8665-ADFD-5600-753D-81107DF4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59" y="5378756"/>
            <a:ext cx="589990" cy="5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2A864912-67B2-A963-E867-2203A5D1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45" y="5199550"/>
            <a:ext cx="931844" cy="93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3E85EA70-5539-CCC9-8D17-AED90FE5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64" y="5954934"/>
            <a:ext cx="1179980" cy="5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7D24F-A784-4D5D-95C8-6548C11B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574" y="363415"/>
            <a:ext cx="2616851" cy="7268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ER-</a:t>
            </a:r>
            <a:r>
              <a:rPr lang="ru-RU" dirty="0">
                <a:solidFill>
                  <a:schemeClr val="tx1"/>
                </a:solidFill>
              </a:rPr>
              <a:t>модель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BFF93F3-604A-4891-8605-D10FCD53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ним можно ознакомиться в отдельно приложенном файле под названием </a:t>
            </a:r>
            <a:r>
              <a:rPr lang="ru-RU"/>
              <a:t>«20268_</a:t>
            </a:r>
            <a:r>
              <a:rPr lang="en-US"/>
              <a:t>mskt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9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BA33F-C3E4-43AE-866C-E41AD48B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966" y="259976"/>
            <a:ext cx="9139019" cy="6332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Схема навигации модуля медицинской информационно-аналитической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678B53-2A98-4DD2-A84A-88504AB08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91" y="1929384"/>
            <a:ext cx="11296696" cy="3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0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F8877-1664-040B-5343-2AB273BB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67050"/>
            <a:ext cx="8596668" cy="723900"/>
          </a:xfrm>
        </p:spPr>
        <p:txBody>
          <a:bodyPr/>
          <a:lstStyle/>
          <a:p>
            <a:r>
              <a:rPr lang="ru-RU" dirty="0"/>
              <a:t>Демонстрация дипломного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45370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03DB970B-9C80-46DC-8E32-7C5FC800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67" y="81542"/>
            <a:ext cx="3643659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2937D-A278-4C52-9A34-EB4FF55CE159}"/>
              </a:ext>
            </a:extLst>
          </p:cNvPr>
          <p:cNvSpPr txBox="1"/>
          <p:nvPr/>
        </p:nvSpPr>
        <p:spPr>
          <a:xfrm>
            <a:off x="11567585" y="637876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>
                <a:solidFill>
                  <a:schemeClr val="accent1"/>
                </a:solidFill>
              </a:rPr>
              <a:t>8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5DCC720-91AA-4ACE-8B2E-BD55C6D4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23996"/>
              </p:ext>
            </p:extLst>
          </p:nvPr>
        </p:nvGraphicFramePr>
        <p:xfrm>
          <a:off x="488053" y="553079"/>
          <a:ext cx="11215893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373">
                  <a:extLst>
                    <a:ext uri="{9D8B030D-6E8A-4147-A177-3AD203B41FA5}">
                      <a16:colId xmlns:a16="http://schemas.microsoft.com/office/drawing/2014/main" val="768004564"/>
                    </a:ext>
                  </a:extLst>
                </a:gridCol>
                <a:gridCol w="6041520">
                  <a:extLst>
                    <a:ext uri="{9D8B030D-6E8A-4147-A177-3AD203B41FA5}">
                      <a16:colId xmlns:a16="http://schemas.microsoft.com/office/drawing/2014/main" val="247648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Виды деятельности: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Функциональные задачи программного продукта: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Проектирование и разработка модуля медицинской информационно аналитической системы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ПК 5.1. Собирать исходные данные для разработки проектной документации на информационную систему.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ПК 5.3. Разрабатывать подсистемы безопасности информационной системы в соответствии с техническим заданием.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165100" lvl="0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</a:rPr>
                        <a:t>Авторизация.</a:t>
                      </a:r>
                    </a:p>
                    <a:p>
                      <a:pPr marL="342900" marR="1651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dirty="0">
                          <a:effectLst/>
                        </a:rPr>
                        <a:t>Управление личным кабинетом;</a:t>
                      </a:r>
                    </a:p>
                    <a:p>
                      <a:pPr marL="342900" marR="1651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dirty="0">
                          <a:effectLst/>
                        </a:rPr>
                        <a:t>Возможность добавить запись на обследование</a:t>
                      </a:r>
                      <a:r>
                        <a:rPr lang="en-US" sz="1400" dirty="0">
                          <a:effectLst/>
                        </a:rPr>
                        <a:t>;</a:t>
                      </a:r>
                      <a:endParaRPr lang="ru-RU" sz="1400" dirty="0">
                        <a:effectLst/>
                      </a:endParaRPr>
                    </a:p>
                    <a:p>
                      <a:pPr marL="342900" marR="16510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"/>
                        <a:tabLst/>
                        <a:defRPr/>
                      </a:pPr>
                      <a:r>
                        <a:rPr lang="ru-RU" sz="1400" dirty="0">
                          <a:effectLst/>
                        </a:rPr>
                        <a:t>Возможность отменить запись на обследование</a:t>
                      </a:r>
                      <a:r>
                        <a:rPr lang="en-US" sz="1400" dirty="0">
                          <a:effectLst/>
                        </a:rPr>
                        <a:t>;</a:t>
                      </a:r>
                      <a:endParaRPr lang="ru-RU" sz="1400" dirty="0">
                        <a:effectLst/>
                      </a:endParaRPr>
                    </a:p>
                    <a:p>
                      <a:pPr marL="342900" marR="16510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"/>
                        <a:tabLst/>
                        <a:defRPr/>
                      </a:pPr>
                      <a:r>
                        <a:rPr lang="ru-RU" sz="1400" dirty="0">
                          <a:effectLst/>
                        </a:rPr>
                        <a:t>Возможность изменить время и дату записи обследования</a:t>
                      </a:r>
                      <a:r>
                        <a:rPr lang="en-US" sz="1400" dirty="0">
                          <a:effectLst/>
                        </a:rPr>
                        <a:t>;</a:t>
                      </a:r>
                    </a:p>
                    <a:p>
                      <a:pPr marL="342900" marR="16510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"/>
                        <a:tabLst/>
                        <a:defRPr/>
                      </a:pPr>
                      <a:r>
                        <a:rPr lang="ru-RU" sz="1400" dirty="0">
                          <a:effectLst/>
                        </a:rPr>
                        <a:t>Просмотр расписания врачей</a:t>
                      </a:r>
                      <a:r>
                        <a:rPr lang="en-US" sz="1400" dirty="0">
                          <a:effectLst/>
                        </a:rPr>
                        <a:t>;</a:t>
                      </a:r>
                    </a:p>
                    <a:p>
                      <a:pPr marL="342900" marR="165100" indent="-342900" algn="just">
                        <a:lnSpc>
                          <a:spcPct val="10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ru-RU" sz="1400" dirty="0">
                          <a:effectLst/>
                        </a:rPr>
                        <a:t>Возможность скачать заключение;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</a:rPr>
                        <a:t>Разработка дизайна веб-приложений</a:t>
                      </a:r>
                      <a:endParaRPr lang="ru-RU" sz="1600" b="1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</a:rPr>
                        <a:t>ПК 8.2. Формировать требования к дизайну веб-приложений на основе анализа предметной области и целевой аудитории.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</a:rPr>
                        <a:t>ПК 8.3. Осуществлять разработку дизайна веб-приложения с учетом современных тенденций в области веб-разработки.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65100" lv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600" dirty="0">
                          <a:effectLst/>
                        </a:rPr>
                        <a:t>Проектирование интерфейса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для пользователя (пациента)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2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</a:rPr>
                        <a:t>Проектирование, разработка и оптимизация веб-приложений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</a:rPr>
                        <a:t>ПК 9.1. Разрабатывать техническое задание на веб-приложение в соответствии с требованиями заказчика.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1400" dirty="0"/>
                        <a:t>ПК 9.2. Разрабатывать веб-приложение в соответствии с техническим заданием.</a:t>
                      </a:r>
                      <a:endParaRPr lang="en-US" sz="1400" dirty="0"/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1400" dirty="0"/>
                        <a:t>ПК 9.3. Разрабатывать интерфейс пользователя веб-приложений в соответствии с техническим заданием.</a:t>
                      </a:r>
                      <a:endParaRPr lang="en-US" sz="1400" dirty="0"/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1400" dirty="0"/>
                        <a:t>ПК 9.5. Производить тестирование разработанного веб приложения.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1651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dirty="0"/>
                        <a:t>Семантическая и доступная вёрстка;</a:t>
                      </a:r>
                    </a:p>
                    <a:p>
                      <a:pPr marL="342900" marR="1651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dirty="0"/>
                        <a:t>Проектирование диаграмм;</a:t>
                      </a:r>
                      <a:endParaRPr lang="en-US" sz="1400" dirty="0"/>
                    </a:p>
                    <a:p>
                      <a:pPr marL="342900" marR="1651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dirty="0"/>
                        <a:t>Проектирование интерфейса</a:t>
                      </a:r>
                      <a:r>
                        <a:rPr lang="en-US" sz="1400" dirty="0"/>
                        <a:t>;</a:t>
                      </a:r>
                      <a:endParaRPr lang="ru-RU" sz="1400" dirty="0"/>
                    </a:p>
                    <a:p>
                      <a:pPr marL="342900" marR="1651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dirty="0"/>
                        <a:t>Проектирование базы данных.</a:t>
                      </a:r>
                      <a:endParaRPr lang="en-US" sz="1400" dirty="0"/>
                    </a:p>
                    <a:p>
                      <a:pPr marL="342900" marR="1651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dirty="0">
                          <a:latin typeface="Trebuchet MS (Основной текст)"/>
                        </a:rPr>
                        <a:t>Проведено успешное функциональное </a:t>
                      </a:r>
                      <a:r>
                        <a:rPr lang="ru-RU" sz="1400" dirty="0">
                          <a:latin typeface="Trebuchet MS (Основной текст)"/>
                          <a:cs typeface="Times New Roman" panose="02020603050405020304" pitchFamily="18" charset="0"/>
                        </a:rPr>
                        <a:t>тестирование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3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958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485</Words>
  <Application>Microsoft Office PowerPoint</Application>
  <PresentationFormat>Широкоэкранный</PresentationFormat>
  <Paragraphs>91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Aptos</vt:lpstr>
      <vt:lpstr>Arial</vt:lpstr>
      <vt:lpstr>Symbol</vt:lpstr>
      <vt:lpstr>Times New Roman</vt:lpstr>
      <vt:lpstr>Trebuchet MS</vt:lpstr>
      <vt:lpstr>Trebuchet MS (Основной текст)</vt:lpstr>
      <vt:lpstr>Wingdings</vt:lpstr>
      <vt:lpstr>Wingdings 3</vt:lpstr>
      <vt:lpstr>Аспект</vt:lpstr>
      <vt:lpstr>Дипломный проект на тему: Модуль медицинской информационно-аналитической системы «Личный кабинет пациента»</vt:lpstr>
      <vt:lpstr>Цели и задачи</vt:lpstr>
      <vt:lpstr>Презентация PowerPoint</vt:lpstr>
      <vt:lpstr>ER-модель</vt:lpstr>
      <vt:lpstr>Схема навигации модуля медицинской информационно-аналитической системы</vt:lpstr>
      <vt:lpstr>Демонстрация дипломного продукта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информационной системы  «Личный кабинет пациента»</dc:title>
  <dc:creator>Григорьев Илья Александрович</dc:creator>
  <cp:lastModifiedBy>Григорьев Илья Александрович</cp:lastModifiedBy>
  <cp:revision>25</cp:revision>
  <dcterms:created xsi:type="dcterms:W3CDTF">2024-05-16T08:51:13Z</dcterms:created>
  <dcterms:modified xsi:type="dcterms:W3CDTF">2024-06-03T05:35:13Z</dcterms:modified>
</cp:coreProperties>
</file>