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20"/>
  </p:notesMasterIdLst>
  <p:sldIdLst>
    <p:sldId id="1608" r:id="rId6"/>
    <p:sldId id="1675" r:id="rId7"/>
    <p:sldId id="1677" r:id="rId8"/>
    <p:sldId id="1670" r:id="rId9"/>
    <p:sldId id="1676" r:id="rId10"/>
    <p:sldId id="1683" r:id="rId11"/>
    <p:sldId id="1684" r:id="rId12"/>
    <p:sldId id="1668" r:id="rId13"/>
    <p:sldId id="1678" r:id="rId14"/>
    <p:sldId id="1673" r:id="rId15"/>
    <p:sldId id="1682" r:id="rId16"/>
    <p:sldId id="1679" r:id="rId17"/>
    <p:sldId id="1669" r:id="rId18"/>
    <p:sldId id="133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2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sk-SK"/>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sk-SK" sz="1800" b="1" i="0" u="none" strike="noStrike" kern="1200" spc="0" baseline="0" dirty="0" smtClean="0">
                <a:solidFill>
                  <a:schemeClr val="accent1">
                    <a:lumMod val="50000"/>
                  </a:schemeClr>
                </a:solidFill>
                <a:latin typeface="+mn-lt"/>
                <a:ea typeface="+mn-ea"/>
                <a:cs typeface="+mn-cs"/>
              </a:defRPr>
            </a:pPr>
            <a:r>
              <a:rPr lang="sk-SK" sz="1800" b="1" i="0" baseline="0" dirty="0">
                <a:effectLst/>
              </a:rPr>
              <a:t>OBČIANSTVO RELOKOVANÝCH ZAMESTNANCOV</a:t>
            </a:r>
            <a:endParaRPr lang="sk-SK" dirty="0">
              <a:effectLst/>
            </a:endParaRPr>
          </a:p>
        </c:rich>
      </c:tx>
      <c:layout>
        <c:manualLayout>
          <c:xMode val="edge"/>
          <c:yMode val="edge"/>
          <c:x val="6.5917926152079739E-2"/>
          <c:y val="4.4440822970056686E-2"/>
        </c:manualLayout>
      </c:layout>
      <c:overlay val="0"/>
      <c:spPr>
        <a:noFill/>
        <a:ln>
          <a:noFill/>
        </a:ln>
        <a:effectLst/>
      </c:spPr>
      <c:txPr>
        <a:bodyPr rot="0" spcFirstLastPara="1" vertOverflow="ellipsis" vert="horz" wrap="square" anchor="ctr" anchorCtr="1"/>
        <a:lstStyle/>
        <a:p>
          <a:pPr algn="ctr" rtl="0">
            <a:defRPr lang="sk-SK" sz="1800" b="1" i="0" u="none" strike="noStrike" kern="1200" spc="0" baseline="0" dirty="0" smtClean="0">
              <a:solidFill>
                <a:schemeClr val="accent1">
                  <a:lumMod val="50000"/>
                </a:schemeClr>
              </a:solidFill>
              <a:latin typeface="+mn-lt"/>
              <a:ea typeface="+mn-ea"/>
              <a:cs typeface="+mn-cs"/>
            </a:defRPr>
          </a:pPr>
          <a:endParaRPr lang="sk-SK"/>
        </a:p>
      </c:txPr>
    </c:title>
    <c:autoTitleDeleted val="0"/>
    <c:plotArea>
      <c:layout/>
      <c:pieChart>
        <c:varyColors val="1"/>
        <c:ser>
          <c:idx val="0"/>
          <c:order val="0"/>
          <c:tx>
            <c:strRef>
              <c:f>Hárok1!$B$1</c:f>
              <c:strCache>
                <c:ptCount val="1"/>
                <c:pt idx="0">
                  <c:v>Predaj</c:v>
                </c:pt>
              </c:strCache>
            </c:strRef>
          </c:tx>
          <c:dPt>
            <c:idx val="0"/>
            <c:bubble3D val="0"/>
            <c:spPr>
              <a:solidFill>
                <a:srgbClr val="C00000"/>
              </a:solidFill>
              <a:ln w="19050">
                <a:solidFill>
                  <a:schemeClr val="lt1"/>
                </a:solidFill>
              </a:ln>
              <a:effectLst/>
            </c:spPr>
            <c:extLst>
              <c:ext xmlns:c16="http://schemas.microsoft.com/office/drawing/2014/chart" uri="{C3380CC4-5D6E-409C-BE32-E72D297353CC}">
                <c16:uniqueId val="{00000001-1ADC-486A-8BD0-1D322B51B590}"/>
              </c:ext>
            </c:extLst>
          </c:dPt>
          <c:dPt>
            <c:idx val="1"/>
            <c:bubble3D val="0"/>
            <c:spPr>
              <a:solidFill>
                <a:srgbClr val="002060"/>
              </a:solidFill>
              <a:ln w="19050">
                <a:solidFill>
                  <a:schemeClr val="lt1"/>
                </a:solidFill>
              </a:ln>
              <a:effectLst/>
            </c:spPr>
            <c:extLst>
              <c:ext xmlns:c16="http://schemas.microsoft.com/office/drawing/2014/chart" uri="{C3380CC4-5D6E-409C-BE32-E72D297353CC}">
                <c16:uniqueId val="{00000003-1ADC-486A-8BD0-1D322B51B590}"/>
              </c:ext>
            </c:extLst>
          </c:dPt>
          <c:dPt>
            <c:idx val="2"/>
            <c:bubble3D val="0"/>
            <c:spPr>
              <a:solidFill>
                <a:schemeClr val="accent1">
                  <a:lumMod val="75000"/>
                </a:schemeClr>
              </a:solidFill>
              <a:ln w="19050">
                <a:solidFill>
                  <a:schemeClr val="lt1"/>
                </a:solidFill>
              </a:ln>
              <a:effectLst/>
            </c:spPr>
            <c:extLst>
              <c:ext xmlns:c16="http://schemas.microsoft.com/office/drawing/2014/chart" uri="{C3380CC4-5D6E-409C-BE32-E72D297353CC}">
                <c16:uniqueId val="{00000005-1ADC-486A-8BD0-1D322B51B590}"/>
              </c:ext>
            </c:extLst>
          </c:dPt>
          <c:dPt>
            <c:idx val="3"/>
            <c:bubble3D val="0"/>
            <c:spPr>
              <a:solidFill>
                <a:srgbClr val="00B0F0"/>
              </a:solidFill>
              <a:ln w="19050">
                <a:solidFill>
                  <a:schemeClr val="lt1"/>
                </a:solidFill>
              </a:ln>
              <a:effectLst/>
            </c:spPr>
            <c:extLst>
              <c:ext xmlns:c16="http://schemas.microsoft.com/office/drawing/2014/chart" uri="{C3380CC4-5D6E-409C-BE32-E72D297353CC}">
                <c16:uniqueId val="{00000007-1ADC-486A-8BD0-1D322B51B590}"/>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1"/>
                    </a:solidFill>
                    <a:latin typeface="+mn-lt"/>
                    <a:ea typeface="+mn-ea"/>
                    <a:cs typeface="+mn-cs"/>
                  </a:defRPr>
                </a:pPr>
                <a:endParaRPr lang="sk-SK"/>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Hárok1!$A$2:$A$5</c:f>
              <c:strCache>
                <c:ptCount val="4"/>
                <c:pt idx="0">
                  <c:v>Russia</c:v>
                </c:pt>
                <c:pt idx="1">
                  <c:v>Belarus</c:v>
                </c:pt>
                <c:pt idx="2">
                  <c:v>China</c:v>
                </c:pt>
                <c:pt idx="3">
                  <c:v>Other</c:v>
                </c:pt>
              </c:strCache>
            </c:strRef>
          </c:cat>
          <c:val>
            <c:numRef>
              <c:f>Hárok1!$B$2:$B$5</c:f>
              <c:numCache>
                <c:formatCode>0%</c:formatCode>
                <c:ptCount val="4"/>
                <c:pt idx="0">
                  <c:v>0.48</c:v>
                </c:pt>
                <c:pt idx="1">
                  <c:v>0.33</c:v>
                </c:pt>
                <c:pt idx="2">
                  <c:v>0.04</c:v>
                </c:pt>
                <c:pt idx="3">
                  <c:v>0.15</c:v>
                </c:pt>
              </c:numCache>
            </c:numRef>
          </c:val>
          <c:extLst>
            <c:ext xmlns:c16="http://schemas.microsoft.com/office/drawing/2014/chart" uri="{C3380CC4-5D6E-409C-BE32-E72D297353CC}">
              <c16:uniqueId val="{00000008-1ADC-486A-8BD0-1D322B51B590}"/>
            </c:ext>
          </c:extLst>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1271553117686115"/>
          <c:y val="0.31449005780306366"/>
          <c:w val="0.20473096898923793"/>
          <c:h val="0.45029901325376309"/>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2">
                  <a:lumMod val="75000"/>
                </a:schemeClr>
              </a:solidFill>
              <a:latin typeface="+mn-lt"/>
              <a:ea typeface="+mn-ea"/>
              <a:cs typeface="+mn-cs"/>
            </a:defRPr>
          </a:pPr>
          <a:endParaRPr lang="sk-SK"/>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sk-SK"/>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objekt pre hlavičk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Zástupný objekt pre dá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BB97F-2F19-44A7-8791-28B1DEE69A37}" type="datetimeFigureOut">
              <a:rPr lang="en-GB" smtClean="0"/>
              <a:t>24/03/2024</a:t>
            </a:fld>
            <a:endParaRPr lang="en-GB"/>
          </a:p>
        </p:txBody>
      </p:sp>
      <p:sp>
        <p:nvSpPr>
          <p:cNvPr id="4" name="Zástupný objekt pre obrázok snímk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Zástupný objekt pre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k-SK"/>
              <a:t>Kliknite sem a upravte štýly predlohy textu</a:t>
            </a:r>
          </a:p>
          <a:p>
            <a:pPr lvl="1"/>
            <a:r>
              <a:rPr lang="sk-SK"/>
              <a:t>Druhá úroveň</a:t>
            </a:r>
          </a:p>
          <a:p>
            <a:pPr lvl="2"/>
            <a:r>
              <a:rPr lang="sk-SK"/>
              <a:t>Tretia úroveň</a:t>
            </a:r>
          </a:p>
          <a:p>
            <a:pPr lvl="3"/>
            <a:r>
              <a:rPr lang="sk-SK"/>
              <a:t>Štvrtá úroveň</a:t>
            </a:r>
          </a:p>
          <a:p>
            <a:pPr lvl="4"/>
            <a:r>
              <a:rPr lang="sk-SK"/>
              <a:t>Piata úroveň</a:t>
            </a:r>
            <a:endParaRPr lang="en-GB"/>
          </a:p>
        </p:txBody>
      </p:sp>
      <p:sp>
        <p:nvSpPr>
          <p:cNvPr id="6" name="Zástupný objekt pre pät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Zástupný objekt pre číslo snímk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C7E14-7E74-4421-9155-62B4F87A573A}" type="slidenum">
              <a:rPr lang="en-GB" smtClean="0"/>
              <a:t>‹#›</a:t>
            </a:fld>
            <a:endParaRPr lang="en-GB"/>
          </a:p>
        </p:txBody>
      </p:sp>
    </p:spTree>
    <p:extLst>
      <p:ext uri="{BB962C8B-B14F-4D97-AF65-F5344CB8AC3E}">
        <p14:creationId xmlns:p14="http://schemas.microsoft.com/office/powerpoint/2010/main" val="1233380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pPr defTabSz="922263"/>
            <a:fld id="{F69ADA2B-1611-4786-A9D0-8D75FCDD8BDB}" type="slidenum">
              <a:rPr lang="sk-SK" altLang="en-US" smtClean="0">
                <a:solidFill>
                  <a:srgbClr val="000000"/>
                </a:solidFill>
              </a:rPr>
              <a:pPr defTabSz="922263"/>
              <a:t>1</a:t>
            </a:fld>
            <a:endParaRPr lang="sk-SK" altLang="en-US" dirty="0">
              <a:solidFill>
                <a:srgbClr val="000000"/>
              </a:solidFill>
            </a:endParaRPr>
          </a:p>
        </p:txBody>
      </p:sp>
      <p:sp>
        <p:nvSpPr>
          <p:cNvPr id="226307" name="Rectangle 2"/>
          <p:cNvSpPr>
            <a:spLocks noGrp="1" noRot="1" noChangeAspect="1" noChangeArrowheads="1" noTextEdit="1"/>
          </p:cNvSpPr>
          <p:nvPr>
            <p:ph type="sldImg"/>
          </p:nvPr>
        </p:nvSpPr>
        <p:spPr>
          <a:xfrm>
            <a:off x="411163" y="700088"/>
            <a:ext cx="6188075" cy="3481387"/>
          </a:xfrm>
          <a:ln/>
        </p:spPr>
      </p:sp>
      <p:sp>
        <p:nvSpPr>
          <p:cNvPr id="22630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i="0" u="sng" dirty="0" err="1">
                <a:solidFill>
                  <a:srgbClr val="003264"/>
                </a:solidFill>
                <a:ea typeface="Verdana" panose="020B0604030504040204" pitchFamily="34" charset="0"/>
                <a:cs typeface="Verdana" panose="020B0604030504040204" pitchFamily="34" charset="0"/>
              </a:rPr>
              <a:t>Last</a:t>
            </a:r>
            <a:r>
              <a:rPr lang="sk-SK" sz="1200" b="1" i="0" u="sng" dirty="0">
                <a:solidFill>
                  <a:srgbClr val="003264"/>
                </a:solidFill>
                <a:ea typeface="Verdana" panose="020B0604030504040204" pitchFamily="34" charset="0"/>
                <a:cs typeface="Verdana" panose="020B0604030504040204" pitchFamily="34" charset="0"/>
              </a:rPr>
              <a:t> update: </a:t>
            </a:r>
            <a:r>
              <a:rPr lang="sk-SK" sz="1200" dirty="0">
                <a:solidFill>
                  <a:srgbClr val="003264"/>
                </a:solidFill>
                <a:ea typeface="Verdana" panose="020B0604030504040204" pitchFamily="34" charset="0"/>
                <a:cs typeface="Verdana" panose="020B0604030504040204" pitchFamily="34" charset="0"/>
              </a:rPr>
              <a:t>17.06.2021 (SM, LB)</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u="sng" dirty="0" err="1">
                <a:solidFill>
                  <a:srgbClr val="003264"/>
                </a:solidFill>
                <a:ea typeface="Verdana" panose="020B0604030504040204" pitchFamily="34" charset="0"/>
                <a:cs typeface="Verdana" panose="020B0604030504040204" pitchFamily="34" charset="0"/>
              </a:rPr>
              <a:t>Sources</a:t>
            </a:r>
            <a:r>
              <a:rPr lang="sk-SK" sz="1200" b="1" u="sng" dirty="0">
                <a:solidFill>
                  <a:srgbClr val="003264"/>
                </a:solidFill>
                <a:ea typeface="Verdana" panose="020B0604030504040204" pitchFamily="34" charset="0"/>
                <a:cs typeface="Verdana" panose="020B0604030504040204" pitchFamily="34" charset="0"/>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dirty="0">
                <a:solidFill>
                  <a:srgbClr val="003264"/>
                </a:solidFill>
                <a:ea typeface="Verdana" panose="020B0604030504040204" pitchFamily="34" charset="0"/>
                <a:cs typeface="Verdana" panose="020B0604030504040204" pitchFamily="34" charset="0"/>
              </a:rPr>
              <a:t>1) Zákon č. 5/2004 Z.z. o službách zamestnanosti</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dirty="0">
                <a:solidFill>
                  <a:srgbClr val="003264"/>
                </a:solidFill>
                <a:ea typeface="Verdana" panose="020B0604030504040204" pitchFamily="34" charset="0"/>
                <a:cs typeface="Verdana" panose="020B0604030504040204" pitchFamily="34" charset="0"/>
              </a:rPr>
              <a:t>https://www.slov-lex.sk/pravne-predpisy/SK/ZZ/2004/5/20190101#poznamky.poznamka-23aa</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dirty="0">
                <a:solidFill>
                  <a:srgbClr val="003264"/>
                </a:solidFill>
                <a:ea typeface="Verdana" panose="020B0604030504040204" pitchFamily="34" charset="0"/>
                <a:cs typeface="Verdana" panose="020B0604030504040204" pitchFamily="34" charset="0"/>
              </a:rPr>
              <a:t>2) </a:t>
            </a:r>
            <a:r>
              <a:rPr lang="pl-PL" sz="1200" b="1" dirty="0">
                <a:solidFill>
                  <a:srgbClr val="003264"/>
                </a:solidFill>
                <a:ea typeface="Verdana" panose="020B0604030504040204" pitchFamily="34" charset="0"/>
                <a:cs typeface="Verdana" panose="020B0604030504040204" pitchFamily="34" charset="0"/>
              </a:rPr>
              <a:t>Zákon č. 404/2011 Z. z. o pobyte cudzincov</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0" dirty="0">
                <a:solidFill>
                  <a:srgbClr val="003264"/>
                </a:solidFill>
                <a:ea typeface="Verdana" panose="020B0604030504040204" pitchFamily="34" charset="0"/>
                <a:cs typeface="Verdana" panose="020B0604030504040204" pitchFamily="34" charset="0"/>
              </a:rPr>
              <a:t>https://www.slov-lex.sk/pravne-predpisy/SK/ZZ/2011/404/#paragraf-2.odsek-1.pismeno-f</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eaLnBrk="1" hangingPunct="1"/>
            <a:endParaRPr lang="en-US" altLang="en-US" dirty="0"/>
          </a:p>
        </p:txBody>
      </p:sp>
    </p:spTree>
    <p:extLst>
      <p:ext uri="{BB962C8B-B14F-4D97-AF65-F5344CB8AC3E}">
        <p14:creationId xmlns:p14="http://schemas.microsoft.com/office/powerpoint/2010/main" val="443102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pPr defTabSz="922263"/>
            <a:fld id="{F69ADA2B-1611-4786-A9D0-8D75FCDD8BDB}" type="slidenum">
              <a:rPr lang="sk-SK" altLang="en-US" smtClean="0">
                <a:solidFill>
                  <a:srgbClr val="000000"/>
                </a:solidFill>
              </a:rPr>
              <a:pPr defTabSz="922263"/>
              <a:t>2</a:t>
            </a:fld>
            <a:endParaRPr lang="sk-SK" altLang="en-US" dirty="0">
              <a:solidFill>
                <a:srgbClr val="000000"/>
              </a:solidFill>
            </a:endParaRPr>
          </a:p>
        </p:txBody>
      </p:sp>
      <p:sp>
        <p:nvSpPr>
          <p:cNvPr id="226307" name="Rectangle 2"/>
          <p:cNvSpPr>
            <a:spLocks noGrp="1" noRot="1" noChangeAspect="1" noChangeArrowheads="1" noTextEdit="1"/>
          </p:cNvSpPr>
          <p:nvPr>
            <p:ph type="sldImg"/>
          </p:nvPr>
        </p:nvSpPr>
        <p:spPr>
          <a:xfrm>
            <a:off x="411163" y="700088"/>
            <a:ext cx="6188075" cy="3481387"/>
          </a:xfrm>
          <a:ln/>
        </p:spPr>
      </p:sp>
      <p:sp>
        <p:nvSpPr>
          <p:cNvPr id="22630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i="0" u="sng" dirty="0" err="1">
                <a:solidFill>
                  <a:srgbClr val="003264"/>
                </a:solidFill>
                <a:ea typeface="Verdana" panose="020B0604030504040204" pitchFamily="34" charset="0"/>
                <a:cs typeface="Verdana" panose="020B0604030504040204" pitchFamily="34" charset="0"/>
              </a:rPr>
              <a:t>Last</a:t>
            </a:r>
            <a:r>
              <a:rPr lang="sk-SK" sz="1200" b="1" i="0" u="sng" dirty="0">
                <a:solidFill>
                  <a:srgbClr val="003264"/>
                </a:solidFill>
                <a:ea typeface="Verdana" panose="020B0604030504040204" pitchFamily="34" charset="0"/>
                <a:cs typeface="Verdana" panose="020B0604030504040204" pitchFamily="34" charset="0"/>
              </a:rPr>
              <a:t> update: </a:t>
            </a:r>
            <a:r>
              <a:rPr lang="sk-SK" sz="1200" dirty="0">
                <a:solidFill>
                  <a:srgbClr val="003264"/>
                </a:solidFill>
                <a:ea typeface="Verdana" panose="020B0604030504040204" pitchFamily="34" charset="0"/>
                <a:cs typeface="Verdana" panose="020B0604030504040204" pitchFamily="34" charset="0"/>
              </a:rPr>
              <a:t>17.06.2021 (SM, LB)</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u="sng" dirty="0" err="1">
                <a:solidFill>
                  <a:srgbClr val="003264"/>
                </a:solidFill>
                <a:ea typeface="Verdana" panose="020B0604030504040204" pitchFamily="34" charset="0"/>
                <a:cs typeface="Verdana" panose="020B0604030504040204" pitchFamily="34" charset="0"/>
              </a:rPr>
              <a:t>Sources</a:t>
            </a:r>
            <a:r>
              <a:rPr lang="sk-SK" sz="1200" b="1" u="sng" dirty="0">
                <a:solidFill>
                  <a:srgbClr val="003264"/>
                </a:solidFill>
                <a:ea typeface="Verdana" panose="020B0604030504040204" pitchFamily="34" charset="0"/>
                <a:cs typeface="Verdana" panose="020B0604030504040204" pitchFamily="34" charset="0"/>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dirty="0">
                <a:solidFill>
                  <a:srgbClr val="003264"/>
                </a:solidFill>
                <a:ea typeface="Verdana" panose="020B0604030504040204" pitchFamily="34" charset="0"/>
                <a:cs typeface="Verdana" panose="020B0604030504040204" pitchFamily="34" charset="0"/>
              </a:rPr>
              <a:t>1) Zákon č. 5/2004 Z.z. o službách zamestnanosti</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dirty="0">
                <a:solidFill>
                  <a:srgbClr val="003264"/>
                </a:solidFill>
                <a:ea typeface="Verdana" panose="020B0604030504040204" pitchFamily="34" charset="0"/>
                <a:cs typeface="Verdana" panose="020B0604030504040204" pitchFamily="34" charset="0"/>
              </a:rPr>
              <a:t>https://www.slov-lex.sk/pravne-predpisy/SK/ZZ/2004/5/20190101#poznamky.poznamka-23aa</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dirty="0">
                <a:solidFill>
                  <a:srgbClr val="003264"/>
                </a:solidFill>
                <a:ea typeface="Verdana" panose="020B0604030504040204" pitchFamily="34" charset="0"/>
                <a:cs typeface="Verdana" panose="020B0604030504040204" pitchFamily="34" charset="0"/>
              </a:rPr>
              <a:t>2) </a:t>
            </a:r>
            <a:r>
              <a:rPr lang="pl-PL" sz="1200" b="1" dirty="0">
                <a:solidFill>
                  <a:srgbClr val="003264"/>
                </a:solidFill>
                <a:ea typeface="Verdana" panose="020B0604030504040204" pitchFamily="34" charset="0"/>
                <a:cs typeface="Verdana" panose="020B0604030504040204" pitchFamily="34" charset="0"/>
              </a:rPr>
              <a:t>Zákon č. 404/2011 Z. z. o pobyte cudzincov</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0" dirty="0">
                <a:solidFill>
                  <a:srgbClr val="003264"/>
                </a:solidFill>
                <a:ea typeface="Verdana" panose="020B0604030504040204" pitchFamily="34" charset="0"/>
                <a:cs typeface="Verdana" panose="020B0604030504040204" pitchFamily="34" charset="0"/>
              </a:rPr>
              <a:t>https://www.slov-lex.sk/pravne-predpisy/SK/ZZ/2011/404/#paragraf-2.odsek-1.pismeno-f</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eaLnBrk="1" hangingPunct="1"/>
            <a:endParaRPr lang="en-US" altLang="en-US" dirty="0"/>
          </a:p>
        </p:txBody>
      </p:sp>
    </p:spTree>
    <p:extLst>
      <p:ext uri="{BB962C8B-B14F-4D97-AF65-F5344CB8AC3E}">
        <p14:creationId xmlns:p14="http://schemas.microsoft.com/office/powerpoint/2010/main" val="1519299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pPr defTabSz="922263"/>
            <a:fld id="{F69ADA2B-1611-4786-A9D0-8D75FCDD8BDB}" type="slidenum">
              <a:rPr lang="sk-SK" altLang="en-US" smtClean="0">
                <a:solidFill>
                  <a:srgbClr val="000000"/>
                </a:solidFill>
              </a:rPr>
              <a:pPr defTabSz="922263"/>
              <a:t>5</a:t>
            </a:fld>
            <a:endParaRPr lang="sk-SK" altLang="en-US" dirty="0">
              <a:solidFill>
                <a:srgbClr val="000000"/>
              </a:solidFill>
            </a:endParaRPr>
          </a:p>
        </p:txBody>
      </p:sp>
      <p:sp>
        <p:nvSpPr>
          <p:cNvPr id="226307" name="Rectangle 2"/>
          <p:cNvSpPr>
            <a:spLocks noGrp="1" noRot="1" noChangeAspect="1" noChangeArrowheads="1" noTextEdit="1"/>
          </p:cNvSpPr>
          <p:nvPr>
            <p:ph type="sldImg"/>
          </p:nvPr>
        </p:nvSpPr>
        <p:spPr>
          <a:xfrm>
            <a:off x="411163" y="700088"/>
            <a:ext cx="6188075" cy="3481387"/>
          </a:xfrm>
          <a:ln/>
        </p:spPr>
      </p:sp>
      <p:sp>
        <p:nvSpPr>
          <p:cNvPr id="22630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i="0" u="sng" dirty="0" err="1">
                <a:solidFill>
                  <a:srgbClr val="003264"/>
                </a:solidFill>
                <a:ea typeface="Verdana" panose="020B0604030504040204" pitchFamily="34" charset="0"/>
                <a:cs typeface="Verdana" panose="020B0604030504040204" pitchFamily="34" charset="0"/>
              </a:rPr>
              <a:t>Last</a:t>
            </a:r>
            <a:r>
              <a:rPr lang="sk-SK" sz="1200" b="1" i="0" u="sng" dirty="0">
                <a:solidFill>
                  <a:srgbClr val="003264"/>
                </a:solidFill>
                <a:ea typeface="Verdana" panose="020B0604030504040204" pitchFamily="34" charset="0"/>
                <a:cs typeface="Verdana" panose="020B0604030504040204" pitchFamily="34" charset="0"/>
              </a:rPr>
              <a:t> update: </a:t>
            </a:r>
            <a:r>
              <a:rPr lang="sk-SK" sz="1200" dirty="0">
                <a:solidFill>
                  <a:srgbClr val="003264"/>
                </a:solidFill>
                <a:ea typeface="Verdana" panose="020B0604030504040204" pitchFamily="34" charset="0"/>
                <a:cs typeface="Verdana" panose="020B0604030504040204" pitchFamily="34" charset="0"/>
              </a:rPr>
              <a:t>17.06.2021 (SM, LB)</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u="sng" dirty="0" err="1">
                <a:solidFill>
                  <a:srgbClr val="003264"/>
                </a:solidFill>
                <a:ea typeface="Verdana" panose="020B0604030504040204" pitchFamily="34" charset="0"/>
                <a:cs typeface="Verdana" panose="020B0604030504040204" pitchFamily="34" charset="0"/>
              </a:rPr>
              <a:t>Sources</a:t>
            </a:r>
            <a:r>
              <a:rPr lang="sk-SK" sz="1200" b="1" u="sng" dirty="0">
                <a:solidFill>
                  <a:srgbClr val="003264"/>
                </a:solidFill>
                <a:ea typeface="Verdana" panose="020B0604030504040204" pitchFamily="34" charset="0"/>
                <a:cs typeface="Verdana" panose="020B0604030504040204" pitchFamily="34" charset="0"/>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dirty="0">
                <a:solidFill>
                  <a:srgbClr val="003264"/>
                </a:solidFill>
                <a:ea typeface="Verdana" panose="020B0604030504040204" pitchFamily="34" charset="0"/>
                <a:cs typeface="Verdana" panose="020B0604030504040204" pitchFamily="34" charset="0"/>
              </a:rPr>
              <a:t>1) Zákon č. 5/2004 Z.z. o službách zamestnanosti</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dirty="0">
                <a:solidFill>
                  <a:srgbClr val="003264"/>
                </a:solidFill>
                <a:ea typeface="Verdana" panose="020B0604030504040204" pitchFamily="34" charset="0"/>
                <a:cs typeface="Verdana" panose="020B0604030504040204" pitchFamily="34" charset="0"/>
              </a:rPr>
              <a:t>https://www.slov-lex.sk/pravne-predpisy/SK/ZZ/2004/5/20190101#poznamky.poznamka-23aa</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dirty="0">
                <a:solidFill>
                  <a:srgbClr val="003264"/>
                </a:solidFill>
                <a:ea typeface="Verdana" panose="020B0604030504040204" pitchFamily="34" charset="0"/>
                <a:cs typeface="Verdana" panose="020B0604030504040204" pitchFamily="34" charset="0"/>
              </a:rPr>
              <a:t>2) </a:t>
            </a:r>
            <a:r>
              <a:rPr lang="pl-PL" sz="1200" b="1" dirty="0">
                <a:solidFill>
                  <a:srgbClr val="003264"/>
                </a:solidFill>
                <a:ea typeface="Verdana" panose="020B0604030504040204" pitchFamily="34" charset="0"/>
                <a:cs typeface="Verdana" panose="020B0604030504040204" pitchFamily="34" charset="0"/>
              </a:rPr>
              <a:t>Zákon č. 404/2011 Z. z. o pobyte cudzincov</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0" dirty="0">
                <a:solidFill>
                  <a:srgbClr val="003264"/>
                </a:solidFill>
                <a:ea typeface="Verdana" panose="020B0604030504040204" pitchFamily="34" charset="0"/>
                <a:cs typeface="Verdana" panose="020B0604030504040204" pitchFamily="34" charset="0"/>
              </a:rPr>
              <a:t>https://www.slov-lex.sk/pravne-predpisy/SK/ZZ/2011/404/#paragraf-2.odsek-1.pismeno-f</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eaLnBrk="1" hangingPunct="1"/>
            <a:endParaRPr lang="en-US" altLang="en-US" dirty="0"/>
          </a:p>
        </p:txBody>
      </p:sp>
    </p:spTree>
    <p:extLst>
      <p:ext uri="{BB962C8B-B14F-4D97-AF65-F5344CB8AC3E}">
        <p14:creationId xmlns:p14="http://schemas.microsoft.com/office/powerpoint/2010/main" val="730799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pPr defTabSz="922263"/>
            <a:fld id="{F69ADA2B-1611-4786-A9D0-8D75FCDD8BDB}" type="slidenum">
              <a:rPr lang="sk-SK" altLang="en-US" smtClean="0">
                <a:solidFill>
                  <a:srgbClr val="000000"/>
                </a:solidFill>
              </a:rPr>
              <a:pPr defTabSz="922263"/>
              <a:t>10</a:t>
            </a:fld>
            <a:endParaRPr lang="sk-SK" altLang="en-US" dirty="0">
              <a:solidFill>
                <a:srgbClr val="000000"/>
              </a:solidFill>
            </a:endParaRPr>
          </a:p>
        </p:txBody>
      </p:sp>
      <p:sp>
        <p:nvSpPr>
          <p:cNvPr id="226307" name="Rectangle 2"/>
          <p:cNvSpPr>
            <a:spLocks noGrp="1" noRot="1" noChangeAspect="1" noChangeArrowheads="1" noTextEdit="1"/>
          </p:cNvSpPr>
          <p:nvPr>
            <p:ph type="sldImg"/>
          </p:nvPr>
        </p:nvSpPr>
        <p:spPr>
          <a:xfrm>
            <a:off x="411163" y="700088"/>
            <a:ext cx="6188075" cy="3481387"/>
          </a:xfrm>
          <a:ln/>
        </p:spPr>
      </p:sp>
      <p:sp>
        <p:nvSpPr>
          <p:cNvPr id="22630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i="0" u="sng" dirty="0" err="1">
                <a:solidFill>
                  <a:srgbClr val="003264"/>
                </a:solidFill>
                <a:ea typeface="Verdana" panose="020B0604030504040204" pitchFamily="34" charset="0"/>
                <a:cs typeface="Verdana" panose="020B0604030504040204" pitchFamily="34" charset="0"/>
              </a:rPr>
              <a:t>Last</a:t>
            </a:r>
            <a:r>
              <a:rPr lang="sk-SK" sz="1200" b="1" i="0" u="sng" dirty="0">
                <a:solidFill>
                  <a:srgbClr val="003264"/>
                </a:solidFill>
                <a:ea typeface="Verdana" panose="020B0604030504040204" pitchFamily="34" charset="0"/>
                <a:cs typeface="Verdana" panose="020B0604030504040204" pitchFamily="34" charset="0"/>
              </a:rPr>
              <a:t> update: </a:t>
            </a:r>
            <a:r>
              <a:rPr lang="sk-SK" sz="1200" dirty="0">
                <a:solidFill>
                  <a:srgbClr val="003264"/>
                </a:solidFill>
                <a:ea typeface="Verdana" panose="020B0604030504040204" pitchFamily="34" charset="0"/>
                <a:cs typeface="Verdana" panose="020B0604030504040204" pitchFamily="34" charset="0"/>
              </a:rPr>
              <a:t>17.06.2021 (SM, LB)</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u="sng" dirty="0" err="1">
                <a:solidFill>
                  <a:srgbClr val="003264"/>
                </a:solidFill>
                <a:ea typeface="Verdana" panose="020B0604030504040204" pitchFamily="34" charset="0"/>
                <a:cs typeface="Verdana" panose="020B0604030504040204" pitchFamily="34" charset="0"/>
              </a:rPr>
              <a:t>Sources</a:t>
            </a:r>
            <a:r>
              <a:rPr lang="sk-SK" sz="1200" b="1" u="sng" dirty="0">
                <a:solidFill>
                  <a:srgbClr val="003264"/>
                </a:solidFill>
                <a:ea typeface="Verdana" panose="020B0604030504040204" pitchFamily="34" charset="0"/>
                <a:cs typeface="Verdana" panose="020B0604030504040204" pitchFamily="34" charset="0"/>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dirty="0">
                <a:solidFill>
                  <a:srgbClr val="003264"/>
                </a:solidFill>
                <a:ea typeface="Verdana" panose="020B0604030504040204" pitchFamily="34" charset="0"/>
                <a:cs typeface="Verdana" panose="020B0604030504040204" pitchFamily="34" charset="0"/>
              </a:rPr>
              <a:t>1) Zákon č. 5/2004 Z.z. o službách zamestnanosti</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dirty="0">
                <a:solidFill>
                  <a:srgbClr val="003264"/>
                </a:solidFill>
                <a:ea typeface="Verdana" panose="020B0604030504040204" pitchFamily="34" charset="0"/>
                <a:cs typeface="Verdana" panose="020B0604030504040204" pitchFamily="34" charset="0"/>
              </a:rPr>
              <a:t>https://www.slov-lex.sk/pravne-predpisy/SK/ZZ/2004/5/20190101#poznamky.poznamka-23aa</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dirty="0">
                <a:solidFill>
                  <a:srgbClr val="003264"/>
                </a:solidFill>
                <a:ea typeface="Verdana" panose="020B0604030504040204" pitchFamily="34" charset="0"/>
                <a:cs typeface="Verdana" panose="020B0604030504040204" pitchFamily="34" charset="0"/>
              </a:rPr>
              <a:t>2) </a:t>
            </a:r>
            <a:r>
              <a:rPr lang="pl-PL" sz="1200" b="1" dirty="0">
                <a:solidFill>
                  <a:srgbClr val="003264"/>
                </a:solidFill>
                <a:ea typeface="Verdana" panose="020B0604030504040204" pitchFamily="34" charset="0"/>
                <a:cs typeface="Verdana" panose="020B0604030504040204" pitchFamily="34" charset="0"/>
              </a:rPr>
              <a:t>Zákon č. 404/2011 Z. z. o pobyte cudzincov</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0" dirty="0">
                <a:solidFill>
                  <a:srgbClr val="003264"/>
                </a:solidFill>
                <a:ea typeface="Verdana" panose="020B0604030504040204" pitchFamily="34" charset="0"/>
                <a:cs typeface="Verdana" panose="020B0604030504040204" pitchFamily="34" charset="0"/>
              </a:rPr>
              <a:t>https://www.slov-lex.sk/pravne-predpisy/SK/ZZ/2011/404/#paragraf-2.odsek-1.pismeno-f</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eaLnBrk="1" hangingPunct="1"/>
            <a:endParaRPr lang="en-US" altLang="en-US" dirty="0"/>
          </a:p>
        </p:txBody>
      </p:sp>
    </p:spTree>
    <p:extLst>
      <p:ext uri="{BB962C8B-B14F-4D97-AF65-F5344CB8AC3E}">
        <p14:creationId xmlns:p14="http://schemas.microsoft.com/office/powerpoint/2010/main" val="14729185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pPr defTabSz="922263"/>
            <a:fld id="{F69ADA2B-1611-4786-A9D0-8D75FCDD8BDB}" type="slidenum">
              <a:rPr lang="sk-SK" altLang="en-US" smtClean="0">
                <a:solidFill>
                  <a:srgbClr val="000000"/>
                </a:solidFill>
              </a:rPr>
              <a:pPr defTabSz="922263"/>
              <a:t>12</a:t>
            </a:fld>
            <a:endParaRPr lang="sk-SK" altLang="en-US" dirty="0">
              <a:solidFill>
                <a:srgbClr val="000000"/>
              </a:solidFill>
            </a:endParaRPr>
          </a:p>
        </p:txBody>
      </p:sp>
      <p:sp>
        <p:nvSpPr>
          <p:cNvPr id="226307" name="Rectangle 2"/>
          <p:cNvSpPr>
            <a:spLocks noGrp="1" noRot="1" noChangeAspect="1" noChangeArrowheads="1" noTextEdit="1"/>
          </p:cNvSpPr>
          <p:nvPr>
            <p:ph type="sldImg"/>
          </p:nvPr>
        </p:nvSpPr>
        <p:spPr>
          <a:xfrm>
            <a:off x="411163" y="700088"/>
            <a:ext cx="6188075" cy="3481387"/>
          </a:xfrm>
          <a:ln/>
        </p:spPr>
      </p:sp>
      <p:sp>
        <p:nvSpPr>
          <p:cNvPr id="226308" name="Rectangle 3"/>
          <p:cNvSpPr>
            <a:spLocks noGrp="1" noChangeArrowheads="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i="0" u="sng" dirty="0" err="1">
                <a:solidFill>
                  <a:srgbClr val="003264"/>
                </a:solidFill>
                <a:ea typeface="Verdana" panose="020B0604030504040204" pitchFamily="34" charset="0"/>
                <a:cs typeface="Verdana" panose="020B0604030504040204" pitchFamily="34" charset="0"/>
              </a:rPr>
              <a:t>Last</a:t>
            </a:r>
            <a:r>
              <a:rPr lang="sk-SK" sz="1200" b="1" i="0" u="sng" dirty="0">
                <a:solidFill>
                  <a:srgbClr val="003264"/>
                </a:solidFill>
                <a:ea typeface="Verdana" panose="020B0604030504040204" pitchFamily="34" charset="0"/>
                <a:cs typeface="Verdana" panose="020B0604030504040204" pitchFamily="34" charset="0"/>
              </a:rPr>
              <a:t> update: </a:t>
            </a:r>
            <a:r>
              <a:rPr lang="sk-SK" sz="1200" dirty="0">
                <a:solidFill>
                  <a:srgbClr val="003264"/>
                </a:solidFill>
                <a:ea typeface="Verdana" panose="020B0604030504040204" pitchFamily="34" charset="0"/>
                <a:cs typeface="Verdana" panose="020B0604030504040204" pitchFamily="34" charset="0"/>
              </a:rPr>
              <a:t>17.06.2021 (SM, LB)</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u="sng" dirty="0" err="1">
                <a:solidFill>
                  <a:srgbClr val="003264"/>
                </a:solidFill>
                <a:ea typeface="Verdana" panose="020B0604030504040204" pitchFamily="34" charset="0"/>
                <a:cs typeface="Verdana" panose="020B0604030504040204" pitchFamily="34" charset="0"/>
              </a:rPr>
              <a:t>Sources</a:t>
            </a:r>
            <a:r>
              <a:rPr lang="sk-SK" sz="1200" b="1" u="sng" dirty="0">
                <a:solidFill>
                  <a:srgbClr val="003264"/>
                </a:solidFill>
                <a:ea typeface="Verdana" panose="020B0604030504040204" pitchFamily="34" charset="0"/>
                <a:cs typeface="Verdana" panose="020B0604030504040204" pitchFamily="34" charset="0"/>
              </a:rPr>
              <a:t>:</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dirty="0">
                <a:solidFill>
                  <a:srgbClr val="003264"/>
                </a:solidFill>
                <a:ea typeface="Verdana" panose="020B0604030504040204" pitchFamily="34" charset="0"/>
                <a:cs typeface="Verdana" panose="020B0604030504040204" pitchFamily="34" charset="0"/>
              </a:rPr>
              <a:t>1) Zákon č. 5/2004 Z.z. o službách zamestnanosti</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dirty="0">
                <a:solidFill>
                  <a:srgbClr val="003264"/>
                </a:solidFill>
                <a:ea typeface="Verdana" panose="020B0604030504040204" pitchFamily="34" charset="0"/>
                <a:cs typeface="Verdana" panose="020B0604030504040204" pitchFamily="34" charset="0"/>
              </a:rPr>
              <a:t>https://www.slov-lex.sk/pravne-predpisy/SK/ZZ/2004/5/20190101#poznamky.poznamka-23aa</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1" dirty="0">
                <a:solidFill>
                  <a:srgbClr val="003264"/>
                </a:solidFill>
                <a:ea typeface="Verdana" panose="020B0604030504040204" pitchFamily="34" charset="0"/>
                <a:cs typeface="Verdana" panose="020B0604030504040204" pitchFamily="34" charset="0"/>
              </a:rPr>
              <a:t>2) </a:t>
            </a:r>
            <a:r>
              <a:rPr lang="pl-PL" sz="1200" b="1" dirty="0">
                <a:solidFill>
                  <a:srgbClr val="003264"/>
                </a:solidFill>
                <a:ea typeface="Verdana" panose="020B0604030504040204" pitchFamily="34" charset="0"/>
                <a:cs typeface="Verdana" panose="020B0604030504040204" pitchFamily="34" charset="0"/>
              </a:rPr>
              <a:t>Zákon č. 404/2011 Z. z. o pobyte cudzincov</a:t>
            </a:r>
          </a:p>
          <a:p>
            <a:pPr marL="0" marR="0" indent="0" algn="l" defTabSz="914400" rtl="0" eaLnBrk="1" fontAlgn="base" latinLnBrk="0" hangingPunct="1">
              <a:lnSpc>
                <a:spcPct val="100000"/>
              </a:lnSpc>
              <a:spcBef>
                <a:spcPct val="30000"/>
              </a:spcBef>
              <a:spcAft>
                <a:spcPct val="0"/>
              </a:spcAft>
              <a:buClrTx/>
              <a:buSzTx/>
              <a:buFontTx/>
              <a:buNone/>
              <a:tabLst/>
              <a:defRPr/>
            </a:pPr>
            <a:r>
              <a:rPr lang="sk-SK" sz="1200" b="0" dirty="0">
                <a:solidFill>
                  <a:srgbClr val="003264"/>
                </a:solidFill>
                <a:ea typeface="Verdana" panose="020B0604030504040204" pitchFamily="34" charset="0"/>
                <a:cs typeface="Verdana" panose="020B0604030504040204" pitchFamily="34" charset="0"/>
              </a:rPr>
              <a:t>https://www.slov-lex.sk/pravne-predpisy/SK/ZZ/2011/404/#paragraf-2.odsek-1.pismeno-f</a:t>
            </a: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sk-SK" sz="1200" dirty="0">
              <a:solidFill>
                <a:srgbClr val="003264"/>
              </a:solidFill>
              <a:ea typeface="Verdana" panose="020B0604030504040204" pitchFamily="34" charset="0"/>
              <a:cs typeface="Verdana" panose="020B0604030504040204" pitchFamily="34" charset="0"/>
            </a:endParaRPr>
          </a:p>
          <a:p>
            <a:pPr eaLnBrk="1" hangingPunct="1"/>
            <a:endParaRPr lang="en-US" altLang="en-US" dirty="0"/>
          </a:p>
        </p:txBody>
      </p:sp>
    </p:spTree>
    <p:extLst>
      <p:ext uri="{BB962C8B-B14F-4D97-AF65-F5344CB8AC3E}">
        <p14:creationId xmlns:p14="http://schemas.microsoft.com/office/powerpoint/2010/main" val="3695209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95250" y="747713"/>
            <a:ext cx="6607175" cy="3717925"/>
          </a:xfrm>
        </p:spPr>
      </p:sp>
      <p:sp>
        <p:nvSpPr>
          <p:cNvPr id="3" name="Zástupný symbol poznámok 2"/>
          <p:cNvSpPr>
            <a:spLocks noGrp="1"/>
          </p:cNvSpPr>
          <p:nvPr>
            <p:ph type="body" idx="1"/>
          </p:nvPr>
        </p:nvSpPr>
        <p:spPr/>
        <p:txBody>
          <a:bodyPr/>
          <a:lstStyle/>
          <a:p>
            <a:r>
              <a:rPr lang="sk-SK" sz="1200" kern="1200" dirty="0">
                <a:solidFill>
                  <a:schemeClr val="tx1"/>
                </a:solidFill>
                <a:effectLst/>
                <a:latin typeface="Arial" charset="0"/>
                <a:ea typeface="+mn-ea"/>
                <a:cs typeface="+mn-cs"/>
              </a:rPr>
              <a:t>EN</a:t>
            </a:r>
          </a:p>
          <a:p>
            <a:r>
              <a:rPr lang="en-GB" sz="1200" i="1" kern="1200" dirty="0">
                <a:solidFill>
                  <a:schemeClr val="tx1"/>
                </a:solidFill>
                <a:effectLst/>
                <a:latin typeface="Arial" charset="0"/>
                <a:ea typeface="+mn-ea"/>
                <a:cs typeface="+mn-cs"/>
              </a:rPr>
              <a:t>The content of this document is protected by copyright. The use of texts and images, or even their extracts without the written permission of SARIO is a violation of the provisions of Act no. 185/2015 Coll. Copyright Act and is therefore illegal. This applies particularly to their reproduction, distribution or use in electronic systems. The contents of this presentation cannot be, even partially, copied for commercial purposes, distributed, altered or provided to third parties.</a:t>
            </a:r>
            <a:endParaRPr lang="sk-SK" sz="1200" kern="1200" dirty="0">
              <a:solidFill>
                <a:schemeClr val="tx1"/>
              </a:solidFill>
              <a:effectLst/>
              <a:latin typeface="Arial" charset="0"/>
              <a:ea typeface="+mn-ea"/>
              <a:cs typeface="+mn-cs"/>
            </a:endParaRPr>
          </a:p>
          <a:p>
            <a:r>
              <a:rPr lang="en-GB" sz="1200" i="1" kern="1200" dirty="0">
                <a:solidFill>
                  <a:schemeClr val="tx1"/>
                </a:solidFill>
                <a:effectLst/>
                <a:latin typeface="Arial" charset="0"/>
                <a:ea typeface="+mn-ea"/>
                <a:cs typeface="+mn-cs"/>
              </a:rPr>
              <a:t>Please note that some of the images in this document may be subject to copyright of third parties.</a:t>
            </a:r>
            <a:endParaRPr lang="sk-SK" sz="1200" kern="1200" dirty="0">
              <a:solidFill>
                <a:schemeClr val="tx1"/>
              </a:solidFill>
              <a:effectLst/>
              <a:latin typeface="Arial" charset="0"/>
              <a:ea typeface="+mn-ea"/>
              <a:cs typeface="+mn-cs"/>
            </a:endParaRPr>
          </a:p>
          <a:p>
            <a:endParaRPr lang="sk-SK" dirty="0"/>
          </a:p>
          <a:p>
            <a:r>
              <a:rPr lang="sk-SK" sz="1200" kern="1200" dirty="0">
                <a:solidFill>
                  <a:schemeClr val="tx1"/>
                </a:solidFill>
                <a:effectLst/>
                <a:latin typeface="Arial" charset="0"/>
                <a:ea typeface="+mn-ea"/>
                <a:cs typeface="+mn-cs"/>
              </a:rPr>
              <a:t>SK</a:t>
            </a:r>
          </a:p>
          <a:p>
            <a:r>
              <a:rPr lang="sk-SK" sz="1200" i="1" kern="1200" dirty="0">
                <a:solidFill>
                  <a:schemeClr val="tx1"/>
                </a:solidFill>
                <a:effectLst/>
                <a:latin typeface="Arial" charset="0"/>
                <a:ea typeface="+mn-ea"/>
                <a:cs typeface="+mn-cs"/>
              </a:rPr>
              <a:t>Obsah tohto dokumentu je chránený autorskými právami. Použitie textov a obrázkov, dokonca aj výťahov z nich bez písomného súhlasu agentúry SARIO je porušením ustanovení zákona č. 185/2015 Z. z. Autorský zákon a je preto nelegálne. To platí najmä pre ich reprodukciu, prenos alebo použitie v elektronických systémoch. Obsah tejto prezentácie nemôže byť, ani čiastočne, kopírovaný pre komerčné účely, rozširovaný, menený, alebo poskytovaný tretím osobám. </a:t>
            </a:r>
            <a:endParaRPr lang="sk-SK" sz="1200" kern="1200" dirty="0">
              <a:solidFill>
                <a:schemeClr val="tx1"/>
              </a:solidFill>
              <a:effectLst/>
              <a:latin typeface="Arial" charset="0"/>
              <a:ea typeface="+mn-ea"/>
              <a:cs typeface="+mn-cs"/>
            </a:endParaRPr>
          </a:p>
          <a:p>
            <a:r>
              <a:rPr lang="sk-SK" sz="1200" i="1" kern="1200" dirty="0">
                <a:solidFill>
                  <a:schemeClr val="tx1"/>
                </a:solidFill>
                <a:effectLst/>
                <a:latin typeface="Arial" charset="0"/>
                <a:ea typeface="+mn-ea"/>
                <a:cs typeface="+mn-cs"/>
              </a:rPr>
              <a:t>Upozorňujeme, že niektoré z obrázkov v tejto prezentácii môžu podliehať autorským právam tretích osôb.</a:t>
            </a:r>
            <a:endParaRPr lang="sk-SK" sz="1200" kern="1200" dirty="0">
              <a:solidFill>
                <a:schemeClr val="tx1"/>
              </a:solidFill>
              <a:effectLst/>
              <a:latin typeface="Arial" charset="0"/>
              <a:ea typeface="+mn-ea"/>
              <a:cs typeface="+mn-cs"/>
            </a:endParaRPr>
          </a:p>
          <a:p>
            <a:endParaRPr lang="sk-SK" dirty="0"/>
          </a:p>
        </p:txBody>
      </p:sp>
      <p:sp>
        <p:nvSpPr>
          <p:cNvPr id="4" name="Zástupný symbol čísla snímky 3"/>
          <p:cNvSpPr>
            <a:spLocks noGrp="1"/>
          </p:cNvSpPr>
          <p:nvPr>
            <p:ph type="sldNum" sz="quarter" idx="10"/>
          </p:nvPr>
        </p:nvSpPr>
        <p:spPr/>
        <p:txBody>
          <a:bodyPr/>
          <a:lstStyle/>
          <a:p>
            <a:pPr marL="0" marR="0" lvl="0" indent="0" algn="r" defTabSz="927303" rtl="0" eaLnBrk="1" fontAlgn="base" latinLnBrk="0" hangingPunct="1">
              <a:lnSpc>
                <a:spcPct val="100000"/>
              </a:lnSpc>
              <a:spcBef>
                <a:spcPct val="0"/>
              </a:spcBef>
              <a:spcAft>
                <a:spcPct val="0"/>
              </a:spcAft>
              <a:buClrTx/>
              <a:buSzTx/>
              <a:buFontTx/>
              <a:buNone/>
              <a:tabLst/>
              <a:defRPr/>
            </a:pPr>
            <a:fld id="{E9377551-10BB-456B-98EB-00E2213CCE06}" type="slidenum">
              <a:rPr kumimoji="0" lang="sk-SK" altLang="en-US" sz="11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7303" rtl="0" eaLnBrk="1" fontAlgn="base" latinLnBrk="0" hangingPunct="1">
                <a:lnSpc>
                  <a:spcPct val="100000"/>
                </a:lnSpc>
                <a:spcBef>
                  <a:spcPct val="0"/>
                </a:spcBef>
                <a:spcAft>
                  <a:spcPct val="0"/>
                </a:spcAft>
                <a:buClrTx/>
                <a:buSzTx/>
                <a:buFontTx/>
                <a:buNone/>
                <a:tabLst/>
                <a:defRPr/>
              </a:pPr>
              <a:t>14</a:t>
            </a:fld>
            <a:endParaRPr kumimoji="0" lang="sk-SK" altLang="en-US" sz="11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128491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Úvodná snímka">
    <p:bg>
      <p:bgPr>
        <a:solidFill>
          <a:schemeClr val="bg1"/>
        </a:solidFill>
        <a:effectLst/>
      </p:bgPr>
    </p:bg>
    <p:spTree>
      <p:nvGrpSpPr>
        <p:cNvPr id="1" name=""/>
        <p:cNvGrpSpPr/>
        <p:nvPr/>
      </p:nvGrpSpPr>
      <p:grpSpPr>
        <a:xfrm>
          <a:off x="0" y="0"/>
          <a:ext cx="0" cy="0"/>
          <a:chOff x="0" y="0"/>
          <a:chExt cx="0" cy="0"/>
        </a:xfrm>
      </p:grpSpPr>
      <p:sp>
        <p:nvSpPr>
          <p:cNvPr id="5" name="Zástupný symbol čísla snímky 4"/>
          <p:cNvSpPr>
            <a:spLocks noGrp="1"/>
          </p:cNvSpPr>
          <p:nvPr>
            <p:ph type="sldNum" sz="quarter" idx="11"/>
          </p:nvPr>
        </p:nvSpPr>
        <p:spPr/>
        <p:txBody>
          <a:bodyPr/>
          <a:lstStyle/>
          <a:p>
            <a:fld id="{76F7D72F-8F56-4F09-A4E6-31D1C0D3E70B}"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310043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ozloženie obsah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4981965-658E-45B7-B615-5CD5922A183A}"/>
              </a:ext>
            </a:extLst>
          </p:cNvPr>
          <p:cNvSpPr>
            <a:spLocks noGrp="1"/>
          </p:cNvSpPr>
          <p:nvPr>
            <p:ph type="title"/>
          </p:nvPr>
        </p:nvSpPr>
        <p:spPr>
          <a:xfrm>
            <a:off x="838200" y="365126"/>
            <a:ext cx="10515600" cy="1325563"/>
          </a:xfrm>
          <a:prstGeom prst="rect">
            <a:avLst/>
          </a:prstGeom>
        </p:spPr>
        <p:txBody>
          <a:bodyPr/>
          <a:lstStyle/>
          <a:p>
            <a:r>
              <a:rPr lang="sk-SK"/>
              <a:t>Kliknutím upravte štýl predlohy nadpisu</a:t>
            </a:r>
          </a:p>
        </p:txBody>
      </p:sp>
      <p:sp>
        <p:nvSpPr>
          <p:cNvPr id="3" name="Zástupný objekt pre číslo snímky 2">
            <a:extLst>
              <a:ext uri="{FF2B5EF4-FFF2-40B4-BE49-F238E27FC236}">
                <a16:creationId xmlns:a16="http://schemas.microsoft.com/office/drawing/2014/main" id="{B8924036-2518-4003-AE80-55F38B4FDFC2}"/>
              </a:ext>
            </a:extLst>
          </p:cNvPr>
          <p:cNvSpPr>
            <a:spLocks noGrp="1"/>
          </p:cNvSpPr>
          <p:nvPr>
            <p:ph type="sldNum" sz="quarter" idx="10"/>
          </p:nvPr>
        </p:nvSpPr>
        <p:spPr/>
        <p:txBody>
          <a:bodyPr/>
          <a:lstStyle/>
          <a:p>
            <a:fld id="{76F7D72F-8F56-4F09-A4E6-31D1C0D3E70B}"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176853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Rozloženie obsah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3B0E84C-26BB-480C-BA0C-AAD8F9CF44AD}"/>
              </a:ext>
            </a:extLst>
          </p:cNvPr>
          <p:cNvSpPr>
            <a:spLocks noGrp="1"/>
          </p:cNvSpPr>
          <p:nvPr>
            <p:ph type="title"/>
          </p:nvPr>
        </p:nvSpPr>
        <p:spPr>
          <a:xfrm>
            <a:off x="838200" y="365126"/>
            <a:ext cx="10515600" cy="1325563"/>
          </a:xfrm>
          <a:prstGeom prst="rect">
            <a:avLst/>
          </a:prstGeom>
        </p:spPr>
        <p:txBody>
          <a:bodyPr/>
          <a:lstStyle/>
          <a:p>
            <a:r>
              <a:rPr lang="sk-SK"/>
              <a:t>Kliknutím upravte štýl predlohy nadpisu</a:t>
            </a:r>
          </a:p>
        </p:txBody>
      </p:sp>
      <p:sp>
        <p:nvSpPr>
          <p:cNvPr id="3" name="Zástupný objekt pre číslo snímky 2">
            <a:extLst>
              <a:ext uri="{FF2B5EF4-FFF2-40B4-BE49-F238E27FC236}">
                <a16:creationId xmlns:a16="http://schemas.microsoft.com/office/drawing/2014/main" id="{37D2B646-9E2B-4260-B08C-E74984D8DAE6}"/>
              </a:ext>
            </a:extLst>
          </p:cNvPr>
          <p:cNvSpPr>
            <a:spLocks noGrp="1"/>
          </p:cNvSpPr>
          <p:nvPr>
            <p:ph type="sldNum" sz="quarter" idx="10"/>
          </p:nvPr>
        </p:nvSpPr>
        <p:spPr/>
        <p:txBody>
          <a:bodyPr/>
          <a:lstStyle/>
          <a:p>
            <a:fld id="{76F7D72F-8F56-4F09-A4E6-31D1C0D3E70B}"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2910137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Úvodná snímka">
    <p:spTree>
      <p:nvGrpSpPr>
        <p:cNvPr id="1" name=""/>
        <p:cNvGrpSpPr/>
        <p:nvPr/>
      </p:nvGrpSpPr>
      <p:grpSpPr>
        <a:xfrm>
          <a:off x="0" y="0"/>
          <a:ext cx="0" cy="0"/>
          <a:chOff x="0" y="0"/>
          <a:chExt cx="0" cy="0"/>
        </a:xfrm>
      </p:grpSpPr>
      <p:sp>
        <p:nvSpPr>
          <p:cNvPr id="5" name="Zástupný symbol čísla snímky 4"/>
          <p:cNvSpPr>
            <a:spLocks noGrp="1"/>
          </p:cNvSpPr>
          <p:nvPr>
            <p:ph type="sldNum" sz="quarter" idx="11"/>
          </p:nvPr>
        </p:nvSpPr>
        <p:spPr/>
        <p:txBody>
          <a:bodyPr/>
          <a:lstStyle/>
          <a:p>
            <a:fld id="{76F7D72F-8F56-4F09-A4E6-31D1C0D3E70B}" type="slidenum">
              <a:rPr lang="en-US" smtClean="0"/>
              <a:pPr/>
              <a:t>‹#›</a:t>
            </a:fld>
            <a:endParaRPr lang="en-US" dirty="0"/>
          </a:p>
        </p:txBody>
      </p:sp>
    </p:spTree>
    <p:extLst>
      <p:ext uri="{BB962C8B-B14F-4D97-AF65-F5344CB8AC3E}">
        <p14:creationId xmlns:p14="http://schemas.microsoft.com/office/powerpoint/2010/main" val="10906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adpis a obsah">
    <p:spTree>
      <p:nvGrpSpPr>
        <p:cNvPr id="1" name=""/>
        <p:cNvGrpSpPr/>
        <p:nvPr/>
      </p:nvGrpSpPr>
      <p:grpSpPr>
        <a:xfrm>
          <a:off x="0" y="0"/>
          <a:ext cx="0" cy="0"/>
          <a:chOff x="0" y="0"/>
          <a:chExt cx="0" cy="0"/>
        </a:xfrm>
      </p:grpSpPr>
      <p:sp>
        <p:nvSpPr>
          <p:cNvPr id="7" name="Zástupný symbol čísla snímky 6"/>
          <p:cNvSpPr>
            <a:spLocks noGrp="1"/>
          </p:cNvSpPr>
          <p:nvPr>
            <p:ph type="sldNum" sz="quarter" idx="10"/>
          </p:nvPr>
        </p:nvSpPr>
        <p:spPr/>
        <p:txBody>
          <a:bodyPr/>
          <a:lstStyle/>
          <a:p>
            <a:fld id="{76F7D72F-8F56-4F09-A4E6-31D1C0D3E70B}"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1613220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3" name="Zástupný symbol čísla snímky 2"/>
          <p:cNvSpPr>
            <a:spLocks noGrp="1"/>
          </p:cNvSpPr>
          <p:nvPr>
            <p:ph type="sldNum" sz="quarter" idx="10"/>
          </p:nvPr>
        </p:nvSpPr>
        <p:spPr/>
        <p:txBody>
          <a:bodyPr/>
          <a:lstStyle/>
          <a:p>
            <a:fld id="{76F7D72F-8F56-4F09-A4E6-31D1C0D3E70B}"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2259865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rázok s popisom">
    <p:spTree>
      <p:nvGrpSpPr>
        <p:cNvPr id="1" name=""/>
        <p:cNvGrpSpPr/>
        <p:nvPr/>
      </p:nvGrpSpPr>
      <p:grpSpPr>
        <a:xfrm>
          <a:off x="0" y="0"/>
          <a:ext cx="0" cy="0"/>
          <a:chOff x="0" y="0"/>
          <a:chExt cx="0" cy="0"/>
        </a:xfrm>
      </p:grpSpPr>
      <p:sp>
        <p:nvSpPr>
          <p:cNvPr id="6" name="Zástupný symbol čísla snímky 5"/>
          <p:cNvSpPr>
            <a:spLocks noGrp="1"/>
          </p:cNvSpPr>
          <p:nvPr>
            <p:ph type="sldNum" sz="quarter" idx="10"/>
          </p:nvPr>
        </p:nvSpPr>
        <p:spPr/>
        <p:txBody>
          <a:bodyPr/>
          <a:lstStyle/>
          <a:p>
            <a:fld id="{76F7D72F-8F56-4F09-A4E6-31D1C0D3E70B}"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46621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Úvodná snímka">
    <p:spTree>
      <p:nvGrpSpPr>
        <p:cNvPr id="1" name=""/>
        <p:cNvGrpSpPr/>
        <p:nvPr/>
      </p:nvGrpSpPr>
      <p:grpSpPr>
        <a:xfrm>
          <a:off x="0" y="0"/>
          <a:ext cx="0" cy="0"/>
          <a:chOff x="0" y="0"/>
          <a:chExt cx="0" cy="0"/>
        </a:xfrm>
      </p:grpSpPr>
      <p:sp>
        <p:nvSpPr>
          <p:cNvPr id="5" name="Zástupný symbol čísla snímky 4"/>
          <p:cNvSpPr>
            <a:spLocks noGrp="1"/>
          </p:cNvSpPr>
          <p:nvPr>
            <p:ph type="sldNum" sz="quarter" idx="11"/>
          </p:nvPr>
        </p:nvSpPr>
        <p:spPr/>
        <p:txBody>
          <a:bodyPr/>
          <a:lstStyle/>
          <a:p>
            <a:fld id="{76F7D72F-8F56-4F09-A4E6-31D1C0D3E70B}"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4159757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Nadpis a obsah">
    <p:spTree>
      <p:nvGrpSpPr>
        <p:cNvPr id="1" name=""/>
        <p:cNvGrpSpPr/>
        <p:nvPr/>
      </p:nvGrpSpPr>
      <p:grpSpPr>
        <a:xfrm>
          <a:off x="0" y="0"/>
          <a:ext cx="0" cy="0"/>
          <a:chOff x="0" y="0"/>
          <a:chExt cx="0" cy="0"/>
        </a:xfrm>
      </p:grpSpPr>
      <p:sp>
        <p:nvSpPr>
          <p:cNvPr id="7" name="Zástupný symbol čísla snímky 6"/>
          <p:cNvSpPr>
            <a:spLocks noGrp="1"/>
          </p:cNvSpPr>
          <p:nvPr>
            <p:ph type="sldNum" sz="quarter" idx="10"/>
          </p:nvPr>
        </p:nvSpPr>
        <p:spPr/>
        <p:txBody>
          <a:bodyPr/>
          <a:lstStyle/>
          <a:p>
            <a:fld id="{76F7D72F-8F56-4F09-A4E6-31D1C0D3E70B}"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834816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Obrázok s popisom">
    <p:spTree>
      <p:nvGrpSpPr>
        <p:cNvPr id="1" name=""/>
        <p:cNvGrpSpPr/>
        <p:nvPr/>
      </p:nvGrpSpPr>
      <p:grpSpPr>
        <a:xfrm>
          <a:off x="0" y="0"/>
          <a:ext cx="0" cy="0"/>
          <a:chOff x="0" y="0"/>
          <a:chExt cx="0" cy="0"/>
        </a:xfrm>
      </p:grpSpPr>
      <p:sp>
        <p:nvSpPr>
          <p:cNvPr id="6" name="Zástupný symbol čísla snímky 5"/>
          <p:cNvSpPr>
            <a:spLocks noGrp="1"/>
          </p:cNvSpPr>
          <p:nvPr>
            <p:ph type="sldNum" sz="quarter" idx="10"/>
          </p:nvPr>
        </p:nvSpPr>
        <p:spPr/>
        <p:txBody>
          <a:bodyPr/>
          <a:lstStyle/>
          <a:p>
            <a:fld id="{76F7D72F-8F56-4F09-A4E6-31D1C0D3E70B}"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3720511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Nadpis a obsah">
    <p:spTree>
      <p:nvGrpSpPr>
        <p:cNvPr id="1" name=""/>
        <p:cNvGrpSpPr/>
        <p:nvPr/>
      </p:nvGrpSpPr>
      <p:grpSpPr>
        <a:xfrm>
          <a:off x="0" y="0"/>
          <a:ext cx="0" cy="0"/>
          <a:chOff x="0" y="0"/>
          <a:chExt cx="0" cy="0"/>
        </a:xfrm>
      </p:grpSpPr>
      <p:sp>
        <p:nvSpPr>
          <p:cNvPr id="2" name="Nadpis 1"/>
          <p:cNvSpPr>
            <a:spLocks noGrp="1"/>
          </p:cNvSpPr>
          <p:nvPr>
            <p:ph type="title"/>
          </p:nvPr>
        </p:nvSpPr>
        <p:spPr>
          <a:xfrm>
            <a:off x="239349" y="-27383"/>
            <a:ext cx="10972800" cy="936104"/>
          </a:xfrm>
          <a:prstGeom prst="rect">
            <a:avLst/>
          </a:prstGeom>
        </p:spPr>
        <p:txBody>
          <a:bodyPr>
            <a:normAutofit/>
          </a:bodyPr>
          <a:lstStyle>
            <a:lvl1pPr algn="l">
              <a:defRPr sz="3200" baseline="0">
                <a:latin typeface="Calibri" panose="020F0502020204030204" pitchFamily="34" charset="0"/>
              </a:defRPr>
            </a:lvl1pPr>
          </a:lstStyle>
          <a:p>
            <a:r>
              <a:rPr lang="sk-SK" dirty="0"/>
              <a:t>Kliknite sem a upravte štýl predlohy nadpisov.</a:t>
            </a:r>
          </a:p>
        </p:txBody>
      </p:sp>
      <p:sp>
        <p:nvSpPr>
          <p:cNvPr id="3" name="Zástupný symbol obsahu 2"/>
          <p:cNvSpPr>
            <a:spLocks noGrp="1"/>
          </p:cNvSpPr>
          <p:nvPr>
            <p:ph idx="1" hasCustomPrompt="1"/>
          </p:nvPr>
        </p:nvSpPr>
        <p:spPr>
          <a:xfrm>
            <a:off x="609600" y="1600202"/>
            <a:ext cx="10972800" cy="4525963"/>
          </a:xfrm>
          <a:prstGeom prst="rect">
            <a:avLst/>
          </a:prstGeo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sz="1400" baseline="0">
                <a:solidFill>
                  <a:schemeClr val="tx1">
                    <a:lumMod val="75000"/>
                    <a:lumOff val="25000"/>
                  </a:schemeClr>
                </a:solidFill>
              </a:defRPr>
            </a:lvl5pPr>
          </a:lstStyle>
          <a:p>
            <a:pPr lvl="0"/>
            <a:r>
              <a:rPr lang="sk-SK" dirty="0"/>
              <a:t>Kliknite sem a upravte štýly predlohy textu</a:t>
            </a:r>
            <a:endParaRPr lang="en-US" dirty="0"/>
          </a:p>
          <a:p>
            <a:pPr lvl="1"/>
            <a:r>
              <a:rPr lang="en-US" dirty="0" err="1"/>
              <a:t>Predloha</a:t>
            </a:r>
            <a:r>
              <a:rPr lang="en-US" dirty="0"/>
              <a:t> </a:t>
            </a:r>
            <a:r>
              <a:rPr lang="en-US" dirty="0" err="1"/>
              <a:t>prvej</a:t>
            </a:r>
            <a:r>
              <a:rPr lang="en-US" dirty="0"/>
              <a:t> </a:t>
            </a:r>
            <a:r>
              <a:rPr lang="en-US" dirty="0" err="1"/>
              <a:t>odr</a:t>
            </a:r>
            <a:r>
              <a:rPr lang="sk-SK" dirty="0" err="1"/>
              <a:t>ážky</a:t>
            </a:r>
            <a:endParaRPr lang="sk-SK" dirty="0"/>
          </a:p>
          <a:p>
            <a:pPr lvl="2"/>
            <a:r>
              <a:rPr lang="sk-SK" dirty="0"/>
              <a:t>Predloha druhej odrážky</a:t>
            </a:r>
          </a:p>
          <a:p>
            <a:pPr lvl="3"/>
            <a:r>
              <a:rPr lang="sk-SK" dirty="0"/>
              <a:t>Predloha tretej odrážky</a:t>
            </a:r>
          </a:p>
          <a:p>
            <a:pPr lvl="4"/>
            <a:r>
              <a:rPr lang="sk-SK" dirty="0"/>
              <a:t>Predloha štvrtej odrážky</a:t>
            </a:r>
          </a:p>
        </p:txBody>
      </p:sp>
      <p:sp>
        <p:nvSpPr>
          <p:cNvPr id="8" name="Zástupný symbol čísla snímky 7"/>
          <p:cNvSpPr>
            <a:spLocks noGrp="1"/>
          </p:cNvSpPr>
          <p:nvPr>
            <p:ph type="sldNum" sz="quarter" idx="10"/>
          </p:nvPr>
        </p:nvSpPr>
        <p:spPr/>
        <p:txBody>
          <a:bodyPr/>
          <a:lstStyle>
            <a:lvl1pPr>
              <a:defRPr sz="1600">
                <a:latin typeface="+mj-lt"/>
              </a:defRPr>
            </a:lvl1pPr>
          </a:lstStyle>
          <a:p>
            <a:fld id="{45834229-9911-496F-A631-DA47AA1DE1A1}"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927207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bl" preserve="1">
  <p:cSld name="Nadpis a tabuľka">
    <p:spTree>
      <p:nvGrpSpPr>
        <p:cNvPr id="1" name=""/>
        <p:cNvGrpSpPr/>
        <p:nvPr/>
      </p:nvGrpSpPr>
      <p:grpSpPr>
        <a:xfrm>
          <a:off x="0" y="0"/>
          <a:ext cx="0" cy="0"/>
          <a:chOff x="0" y="0"/>
          <a:chExt cx="0" cy="0"/>
        </a:xfrm>
      </p:grpSpPr>
      <p:sp>
        <p:nvSpPr>
          <p:cNvPr id="2" name="Nadpis 1"/>
          <p:cNvSpPr>
            <a:spLocks noGrp="1"/>
          </p:cNvSpPr>
          <p:nvPr>
            <p:ph type="title"/>
          </p:nvPr>
        </p:nvSpPr>
        <p:spPr>
          <a:xfrm>
            <a:off x="431809" y="44452"/>
            <a:ext cx="11425767" cy="822325"/>
          </a:xfrm>
          <a:prstGeom prst="rect">
            <a:avLst/>
          </a:prstGeom>
        </p:spPr>
        <p:txBody>
          <a:bodyPr/>
          <a:lstStyle/>
          <a:p>
            <a:r>
              <a:rPr lang="sk-SK"/>
              <a:t>Kliknite sem a upravte štýl predlohy nadpisov.</a:t>
            </a:r>
            <a:endParaRPr lang="en-US"/>
          </a:p>
        </p:txBody>
      </p:sp>
      <p:sp>
        <p:nvSpPr>
          <p:cNvPr id="3" name="Zástupný symbol tabuľky 2"/>
          <p:cNvSpPr>
            <a:spLocks noGrp="1"/>
          </p:cNvSpPr>
          <p:nvPr>
            <p:ph type="tbl" idx="1"/>
          </p:nvPr>
        </p:nvSpPr>
        <p:spPr>
          <a:xfrm>
            <a:off x="431809" y="1196979"/>
            <a:ext cx="11425767" cy="1577975"/>
          </a:xfrm>
          <a:prstGeom prst="rect">
            <a:avLst/>
          </a:prstGeom>
        </p:spPr>
        <p:txBody>
          <a:bodyPr/>
          <a:lstStyle/>
          <a:p>
            <a:pPr lvl="0"/>
            <a:endParaRPr lang="en-US" noProof="0"/>
          </a:p>
        </p:txBody>
      </p:sp>
      <p:sp>
        <p:nvSpPr>
          <p:cNvPr id="4" name="Zástupný symbol čísla snímky 5"/>
          <p:cNvSpPr>
            <a:spLocks noGrp="1"/>
          </p:cNvSpPr>
          <p:nvPr>
            <p:ph type="sldNum" sz="quarter" idx="10"/>
          </p:nvPr>
        </p:nvSpPr>
        <p:spPr>
          <a:xfrm>
            <a:off x="11280576" y="6381334"/>
            <a:ext cx="642957" cy="272879"/>
          </a:xfrm>
        </p:spPr>
        <p:txBody>
          <a:bodyPr/>
          <a:lstStyle/>
          <a:p>
            <a:fld id="{76F7D72F-8F56-4F09-A4E6-31D1C0D3E70B}" type="slidenum">
              <a:rPr lang="en-US" smtClean="0">
                <a:solidFill>
                  <a:prstClr val="white">
                    <a:lumMod val="75000"/>
                  </a:prstClr>
                </a:solidFill>
              </a:rPr>
              <a:pPr/>
              <a:t>‹#›</a:t>
            </a:fld>
            <a:endParaRPr lang="en-US" dirty="0">
              <a:solidFill>
                <a:prstClr val="white">
                  <a:lumMod val="75000"/>
                </a:prstClr>
              </a:solidFill>
            </a:endParaRPr>
          </a:p>
        </p:txBody>
      </p:sp>
    </p:spTree>
    <p:extLst>
      <p:ext uri="{BB962C8B-B14F-4D97-AF65-F5344CB8AC3E}">
        <p14:creationId xmlns:p14="http://schemas.microsoft.com/office/powerpoint/2010/main" val="157865468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Zástupný symbol čísla snímky 4"/>
          <p:cNvSpPr>
            <a:spLocks noGrp="1"/>
          </p:cNvSpPr>
          <p:nvPr>
            <p:ph type="sldNum" sz="quarter" idx="4"/>
          </p:nvPr>
        </p:nvSpPr>
        <p:spPr>
          <a:xfrm>
            <a:off x="11280576" y="6381334"/>
            <a:ext cx="642957" cy="272879"/>
          </a:xfrm>
          <a:prstGeom prst="rect">
            <a:avLst/>
          </a:prstGeom>
        </p:spPr>
        <p:txBody>
          <a:bodyPr vert="horz" lIns="91440" tIns="45720" rIns="91440" bIns="45720" rtlCol="0" anchor="ctr"/>
          <a:lstStyle>
            <a:lvl1pPr algn="r">
              <a:defRPr sz="10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76F7D72F-8F56-4F09-A4E6-31D1C0D3E70B}" type="slidenum">
              <a:rPr lang="en-US" smtClean="0">
                <a:solidFill>
                  <a:prstClr val="white">
                    <a:lumMod val="75000"/>
                  </a:prstClr>
                </a:solidFill>
              </a:rPr>
              <a:pPr/>
              <a:t>‹#›</a:t>
            </a:fld>
            <a:endParaRPr lang="en-US" dirty="0">
              <a:solidFill>
                <a:prstClr val="white">
                  <a:lumMod val="75000"/>
                </a:prstClr>
              </a:solidFill>
            </a:endParaRPr>
          </a:p>
        </p:txBody>
      </p:sp>
      <p:pic>
        <p:nvPicPr>
          <p:cNvPr id="6" name="Obrázok 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771806" y="438461"/>
            <a:ext cx="1044901" cy="486000"/>
          </a:xfrm>
          <a:prstGeom prst="rect">
            <a:avLst/>
          </a:prstGeom>
        </p:spPr>
      </p:pic>
      <p:pic>
        <p:nvPicPr>
          <p:cNvPr id="7" name="Obrázok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251526" y="188641"/>
            <a:ext cx="2325109" cy="968691"/>
          </a:xfrm>
          <a:prstGeom prst="rect">
            <a:avLst/>
          </a:prstGeom>
        </p:spPr>
      </p:pic>
    </p:spTree>
    <p:extLst>
      <p:ext uri="{BB962C8B-B14F-4D97-AF65-F5344CB8AC3E}">
        <p14:creationId xmlns:p14="http://schemas.microsoft.com/office/powerpoint/2010/main" val="28442410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lang="sk-SK" altLang="en-US" sz="3200" b="1" kern="1200" dirty="0" smtClean="0">
          <a:solidFill>
            <a:srgbClr val="DA1A35"/>
          </a:solidFill>
          <a:effectLst/>
          <a:latin typeface="+mj-lt"/>
          <a:ea typeface="+mn-ea"/>
          <a:cs typeface="+mn-cs"/>
        </a:defRPr>
      </a:lvl1pPr>
    </p:titleStyle>
    <p:bodyStyle>
      <a:lvl1pPr marL="180975" indent="-180975" algn="l" defTabSz="914400" rtl="0" eaLnBrk="1" fontAlgn="base" latinLnBrk="0" hangingPunct="1">
        <a:spcBef>
          <a:spcPct val="20000"/>
        </a:spcBef>
        <a:spcAft>
          <a:spcPct val="0"/>
        </a:spcAft>
        <a:buClr>
          <a:srgbClr val="C82A0A"/>
        </a:buClr>
        <a:buSzPct val="120000"/>
        <a:buFont typeface="Arial Black" pitchFamily="34" charset="0"/>
        <a:buChar char="I"/>
        <a:defRPr lang="sk-SK" sz="1800" b="1" kern="1200" baseline="0" dirty="0" smtClean="0">
          <a:solidFill>
            <a:schemeClr val="tx1">
              <a:lumMod val="75000"/>
              <a:lumOff val="25000"/>
            </a:schemeClr>
          </a:solidFill>
          <a:latin typeface="+mj-lt"/>
          <a:ea typeface="+mn-ea"/>
          <a:cs typeface="+mn-cs"/>
        </a:defRPr>
      </a:lvl1pPr>
      <a:lvl2pPr marL="742950" indent="-28575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b="0" kern="1200" baseline="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1400" kern="1200" baseline="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3264"/>
        </a:solidFill>
        <a:effectLst/>
      </p:bgPr>
    </p:bg>
    <p:spTree>
      <p:nvGrpSpPr>
        <p:cNvPr id="1" name=""/>
        <p:cNvGrpSpPr/>
        <p:nvPr/>
      </p:nvGrpSpPr>
      <p:grpSpPr>
        <a:xfrm>
          <a:off x="0" y="0"/>
          <a:ext cx="0" cy="0"/>
          <a:chOff x="0" y="0"/>
          <a:chExt cx="0" cy="0"/>
        </a:xfrm>
      </p:grpSpPr>
      <p:sp>
        <p:nvSpPr>
          <p:cNvPr id="5" name="Zástupný symbol čísla snímky 4"/>
          <p:cNvSpPr>
            <a:spLocks noGrp="1"/>
          </p:cNvSpPr>
          <p:nvPr>
            <p:ph type="sldNum" sz="quarter" idx="4"/>
          </p:nvPr>
        </p:nvSpPr>
        <p:spPr>
          <a:xfrm>
            <a:off x="11280576" y="6381329"/>
            <a:ext cx="642957" cy="272879"/>
          </a:xfrm>
          <a:prstGeom prst="rect">
            <a:avLst/>
          </a:prstGeom>
        </p:spPr>
        <p:txBody>
          <a:bodyPr vert="horz" lIns="91440" tIns="45720" rIns="91440" bIns="45720" rtlCol="0" anchor="ctr"/>
          <a:lstStyle>
            <a:lvl1pPr algn="r">
              <a:defRPr sz="1000">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76F7D72F-8F56-4F09-A4E6-31D1C0D3E70B}" type="slidenum">
              <a:rPr lang="en-US" smtClean="0"/>
              <a:pPr/>
              <a:t>‹#›</a:t>
            </a:fld>
            <a:endParaRPr lang="en-US" dirty="0"/>
          </a:p>
        </p:txBody>
      </p:sp>
      <p:pic>
        <p:nvPicPr>
          <p:cNvPr id="6" name="Obrázok 5">
            <a:extLst>
              <a:ext uri="{FF2B5EF4-FFF2-40B4-BE49-F238E27FC236}">
                <a16:creationId xmlns:a16="http://schemas.microsoft.com/office/drawing/2014/main" id="{697AC185-8D2E-42D3-8C09-35D31A04E72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1386" y="440122"/>
            <a:ext cx="2744494" cy="729549"/>
          </a:xfrm>
          <a:prstGeom prst="rect">
            <a:avLst/>
          </a:prstGeom>
        </p:spPr>
      </p:pic>
    </p:spTree>
    <p:extLst>
      <p:ext uri="{BB962C8B-B14F-4D97-AF65-F5344CB8AC3E}">
        <p14:creationId xmlns:p14="http://schemas.microsoft.com/office/powerpoint/2010/main" val="3484958562"/>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l" defTabSz="914400" rtl="0" eaLnBrk="1" latinLnBrk="0" hangingPunct="1">
        <a:spcBef>
          <a:spcPct val="0"/>
        </a:spcBef>
        <a:buNone/>
        <a:defRPr lang="sk-SK" altLang="en-US" sz="3200" b="1" kern="1200" dirty="0" smtClean="0">
          <a:solidFill>
            <a:srgbClr val="DA1A35"/>
          </a:solidFill>
          <a:effectLst/>
          <a:latin typeface="+mj-lt"/>
          <a:ea typeface="+mn-ea"/>
          <a:cs typeface="+mn-cs"/>
        </a:defRPr>
      </a:lvl1pPr>
    </p:titleStyle>
    <p:bodyStyle>
      <a:lvl1pPr marL="0" indent="0" algn="l" defTabSz="914400" rtl="0" eaLnBrk="1" fontAlgn="base" latinLnBrk="0" hangingPunct="1">
        <a:spcBef>
          <a:spcPts val="0"/>
        </a:spcBef>
        <a:spcAft>
          <a:spcPct val="0"/>
        </a:spcAft>
        <a:buClr>
          <a:srgbClr val="C82A0A"/>
        </a:buClr>
        <a:buSzPct val="120000"/>
        <a:buFont typeface="Arial Black" pitchFamily="34" charset="0"/>
        <a:buNone/>
        <a:defRPr lang="sk-SK" sz="4000" b="1" kern="1200" baseline="0" dirty="0" smtClean="0">
          <a:solidFill>
            <a:schemeClr val="bg1"/>
          </a:solidFill>
          <a:latin typeface="Verdana" panose="020B0604030504040204" pitchFamily="34" charset="0"/>
          <a:ea typeface="Verdana" panose="020B0604030504040204" pitchFamily="34" charset="0"/>
          <a:cs typeface="+mn-cs"/>
        </a:defRPr>
      </a:lvl1pPr>
      <a:lvl2pPr marL="742950" indent="-285750" algn="l" defTabSz="914400" rtl="0" eaLnBrk="1" latinLnBrk="0" hangingPunct="1">
        <a:spcBef>
          <a:spcPct val="20000"/>
        </a:spcBef>
        <a:buFont typeface="Arial" pitchFamily="34" charset="0"/>
        <a:buChar char="–"/>
        <a:defRPr sz="1600" kern="1200" baseline="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600" b="0" kern="1200" baseline="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Wingdings" panose="05000000000000000000" pitchFamily="2" charset="2"/>
        <a:buChar char="§"/>
        <a:defRPr sz="1400" kern="1200" baseline="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Obdĺžnik 1"/>
          <p:cNvSpPr/>
          <p:nvPr/>
        </p:nvSpPr>
        <p:spPr>
          <a:xfrm>
            <a:off x="361950" y="5430231"/>
            <a:ext cx="11325478" cy="1015663"/>
          </a:xfrm>
          <a:prstGeom prst="rect">
            <a:avLst/>
          </a:prstGeom>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sk-SK" sz="2000" b="1" i="0" u="none" strike="noStrike" kern="1200" cap="none" spc="0" normalizeH="0" baseline="0" noProof="0" dirty="0">
                <a:ln>
                  <a:noFill/>
                </a:ln>
                <a:solidFill>
                  <a:srgbClr val="003264"/>
                </a:solidFill>
                <a:effectLst/>
                <a:uLnTx/>
                <a:uFillTx/>
                <a:latin typeface="Verdana" pitchFamily="34" charset="0"/>
                <a:ea typeface="+mn-ea"/>
                <a:cs typeface="+mn-cs"/>
              </a:rPr>
              <a:t>NARIADENIE VLÁDY 269/2022 </a:t>
            </a:r>
            <a:r>
              <a:rPr kumimoji="0" lang="sk-SK" sz="2000" b="1" i="0" u="none" strike="noStrike" kern="1200" cap="none" spc="0" normalizeH="0" baseline="0" noProof="0" dirty="0" err="1">
                <a:ln>
                  <a:noFill/>
                </a:ln>
                <a:solidFill>
                  <a:srgbClr val="003264"/>
                </a:solidFill>
                <a:effectLst/>
                <a:uLnTx/>
                <a:uFillTx/>
                <a:latin typeface="Verdana" pitchFamily="34" charset="0"/>
                <a:ea typeface="+mn-ea"/>
                <a:cs typeface="+mn-cs"/>
              </a:rPr>
              <a:t>Z.z</a:t>
            </a:r>
            <a:r>
              <a:rPr kumimoji="0" lang="sk-SK" sz="2000" b="1" i="0" u="none" strike="noStrike" kern="1200" cap="none" spc="0" normalizeH="0" baseline="0" noProof="0" dirty="0">
                <a:ln>
                  <a:noFill/>
                </a:ln>
                <a:solidFill>
                  <a:srgbClr val="003264"/>
                </a:solidFill>
                <a:effectLst/>
                <a:uLnTx/>
                <a:uFillTx/>
                <a:latin typeface="Verdana" pitchFamily="34" charset="0"/>
                <a:ea typeface="+mn-ea"/>
                <a:cs typeface="+mn-cs"/>
              </a:rPr>
              <a:t>. O ZÁUJME SLOVENSKEJ REPUBLIKY UDELIŤ NÁRODNÉ VÍZUM RELOKOVANÝM ŠTÁTNYM PRÍSLUŠNÍKOM TRETEJ KRAJINY A ICH RODINNÝM PRÍSLUŠNÍKOM</a:t>
            </a:r>
            <a:endParaRPr lang="sk-SK" sz="2400" dirty="0">
              <a:solidFill>
                <a:srgbClr val="003264"/>
              </a:solidFill>
              <a:ea typeface="Verdana" panose="020B0604030504040204" pitchFamily="34" charset="0"/>
              <a:cs typeface="Verdana" panose="020B0604030504040204" pitchFamily="34" charset="0"/>
            </a:endParaRPr>
          </a:p>
        </p:txBody>
      </p:sp>
      <p:pic>
        <p:nvPicPr>
          <p:cNvPr id="4" name="Obrázok 3">
            <a:extLst>
              <a:ext uri="{FF2B5EF4-FFF2-40B4-BE49-F238E27FC236}">
                <a16:creationId xmlns:a16="http://schemas.microsoft.com/office/drawing/2014/main" id="{21567E74-8714-7ED6-D10C-34BE9137E75C}"/>
              </a:ext>
            </a:extLst>
          </p:cNvPr>
          <p:cNvPicPr>
            <a:picLocks noChangeAspect="1"/>
          </p:cNvPicPr>
          <p:nvPr/>
        </p:nvPicPr>
        <p:blipFill rotWithShape="1">
          <a:blip r:embed="rId3">
            <a:extLst>
              <a:ext uri="{28A0092B-C50C-407E-A947-70E740481C1C}">
                <a14:useLocalDpi xmlns:a14="http://schemas.microsoft.com/office/drawing/2010/main" val="0"/>
              </a:ext>
            </a:extLst>
          </a:blip>
          <a:srcRect t="4750" b="3392"/>
          <a:stretch/>
        </p:blipFill>
        <p:spPr>
          <a:xfrm>
            <a:off x="361950" y="1439862"/>
            <a:ext cx="5967413" cy="3654425"/>
          </a:xfrm>
          <a:prstGeom prst="rect">
            <a:avLst/>
          </a:prstGeom>
        </p:spPr>
      </p:pic>
      <p:pic>
        <p:nvPicPr>
          <p:cNvPr id="5" name="Obrázok 4">
            <a:extLst>
              <a:ext uri="{FF2B5EF4-FFF2-40B4-BE49-F238E27FC236}">
                <a16:creationId xmlns:a16="http://schemas.microsoft.com/office/drawing/2014/main" id="{710D5D71-65CC-D83B-8A71-F5F713AA1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7193" y="1439862"/>
            <a:ext cx="5492881" cy="3654425"/>
          </a:xfrm>
          <a:prstGeom prst="rect">
            <a:avLst/>
          </a:prstGeom>
        </p:spPr>
      </p:pic>
    </p:spTree>
    <p:extLst>
      <p:ext uri="{BB962C8B-B14F-4D97-AF65-F5344CB8AC3E}">
        <p14:creationId xmlns:p14="http://schemas.microsoft.com/office/powerpoint/2010/main" val="341736880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 name="Obrázok 4">
            <a:extLst>
              <a:ext uri="{FF2B5EF4-FFF2-40B4-BE49-F238E27FC236}">
                <a16:creationId xmlns:a16="http://schemas.microsoft.com/office/drawing/2014/main" id="{F893C0A0-763E-4630-9D2C-DD323B3CBE49}"/>
              </a:ext>
            </a:extLst>
          </p:cNvPr>
          <p:cNvPicPr>
            <a:picLocks noChangeAspect="1"/>
          </p:cNvPicPr>
          <p:nvPr/>
        </p:nvPicPr>
        <p:blipFill rotWithShape="1">
          <a:blip r:embed="rId3">
            <a:extLst>
              <a:ext uri="{28A0092B-C50C-407E-A947-70E740481C1C}">
                <a14:useLocalDpi xmlns:a14="http://schemas.microsoft.com/office/drawing/2010/main" val="0"/>
              </a:ext>
            </a:extLst>
          </a:blip>
          <a:srcRect l="10852" r="26648"/>
          <a:stretch/>
        </p:blipFill>
        <p:spPr>
          <a:xfrm>
            <a:off x="885584" y="1751147"/>
            <a:ext cx="3618000" cy="3618000"/>
          </a:xfrm>
          <a:prstGeom prst="ellipse">
            <a:avLst/>
          </a:prstGeom>
        </p:spPr>
      </p:pic>
      <p:sp>
        <p:nvSpPr>
          <p:cNvPr id="8" name="Obdĺžnik 7">
            <a:extLst>
              <a:ext uri="{FF2B5EF4-FFF2-40B4-BE49-F238E27FC236}">
                <a16:creationId xmlns:a16="http://schemas.microsoft.com/office/drawing/2014/main" id="{D99D12D8-9955-8E1B-2BCC-092FB7988490}"/>
              </a:ext>
            </a:extLst>
          </p:cNvPr>
          <p:cNvSpPr/>
          <p:nvPr/>
        </p:nvSpPr>
        <p:spPr>
          <a:xfrm>
            <a:off x="4743939" y="3019185"/>
            <a:ext cx="7088554" cy="954107"/>
          </a:xfrm>
          <a:prstGeom prst="rect">
            <a:avLst/>
          </a:prstGeom>
        </p:spPr>
        <p:txBody>
          <a:bodyPr wrap="square">
            <a:spAutoFit/>
          </a:bodyPr>
          <a:lstStyle/>
          <a:p>
            <a:pPr lvl="0" fontAlgn="base">
              <a:spcBef>
                <a:spcPct val="0"/>
              </a:spcBef>
              <a:spcAft>
                <a:spcPct val="0"/>
              </a:spcAft>
              <a:defRPr/>
            </a:pPr>
            <a:r>
              <a:rPr lang="sk-SK" sz="3600" b="1" dirty="0">
                <a:solidFill>
                  <a:srgbClr val="003264"/>
                </a:solidFill>
                <a:latin typeface="Verdana" pitchFamily="34" charset="0"/>
                <a:ea typeface="Verdana" panose="020B0604030504040204" pitchFamily="34" charset="0"/>
                <a:cs typeface="Verdana" panose="020B0604030504040204" pitchFamily="34" charset="0"/>
              </a:rPr>
              <a:t>3</a:t>
            </a:r>
            <a:r>
              <a:rPr kumimoji="0" lang="sk-SK" sz="3600" b="1" i="0" u="none" strike="noStrike" kern="1200" cap="none" spc="0" normalizeH="0" baseline="0" noProof="0" dirty="0">
                <a:ln>
                  <a:noFill/>
                </a:ln>
                <a:solidFill>
                  <a:srgbClr val="003264"/>
                </a:solidFill>
                <a:effectLst/>
                <a:uLnTx/>
                <a:uFillTx/>
                <a:latin typeface="Verdana" pitchFamily="34" charset="0"/>
                <a:ea typeface="Verdana" panose="020B0604030504040204" pitchFamily="34" charset="0"/>
                <a:cs typeface="Verdana" panose="020B0604030504040204" pitchFamily="34" charset="0"/>
              </a:rPr>
              <a:t>.</a:t>
            </a:r>
            <a:r>
              <a:rPr kumimoji="0" lang="sk-SK" sz="2000" b="1" i="0" u="none" strike="noStrike" kern="1200" cap="none" spc="0" normalizeH="0" baseline="0" noProof="0" dirty="0">
                <a:ln>
                  <a:noFill/>
                </a:ln>
                <a:solidFill>
                  <a:srgbClr val="003264"/>
                </a:solidFill>
                <a:effectLst/>
                <a:uLnTx/>
                <a:uFillTx/>
                <a:latin typeface="Verdana" pitchFamily="34" charset="0"/>
                <a:ea typeface="Verdana" panose="020B0604030504040204" pitchFamily="34" charset="0"/>
                <a:cs typeface="Verdana" panose="020B0604030504040204" pitchFamily="34" charset="0"/>
              </a:rPr>
              <a:t> </a:t>
            </a:r>
            <a:r>
              <a:rPr lang="pl-PL" sz="2000" b="1" dirty="0">
                <a:solidFill>
                  <a:srgbClr val="003264"/>
                </a:solidFill>
                <a:latin typeface="Verdana" pitchFamily="34" charset="0"/>
                <a:ea typeface="Verdana" panose="020B0604030504040204" pitchFamily="34" charset="0"/>
                <a:cs typeface="Verdana" panose="020B0604030504040204" pitchFamily="34" charset="0"/>
              </a:rPr>
              <a:t>PREDĹŽENIE NÁRODNÝCH VÍZ </a:t>
            </a:r>
          </a:p>
          <a:p>
            <a:pPr lvl="0" fontAlgn="base">
              <a:spcBef>
                <a:spcPct val="0"/>
              </a:spcBef>
              <a:spcAft>
                <a:spcPct val="0"/>
              </a:spcAft>
              <a:defRPr/>
            </a:pPr>
            <a:r>
              <a:rPr lang="pl-PL" sz="2000" b="1" dirty="0">
                <a:solidFill>
                  <a:srgbClr val="003264"/>
                </a:solidFill>
                <a:latin typeface="Verdana" pitchFamily="34" charset="0"/>
                <a:ea typeface="Verdana" panose="020B0604030504040204" pitchFamily="34" charset="0"/>
                <a:cs typeface="Verdana" panose="020B0604030504040204" pitchFamily="34" charset="0"/>
              </a:rPr>
              <a:t>(PO 1 ROKU)</a:t>
            </a:r>
            <a:endParaRPr lang="sk-SK" sz="1800" b="0" dirty="0">
              <a:solidFill>
                <a:srgbClr val="003264"/>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038251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číslo snímky 1">
            <a:extLst>
              <a:ext uri="{FF2B5EF4-FFF2-40B4-BE49-F238E27FC236}">
                <a16:creationId xmlns:a16="http://schemas.microsoft.com/office/drawing/2014/main" id="{A7AAB23E-775C-C7E4-259F-2387EEDEC5C0}"/>
              </a:ext>
            </a:extLst>
          </p:cNvPr>
          <p:cNvSpPr>
            <a:spLocks noGrp="1"/>
          </p:cNvSpPr>
          <p:nvPr>
            <p:ph type="sldNum" sz="quarter" idx="11"/>
          </p:nvPr>
        </p:nvSpPr>
        <p:spPr/>
        <p:txBody>
          <a:bodyPr/>
          <a:lstStyle/>
          <a:p>
            <a:fld id="{76F7D72F-8F56-4F09-A4E6-31D1C0D3E70B}" type="slidenum">
              <a:rPr lang="en-US" smtClean="0">
                <a:solidFill>
                  <a:prstClr val="white">
                    <a:lumMod val="75000"/>
                  </a:prstClr>
                </a:solidFill>
              </a:rPr>
              <a:pPr/>
              <a:t>11</a:t>
            </a:fld>
            <a:endParaRPr lang="en-US" dirty="0">
              <a:solidFill>
                <a:prstClr val="white">
                  <a:lumMod val="75000"/>
                </a:prstClr>
              </a:solidFill>
            </a:endParaRPr>
          </a:p>
        </p:txBody>
      </p:sp>
      <p:sp>
        <p:nvSpPr>
          <p:cNvPr id="5" name="Obdĺžnik 4">
            <a:extLst>
              <a:ext uri="{FF2B5EF4-FFF2-40B4-BE49-F238E27FC236}">
                <a16:creationId xmlns:a16="http://schemas.microsoft.com/office/drawing/2014/main" id="{50511F36-6671-5B7E-2145-D80E69AD20A3}"/>
              </a:ext>
            </a:extLst>
          </p:cNvPr>
          <p:cNvSpPr/>
          <p:nvPr/>
        </p:nvSpPr>
        <p:spPr>
          <a:xfrm>
            <a:off x="772578" y="1230006"/>
            <a:ext cx="10495497" cy="492443"/>
          </a:xfrm>
          <a:prstGeom prst="rect">
            <a:avLst/>
          </a:prstGeom>
        </p:spPr>
        <p:txBody>
          <a:bodyPr wrap="square">
            <a:spAutoFit/>
          </a:bodyPr>
          <a:lstStyle/>
          <a:p>
            <a:pPr lvl="0" algn="ctr" fontAlgn="base">
              <a:spcBef>
                <a:spcPct val="0"/>
              </a:spcBef>
              <a:spcAft>
                <a:spcPct val="0"/>
              </a:spcAft>
              <a:defRPr/>
            </a:pPr>
            <a:r>
              <a:rPr lang="sk-SK" sz="2600" b="1" dirty="0">
                <a:solidFill>
                  <a:srgbClr val="003264"/>
                </a:solidFill>
                <a:latin typeface="Verdana" pitchFamily="34" charset="0"/>
              </a:rPr>
              <a:t>PREDĹŽENIE NÁRODNÝCH VÍZ</a:t>
            </a:r>
            <a:endParaRPr kumimoji="0" lang="sk-SK" sz="2600" b="1" i="0" u="none" strike="noStrike" kern="1200" cap="none" spc="0" normalizeH="0" baseline="0" noProof="0" dirty="0">
              <a:ln>
                <a:noFill/>
              </a:ln>
              <a:solidFill>
                <a:srgbClr val="003264"/>
              </a:solidFill>
              <a:effectLst/>
              <a:uLnTx/>
              <a:uFillTx/>
              <a:latin typeface="Verdana" pitchFamily="34" charset="0"/>
              <a:ea typeface="Verdana" panose="020B0604030504040204" pitchFamily="34" charset="0"/>
              <a:cs typeface="Verdana" panose="020B0604030504040204" pitchFamily="34" charset="0"/>
            </a:endParaRPr>
          </a:p>
        </p:txBody>
      </p:sp>
      <p:sp>
        <p:nvSpPr>
          <p:cNvPr id="8" name="BlokTextu 7">
            <a:extLst>
              <a:ext uri="{FF2B5EF4-FFF2-40B4-BE49-F238E27FC236}">
                <a16:creationId xmlns:a16="http://schemas.microsoft.com/office/drawing/2014/main" id="{8AB4A11B-B34E-152F-B273-E3F53413AC71}"/>
              </a:ext>
            </a:extLst>
          </p:cNvPr>
          <p:cNvSpPr txBox="1"/>
          <p:nvPr/>
        </p:nvSpPr>
        <p:spPr>
          <a:xfrm>
            <a:off x="3253152" y="5511006"/>
            <a:ext cx="7477455" cy="646331"/>
          </a:xfrm>
          <a:prstGeom prst="rect">
            <a:avLst/>
          </a:prstGeom>
          <a:noFill/>
        </p:spPr>
        <p:txBody>
          <a:bodyPr wrap="square">
            <a:spAutoFit/>
          </a:bodyPr>
          <a:lstStyle/>
          <a:p>
            <a:pPr lvl="0"/>
            <a:r>
              <a:rPr lang="sk-SK" dirty="0">
                <a:solidFill>
                  <a:srgbClr val="263852"/>
                </a:solidFill>
                <a:latin typeface="Calibri" panose="020F0502020204030204" pitchFamily="34" charset="0"/>
                <a:ea typeface="Times New Roman" panose="02020603050405020304" pitchFamily="18" charset="0"/>
              </a:rPr>
              <a:t>Namiesto každoročného predlžovania národných víz odporúčame po príchode na Slovensko na základe národného víza požiadať na CP o prechodný pobyt</a:t>
            </a:r>
            <a:endParaRPr lang="sk-SK" dirty="0">
              <a:solidFill>
                <a:srgbClr val="263852"/>
              </a:solidFill>
              <a:effectLst/>
              <a:latin typeface="Calibri" panose="020F0502020204030204" pitchFamily="34" charset="0"/>
              <a:ea typeface="Calibri" panose="020F0502020204030204" pitchFamily="34" charset="0"/>
            </a:endParaRPr>
          </a:p>
        </p:txBody>
      </p:sp>
      <p:sp>
        <p:nvSpPr>
          <p:cNvPr id="9" name="AutoShape 2" descr="10 things you need to know about the new UK visa application process">
            <a:extLst>
              <a:ext uri="{FF2B5EF4-FFF2-40B4-BE49-F238E27FC236}">
                <a16:creationId xmlns:a16="http://schemas.microsoft.com/office/drawing/2014/main" id="{5CD9DF04-5C32-5764-F92D-55396F7EEA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sp>
        <p:nvSpPr>
          <p:cNvPr id="7" name="BlokTextu 6">
            <a:extLst>
              <a:ext uri="{FF2B5EF4-FFF2-40B4-BE49-F238E27FC236}">
                <a16:creationId xmlns:a16="http://schemas.microsoft.com/office/drawing/2014/main" id="{5A853192-7988-BC18-481F-2B420A8AD23E}"/>
              </a:ext>
            </a:extLst>
          </p:cNvPr>
          <p:cNvSpPr txBox="1"/>
          <p:nvPr/>
        </p:nvSpPr>
        <p:spPr>
          <a:xfrm>
            <a:off x="1747189" y="2057538"/>
            <a:ext cx="7717241" cy="369332"/>
          </a:xfrm>
          <a:prstGeom prst="rect">
            <a:avLst/>
          </a:prstGeom>
          <a:noFill/>
        </p:spPr>
        <p:txBody>
          <a:bodyPr wrap="square" rtlCol="0">
            <a:spAutoFit/>
          </a:bodyPr>
          <a:lstStyle/>
          <a:p>
            <a:r>
              <a:rPr lang="sk-SK" dirty="0">
                <a:solidFill>
                  <a:srgbClr val="263852"/>
                </a:solidFill>
                <a:latin typeface="Calibri" panose="020F0502020204030204" pitchFamily="34" charset="0"/>
                <a:ea typeface="Times New Roman" panose="02020603050405020304" pitchFamily="18" charset="0"/>
              </a:rPr>
              <a:t>Minimálne 30 kalendárnych dní pred skončením platnosti národného víza</a:t>
            </a:r>
            <a:endParaRPr lang="sk-SK" dirty="0">
              <a:solidFill>
                <a:srgbClr val="263852"/>
              </a:solidFill>
              <a:effectLst/>
              <a:latin typeface="Calibri" panose="020F0502020204030204" pitchFamily="34" charset="0"/>
              <a:ea typeface="Times New Roman" panose="02020603050405020304" pitchFamily="18" charset="0"/>
            </a:endParaRPr>
          </a:p>
        </p:txBody>
      </p:sp>
      <p:sp>
        <p:nvSpPr>
          <p:cNvPr id="10" name="BlokTextu 9">
            <a:extLst>
              <a:ext uri="{FF2B5EF4-FFF2-40B4-BE49-F238E27FC236}">
                <a16:creationId xmlns:a16="http://schemas.microsoft.com/office/drawing/2014/main" id="{3E661149-1E9B-9892-6829-AF2FC672003D}"/>
              </a:ext>
            </a:extLst>
          </p:cNvPr>
          <p:cNvSpPr txBox="1"/>
          <p:nvPr/>
        </p:nvSpPr>
        <p:spPr>
          <a:xfrm>
            <a:off x="679832" y="2074859"/>
            <a:ext cx="1889642" cy="492443"/>
          </a:xfrm>
          <a:prstGeom prst="rect">
            <a:avLst/>
          </a:prstGeom>
          <a:noFill/>
        </p:spPr>
        <p:txBody>
          <a:bodyPr wrap="square" rtlCol="0">
            <a:spAutoFit/>
          </a:bodyPr>
          <a:lstStyle/>
          <a:p>
            <a:r>
              <a:rPr lang="sk-SK" sz="2600" b="1" dirty="0">
                <a:solidFill>
                  <a:srgbClr val="C00000"/>
                </a:solidFill>
              </a:rPr>
              <a:t>KEDY</a:t>
            </a:r>
          </a:p>
        </p:txBody>
      </p:sp>
      <p:sp>
        <p:nvSpPr>
          <p:cNvPr id="12" name="BlokTextu 11">
            <a:extLst>
              <a:ext uri="{FF2B5EF4-FFF2-40B4-BE49-F238E27FC236}">
                <a16:creationId xmlns:a16="http://schemas.microsoft.com/office/drawing/2014/main" id="{9700AA24-6B48-2822-898F-63045A9B18C6}"/>
              </a:ext>
            </a:extLst>
          </p:cNvPr>
          <p:cNvSpPr txBox="1"/>
          <p:nvPr/>
        </p:nvSpPr>
        <p:spPr>
          <a:xfrm>
            <a:off x="2157653" y="2803033"/>
            <a:ext cx="8653888" cy="369332"/>
          </a:xfrm>
          <a:prstGeom prst="rect">
            <a:avLst/>
          </a:prstGeom>
          <a:noFill/>
        </p:spPr>
        <p:txBody>
          <a:bodyPr wrap="square" rtlCol="0">
            <a:spAutoFit/>
          </a:bodyPr>
          <a:lstStyle/>
          <a:p>
            <a:r>
              <a:rPr lang="sk-SK" dirty="0">
                <a:solidFill>
                  <a:srgbClr val="263852"/>
                </a:solidFill>
                <a:latin typeface="Calibri" panose="020F0502020204030204" pitchFamily="34" charset="0"/>
                <a:ea typeface="Times New Roman" panose="02020603050405020304" pitchFamily="18" charset="0"/>
              </a:rPr>
              <a:t>Proces začína v SARIO (rovnaký proces ako pri podávaní prvej žiadosti o národné vízum)</a:t>
            </a:r>
            <a:endParaRPr lang="sk-SK" dirty="0">
              <a:solidFill>
                <a:srgbClr val="263852"/>
              </a:solidFill>
              <a:effectLst/>
              <a:latin typeface="Calibri" panose="020F0502020204030204" pitchFamily="34" charset="0"/>
              <a:ea typeface="Times New Roman" panose="02020603050405020304" pitchFamily="18" charset="0"/>
            </a:endParaRPr>
          </a:p>
        </p:txBody>
      </p:sp>
      <p:sp>
        <p:nvSpPr>
          <p:cNvPr id="16" name="BlokTextu 15">
            <a:extLst>
              <a:ext uri="{FF2B5EF4-FFF2-40B4-BE49-F238E27FC236}">
                <a16:creationId xmlns:a16="http://schemas.microsoft.com/office/drawing/2014/main" id="{8E8901C9-767A-8EA1-37F8-6C7C1B8B16DA}"/>
              </a:ext>
            </a:extLst>
          </p:cNvPr>
          <p:cNvSpPr txBox="1"/>
          <p:nvPr/>
        </p:nvSpPr>
        <p:spPr>
          <a:xfrm>
            <a:off x="1785106" y="3582999"/>
            <a:ext cx="9265932" cy="646331"/>
          </a:xfrm>
          <a:prstGeom prst="rect">
            <a:avLst/>
          </a:prstGeom>
          <a:noFill/>
        </p:spPr>
        <p:txBody>
          <a:bodyPr wrap="square" rtlCol="0">
            <a:spAutoFit/>
          </a:bodyPr>
          <a:lstStyle/>
          <a:p>
            <a:pPr lvl="0"/>
            <a:r>
              <a:rPr lang="sk-SK" dirty="0">
                <a:solidFill>
                  <a:srgbClr val="263852"/>
                </a:solidFill>
                <a:latin typeface="Calibri" panose="020F0502020204030204" pitchFamily="34" charset="0"/>
                <a:ea typeface="Times New Roman" panose="02020603050405020304" pitchFamily="18" charset="0"/>
              </a:rPr>
              <a:t>Nakoľko sa </a:t>
            </a:r>
            <a:r>
              <a:rPr lang="sk-SK" dirty="0" err="1">
                <a:solidFill>
                  <a:srgbClr val="263852"/>
                </a:solidFill>
                <a:latin typeface="Calibri" panose="020F0502020204030204" pitchFamily="34" charset="0"/>
                <a:ea typeface="Times New Roman" panose="02020603050405020304" pitchFamily="18" charset="0"/>
              </a:rPr>
              <a:t>relokovaný</a:t>
            </a:r>
            <a:r>
              <a:rPr lang="sk-SK" dirty="0">
                <a:solidFill>
                  <a:srgbClr val="263852"/>
                </a:solidFill>
                <a:latin typeface="Calibri" panose="020F0502020204030204" pitchFamily="34" charset="0"/>
                <a:ea typeface="Times New Roman" panose="02020603050405020304" pitchFamily="18" charset="0"/>
              </a:rPr>
              <a:t> zamestnanec nachádza na Slovensku, požiada o udelenie národného víza na Oddelení cudzineckej polície v meste svojho bydliska (po predchádzajúcom súhlase MPSVaR SR</a:t>
            </a:r>
            <a:endParaRPr lang="sk-SK" dirty="0">
              <a:solidFill>
                <a:srgbClr val="263852"/>
              </a:solidFill>
              <a:effectLst/>
              <a:latin typeface="Calibri" panose="020F0502020204030204" pitchFamily="34" charset="0"/>
              <a:ea typeface="Calibri" panose="020F0502020204030204" pitchFamily="34" charset="0"/>
            </a:endParaRPr>
          </a:p>
        </p:txBody>
      </p:sp>
      <p:sp>
        <p:nvSpPr>
          <p:cNvPr id="17" name="BlokTextu 16">
            <a:extLst>
              <a:ext uri="{FF2B5EF4-FFF2-40B4-BE49-F238E27FC236}">
                <a16:creationId xmlns:a16="http://schemas.microsoft.com/office/drawing/2014/main" id="{A0796E2D-909C-C386-FF60-A97FAA916FBA}"/>
              </a:ext>
            </a:extLst>
          </p:cNvPr>
          <p:cNvSpPr txBox="1"/>
          <p:nvPr/>
        </p:nvSpPr>
        <p:spPr>
          <a:xfrm>
            <a:off x="903442" y="3735560"/>
            <a:ext cx="1763327" cy="492443"/>
          </a:xfrm>
          <a:prstGeom prst="rect">
            <a:avLst/>
          </a:prstGeom>
          <a:noFill/>
        </p:spPr>
        <p:txBody>
          <a:bodyPr wrap="square" rtlCol="0">
            <a:spAutoFit/>
          </a:bodyPr>
          <a:lstStyle/>
          <a:p>
            <a:r>
              <a:rPr lang="sk-SK" sz="2600" b="1" dirty="0">
                <a:solidFill>
                  <a:srgbClr val="C00000"/>
                </a:solidFill>
              </a:rPr>
              <a:t>KDE</a:t>
            </a:r>
          </a:p>
        </p:txBody>
      </p:sp>
      <p:sp>
        <p:nvSpPr>
          <p:cNvPr id="20" name="BlokTextu 19">
            <a:extLst>
              <a:ext uri="{FF2B5EF4-FFF2-40B4-BE49-F238E27FC236}">
                <a16:creationId xmlns:a16="http://schemas.microsoft.com/office/drawing/2014/main" id="{52CCB2B5-0094-FA20-9284-23D6AECB4C5B}"/>
              </a:ext>
            </a:extLst>
          </p:cNvPr>
          <p:cNvSpPr txBox="1"/>
          <p:nvPr/>
        </p:nvSpPr>
        <p:spPr>
          <a:xfrm>
            <a:off x="3771900" y="4635979"/>
            <a:ext cx="7080822" cy="646331"/>
          </a:xfrm>
          <a:prstGeom prst="rect">
            <a:avLst/>
          </a:prstGeom>
          <a:noFill/>
        </p:spPr>
        <p:txBody>
          <a:bodyPr wrap="square" rtlCol="0">
            <a:spAutoFit/>
          </a:bodyPr>
          <a:lstStyle/>
          <a:p>
            <a:pPr lvl="0"/>
            <a:r>
              <a:rPr lang="sk-SK" dirty="0">
                <a:solidFill>
                  <a:srgbClr val="263852"/>
                </a:solidFill>
                <a:latin typeface="Calibri" panose="020F0502020204030204" pitchFamily="34" charset="0"/>
                <a:ea typeface="Times New Roman" panose="02020603050405020304" pitchFamily="18" charset="0"/>
              </a:rPr>
              <a:t>Predĺženie je platné 1 rok (potom je možné národné vízum opakovane predĺžiť na ďalší rok)</a:t>
            </a:r>
            <a:endParaRPr lang="sk-SK" dirty="0">
              <a:solidFill>
                <a:srgbClr val="263852"/>
              </a:solidFill>
              <a:effectLst/>
              <a:latin typeface="Calibri" panose="020F0502020204030204" pitchFamily="34" charset="0"/>
              <a:ea typeface="Calibri" panose="020F0502020204030204" pitchFamily="34" charset="0"/>
            </a:endParaRPr>
          </a:p>
        </p:txBody>
      </p:sp>
      <p:sp>
        <p:nvSpPr>
          <p:cNvPr id="21" name="BlokTextu 20">
            <a:extLst>
              <a:ext uri="{FF2B5EF4-FFF2-40B4-BE49-F238E27FC236}">
                <a16:creationId xmlns:a16="http://schemas.microsoft.com/office/drawing/2014/main" id="{DD1DEAA1-4CD6-B76C-D439-BC3F2D151620}"/>
              </a:ext>
            </a:extLst>
          </p:cNvPr>
          <p:cNvSpPr txBox="1"/>
          <p:nvPr/>
        </p:nvSpPr>
        <p:spPr>
          <a:xfrm>
            <a:off x="216796" y="4699886"/>
            <a:ext cx="4602854" cy="492443"/>
          </a:xfrm>
          <a:prstGeom prst="rect">
            <a:avLst/>
          </a:prstGeom>
          <a:noFill/>
        </p:spPr>
        <p:txBody>
          <a:bodyPr wrap="square" rtlCol="0">
            <a:spAutoFit/>
          </a:bodyPr>
          <a:lstStyle/>
          <a:p>
            <a:pPr algn="ctr"/>
            <a:r>
              <a:rPr lang="sk-SK" sz="2600" b="1" dirty="0">
                <a:solidFill>
                  <a:srgbClr val="C00000"/>
                </a:solidFill>
              </a:rPr>
              <a:t>NA AKO DLHO</a:t>
            </a:r>
          </a:p>
        </p:txBody>
      </p:sp>
      <p:sp>
        <p:nvSpPr>
          <p:cNvPr id="22" name="BlokTextu 21">
            <a:extLst>
              <a:ext uri="{FF2B5EF4-FFF2-40B4-BE49-F238E27FC236}">
                <a16:creationId xmlns:a16="http://schemas.microsoft.com/office/drawing/2014/main" id="{CB4C0167-677C-C22D-5AA1-6C9FA302C49E}"/>
              </a:ext>
            </a:extLst>
          </p:cNvPr>
          <p:cNvSpPr txBox="1"/>
          <p:nvPr/>
        </p:nvSpPr>
        <p:spPr>
          <a:xfrm>
            <a:off x="1263672" y="2725425"/>
            <a:ext cx="1889642" cy="492443"/>
          </a:xfrm>
          <a:prstGeom prst="rect">
            <a:avLst/>
          </a:prstGeom>
          <a:noFill/>
        </p:spPr>
        <p:txBody>
          <a:bodyPr wrap="square" rtlCol="0">
            <a:spAutoFit/>
          </a:bodyPr>
          <a:lstStyle/>
          <a:p>
            <a:r>
              <a:rPr lang="sk-SK" sz="2600" b="1" dirty="0">
                <a:solidFill>
                  <a:srgbClr val="C00000"/>
                </a:solidFill>
              </a:rPr>
              <a:t>AKO</a:t>
            </a:r>
          </a:p>
        </p:txBody>
      </p:sp>
      <p:pic>
        <p:nvPicPr>
          <p:cNvPr id="24" name="Obrázok 23">
            <a:extLst>
              <a:ext uri="{FF2B5EF4-FFF2-40B4-BE49-F238E27FC236}">
                <a16:creationId xmlns:a16="http://schemas.microsoft.com/office/drawing/2014/main" id="{B04D6EE1-2695-8431-D329-292FD47D71CB}"/>
              </a:ext>
            </a:extLst>
          </p:cNvPr>
          <p:cNvPicPr>
            <a:picLocks noChangeAspect="1"/>
          </p:cNvPicPr>
          <p:nvPr/>
        </p:nvPicPr>
        <p:blipFill rotWithShape="1">
          <a:blip r:embed="rId2">
            <a:extLst>
              <a:ext uri="{28A0092B-C50C-407E-A947-70E740481C1C}">
                <a14:useLocalDpi xmlns:a14="http://schemas.microsoft.com/office/drawing/2010/main" val="0"/>
              </a:ext>
            </a:extLst>
          </a:blip>
          <a:srcRect l="30208" r="30208"/>
          <a:stretch/>
        </p:blipFill>
        <p:spPr>
          <a:xfrm>
            <a:off x="9756648" y="375167"/>
            <a:ext cx="2109787" cy="2109787"/>
          </a:xfrm>
          <a:prstGeom prst="ellipse">
            <a:avLst/>
          </a:prstGeom>
        </p:spPr>
      </p:pic>
      <p:sp>
        <p:nvSpPr>
          <p:cNvPr id="25" name="BlokTextu 24">
            <a:extLst>
              <a:ext uri="{FF2B5EF4-FFF2-40B4-BE49-F238E27FC236}">
                <a16:creationId xmlns:a16="http://schemas.microsoft.com/office/drawing/2014/main" id="{50D62CE0-15C5-C4C6-69F6-926957A63ACB}"/>
              </a:ext>
            </a:extLst>
          </p:cNvPr>
          <p:cNvSpPr txBox="1"/>
          <p:nvPr/>
        </p:nvSpPr>
        <p:spPr>
          <a:xfrm>
            <a:off x="447731" y="5434063"/>
            <a:ext cx="3324169" cy="800219"/>
          </a:xfrm>
          <a:prstGeom prst="rect">
            <a:avLst/>
          </a:prstGeom>
          <a:noFill/>
        </p:spPr>
        <p:txBody>
          <a:bodyPr wrap="square" rtlCol="0">
            <a:spAutoFit/>
          </a:bodyPr>
          <a:lstStyle/>
          <a:p>
            <a:r>
              <a:rPr lang="sk-SK" sz="2600" b="1" dirty="0">
                <a:solidFill>
                  <a:srgbClr val="C00000"/>
                </a:solidFill>
              </a:rPr>
              <a:t>INÉ ALTERNATÍVY</a:t>
            </a:r>
          </a:p>
          <a:p>
            <a:r>
              <a:rPr lang="sk-SK" sz="2000" b="1" dirty="0">
                <a:solidFill>
                  <a:srgbClr val="C00000"/>
                </a:solidFill>
              </a:rPr>
              <a:t>(ODPORÚČANIE)</a:t>
            </a:r>
          </a:p>
        </p:txBody>
      </p:sp>
    </p:spTree>
    <p:extLst>
      <p:ext uri="{BB962C8B-B14F-4D97-AF65-F5344CB8AC3E}">
        <p14:creationId xmlns:p14="http://schemas.microsoft.com/office/powerpoint/2010/main" val="145292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Obrázok 1">
            <a:extLst>
              <a:ext uri="{FF2B5EF4-FFF2-40B4-BE49-F238E27FC236}">
                <a16:creationId xmlns:a16="http://schemas.microsoft.com/office/drawing/2014/main" id="{40AC0BC3-5E4A-9F6F-CB59-8F6E708DBF7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6667" r="16667"/>
          <a:stretch/>
        </p:blipFill>
        <p:spPr>
          <a:xfrm>
            <a:off x="885584" y="1733062"/>
            <a:ext cx="3618000" cy="3618000"/>
          </a:xfrm>
          <a:prstGeom prst="ellipse">
            <a:avLst/>
          </a:prstGeom>
        </p:spPr>
      </p:pic>
      <p:sp>
        <p:nvSpPr>
          <p:cNvPr id="3" name="Obdĺžnik 2">
            <a:extLst>
              <a:ext uri="{FF2B5EF4-FFF2-40B4-BE49-F238E27FC236}">
                <a16:creationId xmlns:a16="http://schemas.microsoft.com/office/drawing/2014/main" id="{C84C274B-57D5-0900-2E6C-9F489580B4C5}"/>
              </a:ext>
            </a:extLst>
          </p:cNvPr>
          <p:cNvSpPr/>
          <p:nvPr/>
        </p:nvSpPr>
        <p:spPr>
          <a:xfrm>
            <a:off x="4988563" y="3190635"/>
            <a:ext cx="6585507" cy="646331"/>
          </a:xfrm>
          <a:prstGeom prst="rect">
            <a:avLst/>
          </a:prstGeom>
        </p:spPr>
        <p:txBody>
          <a:bodyPr wrap="square">
            <a:spAutoFit/>
          </a:bodyPr>
          <a:lstStyle/>
          <a:p>
            <a:pPr lvl="0" fontAlgn="base">
              <a:spcBef>
                <a:spcPct val="0"/>
              </a:spcBef>
              <a:spcAft>
                <a:spcPct val="0"/>
              </a:spcAft>
              <a:defRPr/>
            </a:pPr>
            <a:r>
              <a:rPr kumimoji="0" lang="sk-SK" sz="3600" b="1" i="0" u="none" strike="noStrike" kern="1200" cap="none" spc="0" normalizeH="0" baseline="0" noProof="0" dirty="0">
                <a:ln>
                  <a:noFill/>
                </a:ln>
                <a:solidFill>
                  <a:srgbClr val="003264"/>
                </a:solidFill>
                <a:effectLst/>
                <a:uLnTx/>
                <a:uFillTx/>
                <a:latin typeface="Verdana" pitchFamily="34" charset="0"/>
                <a:ea typeface="Verdana" panose="020B0604030504040204" pitchFamily="34" charset="0"/>
                <a:cs typeface="Verdana" panose="020B0604030504040204" pitchFamily="34" charset="0"/>
              </a:rPr>
              <a:t>4.</a:t>
            </a:r>
            <a:r>
              <a:rPr kumimoji="0" lang="sk-SK" sz="2000" b="1" i="0" u="none" strike="noStrike" kern="1200" cap="none" spc="0" normalizeH="0" baseline="0" noProof="0" dirty="0">
                <a:ln>
                  <a:noFill/>
                </a:ln>
                <a:solidFill>
                  <a:srgbClr val="003264"/>
                </a:solidFill>
                <a:effectLst/>
                <a:uLnTx/>
                <a:uFillTx/>
                <a:latin typeface="Verdana" pitchFamily="34" charset="0"/>
                <a:ea typeface="Verdana" panose="020B0604030504040204" pitchFamily="34" charset="0"/>
                <a:cs typeface="Verdana" panose="020B0604030504040204" pitchFamily="34" charset="0"/>
              </a:rPr>
              <a:t> </a:t>
            </a:r>
            <a:r>
              <a:rPr lang="sk-SK" sz="2000" b="1" dirty="0">
                <a:solidFill>
                  <a:srgbClr val="003264"/>
                </a:solidFill>
                <a:latin typeface="Verdana" pitchFamily="34" charset="0"/>
                <a:ea typeface="Verdana" panose="020B0604030504040204" pitchFamily="34" charset="0"/>
                <a:cs typeface="Verdana" panose="020B0604030504040204" pitchFamily="34" charset="0"/>
              </a:rPr>
              <a:t>ŠTATISTIKY A SÚHRNNÉ DÁTA</a:t>
            </a:r>
            <a:endParaRPr lang="sk-SK" sz="1800" b="0" dirty="0">
              <a:solidFill>
                <a:srgbClr val="003264"/>
              </a:solidFill>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83128688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číslo snímky 1">
            <a:extLst>
              <a:ext uri="{FF2B5EF4-FFF2-40B4-BE49-F238E27FC236}">
                <a16:creationId xmlns:a16="http://schemas.microsoft.com/office/drawing/2014/main" id="{A7AAB23E-775C-C7E4-259F-2387EEDEC5C0}"/>
              </a:ext>
            </a:extLst>
          </p:cNvPr>
          <p:cNvSpPr>
            <a:spLocks noGrp="1"/>
          </p:cNvSpPr>
          <p:nvPr>
            <p:ph type="sldNum" sz="quarter" idx="11"/>
          </p:nvPr>
        </p:nvSpPr>
        <p:spPr/>
        <p:txBody>
          <a:bodyPr/>
          <a:lstStyle/>
          <a:p>
            <a:fld id="{76F7D72F-8F56-4F09-A4E6-31D1C0D3E70B}" type="slidenum">
              <a:rPr lang="en-US" smtClean="0">
                <a:solidFill>
                  <a:prstClr val="white">
                    <a:lumMod val="75000"/>
                  </a:prstClr>
                </a:solidFill>
              </a:rPr>
              <a:pPr/>
              <a:t>13</a:t>
            </a:fld>
            <a:endParaRPr lang="en-US" dirty="0">
              <a:solidFill>
                <a:prstClr val="white">
                  <a:lumMod val="75000"/>
                </a:prstClr>
              </a:solidFill>
            </a:endParaRPr>
          </a:p>
        </p:txBody>
      </p:sp>
      <p:sp>
        <p:nvSpPr>
          <p:cNvPr id="5" name="Obdĺžnik 4">
            <a:extLst>
              <a:ext uri="{FF2B5EF4-FFF2-40B4-BE49-F238E27FC236}">
                <a16:creationId xmlns:a16="http://schemas.microsoft.com/office/drawing/2014/main" id="{50511F36-6671-5B7E-2145-D80E69AD20A3}"/>
              </a:ext>
            </a:extLst>
          </p:cNvPr>
          <p:cNvSpPr/>
          <p:nvPr/>
        </p:nvSpPr>
        <p:spPr>
          <a:xfrm>
            <a:off x="1251026" y="1232839"/>
            <a:ext cx="8748465" cy="707886"/>
          </a:xfrm>
          <a:prstGeom prst="rect">
            <a:avLst/>
          </a:prstGeom>
        </p:spPr>
        <p:txBody>
          <a:bodyPr wrap="square">
            <a:spAutoFit/>
          </a:bodyPr>
          <a:lstStyle/>
          <a:p>
            <a:pPr algn="ctr" fontAlgn="base">
              <a:spcBef>
                <a:spcPct val="0"/>
              </a:spcBef>
              <a:spcAft>
                <a:spcPct val="0"/>
              </a:spcAft>
              <a:defRPr/>
            </a:pPr>
            <a:r>
              <a:rPr lang="sk-SK" sz="2000" b="1" dirty="0">
                <a:solidFill>
                  <a:srgbClr val="003264"/>
                </a:solidFill>
                <a:latin typeface="Verdana" pitchFamily="34" charset="0"/>
                <a:ea typeface="Verdana" panose="020B0604030504040204" pitchFamily="34" charset="0"/>
                <a:cs typeface="Verdana" panose="020B0604030504040204" pitchFamily="34" charset="0"/>
              </a:rPr>
              <a:t>ŠTATISTIKY A SÚHRNNÉ DÁTA</a:t>
            </a:r>
            <a:endParaRPr lang="sk-SK" dirty="0">
              <a:solidFill>
                <a:srgbClr val="003264"/>
              </a:solidFill>
              <a:ea typeface="Verdana" panose="020B0604030504040204" pitchFamily="34" charset="0"/>
              <a:cs typeface="Verdana" panose="020B060403050404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sk-SK" sz="2000" b="1" i="0" u="none" strike="noStrike" kern="1200" cap="none" spc="0" normalizeH="0" baseline="0" noProof="0" dirty="0">
              <a:ln>
                <a:noFill/>
              </a:ln>
              <a:solidFill>
                <a:srgbClr val="003264"/>
              </a:solidFill>
              <a:effectLst/>
              <a:uLnTx/>
              <a:uFillTx/>
              <a:latin typeface="Verdana" pitchFamily="34" charset="0"/>
              <a:ea typeface="Verdana" panose="020B0604030504040204" pitchFamily="34" charset="0"/>
              <a:cs typeface="Verdana" panose="020B0604030504040204" pitchFamily="34" charset="0"/>
            </a:endParaRPr>
          </a:p>
        </p:txBody>
      </p:sp>
      <p:grpSp>
        <p:nvGrpSpPr>
          <p:cNvPr id="4" name="Skupina 3">
            <a:extLst>
              <a:ext uri="{FF2B5EF4-FFF2-40B4-BE49-F238E27FC236}">
                <a16:creationId xmlns:a16="http://schemas.microsoft.com/office/drawing/2014/main" id="{B662FEEC-D61F-470C-E7A5-AF19AB2C9773}"/>
              </a:ext>
            </a:extLst>
          </p:cNvPr>
          <p:cNvGrpSpPr/>
          <p:nvPr/>
        </p:nvGrpSpPr>
        <p:grpSpPr>
          <a:xfrm>
            <a:off x="571895" y="3540123"/>
            <a:ext cx="4367428" cy="1260000"/>
            <a:chOff x="615233" y="3471943"/>
            <a:chExt cx="4367428" cy="1260000"/>
          </a:xfrm>
        </p:grpSpPr>
        <p:grpSp>
          <p:nvGrpSpPr>
            <p:cNvPr id="13" name="Skupina 12">
              <a:extLst>
                <a:ext uri="{FF2B5EF4-FFF2-40B4-BE49-F238E27FC236}">
                  <a16:creationId xmlns:a16="http://schemas.microsoft.com/office/drawing/2014/main" id="{6101A57A-F5A8-FB4E-D380-5AC301237EE7}"/>
                </a:ext>
              </a:extLst>
            </p:cNvPr>
            <p:cNvGrpSpPr/>
            <p:nvPr/>
          </p:nvGrpSpPr>
          <p:grpSpPr>
            <a:xfrm>
              <a:off x="615233" y="3471943"/>
              <a:ext cx="1271586" cy="1260000"/>
              <a:chOff x="888490" y="3494161"/>
              <a:chExt cx="1271586" cy="1260000"/>
            </a:xfrm>
          </p:grpSpPr>
          <p:grpSp>
            <p:nvGrpSpPr>
              <p:cNvPr id="12" name="Skupina 11">
                <a:extLst>
                  <a:ext uri="{FF2B5EF4-FFF2-40B4-BE49-F238E27FC236}">
                    <a16:creationId xmlns:a16="http://schemas.microsoft.com/office/drawing/2014/main" id="{231A08D2-8C6F-00A6-D23B-A1C6287DBF9C}"/>
                  </a:ext>
                </a:extLst>
              </p:cNvPr>
              <p:cNvGrpSpPr/>
              <p:nvPr/>
            </p:nvGrpSpPr>
            <p:grpSpPr>
              <a:xfrm>
                <a:off x="888490" y="3494161"/>
                <a:ext cx="1271586" cy="1260000"/>
                <a:chOff x="896760" y="3494161"/>
                <a:chExt cx="1271586" cy="1260000"/>
              </a:xfrm>
            </p:grpSpPr>
            <p:sp>
              <p:nvSpPr>
                <p:cNvPr id="6" name="Ovál 5">
                  <a:extLst>
                    <a:ext uri="{FF2B5EF4-FFF2-40B4-BE49-F238E27FC236}">
                      <a16:creationId xmlns:a16="http://schemas.microsoft.com/office/drawing/2014/main" id="{03E99CCE-646E-DFCF-C45C-C872B4B239B5}"/>
                    </a:ext>
                  </a:extLst>
                </p:cNvPr>
                <p:cNvSpPr/>
                <p:nvPr/>
              </p:nvSpPr>
              <p:spPr>
                <a:xfrm>
                  <a:off x="897277" y="3494161"/>
                  <a:ext cx="1260000" cy="1260000"/>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sz="1400" dirty="0">
                    <a:latin typeface="Verdana" panose="020B0604030504040204" pitchFamily="34" charset="0"/>
                    <a:ea typeface="Verdana" panose="020B0604030504040204" pitchFamily="34" charset="0"/>
                  </a:endParaRPr>
                </a:p>
              </p:txBody>
            </p:sp>
            <p:sp>
              <p:nvSpPr>
                <p:cNvPr id="7" name="BlokTextu 6">
                  <a:extLst>
                    <a:ext uri="{FF2B5EF4-FFF2-40B4-BE49-F238E27FC236}">
                      <a16:creationId xmlns:a16="http://schemas.microsoft.com/office/drawing/2014/main" id="{597B97D9-C757-194D-EDBA-315C2728CE1B}"/>
                    </a:ext>
                  </a:extLst>
                </p:cNvPr>
                <p:cNvSpPr txBox="1"/>
                <p:nvPr/>
              </p:nvSpPr>
              <p:spPr>
                <a:xfrm>
                  <a:off x="896760" y="3846369"/>
                  <a:ext cx="1271586" cy="492443"/>
                </a:xfrm>
                <a:prstGeom prst="rect">
                  <a:avLst/>
                </a:prstGeom>
                <a:noFill/>
              </p:spPr>
              <p:txBody>
                <a:bodyPr wrap="square" rtlCol="0">
                  <a:spAutoFit/>
                </a:bodyPr>
                <a:lstStyle/>
                <a:p>
                  <a:pPr algn="ctr"/>
                  <a:r>
                    <a:rPr lang="sk-SK" sz="2600" dirty="0">
                      <a:solidFill>
                        <a:schemeClr val="bg1"/>
                      </a:solidFill>
                      <a:latin typeface="Verdana" panose="020B0604030504040204" pitchFamily="34" charset="0"/>
                      <a:ea typeface="Verdana" panose="020B0604030504040204" pitchFamily="34" charset="0"/>
                    </a:rPr>
                    <a:t>3,716</a:t>
                  </a:r>
                </a:p>
              </p:txBody>
            </p:sp>
          </p:grpSp>
          <p:sp>
            <p:nvSpPr>
              <p:cNvPr id="8" name="BlokTextu 7">
                <a:extLst>
                  <a:ext uri="{FF2B5EF4-FFF2-40B4-BE49-F238E27FC236}">
                    <a16:creationId xmlns:a16="http://schemas.microsoft.com/office/drawing/2014/main" id="{4E96C9ED-8B70-DEC1-10C7-40B710DB3661}"/>
                  </a:ext>
                </a:extLst>
              </p:cNvPr>
              <p:cNvSpPr txBox="1"/>
              <p:nvPr/>
            </p:nvSpPr>
            <p:spPr>
              <a:xfrm>
                <a:off x="1180688" y="4275015"/>
                <a:ext cx="687190" cy="307777"/>
              </a:xfrm>
              <a:prstGeom prst="rect">
                <a:avLst/>
              </a:prstGeom>
              <a:noFill/>
            </p:spPr>
            <p:txBody>
              <a:bodyPr wrap="square" rtlCol="0">
                <a:spAutoFit/>
              </a:bodyPr>
              <a:lstStyle/>
              <a:p>
                <a:pPr algn="ctr"/>
                <a:r>
                  <a:rPr lang="sk-SK" sz="1400" dirty="0">
                    <a:solidFill>
                      <a:schemeClr val="bg1"/>
                    </a:solidFill>
                    <a:latin typeface="Verdana" panose="020B0604030504040204" pitchFamily="34" charset="0"/>
                    <a:ea typeface="Verdana" panose="020B0604030504040204" pitchFamily="34" charset="0"/>
                  </a:rPr>
                  <a:t>EUR</a:t>
                </a:r>
              </a:p>
            </p:txBody>
          </p:sp>
        </p:grpSp>
        <p:sp>
          <p:nvSpPr>
            <p:cNvPr id="14" name="BlokTextu 13">
              <a:extLst>
                <a:ext uri="{FF2B5EF4-FFF2-40B4-BE49-F238E27FC236}">
                  <a16:creationId xmlns:a16="http://schemas.microsoft.com/office/drawing/2014/main" id="{1E1B6B4F-B6F5-A1A5-26ED-6F04A9DEA0DD}"/>
                </a:ext>
              </a:extLst>
            </p:cNvPr>
            <p:cNvSpPr txBox="1"/>
            <p:nvPr/>
          </p:nvSpPr>
          <p:spPr>
            <a:xfrm>
              <a:off x="1977201" y="3839768"/>
              <a:ext cx="3005460" cy="461665"/>
            </a:xfrm>
            <a:prstGeom prst="rect">
              <a:avLst/>
            </a:prstGeom>
            <a:noFill/>
          </p:spPr>
          <p:txBody>
            <a:bodyPr wrap="square" rtlCol="0">
              <a:spAutoFit/>
            </a:bodyPr>
            <a:lstStyle/>
            <a:p>
              <a:r>
                <a:rPr lang="sk-SK" sz="1200">
                  <a:solidFill>
                    <a:srgbClr val="003264"/>
                  </a:solidFill>
                  <a:latin typeface="Verdana" panose="020B0604030504040204" pitchFamily="34" charset="0"/>
                  <a:ea typeface="Verdana" panose="020B0604030504040204" pitchFamily="34" charset="0"/>
                </a:rPr>
                <a:t>Priemerná hrubá mesačná </a:t>
              </a:r>
              <a:r>
                <a:rPr lang="sk-SK" sz="1200" dirty="0">
                  <a:solidFill>
                    <a:srgbClr val="003264"/>
                  </a:solidFill>
                  <a:latin typeface="Verdana" panose="020B0604030504040204" pitchFamily="34" charset="0"/>
                  <a:ea typeface="Verdana" panose="020B0604030504040204" pitchFamily="34" charset="0"/>
                </a:rPr>
                <a:t>mzda </a:t>
              </a:r>
              <a:r>
                <a:rPr lang="sk-SK" sz="1200" dirty="0" err="1">
                  <a:solidFill>
                    <a:srgbClr val="003264"/>
                  </a:solidFill>
                  <a:latin typeface="Verdana" panose="020B0604030504040204" pitchFamily="34" charset="0"/>
                  <a:ea typeface="Verdana" panose="020B0604030504040204" pitchFamily="34" charset="0"/>
                </a:rPr>
                <a:t>relokovaných</a:t>
              </a:r>
              <a:r>
                <a:rPr lang="sk-SK" sz="1200" dirty="0">
                  <a:solidFill>
                    <a:srgbClr val="003264"/>
                  </a:solidFill>
                  <a:latin typeface="Verdana" panose="020B0604030504040204" pitchFamily="34" charset="0"/>
                  <a:ea typeface="Verdana" panose="020B0604030504040204" pitchFamily="34" charset="0"/>
                </a:rPr>
                <a:t> zamestnancov</a:t>
              </a:r>
              <a:endParaRPr lang="en-US" sz="1200" dirty="0">
                <a:solidFill>
                  <a:srgbClr val="003264"/>
                </a:solidFill>
                <a:latin typeface="Verdana" panose="020B0604030504040204" pitchFamily="34" charset="0"/>
                <a:ea typeface="Verdana" panose="020B0604030504040204" pitchFamily="34" charset="0"/>
              </a:endParaRPr>
            </a:p>
          </p:txBody>
        </p:sp>
      </p:grpSp>
      <p:grpSp>
        <p:nvGrpSpPr>
          <p:cNvPr id="9" name="Skupina 8">
            <a:extLst>
              <a:ext uri="{FF2B5EF4-FFF2-40B4-BE49-F238E27FC236}">
                <a16:creationId xmlns:a16="http://schemas.microsoft.com/office/drawing/2014/main" id="{E47CF0E9-DB1B-2DA0-A2D5-C138F05D9181}"/>
              </a:ext>
            </a:extLst>
          </p:cNvPr>
          <p:cNvGrpSpPr/>
          <p:nvPr/>
        </p:nvGrpSpPr>
        <p:grpSpPr>
          <a:xfrm>
            <a:off x="457595" y="2047687"/>
            <a:ext cx="4390630" cy="1440000"/>
            <a:chOff x="711026" y="2182228"/>
            <a:chExt cx="4390630" cy="1440000"/>
          </a:xfrm>
        </p:grpSpPr>
        <p:sp>
          <p:nvSpPr>
            <p:cNvPr id="3" name="Ovál 2">
              <a:extLst>
                <a:ext uri="{FF2B5EF4-FFF2-40B4-BE49-F238E27FC236}">
                  <a16:creationId xmlns:a16="http://schemas.microsoft.com/office/drawing/2014/main" id="{61F7F814-C328-5A6B-EE3F-382A795F73FE}"/>
                </a:ext>
              </a:extLst>
            </p:cNvPr>
            <p:cNvSpPr/>
            <p:nvPr/>
          </p:nvSpPr>
          <p:spPr>
            <a:xfrm>
              <a:off x="711026" y="2182228"/>
              <a:ext cx="1440000" cy="1440000"/>
            </a:xfrm>
            <a:prstGeom prst="ellipse">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sz="2500" dirty="0">
                <a:latin typeface="Verdana" panose="020B0604030504040204" pitchFamily="34" charset="0"/>
                <a:ea typeface="Verdana" panose="020B0604030504040204" pitchFamily="34" charset="0"/>
              </a:endParaRPr>
            </a:p>
          </p:txBody>
        </p:sp>
        <p:sp>
          <p:nvSpPr>
            <p:cNvPr id="15" name="BlokTextu 14">
              <a:extLst>
                <a:ext uri="{FF2B5EF4-FFF2-40B4-BE49-F238E27FC236}">
                  <a16:creationId xmlns:a16="http://schemas.microsoft.com/office/drawing/2014/main" id="{361BA811-2FD5-285E-70F0-D9BE5E7C7BAA}"/>
                </a:ext>
              </a:extLst>
            </p:cNvPr>
            <p:cNvSpPr txBox="1"/>
            <p:nvPr/>
          </p:nvSpPr>
          <p:spPr>
            <a:xfrm>
              <a:off x="2219647" y="2435111"/>
              <a:ext cx="2882009" cy="1015663"/>
            </a:xfrm>
            <a:prstGeom prst="rect">
              <a:avLst/>
            </a:prstGeom>
            <a:noFill/>
          </p:spPr>
          <p:txBody>
            <a:bodyPr wrap="square" rtlCol="0">
              <a:spAutoFit/>
            </a:bodyPr>
            <a:lstStyle/>
            <a:p>
              <a:r>
                <a:rPr lang="sk-SK" sz="1200" dirty="0">
                  <a:solidFill>
                    <a:srgbClr val="003264"/>
                  </a:solidFill>
                  <a:latin typeface="Verdana" panose="020B0604030504040204" pitchFamily="34" charset="0"/>
                  <a:ea typeface="Verdana" panose="020B0604030504040204" pitchFamily="34" charset="0"/>
                </a:rPr>
                <a:t>Úspešne </a:t>
              </a:r>
              <a:r>
                <a:rPr lang="sk-SK" sz="1200" dirty="0" err="1">
                  <a:solidFill>
                    <a:srgbClr val="003264"/>
                  </a:solidFill>
                  <a:latin typeface="Verdana" panose="020B0604030504040204" pitchFamily="34" charset="0"/>
                  <a:ea typeface="Verdana" panose="020B0604030504040204" pitchFamily="34" charset="0"/>
                </a:rPr>
                <a:t>relokovaní</a:t>
              </a:r>
              <a:r>
                <a:rPr lang="sk-SK" sz="1200" dirty="0">
                  <a:solidFill>
                    <a:srgbClr val="003264"/>
                  </a:solidFill>
                  <a:latin typeface="Verdana" panose="020B0604030504040204" pitchFamily="34" charset="0"/>
                  <a:ea typeface="Verdana" panose="020B0604030504040204" pitchFamily="34" charset="0"/>
                </a:rPr>
                <a:t> zamestnanci (prostredníctvom Nariadenia vlády č. 269/2022) </a:t>
              </a:r>
            </a:p>
            <a:p>
              <a:pPr marL="171450" indent="-171450">
                <a:buFont typeface="Arial" panose="020B0604020202020204" pitchFamily="34" charset="0"/>
                <a:buChar char="•"/>
              </a:pPr>
              <a:r>
                <a:rPr lang="sk-SK" sz="1200" dirty="0">
                  <a:solidFill>
                    <a:srgbClr val="003264"/>
                  </a:solidFill>
                  <a:latin typeface="Verdana" panose="020B0604030504040204" pitchFamily="34" charset="0"/>
                  <a:ea typeface="Verdana" panose="020B0604030504040204" pitchFamily="34" charset="0"/>
                </a:rPr>
                <a:t>340+ </a:t>
              </a:r>
              <a:r>
                <a:rPr lang="sk-SK" sz="1200" dirty="0" err="1">
                  <a:solidFill>
                    <a:srgbClr val="003264"/>
                  </a:solidFill>
                  <a:latin typeface="Verdana" panose="020B0604030504040204" pitchFamily="34" charset="0"/>
                  <a:ea typeface="Verdana" panose="020B0604030504040204" pitchFamily="34" charset="0"/>
                </a:rPr>
                <a:t>relokovaných</a:t>
              </a:r>
              <a:r>
                <a:rPr lang="sk-SK" sz="1200" dirty="0">
                  <a:solidFill>
                    <a:srgbClr val="003264"/>
                  </a:solidFill>
                  <a:latin typeface="Verdana" panose="020B0604030504040204" pitchFamily="34" charset="0"/>
                  <a:ea typeface="Verdana" panose="020B0604030504040204" pitchFamily="34" charset="0"/>
                </a:rPr>
                <a:t> celkovo        (s rod. príslušníkmi)  </a:t>
              </a:r>
              <a:endParaRPr lang="en-US" sz="1200" dirty="0">
                <a:solidFill>
                  <a:srgbClr val="003264"/>
                </a:solidFill>
                <a:latin typeface="Verdana" panose="020B0604030504040204" pitchFamily="34" charset="0"/>
                <a:ea typeface="Verdana" panose="020B0604030504040204" pitchFamily="34" charset="0"/>
              </a:endParaRPr>
            </a:p>
          </p:txBody>
        </p:sp>
      </p:grpSp>
      <p:cxnSp>
        <p:nvCxnSpPr>
          <p:cNvPr id="17" name="Rovná spojnica 16">
            <a:extLst>
              <a:ext uri="{FF2B5EF4-FFF2-40B4-BE49-F238E27FC236}">
                <a16:creationId xmlns:a16="http://schemas.microsoft.com/office/drawing/2014/main" id="{79F25D95-6E9D-DBB8-CE4D-117DF9341566}"/>
              </a:ext>
            </a:extLst>
          </p:cNvPr>
          <p:cNvCxnSpPr/>
          <p:nvPr/>
        </p:nvCxnSpPr>
        <p:spPr>
          <a:xfrm>
            <a:off x="5465885" y="2254725"/>
            <a:ext cx="0" cy="3856223"/>
          </a:xfrm>
          <a:prstGeom prst="line">
            <a:avLst/>
          </a:prstGeom>
        </p:spPr>
        <p:style>
          <a:lnRef idx="1">
            <a:schemeClr val="accent1"/>
          </a:lnRef>
          <a:fillRef idx="0">
            <a:schemeClr val="accent1"/>
          </a:fillRef>
          <a:effectRef idx="0">
            <a:schemeClr val="accent1"/>
          </a:effectRef>
          <a:fontRef idx="minor">
            <a:schemeClr val="tx1"/>
          </a:fontRef>
        </p:style>
      </p:cxnSp>
      <p:grpSp>
        <p:nvGrpSpPr>
          <p:cNvPr id="10" name="Skupina 9">
            <a:extLst>
              <a:ext uri="{FF2B5EF4-FFF2-40B4-BE49-F238E27FC236}">
                <a16:creationId xmlns:a16="http://schemas.microsoft.com/office/drawing/2014/main" id="{F255264D-20DE-B570-9769-00AAA03BED0C}"/>
              </a:ext>
            </a:extLst>
          </p:cNvPr>
          <p:cNvGrpSpPr/>
          <p:nvPr/>
        </p:nvGrpSpPr>
        <p:grpSpPr>
          <a:xfrm>
            <a:off x="543320" y="4863936"/>
            <a:ext cx="4685904" cy="1190081"/>
            <a:chOff x="189800" y="4824674"/>
            <a:chExt cx="4685904" cy="1190081"/>
          </a:xfrm>
        </p:grpSpPr>
        <p:sp>
          <p:nvSpPr>
            <p:cNvPr id="19" name="BlokTextu 18">
              <a:extLst>
                <a:ext uri="{FF2B5EF4-FFF2-40B4-BE49-F238E27FC236}">
                  <a16:creationId xmlns:a16="http://schemas.microsoft.com/office/drawing/2014/main" id="{7468BFAF-187F-31DA-61E9-95B597C8B036}"/>
                </a:ext>
              </a:extLst>
            </p:cNvPr>
            <p:cNvSpPr txBox="1"/>
            <p:nvPr/>
          </p:nvSpPr>
          <p:spPr>
            <a:xfrm>
              <a:off x="1468828" y="4865566"/>
              <a:ext cx="3406876" cy="1015663"/>
            </a:xfrm>
            <a:prstGeom prst="rect">
              <a:avLst/>
            </a:prstGeom>
            <a:noFill/>
          </p:spPr>
          <p:txBody>
            <a:bodyPr wrap="square" rtlCol="0">
              <a:spAutoFit/>
            </a:bodyPr>
            <a:lstStyle/>
            <a:p>
              <a:r>
                <a:rPr lang="sk-SK" sz="1200" dirty="0">
                  <a:solidFill>
                    <a:srgbClr val="003264"/>
                  </a:solidFill>
                  <a:latin typeface="Verdana" panose="020B0604030504040204" pitchFamily="34" charset="0"/>
                  <a:ea typeface="Verdana" panose="020B0604030504040204" pitchFamily="34" charset="0"/>
                </a:rPr>
                <a:t>Priemerný čas, odkedy SARIO obdrží vstupné dáta od spoločnosti po schválenie zoznamu </a:t>
              </a:r>
              <a:r>
                <a:rPr lang="sk-SK" sz="1200" dirty="0" err="1">
                  <a:solidFill>
                    <a:srgbClr val="003264"/>
                  </a:solidFill>
                  <a:latin typeface="Verdana" panose="020B0604030504040204" pitchFamily="34" charset="0"/>
                  <a:ea typeface="Verdana" panose="020B0604030504040204" pitchFamily="34" charset="0"/>
                </a:rPr>
                <a:t>relokovaných</a:t>
              </a:r>
              <a:r>
                <a:rPr lang="sk-SK" sz="1200" dirty="0">
                  <a:solidFill>
                    <a:srgbClr val="003264"/>
                  </a:solidFill>
                  <a:latin typeface="Verdana" panose="020B0604030504040204" pitchFamily="34" charset="0"/>
                  <a:ea typeface="Verdana" panose="020B0604030504040204" pitchFamily="34" charset="0"/>
                </a:rPr>
                <a:t> zamestnancov Ministerstvom práce, sociálnych vecí a rodiny SR*</a:t>
              </a:r>
              <a:endParaRPr lang="en-US" sz="1200" dirty="0">
                <a:solidFill>
                  <a:srgbClr val="003264"/>
                </a:solidFill>
                <a:latin typeface="Verdana" panose="020B0604030504040204" pitchFamily="34" charset="0"/>
                <a:ea typeface="Verdana" panose="020B0604030504040204" pitchFamily="34" charset="0"/>
              </a:endParaRPr>
            </a:p>
          </p:txBody>
        </p:sp>
        <p:grpSp>
          <p:nvGrpSpPr>
            <p:cNvPr id="20" name="Skupina 19">
              <a:extLst>
                <a:ext uri="{FF2B5EF4-FFF2-40B4-BE49-F238E27FC236}">
                  <a16:creationId xmlns:a16="http://schemas.microsoft.com/office/drawing/2014/main" id="{B545DE55-3851-5DF5-B4E9-839679309194}"/>
                </a:ext>
              </a:extLst>
            </p:cNvPr>
            <p:cNvGrpSpPr/>
            <p:nvPr/>
          </p:nvGrpSpPr>
          <p:grpSpPr>
            <a:xfrm>
              <a:off x="189800" y="4824674"/>
              <a:ext cx="1371304" cy="1190081"/>
              <a:chOff x="496574" y="3392711"/>
              <a:chExt cx="1371304" cy="1190081"/>
            </a:xfrm>
          </p:grpSpPr>
          <p:grpSp>
            <p:nvGrpSpPr>
              <p:cNvPr id="21" name="Skupina 20">
                <a:extLst>
                  <a:ext uri="{FF2B5EF4-FFF2-40B4-BE49-F238E27FC236}">
                    <a16:creationId xmlns:a16="http://schemas.microsoft.com/office/drawing/2014/main" id="{87EBB9C0-7EDB-0E0D-2026-D5C1FC5705D2}"/>
                  </a:ext>
                </a:extLst>
              </p:cNvPr>
              <p:cNvGrpSpPr/>
              <p:nvPr/>
            </p:nvGrpSpPr>
            <p:grpSpPr>
              <a:xfrm>
                <a:off x="496574" y="3392711"/>
                <a:ext cx="1271586" cy="1080000"/>
                <a:chOff x="504844" y="3392711"/>
                <a:chExt cx="1271586" cy="1080000"/>
              </a:xfrm>
            </p:grpSpPr>
            <p:sp>
              <p:nvSpPr>
                <p:cNvPr id="23" name="Ovál 22">
                  <a:extLst>
                    <a:ext uri="{FF2B5EF4-FFF2-40B4-BE49-F238E27FC236}">
                      <a16:creationId xmlns:a16="http://schemas.microsoft.com/office/drawing/2014/main" id="{9A3D762F-5777-9BF8-0D89-22A947D9F66A}"/>
                    </a:ext>
                  </a:extLst>
                </p:cNvPr>
                <p:cNvSpPr/>
                <p:nvPr/>
              </p:nvSpPr>
              <p:spPr>
                <a:xfrm>
                  <a:off x="629461" y="3392711"/>
                  <a:ext cx="1080000" cy="1080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sz="1400" dirty="0">
                    <a:latin typeface="Verdana" panose="020B0604030504040204" pitchFamily="34" charset="0"/>
                    <a:ea typeface="Verdana" panose="020B0604030504040204" pitchFamily="34" charset="0"/>
                  </a:endParaRPr>
                </a:p>
              </p:txBody>
            </p:sp>
            <p:sp>
              <p:nvSpPr>
                <p:cNvPr id="24" name="BlokTextu 23">
                  <a:extLst>
                    <a:ext uri="{FF2B5EF4-FFF2-40B4-BE49-F238E27FC236}">
                      <a16:creationId xmlns:a16="http://schemas.microsoft.com/office/drawing/2014/main" id="{8697AF1B-E344-7429-D707-DD0419601B87}"/>
                    </a:ext>
                  </a:extLst>
                </p:cNvPr>
                <p:cNvSpPr txBox="1"/>
                <p:nvPr/>
              </p:nvSpPr>
              <p:spPr>
                <a:xfrm>
                  <a:off x="504844" y="3497674"/>
                  <a:ext cx="1271586" cy="830997"/>
                </a:xfrm>
                <a:prstGeom prst="rect">
                  <a:avLst/>
                </a:prstGeom>
                <a:noFill/>
              </p:spPr>
              <p:txBody>
                <a:bodyPr wrap="square" rtlCol="0">
                  <a:spAutoFit/>
                </a:bodyPr>
                <a:lstStyle/>
                <a:p>
                  <a:pPr algn="ctr"/>
                  <a:r>
                    <a:rPr lang="sk-SK" sz="2400" dirty="0">
                      <a:solidFill>
                        <a:schemeClr val="bg1"/>
                      </a:solidFill>
                      <a:latin typeface="Verdana" panose="020B0604030504040204" pitchFamily="34" charset="0"/>
                      <a:ea typeface="Verdana" panose="020B0604030504040204" pitchFamily="34" charset="0"/>
                    </a:rPr>
                    <a:t>8 </a:t>
                  </a:r>
                </a:p>
                <a:p>
                  <a:pPr algn="ctr"/>
                  <a:r>
                    <a:rPr lang="sk-SK" sz="2400" dirty="0">
                      <a:solidFill>
                        <a:schemeClr val="bg1"/>
                      </a:solidFill>
                      <a:latin typeface="Verdana" panose="020B0604030504040204" pitchFamily="34" charset="0"/>
                      <a:ea typeface="Verdana" panose="020B0604030504040204" pitchFamily="34" charset="0"/>
                    </a:rPr>
                    <a:t>dní</a:t>
                  </a:r>
                </a:p>
              </p:txBody>
            </p:sp>
          </p:grpSp>
          <p:sp>
            <p:nvSpPr>
              <p:cNvPr id="22" name="BlokTextu 21">
                <a:extLst>
                  <a:ext uri="{FF2B5EF4-FFF2-40B4-BE49-F238E27FC236}">
                    <a16:creationId xmlns:a16="http://schemas.microsoft.com/office/drawing/2014/main" id="{AA57FB5A-F2BB-1E03-6E6A-27F9A480FD7E}"/>
                  </a:ext>
                </a:extLst>
              </p:cNvPr>
              <p:cNvSpPr txBox="1"/>
              <p:nvPr/>
            </p:nvSpPr>
            <p:spPr>
              <a:xfrm>
                <a:off x="1180688" y="4275015"/>
                <a:ext cx="687190" cy="307777"/>
              </a:xfrm>
              <a:prstGeom prst="rect">
                <a:avLst/>
              </a:prstGeom>
              <a:noFill/>
            </p:spPr>
            <p:txBody>
              <a:bodyPr wrap="square" rtlCol="0">
                <a:spAutoFit/>
              </a:bodyPr>
              <a:lstStyle/>
              <a:p>
                <a:pPr algn="ctr"/>
                <a:endParaRPr lang="sk-SK" sz="1400" dirty="0">
                  <a:solidFill>
                    <a:schemeClr val="bg1"/>
                  </a:solidFill>
                  <a:latin typeface="Verdana" panose="020B0604030504040204" pitchFamily="34" charset="0"/>
                  <a:ea typeface="Verdana" panose="020B0604030504040204" pitchFamily="34" charset="0"/>
                </a:endParaRPr>
              </a:p>
            </p:txBody>
          </p:sp>
        </p:grpSp>
      </p:grpSp>
      <p:grpSp>
        <p:nvGrpSpPr>
          <p:cNvPr id="16" name="Skupina 15">
            <a:extLst>
              <a:ext uri="{FF2B5EF4-FFF2-40B4-BE49-F238E27FC236}">
                <a16:creationId xmlns:a16="http://schemas.microsoft.com/office/drawing/2014/main" id="{C304E9AC-39DE-3B7A-F0F1-86424BD31F17}"/>
              </a:ext>
            </a:extLst>
          </p:cNvPr>
          <p:cNvGrpSpPr/>
          <p:nvPr/>
        </p:nvGrpSpPr>
        <p:grpSpPr>
          <a:xfrm>
            <a:off x="10113791" y="415781"/>
            <a:ext cx="1800200" cy="1090819"/>
            <a:chOff x="6647216" y="712360"/>
            <a:chExt cx="1800200" cy="1090819"/>
          </a:xfrm>
        </p:grpSpPr>
        <p:pic>
          <p:nvPicPr>
            <p:cNvPr id="25" name="Picture 2">
              <a:extLst>
                <a:ext uri="{FF2B5EF4-FFF2-40B4-BE49-F238E27FC236}">
                  <a16:creationId xmlns:a16="http://schemas.microsoft.com/office/drawing/2014/main" id="{BBE45F4E-6B71-8DC2-C494-DA79F0FDF1C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97" t="4410" r="10419" b="3089"/>
            <a:stretch/>
          </p:blipFill>
          <p:spPr bwMode="auto">
            <a:xfrm>
              <a:off x="7367416" y="712360"/>
              <a:ext cx="1080000" cy="1080000"/>
            </a:xfrm>
            <a:prstGeom prst="ellipse">
              <a:avLst/>
            </a:prstGeom>
            <a:noFill/>
            <a:extLst>
              <a:ext uri="{909E8E84-426E-40DD-AFC4-6F175D3DCCD1}">
                <a14:hiddenFill xmlns:a14="http://schemas.microsoft.com/office/drawing/2010/main">
                  <a:solidFill>
                    <a:srgbClr val="FFFFFF"/>
                  </a:solidFill>
                </a14:hiddenFill>
              </a:ext>
            </a:extLst>
          </p:spPr>
        </p:pic>
        <p:pic>
          <p:nvPicPr>
            <p:cNvPr id="26" name="Picture 12">
              <a:extLst>
                <a:ext uri="{FF2B5EF4-FFF2-40B4-BE49-F238E27FC236}">
                  <a16:creationId xmlns:a16="http://schemas.microsoft.com/office/drawing/2014/main" id="{68BC9494-24B3-76EB-ABDE-5DCDAE7734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7216" y="723163"/>
              <a:ext cx="1080016" cy="108001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27" name="BlokTextu 26">
            <a:extLst>
              <a:ext uri="{FF2B5EF4-FFF2-40B4-BE49-F238E27FC236}">
                <a16:creationId xmlns:a16="http://schemas.microsoft.com/office/drawing/2014/main" id="{B242C973-1AFA-0155-DE0C-AC4048E4AF26}"/>
              </a:ext>
            </a:extLst>
          </p:cNvPr>
          <p:cNvSpPr txBox="1"/>
          <p:nvPr/>
        </p:nvSpPr>
        <p:spPr>
          <a:xfrm>
            <a:off x="457595" y="6376028"/>
            <a:ext cx="11427936" cy="369332"/>
          </a:xfrm>
          <a:prstGeom prst="rect">
            <a:avLst/>
          </a:prstGeom>
          <a:noFill/>
        </p:spPr>
        <p:txBody>
          <a:bodyPr wrap="square" rtlCol="0">
            <a:spAutoFit/>
          </a:bodyPr>
          <a:lstStyle/>
          <a:p>
            <a:r>
              <a:rPr lang="pl-PL" sz="900" dirty="0">
                <a:solidFill>
                  <a:schemeClr val="tx2">
                    <a:lumMod val="75000"/>
                  </a:schemeClr>
                </a:solidFill>
                <a:latin typeface="Verdana" pitchFamily="34" charset="0"/>
              </a:rPr>
              <a:t>Zdroj: SARIO, údaje z októbra 2023.</a:t>
            </a:r>
          </a:p>
          <a:p>
            <a:r>
              <a:rPr lang="sk-SK" sz="900" dirty="0">
                <a:solidFill>
                  <a:schemeClr val="tx2">
                    <a:lumMod val="75000"/>
                  </a:schemeClr>
                </a:solidFill>
                <a:latin typeface="Verdana" pitchFamily="34" charset="0"/>
              </a:rPr>
              <a:t>* </a:t>
            </a:r>
            <a:r>
              <a:rPr lang="sk-SK" sz="900" dirty="0">
                <a:solidFill>
                  <a:srgbClr val="003264"/>
                </a:solidFill>
                <a:latin typeface="Verdana" panose="020B0604030504040204" pitchFamily="34" charset="0"/>
                <a:ea typeface="Verdana" panose="020B0604030504040204" pitchFamily="34" charset="0"/>
              </a:rPr>
              <a:t>Po obdržaní súhlasu MPSVaR SR môže </a:t>
            </a:r>
            <a:r>
              <a:rPr lang="sk-SK" sz="900" dirty="0" err="1">
                <a:solidFill>
                  <a:srgbClr val="003264"/>
                </a:solidFill>
                <a:latin typeface="Verdana" panose="020B0604030504040204" pitchFamily="34" charset="0"/>
                <a:ea typeface="Verdana" panose="020B0604030504040204" pitchFamily="34" charset="0"/>
              </a:rPr>
              <a:t>relokovaný</a:t>
            </a:r>
            <a:r>
              <a:rPr lang="sk-SK" sz="900" dirty="0">
                <a:solidFill>
                  <a:srgbClr val="003264"/>
                </a:solidFill>
                <a:latin typeface="Verdana" panose="020B0604030504040204" pitchFamily="34" charset="0"/>
                <a:ea typeface="Verdana" panose="020B0604030504040204" pitchFamily="34" charset="0"/>
              </a:rPr>
              <a:t> zamestnanec priamo požiadať veľvyslanectvo/zastupiteľský úrad SR o termín pre udelenie národných víz.</a:t>
            </a:r>
            <a:endParaRPr lang="en-US" sz="900" dirty="0">
              <a:solidFill>
                <a:srgbClr val="003264"/>
              </a:solidFill>
              <a:latin typeface="Verdana" panose="020B0604030504040204" pitchFamily="34" charset="0"/>
              <a:ea typeface="Verdana" panose="020B0604030504040204" pitchFamily="34" charset="0"/>
            </a:endParaRPr>
          </a:p>
        </p:txBody>
      </p:sp>
      <p:sp>
        <p:nvSpPr>
          <p:cNvPr id="32" name="BlokTextu 31">
            <a:extLst>
              <a:ext uri="{FF2B5EF4-FFF2-40B4-BE49-F238E27FC236}">
                <a16:creationId xmlns:a16="http://schemas.microsoft.com/office/drawing/2014/main" id="{8604B8D5-0ECA-6170-2809-FBCD77591B7F}"/>
              </a:ext>
            </a:extLst>
          </p:cNvPr>
          <p:cNvSpPr txBox="1"/>
          <p:nvPr/>
        </p:nvSpPr>
        <p:spPr>
          <a:xfrm>
            <a:off x="768549" y="2475299"/>
            <a:ext cx="979388" cy="584775"/>
          </a:xfrm>
          <a:prstGeom prst="rect">
            <a:avLst/>
          </a:prstGeom>
          <a:noFill/>
        </p:spPr>
        <p:txBody>
          <a:bodyPr wrap="square" rtlCol="0">
            <a:spAutoFit/>
          </a:bodyPr>
          <a:lstStyle/>
          <a:p>
            <a:r>
              <a:rPr lang="sk-SK" sz="3200" dirty="0">
                <a:solidFill>
                  <a:schemeClr val="bg1"/>
                </a:solidFill>
              </a:rPr>
              <a:t>178</a:t>
            </a:r>
          </a:p>
        </p:txBody>
      </p:sp>
      <p:graphicFrame>
        <p:nvGraphicFramePr>
          <p:cNvPr id="11" name="Graf 10">
            <a:extLst>
              <a:ext uri="{FF2B5EF4-FFF2-40B4-BE49-F238E27FC236}">
                <a16:creationId xmlns:a16="http://schemas.microsoft.com/office/drawing/2014/main" id="{8E5FBCB4-046A-44B2-460F-216D49ED902F}"/>
              </a:ext>
            </a:extLst>
          </p:cNvPr>
          <p:cNvGraphicFramePr/>
          <p:nvPr>
            <p:extLst>
              <p:ext uri="{D42A27DB-BD31-4B8C-83A1-F6EECF244321}">
                <p14:modId xmlns:p14="http://schemas.microsoft.com/office/powerpoint/2010/main" val="739883117"/>
              </p:ext>
            </p:extLst>
          </p:nvPr>
        </p:nvGraphicFramePr>
        <p:xfrm>
          <a:off x="5888499" y="2007075"/>
          <a:ext cx="5845906" cy="400082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37101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479" y="2276872"/>
            <a:ext cx="2928787" cy="2922544"/>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Skupina 5"/>
          <p:cNvGrpSpPr/>
          <p:nvPr/>
        </p:nvGrpSpPr>
        <p:grpSpPr>
          <a:xfrm>
            <a:off x="9303944" y="3965215"/>
            <a:ext cx="1800200" cy="1800200"/>
            <a:chOff x="6732240" y="476672"/>
            <a:chExt cx="1800200" cy="1800200"/>
          </a:xfrm>
        </p:grpSpPr>
        <p:sp>
          <p:nvSpPr>
            <p:cNvPr id="10" name="Ovál 9"/>
            <p:cNvSpPr/>
            <p:nvPr/>
          </p:nvSpPr>
          <p:spPr>
            <a:xfrm>
              <a:off x="6732240" y="476672"/>
              <a:ext cx="1800200" cy="18002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sk-SK" sz="3200" b="1" i="0" u="none" strike="noStrike" kern="1200" cap="none" spc="0" normalizeH="0" baseline="0" noProof="0" dirty="0">
                <a:ln>
                  <a:noFill/>
                </a:ln>
                <a:solidFill>
                  <a:prstClr val="white"/>
                </a:solidFill>
                <a:effectLst/>
                <a:uLnTx/>
                <a:uFillTx/>
                <a:latin typeface="Calibri"/>
                <a:ea typeface="+mn-ea"/>
                <a:cs typeface="+mn-cs"/>
              </a:endParaRPr>
            </a:p>
          </p:txBody>
        </p:sp>
        <p:sp>
          <p:nvSpPr>
            <p:cNvPr id="11" name="Obdĺžnik 10"/>
            <p:cNvSpPr/>
            <p:nvPr/>
          </p:nvSpPr>
          <p:spPr>
            <a:xfrm>
              <a:off x="6732240" y="961273"/>
              <a:ext cx="1800200" cy="1015663"/>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pitchFamily="34" charset="0"/>
                  <a:ea typeface="+mn-ea"/>
                  <a:cs typeface="+mn-cs"/>
                </a:rPr>
                <a:t>SARIO </a:t>
              </a:r>
              <a:r>
                <a:rPr kumimoji="0" lang="sk-SK" sz="1200" b="1" i="0" u="none" strike="noStrike" kern="1200" cap="none" spc="0" normalizeH="0" baseline="0" noProof="0" dirty="0">
                  <a:ln>
                    <a:noFill/>
                  </a:ln>
                  <a:solidFill>
                    <a:prstClr val="white"/>
                  </a:solidFill>
                  <a:effectLst/>
                  <a:uLnTx/>
                  <a:uFillTx/>
                  <a:latin typeface="Verdana" pitchFamily="34" charset="0"/>
                  <a:ea typeface="+mn-ea"/>
                  <a:cs typeface="+mn-cs"/>
                </a:rPr>
                <a:t>-</a:t>
              </a:r>
              <a:r>
                <a:rPr kumimoji="0" lang="en-US" sz="1200" b="1" i="0" u="none" strike="noStrike" kern="1200" cap="none" spc="0" normalizeH="0" baseline="0" noProof="0" dirty="0">
                  <a:ln>
                    <a:noFill/>
                  </a:ln>
                  <a:solidFill>
                    <a:prstClr val="white"/>
                  </a:solidFill>
                  <a:effectLst/>
                  <a:uLnTx/>
                  <a:uFillTx/>
                  <a:latin typeface="Verdana" pitchFamily="34" charset="0"/>
                  <a:ea typeface="+mn-ea"/>
                  <a:cs typeface="+mn-cs"/>
                </a:rPr>
                <a:t> YOUR ONE STOP SHOP FOR INVESTMENT </a:t>
              </a:r>
              <a:endParaRPr kumimoji="0" lang="sk-SK" sz="1200" b="1" i="0" u="none" strike="noStrike" kern="1200" cap="none" spc="0" normalizeH="0" baseline="0" noProof="0" dirty="0">
                <a:ln>
                  <a:noFill/>
                </a:ln>
                <a:solidFill>
                  <a:prstClr val="white"/>
                </a:solidFill>
                <a:effectLst/>
                <a:uLnTx/>
                <a:uFillTx/>
                <a:latin typeface="Verdana" pitchFamily="34" charset="0"/>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prstClr val="white"/>
                  </a:solidFill>
                  <a:effectLst/>
                  <a:uLnTx/>
                  <a:uFillTx/>
                  <a:latin typeface="Verdana" pitchFamily="34" charset="0"/>
                  <a:ea typeface="+mn-ea"/>
                  <a:cs typeface="+mn-cs"/>
                </a:rPr>
                <a:t>&amp; TRADE IN SLOVAKIA</a:t>
              </a:r>
            </a:p>
          </p:txBody>
        </p:sp>
      </p:grpSp>
      <p:sp>
        <p:nvSpPr>
          <p:cNvPr id="15" name="Obdĺžnik 8"/>
          <p:cNvSpPr>
            <a:spLocks noChangeArrowheads="1"/>
          </p:cNvSpPr>
          <p:nvPr/>
        </p:nvSpPr>
        <p:spPr bwMode="auto">
          <a:xfrm>
            <a:off x="1139516" y="4853612"/>
            <a:ext cx="3966960" cy="695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sk-SK" sz="14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t</a:t>
            </a:r>
            <a:r>
              <a:rPr kumimoji="0" lang="sk-SK" altLang="sk-SK" sz="14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el: </a:t>
            </a:r>
            <a:r>
              <a:rPr kumimoji="0" lang="en-US" altLang="sk-SK" sz="14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en-US" altLang="sk-SK" sz="1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+421 </a:t>
            </a:r>
            <a:r>
              <a:rPr kumimoji="0" lang="sk-SK" altLang="sk-SK" sz="1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2 </a:t>
            </a:r>
            <a:r>
              <a:rPr lang="en-US" altLang="sk-SK" sz="1400" b="0" dirty="0">
                <a:solidFill>
                  <a:schemeClr val="bg1"/>
                </a:solidFill>
                <a:latin typeface="Verdana" panose="020B0604030504040204" pitchFamily="34" charset="0"/>
                <a:ea typeface="Verdana" panose="020B0604030504040204" pitchFamily="34" charset="0"/>
                <a:cs typeface="Verdana" panose="020B0604030504040204" pitchFamily="34" charset="0"/>
              </a:rPr>
              <a:t>58260 100</a:t>
            </a:r>
            <a:endParaRPr kumimoji="0" lang="sk-SK" altLang="sk-SK" sz="1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altLang="sk-SK" sz="14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e</a:t>
            </a:r>
            <a:r>
              <a:rPr kumimoji="0" lang="sk-SK" altLang="sk-SK" sz="14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mail: </a:t>
            </a:r>
            <a:r>
              <a:rPr kumimoji="0" lang="en-US" altLang="sk-SK" sz="1400" b="1"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      </a:t>
            </a:r>
            <a:r>
              <a:rPr kumimoji="0" lang="sk-SK" altLang="sk-SK" sz="1400" b="0" i="0" u="none" strike="noStrike" kern="1200" cap="none" spc="0" normalizeH="0" baseline="0" noProof="0" dirty="0" err="1">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invest</a:t>
            </a:r>
            <a:r>
              <a:rPr kumimoji="0" lang="en-US" altLang="sk-SK" sz="1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a:t>
            </a:r>
            <a:r>
              <a:rPr kumimoji="0" lang="sk-SK" altLang="sk-SK" sz="1400" b="0" i="0" u="none" strike="noStrike" kern="1200" cap="none" spc="0" normalizeH="0" baseline="0" noProof="0" dirty="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sario.sk</a:t>
            </a:r>
          </a:p>
        </p:txBody>
      </p:sp>
      <p:sp>
        <p:nvSpPr>
          <p:cNvPr id="16" name="BlokTextu 15"/>
          <p:cNvSpPr txBox="1"/>
          <p:nvPr/>
        </p:nvSpPr>
        <p:spPr>
          <a:xfrm>
            <a:off x="1118234" y="3256849"/>
            <a:ext cx="4247660" cy="1384995"/>
          </a:xfrm>
          <a:prstGeom prst="rect">
            <a:avLst/>
          </a:prstGeom>
          <a:noFill/>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Verdana" pitchFamily="34" charset="0"/>
                <a:ea typeface="Verdana" panose="020B0604030504040204" pitchFamily="34" charset="0"/>
                <a:cs typeface="Verdana" panose="020B0604030504040204" pitchFamily="34" charset="0"/>
              </a:rPr>
              <a:t>Slovak Investment and Trade Development Agency</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sk-SK" sz="1400" b="0" i="0" u="none" strike="noStrike" kern="1200" cap="none" spc="0" normalizeH="0" baseline="0" noProof="0" dirty="0">
                <a:ln>
                  <a:noFill/>
                </a:ln>
                <a:solidFill>
                  <a:prstClr val="white"/>
                </a:solidFill>
                <a:effectLst/>
                <a:uLnTx/>
                <a:uFillTx/>
                <a:latin typeface="Verdana" pitchFamily="34" charset="0"/>
                <a:ea typeface="Verdana" panose="020B0604030504040204" pitchFamily="34" charset="0"/>
                <a:cs typeface="Verdana" panose="020B0604030504040204" pitchFamily="34" charset="0"/>
              </a:rPr>
              <a:t>Mlynské Nivy 44/b</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sk-SK" sz="1400" b="0" i="0" u="none" strike="noStrike" kern="1200" cap="none" spc="0" normalizeH="0" baseline="0" noProof="0">
                <a:ln>
                  <a:noFill/>
                </a:ln>
                <a:solidFill>
                  <a:prstClr val="white"/>
                </a:solidFill>
                <a:effectLst/>
                <a:uLnTx/>
                <a:uFillTx/>
                <a:latin typeface="Verdana" pitchFamily="34" charset="0"/>
                <a:ea typeface="Verdana" panose="020B0604030504040204" pitchFamily="34" charset="0"/>
                <a:cs typeface="Verdana" panose="020B0604030504040204" pitchFamily="34" charset="0"/>
              </a:rPr>
              <a:t>821 09 </a:t>
            </a:r>
            <a:r>
              <a:rPr kumimoji="0" lang="sk-SK" sz="1400" b="0" i="0" u="none" strike="noStrike" kern="1200" cap="none" spc="0" normalizeH="0" baseline="0" noProof="0" dirty="0">
                <a:ln>
                  <a:noFill/>
                </a:ln>
                <a:solidFill>
                  <a:prstClr val="white"/>
                </a:solidFill>
                <a:effectLst/>
                <a:uLnTx/>
                <a:uFillTx/>
                <a:latin typeface="Verdana" pitchFamily="34" charset="0"/>
                <a:ea typeface="Verdana" panose="020B0604030504040204" pitchFamily="34" charset="0"/>
                <a:cs typeface="Verdana" panose="020B0604030504040204" pitchFamily="34" charset="0"/>
              </a:rPr>
              <a:t>Bratislava</a:t>
            </a:r>
            <a:r>
              <a:rPr kumimoji="0" lang="en-US" sz="1400" b="0" i="0" u="none" strike="noStrike" kern="1200" cap="none" spc="0" normalizeH="0" baseline="0" noProof="0" dirty="0">
                <a:ln>
                  <a:noFill/>
                </a:ln>
                <a:solidFill>
                  <a:prstClr val="white"/>
                </a:solidFill>
                <a:effectLst/>
                <a:uLnTx/>
                <a:uFillTx/>
                <a:latin typeface="Verdana" pitchFamily="34" charset="0"/>
                <a:ea typeface="Verdana" panose="020B0604030504040204" pitchFamily="34" charset="0"/>
                <a:cs typeface="Verdana" panose="020B0604030504040204" pitchFamily="34" charset="0"/>
              </a:rPr>
              <a:t>, </a:t>
            </a:r>
            <a:r>
              <a:rPr kumimoji="0" lang="sk-SK" sz="1400" b="0" i="0" u="none" strike="noStrike" kern="1200" cap="none" spc="0" normalizeH="0" baseline="0" noProof="0" dirty="0">
                <a:ln>
                  <a:noFill/>
                </a:ln>
                <a:solidFill>
                  <a:prstClr val="white"/>
                </a:solidFill>
                <a:effectLst/>
                <a:uLnTx/>
                <a:uFillTx/>
                <a:latin typeface="Verdana" pitchFamily="34" charset="0"/>
                <a:ea typeface="Verdana" panose="020B0604030504040204" pitchFamily="34" charset="0"/>
                <a:cs typeface="Verdana" panose="020B0604030504040204" pitchFamily="34" charset="0"/>
              </a:rPr>
              <a:t>Slovakia</a:t>
            </a:r>
          </a:p>
        </p:txBody>
      </p:sp>
      <p:sp>
        <p:nvSpPr>
          <p:cNvPr id="3" name="BlokTextu 2"/>
          <p:cNvSpPr txBox="1"/>
          <p:nvPr/>
        </p:nvSpPr>
        <p:spPr>
          <a:xfrm>
            <a:off x="1087856" y="5978722"/>
            <a:ext cx="10408744" cy="553998"/>
          </a:xfrm>
          <a:prstGeom prst="rect">
            <a:avLst/>
          </a:prstGeom>
          <a:noFill/>
        </p:spPr>
        <p:txBody>
          <a:bodyPr wrap="square" rtlCol="0">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GB" sz="700" b="0" i="0" u="none" strike="noStrike" kern="1200" cap="none" spc="0" normalizeH="0" baseline="0" noProof="0" dirty="0">
                <a:ln>
                  <a:noFill/>
                </a:ln>
                <a:solidFill>
                  <a:prstClr val="white"/>
                </a:solidFill>
                <a:effectLst/>
                <a:uLnTx/>
                <a:uFillTx/>
                <a:latin typeface="Verdana" pitchFamily="34" charset="0"/>
                <a:ea typeface="Verdana" panose="020B0604030504040204" pitchFamily="34" charset="0"/>
                <a:cs typeface="Verdana" panose="020B0604030504040204" pitchFamily="34" charset="0"/>
              </a:rPr>
              <a:t>The content of this document is protected by copyright. The use of texts and images, or even their extracts without the written permission of SARIO is a violation of the provisions of Act no. 185/2015 Coll. Copyright Act and is therefore illegal. This applies particularly to their reproduction, distribution or use in electronic systems.</a:t>
            </a:r>
            <a:r>
              <a:rPr kumimoji="0" lang="sk-SK" sz="700" b="0" i="0" u="none" strike="noStrike" kern="1200" cap="none" spc="0" normalizeH="0" baseline="0" noProof="0" dirty="0">
                <a:ln>
                  <a:noFill/>
                </a:ln>
                <a:solidFill>
                  <a:prstClr val="white"/>
                </a:solidFill>
                <a:effectLst/>
                <a:uLnTx/>
                <a:uFillTx/>
                <a:latin typeface="Verdana" pitchFamily="34" charset="0"/>
                <a:ea typeface="Verdana" panose="020B0604030504040204" pitchFamily="34" charset="0"/>
                <a:cs typeface="Verdana" panose="020B0604030504040204" pitchFamily="34" charset="0"/>
              </a:rPr>
              <a:t> </a:t>
            </a:r>
            <a:r>
              <a:rPr kumimoji="0" lang="en-GB" sz="700" b="0" i="0" u="none" strike="noStrike" kern="1200" cap="none" spc="0" normalizeH="0" baseline="0" noProof="0" dirty="0">
                <a:ln>
                  <a:noFill/>
                </a:ln>
                <a:solidFill>
                  <a:prstClr val="white"/>
                </a:solidFill>
                <a:effectLst/>
                <a:uLnTx/>
                <a:uFillTx/>
                <a:latin typeface="Verdana" pitchFamily="34" charset="0"/>
                <a:ea typeface="Verdana" panose="020B0604030504040204" pitchFamily="34" charset="0"/>
                <a:cs typeface="Verdana" panose="020B0604030504040204" pitchFamily="34" charset="0"/>
              </a:rPr>
              <a:t>The contents of this presentation cannot be, even partially, copied for commercial purposes, distributed, altered or provided to third parties.</a:t>
            </a:r>
            <a:r>
              <a:rPr kumimoji="0" lang="sk-SK" sz="700" b="0" i="0" u="none" strike="noStrike" kern="1200" cap="none" spc="0" normalizeH="0" baseline="0" noProof="0" dirty="0">
                <a:ln>
                  <a:noFill/>
                </a:ln>
                <a:solidFill>
                  <a:prstClr val="white"/>
                </a:solidFill>
                <a:effectLst/>
                <a:uLnTx/>
                <a:uFillTx/>
                <a:latin typeface="Verdana" pitchFamily="34" charset="0"/>
                <a:ea typeface="Verdana" panose="020B0604030504040204" pitchFamily="34" charset="0"/>
                <a:cs typeface="Verdana" panose="020B0604030504040204" pitchFamily="34" charset="0"/>
              </a:rPr>
              <a:t> </a:t>
            </a:r>
            <a:r>
              <a:rPr kumimoji="0" lang="en-GB" sz="700" b="0" i="0" u="none" strike="noStrike" kern="1200" cap="none" spc="0" normalizeH="0" baseline="0" noProof="0" dirty="0">
                <a:ln>
                  <a:noFill/>
                </a:ln>
                <a:solidFill>
                  <a:prstClr val="white"/>
                </a:solidFill>
                <a:effectLst/>
                <a:uLnTx/>
                <a:uFillTx/>
                <a:latin typeface="Verdana" pitchFamily="34" charset="0"/>
                <a:ea typeface="Verdana" panose="020B0604030504040204" pitchFamily="34" charset="0"/>
                <a:cs typeface="Verdana" panose="020B0604030504040204" pitchFamily="34" charset="0"/>
              </a:rPr>
              <a:t>Please note that some of the images in this document may be subject to copyright of third parties.</a:t>
            </a:r>
            <a:endParaRPr kumimoji="0" lang="sk-SK" sz="700" b="0" i="0" u="none" strike="noStrike" kern="1200" cap="none" spc="0" normalizeH="0" baseline="0" noProof="0" dirty="0">
              <a:ln>
                <a:noFill/>
              </a:ln>
              <a:solidFill>
                <a:prstClr val="white"/>
              </a:solidFill>
              <a:effectLst/>
              <a:uLnTx/>
              <a:uFillTx/>
              <a:latin typeface="Verdana" pitchFamily="34" charset="0"/>
              <a:ea typeface="Verdana" panose="020B0604030504040204" pitchFamily="34" charset="0"/>
              <a:cs typeface="Verdana" panose="020B0604030504040204"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sk-SK" sz="900" b="1" i="0" u="none" strike="noStrike" kern="1200" cap="none" spc="0" normalizeH="0" baseline="0" noProof="0" dirty="0">
              <a:ln>
                <a:noFill/>
              </a:ln>
              <a:solidFill>
                <a:prstClr val="white"/>
              </a:solidFill>
              <a:effectLst/>
              <a:uLnTx/>
              <a:uFillTx/>
              <a:latin typeface="Verdana" pitchFamily="34" charset="0"/>
              <a:ea typeface="+mn-ea"/>
              <a:cs typeface="+mn-cs"/>
            </a:endParaRPr>
          </a:p>
        </p:txBody>
      </p:sp>
      <p:pic>
        <p:nvPicPr>
          <p:cNvPr id="12" name="Obrázok 11">
            <a:extLst>
              <a:ext uri="{FF2B5EF4-FFF2-40B4-BE49-F238E27FC236}">
                <a16:creationId xmlns:a16="http://schemas.microsoft.com/office/drawing/2014/main" id="{0005CEF8-DBCB-48D9-9A93-37AFD2E974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471" y="1090417"/>
            <a:ext cx="5826130" cy="1548718"/>
          </a:xfrm>
          <a:prstGeom prst="rect">
            <a:avLst/>
          </a:prstGeom>
        </p:spPr>
      </p:pic>
      <p:sp>
        <p:nvSpPr>
          <p:cNvPr id="13" name="Zástupný objekt pre číslo snímky 1">
            <a:extLst>
              <a:ext uri="{FF2B5EF4-FFF2-40B4-BE49-F238E27FC236}">
                <a16:creationId xmlns:a16="http://schemas.microsoft.com/office/drawing/2014/main" id="{A2A71E78-7BD1-46FA-90B3-609063FEE829}"/>
              </a:ext>
            </a:extLst>
          </p:cNvPr>
          <p:cNvSpPr txBox="1">
            <a:spLocks/>
          </p:cNvSpPr>
          <p:nvPr/>
        </p:nvSpPr>
        <p:spPr>
          <a:xfrm>
            <a:off x="11280576" y="6381329"/>
            <a:ext cx="642957" cy="272879"/>
          </a:xfrm>
          <a:prstGeom prst="rect">
            <a:avLst/>
          </a:prstGeom>
        </p:spPr>
        <p:txBody>
          <a:bodyPr/>
          <a:lstStyle>
            <a:defPPr>
              <a:defRPr lang="sk-SK"/>
            </a:defPPr>
            <a:lvl1pPr algn="l" rtl="0" fontAlgn="base">
              <a:spcBef>
                <a:spcPct val="0"/>
              </a:spcBef>
              <a:spcAft>
                <a:spcPct val="0"/>
              </a:spcAft>
              <a:defRPr sz="3200" b="1" kern="1200">
                <a:solidFill>
                  <a:schemeClr val="tx2"/>
                </a:solidFill>
                <a:latin typeface="Verdana" pitchFamily="34" charset="0"/>
                <a:ea typeface="+mn-ea"/>
                <a:cs typeface="+mn-cs"/>
              </a:defRPr>
            </a:lvl1pPr>
            <a:lvl2pPr marL="457200" algn="l" rtl="0" fontAlgn="base">
              <a:spcBef>
                <a:spcPct val="0"/>
              </a:spcBef>
              <a:spcAft>
                <a:spcPct val="0"/>
              </a:spcAft>
              <a:defRPr sz="3200" b="1" kern="1200">
                <a:solidFill>
                  <a:schemeClr val="tx2"/>
                </a:solidFill>
                <a:latin typeface="Verdana" pitchFamily="34" charset="0"/>
                <a:ea typeface="+mn-ea"/>
                <a:cs typeface="+mn-cs"/>
              </a:defRPr>
            </a:lvl2pPr>
            <a:lvl3pPr marL="914400" algn="l" rtl="0" fontAlgn="base">
              <a:spcBef>
                <a:spcPct val="0"/>
              </a:spcBef>
              <a:spcAft>
                <a:spcPct val="0"/>
              </a:spcAft>
              <a:defRPr sz="3200" b="1" kern="1200">
                <a:solidFill>
                  <a:schemeClr val="tx2"/>
                </a:solidFill>
                <a:latin typeface="Verdana" pitchFamily="34" charset="0"/>
                <a:ea typeface="+mn-ea"/>
                <a:cs typeface="+mn-cs"/>
              </a:defRPr>
            </a:lvl3pPr>
            <a:lvl4pPr marL="1371600" algn="l" rtl="0" fontAlgn="base">
              <a:spcBef>
                <a:spcPct val="0"/>
              </a:spcBef>
              <a:spcAft>
                <a:spcPct val="0"/>
              </a:spcAft>
              <a:defRPr sz="3200" b="1" kern="1200">
                <a:solidFill>
                  <a:schemeClr val="tx2"/>
                </a:solidFill>
                <a:latin typeface="Verdana" pitchFamily="34" charset="0"/>
                <a:ea typeface="+mn-ea"/>
                <a:cs typeface="+mn-cs"/>
              </a:defRPr>
            </a:lvl4pPr>
            <a:lvl5pPr marL="1828800" algn="l" rtl="0" fontAlgn="base">
              <a:spcBef>
                <a:spcPct val="0"/>
              </a:spcBef>
              <a:spcAft>
                <a:spcPct val="0"/>
              </a:spcAft>
              <a:defRPr sz="3200" b="1" kern="1200">
                <a:solidFill>
                  <a:schemeClr val="tx2"/>
                </a:solidFill>
                <a:latin typeface="Verdana" pitchFamily="34" charset="0"/>
                <a:ea typeface="+mn-ea"/>
                <a:cs typeface="+mn-cs"/>
              </a:defRPr>
            </a:lvl5pPr>
            <a:lvl6pPr marL="2286000" algn="l" defTabSz="914400" rtl="0" eaLnBrk="1" latinLnBrk="0" hangingPunct="1">
              <a:defRPr sz="3200" b="1" kern="1200">
                <a:solidFill>
                  <a:schemeClr val="tx2"/>
                </a:solidFill>
                <a:latin typeface="Verdana" pitchFamily="34" charset="0"/>
                <a:ea typeface="+mn-ea"/>
                <a:cs typeface="+mn-cs"/>
              </a:defRPr>
            </a:lvl6pPr>
            <a:lvl7pPr marL="2743200" algn="l" defTabSz="914400" rtl="0" eaLnBrk="1" latinLnBrk="0" hangingPunct="1">
              <a:defRPr sz="3200" b="1" kern="1200">
                <a:solidFill>
                  <a:schemeClr val="tx2"/>
                </a:solidFill>
                <a:latin typeface="Verdana" pitchFamily="34" charset="0"/>
                <a:ea typeface="+mn-ea"/>
                <a:cs typeface="+mn-cs"/>
              </a:defRPr>
            </a:lvl7pPr>
            <a:lvl8pPr marL="3200400" algn="l" defTabSz="914400" rtl="0" eaLnBrk="1" latinLnBrk="0" hangingPunct="1">
              <a:defRPr sz="3200" b="1" kern="1200">
                <a:solidFill>
                  <a:schemeClr val="tx2"/>
                </a:solidFill>
                <a:latin typeface="Verdana" pitchFamily="34" charset="0"/>
                <a:ea typeface="+mn-ea"/>
                <a:cs typeface="+mn-cs"/>
              </a:defRPr>
            </a:lvl8pPr>
            <a:lvl9pPr marL="3657600" algn="l" defTabSz="914400" rtl="0" eaLnBrk="1" latinLnBrk="0" hangingPunct="1">
              <a:defRPr sz="3200" b="1" kern="1200">
                <a:solidFill>
                  <a:schemeClr val="tx2"/>
                </a:solidFill>
                <a:latin typeface="Verdana" pitchFamily="34" charset="0"/>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6F7D72F-8F56-4F09-A4E6-31D1C0D3E70B}" type="slidenum">
              <a:rPr kumimoji="0" lang="en-US" sz="1000" b="1" i="0" u="none" strike="noStrike" kern="1200" cap="none" spc="0" normalizeH="0" baseline="0" noProof="0" smtClean="0">
                <a:ln>
                  <a:noFill/>
                </a:ln>
                <a:solidFill>
                  <a:prstClr val="white">
                    <a:lumMod val="75000"/>
                  </a:prstClr>
                </a:solidFill>
                <a:effectLst/>
                <a:uLnTx/>
                <a:uFillTx/>
                <a:latin typeface="Verdana" pitchFamily="34" charset="0"/>
                <a:ea typeface="Verdana" panose="020B0604030504040204" pitchFamily="34" charset="0"/>
                <a:cs typeface="Verdana" panose="020B060403050404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1" i="0" u="none" strike="noStrike" kern="1200" cap="none" spc="0" normalizeH="0" baseline="0" noProof="0" dirty="0">
              <a:ln>
                <a:noFill/>
              </a:ln>
              <a:solidFill>
                <a:prstClr val="white">
                  <a:lumMod val="75000"/>
                </a:prstClr>
              </a:solidFill>
              <a:effectLst/>
              <a:uLnTx/>
              <a:uFillTx/>
              <a:latin typeface="Verdana"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1630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Obdĺžnik 1"/>
          <p:cNvSpPr/>
          <p:nvPr/>
        </p:nvSpPr>
        <p:spPr>
          <a:xfrm>
            <a:off x="5003949" y="2890475"/>
            <a:ext cx="6585507" cy="1231106"/>
          </a:xfrm>
          <a:prstGeom prst="rect">
            <a:avLst/>
          </a:prstGeom>
        </p:spPr>
        <p:txBody>
          <a:bodyPr wrap="square">
            <a:spAutoFit/>
          </a:bodyPr>
          <a:lstStyle/>
          <a:p>
            <a:pPr lvl="0" fontAlgn="base">
              <a:spcBef>
                <a:spcPct val="0"/>
              </a:spcBef>
              <a:spcAft>
                <a:spcPct val="0"/>
              </a:spcAft>
              <a:defRPr/>
            </a:pPr>
            <a:r>
              <a:rPr kumimoji="0" lang="sk-SK" sz="3600" b="1" i="0" u="none" strike="noStrike" kern="1200" cap="none" spc="0" normalizeH="0" baseline="0" noProof="0" dirty="0">
                <a:ln>
                  <a:noFill/>
                </a:ln>
                <a:solidFill>
                  <a:srgbClr val="003264"/>
                </a:solidFill>
                <a:effectLst/>
                <a:uLnTx/>
                <a:uFillTx/>
                <a:latin typeface="Verdana" pitchFamily="34" charset="0"/>
                <a:ea typeface="+mn-ea"/>
                <a:cs typeface="+mn-cs"/>
              </a:rPr>
              <a:t>1</a:t>
            </a:r>
            <a:r>
              <a:rPr kumimoji="0" lang="sk-SK" sz="2000" b="1" i="0" u="none" strike="noStrike" kern="1200" cap="none" spc="0" normalizeH="0" baseline="0" noProof="0" dirty="0">
                <a:ln>
                  <a:noFill/>
                </a:ln>
                <a:solidFill>
                  <a:srgbClr val="003264"/>
                </a:solidFill>
                <a:effectLst/>
                <a:uLnTx/>
                <a:uFillTx/>
                <a:latin typeface="Verdana" pitchFamily="34" charset="0"/>
                <a:ea typeface="+mn-ea"/>
                <a:cs typeface="+mn-cs"/>
              </a:rPr>
              <a:t>. </a:t>
            </a:r>
            <a:r>
              <a:rPr lang="sk-SK" sz="2000" b="1" dirty="0">
                <a:solidFill>
                  <a:srgbClr val="003264"/>
                </a:solidFill>
                <a:latin typeface="Verdana" pitchFamily="34" charset="0"/>
              </a:rPr>
              <a:t>VŠEOBECNÉ INFORMÁCIE A PODMIENKY PROCESU RELOKÁCIÍ</a:t>
            </a:r>
            <a:endParaRPr lang="sk-SK" sz="1800" b="0" dirty="0">
              <a:solidFill>
                <a:srgbClr val="003264"/>
              </a:solidFill>
              <a:ea typeface="Verdana" panose="020B0604030504040204" pitchFamily="34" charset="0"/>
              <a:cs typeface="Verdana" panose="020B0604030504040204" pitchFamily="34" charset="0"/>
            </a:endParaRPr>
          </a:p>
          <a:p>
            <a:pPr>
              <a:defRPr/>
            </a:pPr>
            <a:endParaRPr lang="sk-SK" sz="1800" b="0" dirty="0">
              <a:solidFill>
                <a:srgbClr val="003264"/>
              </a:solidFill>
              <a:ea typeface="Verdana" panose="020B0604030504040204" pitchFamily="34" charset="0"/>
              <a:cs typeface="Verdana" panose="020B0604030504040204" pitchFamily="34" charset="0"/>
            </a:endParaRPr>
          </a:p>
        </p:txBody>
      </p:sp>
      <p:pic>
        <p:nvPicPr>
          <p:cNvPr id="5" name="Obrázok 4">
            <a:extLst>
              <a:ext uri="{FF2B5EF4-FFF2-40B4-BE49-F238E27FC236}">
                <a16:creationId xmlns:a16="http://schemas.microsoft.com/office/drawing/2014/main" id="{F3D48CBE-4B43-905E-B938-A83DFAECC541}"/>
              </a:ext>
            </a:extLst>
          </p:cNvPr>
          <p:cNvPicPr>
            <a:picLocks noChangeAspect="1"/>
          </p:cNvPicPr>
          <p:nvPr/>
        </p:nvPicPr>
        <p:blipFill rotWithShape="1">
          <a:blip r:embed="rId3">
            <a:extLst>
              <a:ext uri="{28A0092B-C50C-407E-A947-70E740481C1C}">
                <a14:useLocalDpi xmlns:a14="http://schemas.microsoft.com/office/drawing/2010/main" val="0"/>
              </a:ext>
            </a:extLst>
          </a:blip>
          <a:srcRect l="16667" r="16667"/>
          <a:stretch/>
        </p:blipFill>
        <p:spPr>
          <a:xfrm>
            <a:off x="867338" y="1761521"/>
            <a:ext cx="3618000" cy="3618000"/>
          </a:xfrm>
          <a:prstGeom prst="ellipse">
            <a:avLst/>
          </a:prstGeom>
        </p:spPr>
      </p:pic>
    </p:spTree>
    <p:extLst>
      <p:ext uri="{BB962C8B-B14F-4D97-AF65-F5344CB8AC3E}">
        <p14:creationId xmlns:p14="http://schemas.microsoft.com/office/powerpoint/2010/main" val="37430056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číslo snímky 1">
            <a:extLst>
              <a:ext uri="{FF2B5EF4-FFF2-40B4-BE49-F238E27FC236}">
                <a16:creationId xmlns:a16="http://schemas.microsoft.com/office/drawing/2014/main" id="{23EDB3ED-475D-572A-6D92-7DFCA890C282}"/>
              </a:ext>
            </a:extLst>
          </p:cNvPr>
          <p:cNvSpPr>
            <a:spLocks noGrp="1"/>
          </p:cNvSpPr>
          <p:nvPr>
            <p:ph type="sldNum" sz="quarter" idx="11"/>
          </p:nvPr>
        </p:nvSpPr>
        <p:spPr/>
        <p:txBody>
          <a:bodyPr/>
          <a:lstStyle/>
          <a:p>
            <a:fld id="{76F7D72F-8F56-4F09-A4E6-31D1C0D3E70B}" type="slidenum">
              <a:rPr lang="en-US" smtClean="0">
                <a:solidFill>
                  <a:prstClr val="white">
                    <a:lumMod val="75000"/>
                  </a:prstClr>
                </a:solidFill>
              </a:rPr>
              <a:pPr/>
              <a:t>3</a:t>
            </a:fld>
            <a:endParaRPr lang="en-US" dirty="0">
              <a:solidFill>
                <a:prstClr val="white">
                  <a:lumMod val="75000"/>
                </a:prstClr>
              </a:solidFill>
            </a:endParaRPr>
          </a:p>
        </p:txBody>
      </p:sp>
      <p:sp>
        <p:nvSpPr>
          <p:cNvPr id="4" name="BlokTextu 3">
            <a:extLst>
              <a:ext uri="{FF2B5EF4-FFF2-40B4-BE49-F238E27FC236}">
                <a16:creationId xmlns:a16="http://schemas.microsoft.com/office/drawing/2014/main" id="{EAA2E914-E9E1-484B-3E96-BE09E035CABC}"/>
              </a:ext>
            </a:extLst>
          </p:cNvPr>
          <p:cNvSpPr txBox="1"/>
          <p:nvPr/>
        </p:nvSpPr>
        <p:spPr>
          <a:xfrm>
            <a:off x="416959" y="2608534"/>
            <a:ext cx="11039476" cy="3554819"/>
          </a:xfrm>
          <a:prstGeom prst="rect">
            <a:avLst/>
          </a:prstGeom>
          <a:noFill/>
        </p:spPr>
        <p:txBody>
          <a:bodyPr wrap="square">
            <a:spAutoFit/>
          </a:bodyPr>
          <a:lstStyle/>
          <a:p>
            <a:pPr algn="just"/>
            <a:r>
              <a:rPr lang="en-US" sz="1500" b="1" dirty="0" err="1">
                <a:solidFill>
                  <a:schemeClr val="tx2">
                    <a:lumMod val="75000"/>
                  </a:schemeClr>
                </a:solidFill>
                <a:latin typeface="Verdana" pitchFamily="34" charset="0"/>
              </a:rPr>
              <a:t>Možnosť</a:t>
            </a:r>
            <a:r>
              <a:rPr lang="en-US" sz="1500" b="1" dirty="0">
                <a:solidFill>
                  <a:schemeClr val="tx2">
                    <a:lumMod val="75000"/>
                  </a:schemeClr>
                </a:solidFill>
                <a:latin typeface="Verdana" pitchFamily="34" charset="0"/>
              </a:rPr>
              <a:t> udeliť národné </a:t>
            </a:r>
            <a:r>
              <a:rPr lang="en-US" sz="1500" b="1" dirty="0" err="1">
                <a:solidFill>
                  <a:schemeClr val="tx2">
                    <a:lumMod val="75000"/>
                  </a:schemeClr>
                </a:solidFill>
                <a:latin typeface="Verdana" pitchFamily="34" charset="0"/>
              </a:rPr>
              <a:t>vízum</a:t>
            </a:r>
            <a:r>
              <a:rPr lang="en-US" sz="1500" b="1" dirty="0">
                <a:solidFill>
                  <a:schemeClr val="tx2">
                    <a:lumMod val="75000"/>
                  </a:schemeClr>
                </a:solidFill>
                <a:latin typeface="Verdana" pitchFamily="34" charset="0"/>
              </a:rPr>
              <a:t> </a:t>
            </a:r>
            <a:r>
              <a:rPr lang="en-US" sz="1500" dirty="0" err="1">
                <a:solidFill>
                  <a:schemeClr val="tx2">
                    <a:lumMod val="75000"/>
                  </a:schemeClr>
                </a:solidFill>
                <a:latin typeface="Verdana" pitchFamily="34" charset="0"/>
              </a:rPr>
              <a:t>štátnemu</a:t>
            </a:r>
            <a:r>
              <a:rPr lang="en-US" sz="1500" dirty="0">
                <a:solidFill>
                  <a:schemeClr val="tx2">
                    <a:lumMod val="75000"/>
                  </a:schemeClr>
                </a:solidFill>
                <a:latin typeface="Verdana" pitchFamily="34" charset="0"/>
              </a:rPr>
              <a:t> </a:t>
            </a:r>
            <a:r>
              <a:rPr lang="en-US" sz="1500" dirty="0" err="1">
                <a:solidFill>
                  <a:schemeClr val="tx2">
                    <a:lumMod val="75000"/>
                  </a:schemeClr>
                </a:solidFill>
                <a:latin typeface="Verdana" pitchFamily="34" charset="0"/>
              </a:rPr>
              <a:t>príslušníkovi</a:t>
            </a:r>
            <a:r>
              <a:rPr lang="sk-SK" sz="1500" dirty="0">
                <a:solidFill>
                  <a:schemeClr val="tx2">
                    <a:lumMod val="75000"/>
                  </a:schemeClr>
                </a:solidFill>
                <a:latin typeface="Verdana" pitchFamily="34" charset="0"/>
              </a:rPr>
              <a:t> akejkoľvek</a:t>
            </a:r>
            <a:r>
              <a:rPr lang="en-US" sz="1500" dirty="0">
                <a:solidFill>
                  <a:schemeClr val="tx2">
                    <a:lumMod val="75000"/>
                  </a:schemeClr>
                </a:solidFill>
                <a:latin typeface="Verdana" pitchFamily="34" charset="0"/>
              </a:rPr>
              <a:t> tretej krajiny (a jeho priamym rodinným príslušníkom), </a:t>
            </a:r>
            <a:r>
              <a:rPr lang="en-US" sz="1500" dirty="0" err="1">
                <a:solidFill>
                  <a:schemeClr val="tx2">
                    <a:lumMod val="75000"/>
                  </a:schemeClr>
                </a:solidFill>
                <a:latin typeface="Verdana" pitchFamily="34" charset="0"/>
              </a:rPr>
              <a:t>ktor</a:t>
            </a:r>
            <a:r>
              <a:rPr lang="sk-SK" sz="1500" dirty="0">
                <a:solidFill>
                  <a:schemeClr val="tx2">
                    <a:lumMod val="75000"/>
                  </a:schemeClr>
                </a:solidFill>
                <a:latin typeface="Verdana" pitchFamily="34" charset="0"/>
              </a:rPr>
              <a:t>ý: </a:t>
            </a:r>
            <a:endParaRPr lang="en-US" sz="1500" dirty="0">
              <a:solidFill>
                <a:schemeClr val="tx2">
                  <a:lumMod val="75000"/>
                </a:schemeClr>
              </a:solidFill>
              <a:latin typeface="Verdana" pitchFamily="34" charset="0"/>
            </a:endParaRPr>
          </a:p>
          <a:p>
            <a:pPr algn="just"/>
            <a:endParaRPr lang="en-US" sz="1500" dirty="0">
              <a:solidFill>
                <a:schemeClr val="tx2">
                  <a:lumMod val="75000"/>
                </a:schemeClr>
              </a:solidFill>
              <a:latin typeface="Verdana" pitchFamily="34" charset="0"/>
            </a:endParaRPr>
          </a:p>
          <a:p>
            <a:pPr marL="285750" indent="-285750" algn="just">
              <a:buFont typeface="Arial" panose="020B0604020202020204" pitchFamily="34" charset="0"/>
              <a:buChar char="•"/>
            </a:pPr>
            <a:r>
              <a:rPr lang="en-US" sz="1500" dirty="0">
                <a:solidFill>
                  <a:schemeClr val="tx2">
                    <a:lumMod val="75000"/>
                  </a:schemeClr>
                </a:solidFill>
                <a:latin typeface="Verdana" pitchFamily="34" charset="0"/>
              </a:rPr>
              <a:t>b</a:t>
            </a:r>
            <a:r>
              <a:rPr lang="sk-SK" sz="1500" dirty="0" err="1">
                <a:solidFill>
                  <a:schemeClr val="tx2">
                    <a:lumMod val="75000"/>
                  </a:schemeClr>
                </a:solidFill>
                <a:latin typeface="Verdana" pitchFamily="34" charset="0"/>
              </a:rPr>
              <a:t>ude</a:t>
            </a:r>
            <a:r>
              <a:rPr lang="en-US" sz="1500" dirty="0">
                <a:solidFill>
                  <a:schemeClr val="tx2">
                    <a:lumMod val="75000"/>
                  </a:schemeClr>
                </a:solidFill>
                <a:latin typeface="Verdana" pitchFamily="34" charset="0"/>
              </a:rPr>
              <a:t> </a:t>
            </a:r>
            <a:r>
              <a:rPr lang="sk-SK" sz="1500" b="1" dirty="0" err="1">
                <a:solidFill>
                  <a:schemeClr val="tx2">
                    <a:lumMod val="75000"/>
                  </a:schemeClr>
                </a:solidFill>
                <a:latin typeface="Verdana" pitchFamily="34" charset="0"/>
              </a:rPr>
              <a:t>relokovaný</a:t>
            </a:r>
            <a:r>
              <a:rPr lang="en-US" sz="1500" b="1" dirty="0">
                <a:solidFill>
                  <a:schemeClr val="tx2">
                    <a:lumMod val="75000"/>
                  </a:schemeClr>
                </a:solidFill>
                <a:latin typeface="Verdana" pitchFamily="34" charset="0"/>
              </a:rPr>
              <a:t> z tretej krajiny </a:t>
            </a:r>
            <a:r>
              <a:rPr lang="en-US" sz="1500" dirty="0">
                <a:solidFill>
                  <a:schemeClr val="tx2">
                    <a:lumMod val="75000"/>
                  </a:schemeClr>
                </a:solidFill>
                <a:latin typeface="Verdana" pitchFamily="34" charset="0"/>
              </a:rPr>
              <a:t>k slovenskému zamestnávateľovi v rámci tej istej </a:t>
            </a:r>
            <a:r>
              <a:rPr lang="en-US" sz="1500" dirty="0" err="1">
                <a:solidFill>
                  <a:schemeClr val="tx2">
                    <a:lumMod val="75000"/>
                  </a:schemeClr>
                </a:solidFill>
                <a:latin typeface="Verdana" pitchFamily="34" charset="0"/>
              </a:rPr>
              <a:t>podnikovej</a:t>
            </a:r>
            <a:r>
              <a:rPr lang="en-US" sz="1500" dirty="0">
                <a:solidFill>
                  <a:schemeClr val="tx2">
                    <a:lumMod val="75000"/>
                  </a:schemeClr>
                </a:solidFill>
                <a:latin typeface="Verdana" pitchFamily="34" charset="0"/>
              </a:rPr>
              <a:t> </a:t>
            </a:r>
            <a:r>
              <a:rPr lang="en-US" sz="1500" dirty="0" err="1">
                <a:solidFill>
                  <a:schemeClr val="tx2">
                    <a:lumMod val="75000"/>
                  </a:schemeClr>
                </a:solidFill>
                <a:latin typeface="Verdana" pitchFamily="34" charset="0"/>
              </a:rPr>
              <a:t>skupiny</a:t>
            </a:r>
            <a:r>
              <a:rPr lang="sk-SK" sz="1500" dirty="0">
                <a:solidFill>
                  <a:schemeClr val="tx2">
                    <a:lumMod val="75000"/>
                  </a:schemeClr>
                </a:solidFill>
                <a:latin typeface="Verdana" pitchFamily="34" charset="0"/>
              </a:rPr>
              <a:t>*</a:t>
            </a:r>
            <a:endParaRPr lang="en-US" sz="1500" dirty="0">
              <a:solidFill>
                <a:schemeClr val="tx2">
                  <a:lumMod val="75000"/>
                </a:schemeClr>
              </a:solidFill>
              <a:latin typeface="Verdana" pitchFamily="34" charset="0"/>
            </a:endParaRPr>
          </a:p>
          <a:p>
            <a:pPr marL="285750" indent="-285750" algn="just">
              <a:buFont typeface="Arial" panose="020B0604020202020204" pitchFamily="34" charset="0"/>
              <a:buChar char="•"/>
            </a:pPr>
            <a:endParaRPr lang="en-US" sz="1500" dirty="0">
              <a:solidFill>
                <a:schemeClr val="tx2">
                  <a:lumMod val="75000"/>
                </a:schemeClr>
              </a:solidFill>
              <a:latin typeface="Verdana" pitchFamily="34" charset="0"/>
            </a:endParaRPr>
          </a:p>
          <a:p>
            <a:pPr marL="285750" indent="-285750" algn="just">
              <a:buFont typeface="Arial" panose="020B0604020202020204" pitchFamily="34" charset="0"/>
              <a:buChar char="•"/>
            </a:pPr>
            <a:r>
              <a:rPr lang="sk-SK" sz="1500" dirty="0">
                <a:solidFill>
                  <a:schemeClr val="tx2">
                    <a:lumMod val="75000"/>
                  </a:schemeClr>
                </a:solidFill>
                <a:latin typeface="Verdana" pitchFamily="34" charset="0"/>
              </a:rPr>
              <a:t>bude</a:t>
            </a:r>
            <a:r>
              <a:rPr lang="sk-SK" sz="1500" b="1" dirty="0">
                <a:solidFill>
                  <a:schemeClr val="tx2">
                    <a:lumMod val="75000"/>
                  </a:schemeClr>
                </a:solidFill>
                <a:latin typeface="Verdana" pitchFamily="34" charset="0"/>
              </a:rPr>
              <a:t> vykonávať vysoko kvalifikovanú prácu:</a:t>
            </a:r>
          </a:p>
          <a:p>
            <a:pPr marL="742950" lvl="1" indent="-285750" algn="just">
              <a:buFont typeface="Arial" panose="020B0604020202020204" pitchFamily="34" charset="0"/>
              <a:buChar char="•"/>
            </a:pPr>
            <a:r>
              <a:rPr lang="sk-SK" sz="1500" b="1" dirty="0">
                <a:solidFill>
                  <a:schemeClr val="tx2">
                    <a:lumMod val="75000"/>
                  </a:schemeClr>
                </a:solidFill>
                <a:latin typeface="Verdana" pitchFamily="34" charset="0"/>
              </a:rPr>
              <a:t>funkciu vedúceho zamestnanca alebo odborníka </a:t>
            </a:r>
            <a:r>
              <a:rPr lang="sk-SK" sz="1500" dirty="0">
                <a:solidFill>
                  <a:schemeClr val="tx2">
                    <a:lumMod val="75000"/>
                  </a:schemeClr>
                </a:solidFill>
                <a:latin typeface="Verdana" pitchFamily="34" charset="0"/>
              </a:rPr>
              <a:t>vyžadujúcu mimoriadne odborné vedomosti, zručnosti, schopnosti, poznatky, kvalifikáciu a skúsenosti nevyhnutné na prevádzku alebo manažment</a:t>
            </a:r>
            <a:endParaRPr lang="en-US" sz="1500" dirty="0">
              <a:solidFill>
                <a:schemeClr val="tx2">
                  <a:lumMod val="75000"/>
                </a:schemeClr>
              </a:solidFill>
              <a:latin typeface="Verdana" pitchFamily="34" charset="0"/>
            </a:endParaRPr>
          </a:p>
          <a:p>
            <a:pPr marL="742950" lvl="1" indent="-285750" algn="just">
              <a:buFont typeface="Arial" panose="020B0604020202020204" pitchFamily="34" charset="0"/>
              <a:buChar char="•"/>
            </a:pPr>
            <a:r>
              <a:rPr lang="sk-SK" sz="1500" dirty="0">
                <a:solidFill>
                  <a:schemeClr val="tx2">
                    <a:lumMod val="75000"/>
                  </a:schemeClr>
                </a:solidFill>
                <a:latin typeface="Verdana" pitchFamily="34" charset="0"/>
              </a:rPr>
              <a:t>dohodnutá </a:t>
            </a:r>
            <a:r>
              <a:rPr lang="sk-SK" sz="1500" b="1" dirty="0">
                <a:solidFill>
                  <a:schemeClr val="tx2">
                    <a:lumMod val="75000"/>
                  </a:schemeClr>
                </a:solidFill>
                <a:latin typeface="Verdana" pitchFamily="34" charset="0"/>
              </a:rPr>
              <a:t>mesačná mzda bude </a:t>
            </a:r>
            <a:r>
              <a:rPr lang="sk-SK" sz="1500" dirty="0">
                <a:solidFill>
                  <a:schemeClr val="tx2">
                    <a:lumMod val="75000"/>
                  </a:schemeClr>
                </a:solidFill>
                <a:latin typeface="Verdana" pitchFamily="34" charset="0"/>
              </a:rPr>
              <a:t>dosahovať </a:t>
            </a:r>
            <a:r>
              <a:rPr lang="sk-SK" sz="1500" b="1" dirty="0">
                <a:solidFill>
                  <a:schemeClr val="tx2">
                    <a:lumMod val="75000"/>
                  </a:schemeClr>
                </a:solidFill>
                <a:latin typeface="Verdana" pitchFamily="34" charset="0"/>
              </a:rPr>
              <a:t>najmenej dvojnásobok priemernej mzdy </a:t>
            </a:r>
            <a:r>
              <a:rPr lang="sk-SK" sz="1500" dirty="0">
                <a:solidFill>
                  <a:schemeClr val="tx2">
                    <a:lumMod val="75000"/>
                  </a:schemeClr>
                </a:solidFill>
                <a:latin typeface="Verdana" pitchFamily="34" charset="0"/>
              </a:rPr>
              <a:t>v hospodárstve SR**</a:t>
            </a:r>
            <a:endParaRPr lang="en-US" sz="1500" dirty="0">
              <a:solidFill>
                <a:schemeClr val="tx2">
                  <a:lumMod val="75000"/>
                </a:schemeClr>
              </a:solidFill>
              <a:latin typeface="Verdana" pitchFamily="34" charset="0"/>
            </a:endParaRPr>
          </a:p>
          <a:p>
            <a:pPr marL="742950" lvl="1" indent="-285750" algn="just">
              <a:buFont typeface="Arial" panose="020B0604020202020204" pitchFamily="34" charset="0"/>
              <a:buChar char="•"/>
            </a:pPr>
            <a:r>
              <a:rPr lang="sk-SK" sz="1500" dirty="0">
                <a:solidFill>
                  <a:schemeClr val="tx2">
                    <a:lumMod val="75000"/>
                  </a:schemeClr>
                </a:solidFill>
                <a:latin typeface="Verdana" pitchFamily="34" charset="0"/>
              </a:rPr>
              <a:t>pre rok 2023 platí mzdová hranica min. </a:t>
            </a:r>
            <a:r>
              <a:rPr lang="sk-SK" sz="1500" b="1" i="1" dirty="0">
                <a:solidFill>
                  <a:schemeClr val="tx2">
                    <a:lumMod val="75000"/>
                  </a:schemeClr>
                </a:solidFill>
                <a:latin typeface="Verdana" pitchFamily="34" charset="0"/>
              </a:rPr>
              <a:t>2 422 EUR </a:t>
            </a:r>
            <a:r>
              <a:rPr lang="sk-SK" sz="1500" dirty="0">
                <a:solidFill>
                  <a:schemeClr val="tx2">
                    <a:lumMod val="75000"/>
                  </a:schemeClr>
                </a:solidFill>
                <a:latin typeface="Verdana" pitchFamily="34" charset="0"/>
              </a:rPr>
              <a:t>(vypočítaná z priemernej mzdy v SR v roku 2021:     1 211 EUR)</a:t>
            </a:r>
            <a:endParaRPr lang="en-US" sz="1500" dirty="0">
              <a:solidFill>
                <a:schemeClr val="tx2">
                  <a:lumMod val="75000"/>
                </a:schemeClr>
              </a:solidFill>
              <a:latin typeface="Verdana" pitchFamily="34" charset="0"/>
            </a:endParaRPr>
          </a:p>
          <a:p>
            <a:pPr algn="just"/>
            <a:endParaRPr lang="en-US" sz="1500" dirty="0">
              <a:solidFill>
                <a:schemeClr val="tx2">
                  <a:lumMod val="75000"/>
                </a:schemeClr>
              </a:solidFill>
              <a:latin typeface="Verdana" pitchFamily="34" charset="0"/>
            </a:endParaRPr>
          </a:p>
          <a:p>
            <a:pPr marL="285750" indent="-285750" algn="just">
              <a:buFont typeface="Arial" panose="020B0604020202020204" pitchFamily="34" charset="0"/>
              <a:buChar char="•"/>
            </a:pPr>
            <a:r>
              <a:rPr lang="pl-PL" sz="1500" dirty="0">
                <a:solidFill>
                  <a:schemeClr val="tx2">
                    <a:lumMod val="75000"/>
                  </a:schemeClr>
                </a:solidFill>
                <a:latin typeface="Verdana" pitchFamily="34" charset="0"/>
              </a:rPr>
              <a:t>národné vízum sa udeľuje </a:t>
            </a:r>
            <a:r>
              <a:rPr lang="pl-PL" sz="1500" b="1" dirty="0">
                <a:solidFill>
                  <a:schemeClr val="tx2">
                    <a:lumMod val="75000"/>
                  </a:schemeClr>
                </a:solidFill>
                <a:latin typeface="Verdana" pitchFamily="34" charset="0"/>
              </a:rPr>
              <a:t>na čas trvania zamestnania najviac na jeden rok </a:t>
            </a:r>
            <a:r>
              <a:rPr lang="pl-PL" sz="1500" dirty="0">
                <a:solidFill>
                  <a:schemeClr val="tx2">
                    <a:lumMod val="75000"/>
                  </a:schemeClr>
                </a:solidFill>
                <a:latin typeface="Verdana" pitchFamily="34" charset="0"/>
              </a:rPr>
              <a:t>a je možné ho udeliť </a:t>
            </a:r>
            <a:r>
              <a:rPr lang="pl-PL" sz="1500" b="1" dirty="0">
                <a:solidFill>
                  <a:schemeClr val="tx2">
                    <a:lumMod val="75000"/>
                  </a:schemeClr>
                </a:solidFill>
                <a:latin typeface="Verdana" pitchFamily="34" charset="0"/>
              </a:rPr>
              <a:t>opakovane</a:t>
            </a:r>
            <a:endParaRPr lang="en-US" sz="1500" b="1" dirty="0">
              <a:solidFill>
                <a:schemeClr val="tx2">
                  <a:lumMod val="75000"/>
                </a:schemeClr>
              </a:solidFill>
              <a:latin typeface="Verdana" pitchFamily="34" charset="0"/>
            </a:endParaRPr>
          </a:p>
        </p:txBody>
      </p:sp>
      <p:grpSp>
        <p:nvGrpSpPr>
          <p:cNvPr id="3" name="Skupina 2">
            <a:extLst>
              <a:ext uri="{FF2B5EF4-FFF2-40B4-BE49-F238E27FC236}">
                <a16:creationId xmlns:a16="http://schemas.microsoft.com/office/drawing/2014/main" id="{C0300966-1B2A-42F0-70E1-DD6F5E94573B}"/>
              </a:ext>
            </a:extLst>
          </p:cNvPr>
          <p:cNvGrpSpPr/>
          <p:nvPr/>
        </p:nvGrpSpPr>
        <p:grpSpPr>
          <a:xfrm>
            <a:off x="10123332" y="505529"/>
            <a:ext cx="1800200" cy="1090819"/>
            <a:chOff x="6647216" y="712360"/>
            <a:chExt cx="1800200" cy="1090819"/>
          </a:xfrm>
        </p:grpSpPr>
        <p:pic>
          <p:nvPicPr>
            <p:cNvPr id="6" name="Picture 2">
              <a:extLst>
                <a:ext uri="{FF2B5EF4-FFF2-40B4-BE49-F238E27FC236}">
                  <a16:creationId xmlns:a16="http://schemas.microsoft.com/office/drawing/2014/main" id="{C4887D3F-A55B-69CF-1FCA-867230A1017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97" t="4410" r="10419" b="3089"/>
            <a:stretch/>
          </p:blipFill>
          <p:spPr bwMode="auto">
            <a:xfrm>
              <a:off x="7367416" y="712360"/>
              <a:ext cx="1080000" cy="1080000"/>
            </a:xfrm>
            <a:prstGeom prst="ellipse">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2D4D5884-B1BA-F5D0-4A80-EA6FA4E17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7216" y="723163"/>
              <a:ext cx="1080016" cy="108001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7" name="BlokTextu 6">
            <a:extLst>
              <a:ext uri="{FF2B5EF4-FFF2-40B4-BE49-F238E27FC236}">
                <a16:creationId xmlns:a16="http://schemas.microsoft.com/office/drawing/2014/main" id="{45E7C4DD-577B-45FC-95DD-D508A9AEC952}"/>
              </a:ext>
            </a:extLst>
          </p:cNvPr>
          <p:cNvSpPr txBox="1"/>
          <p:nvPr/>
        </p:nvSpPr>
        <p:spPr>
          <a:xfrm>
            <a:off x="579865" y="6341668"/>
            <a:ext cx="10956437" cy="338554"/>
          </a:xfrm>
          <a:prstGeom prst="rect">
            <a:avLst/>
          </a:prstGeom>
          <a:noFill/>
        </p:spPr>
        <p:txBody>
          <a:bodyPr wrap="square" rtlCol="0">
            <a:spAutoFit/>
          </a:bodyPr>
          <a:lstStyle/>
          <a:p>
            <a:r>
              <a:rPr lang="sk-SK" sz="800" dirty="0">
                <a:solidFill>
                  <a:schemeClr val="tx2">
                    <a:lumMod val="75000"/>
                  </a:schemeClr>
                </a:solidFill>
                <a:latin typeface="Verdana" pitchFamily="34" charset="0"/>
              </a:rPr>
              <a:t>* zamestnávateľovi, ktorý je podnikom rovnakej zahraničnej osoby alebo organizačnou zložkou podniku rovnakej zahraničnej osoby zriadenou na území Slovenskej republiky</a:t>
            </a:r>
          </a:p>
          <a:p>
            <a:r>
              <a:rPr lang="sk-SK" sz="800" dirty="0">
                <a:solidFill>
                  <a:schemeClr val="tx2">
                    <a:lumMod val="75000"/>
                  </a:schemeClr>
                </a:solidFill>
                <a:latin typeface="Verdana" pitchFamily="34" charset="0"/>
              </a:rPr>
              <a:t>** zverejňuje Štatistický úrad SR za kalendárny rok, ktorý dva roky predchádza kalendárnemu roku, v ktorom </a:t>
            </a:r>
            <a:r>
              <a:rPr lang="sk-SK" sz="800" dirty="0" err="1">
                <a:solidFill>
                  <a:schemeClr val="tx2">
                    <a:lumMod val="75000"/>
                  </a:schemeClr>
                </a:solidFill>
                <a:latin typeface="Verdana" pitchFamily="34" charset="0"/>
              </a:rPr>
              <a:t>relokovaný</a:t>
            </a:r>
            <a:r>
              <a:rPr lang="sk-SK" sz="800" dirty="0">
                <a:solidFill>
                  <a:schemeClr val="tx2">
                    <a:lumMod val="75000"/>
                  </a:schemeClr>
                </a:solidFill>
                <a:latin typeface="Verdana" pitchFamily="34" charset="0"/>
              </a:rPr>
              <a:t> zamestnanec žiada o udelenie národného víza</a:t>
            </a:r>
            <a:endParaRPr lang="sk-SK" sz="800" dirty="0"/>
          </a:p>
        </p:txBody>
      </p:sp>
      <p:sp>
        <p:nvSpPr>
          <p:cNvPr id="10" name="Obdĺžnik 9">
            <a:extLst>
              <a:ext uri="{FF2B5EF4-FFF2-40B4-BE49-F238E27FC236}">
                <a16:creationId xmlns:a16="http://schemas.microsoft.com/office/drawing/2014/main" id="{C6FB1F70-976A-08E5-E243-58B8810702FC}"/>
              </a:ext>
            </a:extLst>
          </p:cNvPr>
          <p:cNvSpPr/>
          <p:nvPr/>
        </p:nvSpPr>
        <p:spPr>
          <a:xfrm>
            <a:off x="495299" y="1268597"/>
            <a:ext cx="11125571" cy="1200329"/>
          </a:xfrm>
          <a:prstGeom prst="rect">
            <a:avLst/>
          </a:prstGeom>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sk-SK" sz="2000" b="1" i="0" u="none" strike="noStrike" kern="1200" cap="none" spc="0" normalizeH="0" baseline="0" noProof="0" dirty="0">
                <a:ln>
                  <a:noFill/>
                </a:ln>
                <a:solidFill>
                  <a:srgbClr val="003264"/>
                </a:solidFill>
                <a:effectLst/>
                <a:uLnTx/>
                <a:uFillTx/>
                <a:latin typeface="Verdana" pitchFamily="34" charset="0"/>
                <a:ea typeface="+mn-ea"/>
                <a:cs typeface="+mn-cs"/>
              </a:rPr>
              <a:t>NARIADENIE VLÁDY 269/2022 </a:t>
            </a:r>
            <a:r>
              <a:rPr kumimoji="0" lang="sk-SK" sz="2000" b="1" i="0" u="none" strike="noStrike" kern="1200" cap="none" spc="0" normalizeH="0" baseline="0" noProof="0" dirty="0" err="1">
                <a:ln>
                  <a:noFill/>
                </a:ln>
                <a:solidFill>
                  <a:srgbClr val="003264"/>
                </a:solidFill>
                <a:effectLst/>
                <a:uLnTx/>
                <a:uFillTx/>
                <a:latin typeface="Verdana" pitchFamily="34" charset="0"/>
                <a:ea typeface="+mn-ea"/>
                <a:cs typeface="+mn-cs"/>
              </a:rPr>
              <a:t>Z.z</a:t>
            </a:r>
            <a:r>
              <a:rPr kumimoji="0" lang="sk-SK" sz="2000" b="1" i="0" u="none" strike="noStrike" kern="1200" cap="none" spc="0" normalizeH="0" baseline="0" noProof="0" dirty="0">
                <a:ln>
                  <a:noFill/>
                </a:ln>
                <a:solidFill>
                  <a:srgbClr val="003264"/>
                </a:solidFill>
                <a:effectLst/>
                <a:uLnTx/>
                <a:uFillTx/>
                <a:latin typeface="Verdana" pitchFamily="34" charset="0"/>
                <a:ea typeface="+mn-ea"/>
                <a:cs typeface="+mn-cs"/>
              </a:rPr>
              <a:t>.</a:t>
            </a:r>
          </a:p>
          <a:p>
            <a:pPr marL="0" marR="0" lvl="0" indent="0" defTabSz="914400" rtl="0" eaLnBrk="1" fontAlgn="base" latinLnBrk="0" hangingPunct="1">
              <a:lnSpc>
                <a:spcPct val="100000"/>
              </a:lnSpc>
              <a:spcBef>
                <a:spcPct val="0"/>
              </a:spcBef>
              <a:spcAft>
                <a:spcPct val="0"/>
              </a:spcAft>
              <a:buClrTx/>
              <a:buSzTx/>
              <a:buFontTx/>
              <a:buNone/>
              <a:tabLst/>
              <a:defRPr/>
            </a:pPr>
            <a:r>
              <a:rPr lang="sk-SK" b="1" dirty="0">
                <a:solidFill>
                  <a:srgbClr val="00B0F0"/>
                </a:solidFill>
                <a:latin typeface="Verdana" panose="020B0604030504040204" pitchFamily="34" charset="0"/>
                <a:ea typeface="Verdana" panose="020B0604030504040204" pitchFamily="34" charset="0"/>
              </a:rPr>
              <a:t>RELOKÁCIE VYSOKOKVALIFIKOVANÝCH ZAMESTNANCOV Z TRETÍCH KRAJÍN </a:t>
            </a:r>
          </a:p>
          <a:p>
            <a:pPr fontAlgn="base">
              <a:spcBef>
                <a:spcPct val="0"/>
              </a:spcBef>
              <a:spcAft>
                <a:spcPct val="0"/>
              </a:spcAft>
              <a:defRPr/>
            </a:pPr>
            <a:endParaRPr lang="sk-SK" b="1" dirty="0">
              <a:solidFill>
                <a:srgbClr val="00B0F0"/>
              </a:solidFill>
              <a:latin typeface="Verdana" panose="020B0604030504040204" pitchFamily="34" charset="0"/>
              <a:ea typeface="Verdana" panose="020B0604030504040204" pitchFamily="34" charset="0"/>
            </a:endParaRPr>
          </a:p>
          <a:p>
            <a:pPr fontAlgn="base">
              <a:spcBef>
                <a:spcPct val="0"/>
              </a:spcBef>
              <a:spcAft>
                <a:spcPct val="0"/>
              </a:spcAft>
              <a:defRPr/>
            </a:pPr>
            <a:r>
              <a:rPr lang="sk-SK" sz="1600" b="1" dirty="0">
                <a:solidFill>
                  <a:srgbClr val="00B0F0"/>
                </a:solidFill>
                <a:latin typeface="Verdana" panose="020B0604030504040204" pitchFamily="34" charset="0"/>
                <a:ea typeface="Verdana" panose="020B0604030504040204" pitchFamily="34" charset="0"/>
              </a:rPr>
              <a:t>VŠEOBECNÉ INFORMÁCIE A PODMIENKY</a:t>
            </a:r>
          </a:p>
        </p:txBody>
      </p:sp>
    </p:spTree>
    <p:extLst>
      <p:ext uri="{BB962C8B-B14F-4D97-AF65-F5344CB8AC3E}">
        <p14:creationId xmlns:p14="http://schemas.microsoft.com/office/powerpoint/2010/main" val="2050249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číslo snímky 1">
            <a:extLst>
              <a:ext uri="{FF2B5EF4-FFF2-40B4-BE49-F238E27FC236}">
                <a16:creationId xmlns:a16="http://schemas.microsoft.com/office/drawing/2014/main" id="{23EDB3ED-475D-572A-6D92-7DFCA890C282}"/>
              </a:ext>
            </a:extLst>
          </p:cNvPr>
          <p:cNvSpPr>
            <a:spLocks noGrp="1"/>
          </p:cNvSpPr>
          <p:nvPr>
            <p:ph type="sldNum" sz="quarter" idx="11"/>
          </p:nvPr>
        </p:nvSpPr>
        <p:spPr/>
        <p:txBody>
          <a:bodyPr/>
          <a:lstStyle/>
          <a:p>
            <a:fld id="{76F7D72F-8F56-4F09-A4E6-31D1C0D3E70B}" type="slidenum">
              <a:rPr lang="en-US" smtClean="0">
                <a:solidFill>
                  <a:prstClr val="white">
                    <a:lumMod val="75000"/>
                  </a:prstClr>
                </a:solidFill>
              </a:rPr>
              <a:pPr/>
              <a:t>4</a:t>
            </a:fld>
            <a:endParaRPr lang="en-US" dirty="0">
              <a:solidFill>
                <a:prstClr val="white">
                  <a:lumMod val="75000"/>
                </a:prstClr>
              </a:solidFill>
            </a:endParaRPr>
          </a:p>
        </p:txBody>
      </p:sp>
      <p:sp>
        <p:nvSpPr>
          <p:cNvPr id="4" name="BlokTextu 3">
            <a:extLst>
              <a:ext uri="{FF2B5EF4-FFF2-40B4-BE49-F238E27FC236}">
                <a16:creationId xmlns:a16="http://schemas.microsoft.com/office/drawing/2014/main" id="{EAA2E914-E9E1-484B-3E96-BE09E035CABC}"/>
              </a:ext>
            </a:extLst>
          </p:cNvPr>
          <p:cNvSpPr txBox="1"/>
          <p:nvPr/>
        </p:nvSpPr>
        <p:spPr>
          <a:xfrm>
            <a:off x="332106" y="2470789"/>
            <a:ext cx="10871242" cy="4247317"/>
          </a:xfrm>
          <a:prstGeom prst="rect">
            <a:avLst/>
          </a:prstGeom>
          <a:noFill/>
        </p:spPr>
        <p:txBody>
          <a:bodyPr wrap="square">
            <a:spAutoFit/>
          </a:bodyPr>
          <a:lstStyle/>
          <a:p>
            <a:pPr marL="285750" indent="-285750" algn="just">
              <a:buFont typeface="Arial" panose="020B0604020202020204" pitchFamily="34" charset="0"/>
              <a:buChar char="•"/>
            </a:pPr>
            <a:r>
              <a:rPr lang="pl-PL" sz="1500" dirty="0">
                <a:solidFill>
                  <a:schemeClr val="tx2">
                    <a:lumMod val="75000"/>
                  </a:schemeClr>
                </a:solidFill>
                <a:latin typeface="Verdana" pitchFamily="34" charset="0"/>
              </a:rPr>
              <a:t>Nové nariadenie platné od</a:t>
            </a:r>
            <a:r>
              <a:rPr lang="pl-PL" sz="1500" b="1" dirty="0">
                <a:solidFill>
                  <a:schemeClr val="tx2">
                    <a:lumMod val="75000"/>
                  </a:schemeClr>
                </a:solidFill>
                <a:latin typeface="Verdana" pitchFamily="34" charset="0"/>
              </a:rPr>
              <a:t> júla 2022</a:t>
            </a:r>
            <a:endParaRPr lang="sk-SK" sz="1500" b="1" dirty="0">
              <a:solidFill>
                <a:schemeClr val="tx2">
                  <a:lumMod val="75000"/>
                </a:schemeClr>
              </a:solidFill>
              <a:latin typeface="Verdana" pitchFamily="34" charset="0"/>
            </a:endParaRPr>
          </a:p>
          <a:p>
            <a:pPr marL="285750" indent="-285750" algn="just">
              <a:buFont typeface="Arial" panose="020B0604020202020204" pitchFamily="34" charset="0"/>
              <a:buChar char="•"/>
            </a:pPr>
            <a:endParaRPr lang="sk-SK" sz="1500" b="1" dirty="0">
              <a:solidFill>
                <a:schemeClr val="tx2">
                  <a:lumMod val="75000"/>
                </a:schemeClr>
              </a:solidFill>
              <a:latin typeface="Verdana" pitchFamily="34" charset="0"/>
            </a:endParaRPr>
          </a:p>
          <a:p>
            <a:pPr marL="285750" indent="-285750" algn="just">
              <a:buFont typeface="Arial" panose="020B0604020202020204" pitchFamily="34" charset="0"/>
              <a:buChar char="•"/>
            </a:pPr>
            <a:r>
              <a:rPr lang="sk-SK" sz="1500" b="1" dirty="0">
                <a:solidFill>
                  <a:schemeClr val="tx2">
                    <a:lumMod val="75000"/>
                  </a:schemeClr>
                </a:solidFill>
                <a:latin typeface="Verdana" pitchFamily="34" charset="0"/>
              </a:rPr>
              <a:t>Zrýchlený proces </a:t>
            </a:r>
            <a:r>
              <a:rPr lang="sk-SK" sz="1500" dirty="0">
                <a:solidFill>
                  <a:schemeClr val="tx2">
                    <a:lumMod val="75000"/>
                  </a:schemeClr>
                </a:solidFill>
                <a:latin typeface="Verdana" pitchFamily="34" charset="0"/>
              </a:rPr>
              <a:t>vydávania národných víz pre vysokokvalifikovaných zamestnancov</a:t>
            </a:r>
          </a:p>
          <a:p>
            <a:pPr algn="just"/>
            <a:endParaRPr lang="sk-SK" sz="1500" u="sng" dirty="0">
              <a:solidFill>
                <a:schemeClr val="tx2">
                  <a:lumMod val="75000"/>
                </a:schemeClr>
              </a:solidFill>
              <a:latin typeface="Verdana" pitchFamily="34" charset="0"/>
            </a:endParaRPr>
          </a:p>
          <a:p>
            <a:pPr marL="285750" indent="-285750" algn="just">
              <a:buFont typeface="Arial" panose="020B0604020202020204" pitchFamily="34" charset="0"/>
              <a:buChar char="•"/>
            </a:pPr>
            <a:r>
              <a:rPr lang="sk-SK" sz="1500" b="1" dirty="0">
                <a:solidFill>
                  <a:schemeClr val="tx2">
                    <a:lumMod val="75000"/>
                  </a:schemeClr>
                </a:solidFill>
                <a:latin typeface="Verdana" pitchFamily="34" charset="0"/>
              </a:rPr>
              <a:t>Nízka </a:t>
            </a:r>
            <a:r>
              <a:rPr lang="sk-SK" sz="1500" dirty="0">
                <a:solidFill>
                  <a:schemeClr val="tx2">
                    <a:lumMod val="75000"/>
                  </a:schemeClr>
                </a:solidFill>
                <a:latin typeface="Verdana" pitchFamily="34" charset="0"/>
              </a:rPr>
              <a:t>úroveň </a:t>
            </a:r>
            <a:r>
              <a:rPr lang="sk-SK" sz="1500" b="1" dirty="0">
                <a:solidFill>
                  <a:schemeClr val="tx2">
                    <a:lumMod val="75000"/>
                  </a:schemeClr>
                </a:solidFill>
                <a:latin typeface="Verdana" pitchFamily="34" charset="0"/>
              </a:rPr>
              <a:t>byrokracie</a:t>
            </a:r>
          </a:p>
          <a:p>
            <a:pPr marL="285750" indent="-285750" algn="just">
              <a:buFont typeface="Arial" panose="020B0604020202020204" pitchFamily="34" charset="0"/>
              <a:buChar char="•"/>
            </a:pPr>
            <a:endParaRPr lang="sk-SK" sz="1500" dirty="0">
              <a:solidFill>
                <a:schemeClr val="tx2">
                  <a:lumMod val="75000"/>
                </a:schemeClr>
              </a:solidFill>
              <a:latin typeface="Verdana" pitchFamily="34" charset="0"/>
            </a:endParaRPr>
          </a:p>
          <a:p>
            <a:pPr marL="285750" indent="-285750" algn="just">
              <a:buFont typeface="Arial" panose="020B0604020202020204" pitchFamily="34" charset="0"/>
              <a:buChar char="•"/>
            </a:pPr>
            <a:r>
              <a:rPr lang="sk-SK" sz="1500" dirty="0">
                <a:solidFill>
                  <a:schemeClr val="tx2">
                    <a:lumMod val="75000"/>
                  </a:schemeClr>
                </a:solidFill>
                <a:latin typeface="Verdana" pitchFamily="34" charset="0"/>
              </a:rPr>
              <a:t>Možnosť presunu </a:t>
            </a:r>
            <a:r>
              <a:rPr lang="sk-SK" sz="1500" b="1" dirty="0">
                <a:solidFill>
                  <a:schemeClr val="tx2">
                    <a:lumMod val="75000"/>
                  </a:schemeClr>
                </a:solidFill>
                <a:latin typeface="Verdana" pitchFamily="34" charset="0"/>
              </a:rPr>
              <a:t>priamych rodinných príslušníkov </a:t>
            </a:r>
            <a:r>
              <a:rPr lang="sk-SK" sz="1500" dirty="0" err="1">
                <a:solidFill>
                  <a:schemeClr val="tx2">
                    <a:lumMod val="75000"/>
                  </a:schemeClr>
                </a:solidFill>
                <a:latin typeface="Verdana" pitchFamily="34" charset="0"/>
              </a:rPr>
              <a:t>relokovaného</a:t>
            </a:r>
            <a:r>
              <a:rPr lang="sk-SK" sz="1500" dirty="0">
                <a:solidFill>
                  <a:schemeClr val="tx2">
                    <a:lumMod val="75000"/>
                  </a:schemeClr>
                </a:solidFill>
                <a:latin typeface="Verdana" pitchFamily="34" charset="0"/>
              </a:rPr>
              <a:t> zamestnanca</a:t>
            </a:r>
          </a:p>
          <a:p>
            <a:pPr marL="285750" indent="-285750" algn="just">
              <a:buFont typeface="Arial" panose="020B0604020202020204" pitchFamily="34" charset="0"/>
              <a:buChar char="•"/>
            </a:pPr>
            <a:endParaRPr lang="sk-SK" sz="1500" dirty="0">
              <a:solidFill>
                <a:schemeClr val="tx2">
                  <a:lumMod val="75000"/>
                </a:schemeClr>
              </a:solidFill>
              <a:latin typeface="Verdana" pitchFamily="34" charset="0"/>
            </a:endParaRPr>
          </a:p>
          <a:p>
            <a:pPr marL="285750" indent="-285750" algn="just">
              <a:buFont typeface="Arial" panose="020B0604020202020204" pitchFamily="34" charset="0"/>
              <a:buChar char="•"/>
            </a:pPr>
            <a:r>
              <a:rPr lang="pl-PL" sz="1500" dirty="0">
                <a:solidFill>
                  <a:schemeClr val="tx2">
                    <a:lumMod val="75000"/>
                  </a:schemeClr>
                </a:solidFill>
                <a:latin typeface="Verdana" pitchFamily="34" charset="0"/>
              </a:rPr>
              <a:t>Možné </a:t>
            </a:r>
            <a:r>
              <a:rPr lang="pl-PL" sz="1500" b="1" dirty="0">
                <a:solidFill>
                  <a:schemeClr val="tx2">
                    <a:lumMod val="75000"/>
                  </a:schemeClr>
                </a:solidFill>
                <a:latin typeface="Verdana" pitchFamily="34" charset="0"/>
              </a:rPr>
              <a:t>predĺženie</a:t>
            </a:r>
            <a:r>
              <a:rPr lang="pl-PL" sz="1500" dirty="0">
                <a:solidFill>
                  <a:schemeClr val="tx2">
                    <a:lumMod val="75000"/>
                  </a:schemeClr>
                </a:solidFill>
                <a:latin typeface="Verdana" pitchFamily="34" charset="0"/>
              </a:rPr>
              <a:t> národných víz po 1 roku</a:t>
            </a:r>
            <a:endParaRPr lang="sk-SK" sz="1500" dirty="0">
              <a:solidFill>
                <a:schemeClr val="tx2">
                  <a:lumMod val="75000"/>
                </a:schemeClr>
              </a:solidFill>
              <a:latin typeface="Verdana" pitchFamily="34" charset="0"/>
            </a:endParaRPr>
          </a:p>
          <a:p>
            <a:pPr marL="285750" indent="-285750" algn="just">
              <a:buFont typeface="Arial" panose="020B0604020202020204" pitchFamily="34" charset="0"/>
              <a:buChar char="•"/>
            </a:pPr>
            <a:endParaRPr lang="sk-SK" sz="1500" dirty="0">
              <a:solidFill>
                <a:schemeClr val="tx2">
                  <a:lumMod val="75000"/>
                </a:schemeClr>
              </a:solidFill>
              <a:latin typeface="Verdana" pitchFamily="34" charset="0"/>
            </a:endParaRPr>
          </a:p>
          <a:p>
            <a:pPr marL="285750" indent="-285750" algn="just">
              <a:buFont typeface="Arial" panose="020B0604020202020204" pitchFamily="34" charset="0"/>
              <a:buChar char="•"/>
            </a:pPr>
            <a:r>
              <a:rPr lang="sk-SK" sz="1500" dirty="0">
                <a:solidFill>
                  <a:schemeClr val="tx2">
                    <a:lumMod val="75000"/>
                  </a:schemeClr>
                </a:solidFill>
                <a:latin typeface="Verdana" pitchFamily="34" charset="0"/>
              </a:rPr>
              <a:t>Podanie žiadosti o národné vízum </a:t>
            </a:r>
            <a:r>
              <a:rPr lang="sk-SK" sz="1500" b="1" dirty="0">
                <a:solidFill>
                  <a:schemeClr val="tx2">
                    <a:lumMod val="75000"/>
                  </a:schemeClr>
                </a:solidFill>
                <a:latin typeface="Verdana" pitchFamily="34" charset="0"/>
              </a:rPr>
              <a:t>na ktoromkoľvek veľvyslanectve/konzuláte </a:t>
            </a:r>
            <a:r>
              <a:rPr lang="sk-SK" sz="1500" dirty="0">
                <a:solidFill>
                  <a:schemeClr val="tx2">
                    <a:lumMod val="75000"/>
                  </a:schemeClr>
                </a:solidFill>
                <a:latin typeface="Verdana" pitchFamily="34" charset="0"/>
              </a:rPr>
              <a:t>SR v zahraničí</a:t>
            </a:r>
          </a:p>
          <a:p>
            <a:pPr marL="285750" indent="-285750" algn="just">
              <a:buFont typeface="Arial" panose="020B0604020202020204" pitchFamily="34" charset="0"/>
              <a:buChar char="•"/>
            </a:pPr>
            <a:endParaRPr lang="sk-SK" sz="1500" dirty="0">
              <a:solidFill>
                <a:schemeClr val="tx2">
                  <a:lumMod val="75000"/>
                </a:schemeClr>
              </a:solidFill>
              <a:latin typeface="Verdana" pitchFamily="34" charset="0"/>
            </a:endParaRPr>
          </a:p>
          <a:p>
            <a:pPr marL="285750" indent="-285750" algn="just">
              <a:buFont typeface="Arial" panose="020B0604020202020204" pitchFamily="34" charset="0"/>
              <a:buChar char="•"/>
            </a:pPr>
            <a:r>
              <a:rPr lang="sk-SK" sz="1500" dirty="0">
                <a:solidFill>
                  <a:schemeClr val="tx2">
                    <a:lumMod val="75000"/>
                  </a:schemeClr>
                </a:solidFill>
                <a:latin typeface="Verdana" pitchFamily="34" charset="0"/>
              </a:rPr>
              <a:t>Národné vízum </a:t>
            </a:r>
            <a:r>
              <a:rPr lang="sk-SK" sz="1500" dirty="0" err="1">
                <a:solidFill>
                  <a:schemeClr val="tx2">
                    <a:lumMod val="75000"/>
                  </a:schemeClr>
                </a:solidFill>
                <a:latin typeface="Verdana" pitchFamily="34" charset="0"/>
              </a:rPr>
              <a:t>relokovanému</a:t>
            </a:r>
            <a:r>
              <a:rPr lang="sk-SK" sz="1500" dirty="0">
                <a:solidFill>
                  <a:schemeClr val="tx2">
                    <a:lumMod val="75000"/>
                  </a:schemeClr>
                </a:solidFill>
                <a:latin typeface="Verdana" pitchFamily="34" charset="0"/>
              </a:rPr>
              <a:t> </a:t>
            </a:r>
            <a:r>
              <a:rPr lang="sk-SK" sz="1500">
                <a:solidFill>
                  <a:schemeClr val="tx2">
                    <a:lumMod val="75000"/>
                  </a:schemeClr>
                </a:solidFill>
                <a:latin typeface="Verdana" pitchFamily="34" charset="0"/>
              </a:rPr>
              <a:t>zamestnancovi neumožňuje </a:t>
            </a:r>
            <a:r>
              <a:rPr lang="sk-SK" sz="1500" dirty="0">
                <a:solidFill>
                  <a:schemeClr val="tx2">
                    <a:lumMod val="75000"/>
                  </a:schemeClr>
                </a:solidFill>
                <a:latin typeface="Verdana" pitchFamily="34" charset="0"/>
              </a:rPr>
              <a:t>uzavrieť pracovný pomer u iného zamestnávateľa = </a:t>
            </a:r>
            <a:r>
              <a:rPr lang="sk-SK" sz="1500" b="1" dirty="0">
                <a:solidFill>
                  <a:schemeClr val="tx2">
                    <a:lumMod val="75000"/>
                  </a:schemeClr>
                </a:solidFill>
                <a:latin typeface="Verdana" pitchFamily="34" charset="0"/>
              </a:rPr>
              <a:t>garancia/výhoda pre spoločnosť</a:t>
            </a:r>
            <a:r>
              <a:rPr lang="sk-SK" sz="1500" dirty="0">
                <a:solidFill>
                  <a:schemeClr val="tx2">
                    <a:lumMod val="75000"/>
                  </a:schemeClr>
                </a:solidFill>
                <a:latin typeface="Verdana" pitchFamily="34" charset="0"/>
              </a:rPr>
              <a:t>, ktorá zamestnanca </a:t>
            </a:r>
            <a:r>
              <a:rPr lang="sk-SK" sz="1500" dirty="0" err="1">
                <a:solidFill>
                  <a:schemeClr val="tx2">
                    <a:lumMod val="75000"/>
                  </a:schemeClr>
                </a:solidFill>
                <a:latin typeface="Verdana" pitchFamily="34" charset="0"/>
              </a:rPr>
              <a:t>relokuje</a:t>
            </a:r>
            <a:endParaRPr lang="sk-SK" sz="1500" dirty="0">
              <a:solidFill>
                <a:schemeClr val="tx2">
                  <a:lumMod val="75000"/>
                </a:schemeClr>
              </a:solidFill>
              <a:latin typeface="Verdana" pitchFamily="34" charset="0"/>
            </a:endParaRPr>
          </a:p>
          <a:p>
            <a:pPr marL="285750" indent="-285750" algn="just">
              <a:buFont typeface="Arial" panose="020B0604020202020204" pitchFamily="34" charset="0"/>
              <a:buChar char="•"/>
            </a:pPr>
            <a:endParaRPr lang="sk-SK" sz="1500" dirty="0">
              <a:solidFill>
                <a:schemeClr val="tx2">
                  <a:lumMod val="75000"/>
                </a:schemeClr>
              </a:solidFill>
              <a:latin typeface="Verdana" pitchFamily="34" charset="0"/>
            </a:endParaRPr>
          </a:p>
          <a:p>
            <a:pPr marL="285750" indent="-285750" algn="just">
              <a:buFont typeface="Arial" panose="020B0604020202020204" pitchFamily="34" charset="0"/>
              <a:buChar char="•"/>
            </a:pPr>
            <a:r>
              <a:rPr lang="sk-SK" sz="1500" b="1" dirty="0">
                <a:solidFill>
                  <a:schemeClr val="tx2">
                    <a:lumMod val="75000"/>
                  </a:schemeClr>
                </a:solidFill>
                <a:latin typeface="Verdana" pitchFamily="34" charset="0"/>
              </a:rPr>
              <a:t>Priamy kontakt v SARIO </a:t>
            </a:r>
            <a:r>
              <a:rPr lang="sk-SK" sz="1500" dirty="0">
                <a:solidFill>
                  <a:schemeClr val="tx2">
                    <a:lumMod val="75000"/>
                  </a:schemeClr>
                </a:solidFill>
                <a:latin typeface="Verdana" pitchFamily="34" charset="0"/>
              </a:rPr>
              <a:t>(možnosť sledovania celého procesu </a:t>
            </a:r>
            <a:r>
              <a:rPr lang="sk-SK" sz="1500" dirty="0" err="1">
                <a:solidFill>
                  <a:schemeClr val="tx2">
                    <a:lumMod val="75000"/>
                  </a:schemeClr>
                </a:solidFill>
                <a:latin typeface="Verdana" pitchFamily="34" charset="0"/>
              </a:rPr>
              <a:t>relokácie</a:t>
            </a:r>
            <a:r>
              <a:rPr lang="sk-SK" sz="1500" dirty="0">
                <a:solidFill>
                  <a:schemeClr val="tx2">
                    <a:lumMod val="75000"/>
                  </a:schemeClr>
                </a:solidFill>
                <a:latin typeface="Verdana" pitchFamily="34" charset="0"/>
              </a:rPr>
              <a:t>)</a:t>
            </a:r>
          </a:p>
          <a:p>
            <a:pPr marL="285750" indent="-285750" algn="just">
              <a:buFont typeface="Arial" panose="020B0604020202020204" pitchFamily="34" charset="0"/>
              <a:buChar char="•"/>
            </a:pPr>
            <a:endParaRPr lang="sk-SK" sz="1500" dirty="0">
              <a:solidFill>
                <a:schemeClr val="tx2">
                  <a:lumMod val="75000"/>
                </a:schemeClr>
              </a:solidFill>
              <a:latin typeface="Verdana" pitchFamily="34" charset="0"/>
            </a:endParaRPr>
          </a:p>
          <a:p>
            <a:pPr marL="285750" indent="-285750" algn="just">
              <a:buFont typeface="Arial" panose="020B0604020202020204" pitchFamily="34" charset="0"/>
              <a:buChar char="•"/>
            </a:pPr>
            <a:r>
              <a:rPr lang="sk-SK" sz="1500" dirty="0">
                <a:solidFill>
                  <a:schemeClr val="tx2">
                    <a:lumMod val="75000"/>
                  </a:schemeClr>
                </a:solidFill>
                <a:latin typeface="Verdana" pitchFamily="34" charset="0"/>
              </a:rPr>
              <a:t>Možnosť požiadať o </a:t>
            </a:r>
            <a:r>
              <a:rPr lang="sk-SK" sz="1500" b="1" dirty="0">
                <a:solidFill>
                  <a:schemeClr val="tx2">
                    <a:lumMod val="75000"/>
                  </a:schemeClr>
                </a:solidFill>
                <a:latin typeface="Verdana" pitchFamily="34" charset="0"/>
              </a:rPr>
              <a:t>prechodný pobyt </a:t>
            </a:r>
            <a:r>
              <a:rPr lang="sk-SK" sz="1500" dirty="0">
                <a:solidFill>
                  <a:schemeClr val="tx2">
                    <a:lumMod val="75000"/>
                  </a:schemeClr>
                </a:solidFill>
                <a:latin typeface="Verdana" pitchFamily="34" charset="0"/>
              </a:rPr>
              <a:t>po príchode na Slovensko (odporúča sa)</a:t>
            </a:r>
            <a:endParaRPr lang="en-US" sz="1600" dirty="0">
              <a:solidFill>
                <a:schemeClr val="tx2">
                  <a:lumMod val="75000"/>
                </a:schemeClr>
              </a:solidFill>
              <a:latin typeface="Verdana" pitchFamily="34" charset="0"/>
            </a:endParaRPr>
          </a:p>
        </p:txBody>
      </p:sp>
      <p:grpSp>
        <p:nvGrpSpPr>
          <p:cNvPr id="3" name="Skupina 2">
            <a:extLst>
              <a:ext uri="{FF2B5EF4-FFF2-40B4-BE49-F238E27FC236}">
                <a16:creationId xmlns:a16="http://schemas.microsoft.com/office/drawing/2014/main" id="{C0300966-1B2A-42F0-70E1-DD6F5E94573B}"/>
              </a:ext>
            </a:extLst>
          </p:cNvPr>
          <p:cNvGrpSpPr/>
          <p:nvPr/>
        </p:nvGrpSpPr>
        <p:grpSpPr>
          <a:xfrm>
            <a:off x="10123332" y="505529"/>
            <a:ext cx="1800200" cy="1090819"/>
            <a:chOff x="6647216" y="712360"/>
            <a:chExt cx="1800200" cy="1090819"/>
          </a:xfrm>
        </p:grpSpPr>
        <p:pic>
          <p:nvPicPr>
            <p:cNvPr id="6" name="Picture 2">
              <a:extLst>
                <a:ext uri="{FF2B5EF4-FFF2-40B4-BE49-F238E27FC236}">
                  <a16:creationId xmlns:a16="http://schemas.microsoft.com/office/drawing/2014/main" id="{C4887D3F-A55B-69CF-1FCA-867230A10176}"/>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97" t="4410" r="10419" b="3089"/>
            <a:stretch/>
          </p:blipFill>
          <p:spPr bwMode="auto">
            <a:xfrm>
              <a:off x="7367416" y="712360"/>
              <a:ext cx="1080000" cy="1080000"/>
            </a:xfrm>
            <a:prstGeom prst="ellipse">
              <a:avLst/>
            </a:prstGeom>
            <a:noFill/>
            <a:extLst>
              <a:ext uri="{909E8E84-426E-40DD-AFC4-6F175D3DCCD1}">
                <a14:hiddenFill xmlns:a14="http://schemas.microsoft.com/office/drawing/2010/main">
                  <a:solidFill>
                    <a:srgbClr val="FFFFFF"/>
                  </a:solidFill>
                </a14:hiddenFill>
              </a:ext>
            </a:extLst>
          </p:spPr>
        </p:pic>
        <p:pic>
          <p:nvPicPr>
            <p:cNvPr id="8" name="Picture 12">
              <a:extLst>
                <a:ext uri="{FF2B5EF4-FFF2-40B4-BE49-F238E27FC236}">
                  <a16:creationId xmlns:a16="http://schemas.microsoft.com/office/drawing/2014/main" id="{2D4D5884-B1BA-F5D0-4A80-EA6FA4E171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7216" y="723163"/>
              <a:ext cx="1080016" cy="108001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5" name="Obdĺžnik 4">
            <a:extLst>
              <a:ext uri="{FF2B5EF4-FFF2-40B4-BE49-F238E27FC236}">
                <a16:creationId xmlns:a16="http://schemas.microsoft.com/office/drawing/2014/main" id="{753FDBCD-F4FA-20A7-C5E2-C68A399B4053}"/>
              </a:ext>
            </a:extLst>
          </p:cNvPr>
          <p:cNvSpPr/>
          <p:nvPr/>
        </p:nvSpPr>
        <p:spPr>
          <a:xfrm>
            <a:off x="495299" y="1268597"/>
            <a:ext cx="11125571" cy="1200329"/>
          </a:xfrm>
          <a:prstGeom prst="rect">
            <a:avLst/>
          </a:prstGeom>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sk-SK" sz="2000" b="1" i="0" u="none" strike="noStrike" kern="1200" cap="none" spc="0" normalizeH="0" baseline="0" noProof="0" dirty="0">
                <a:ln>
                  <a:noFill/>
                </a:ln>
                <a:solidFill>
                  <a:srgbClr val="003264"/>
                </a:solidFill>
                <a:effectLst/>
                <a:uLnTx/>
                <a:uFillTx/>
                <a:latin typeface="Verdana" pitchFamily="34" charset="0"/>
                <a:ea typeface="+mn-ea"/>
                <a:cs typeface="+mn-cs"/>
              </a:rPr>
              <a:t>NARIADENIE VLÁDY 269/2022 </a:t>
            </a:r>
            <a:r>
              <a:rPr kumimoji="0" lang="sk-SK" sz="2000" b="1" i="0" u="none" strike="noStrike" kern="1200" cap="none" spc="0" normalizeH="0" baseline="0" noProof="0" dirty="0" err="1">
                <a:ln>
                  <a:noFill/>
                </a:ln>
                <a:solidFill>
                  <a:srgbClr val="003264"/>
                </a:solidFill>
                <a:effectLst/>
                <a:uLnTx/>
                <a:uFillTx/>
                <a:latin typeface="Verdana" pitchFamily="34" charset="0"/>
                <a:ea typeface="+mn-ea"/>
                <a:cs typeface="+mn-cs"/>
              </a:rPr>
              <a:t>Z.z</a:t>
            </a:r>
            <a:r>
              <a:rPr kumimoji="0" lang="sk-SK" sz="2000" b="1" i="0" u="none" strike="noStrike" kern="1200" cap="none" spc="0" normalizeH="0" baseline="0" noProof="0" dirty="0">
                <a:ln>
                  <a:noFill/>
                </a:ln>
                <a:solidFill>
                  <a:srgbClr val="003264"/>
                </a:solidFill>
                <a:effectLst/>
                <a:uLnTx/>
                <a:uFillTx/>
                <a:latin typeface="Verdana" pitchFamily="34" charset="0"/>
                <a:ea typeface="+mn-ea"/>
                <a:cs typeface="+mn-cs"/>
              </a:rPr>
              <a:t>.</a:t>
            </a:r>
          </a:p>
          <a:p>
            <a:pPr marL="0" marR="0" lvl="0" indent="0" defTabSz="914400" rtl="0" eaLnBrk="1" fontAlgn="base" latinLnBrk="0" hangingPunct="1">
              <a:lnSpc>
                <a:spcPct val="100000"/>
              </a:lnSpc>
              <a:spcBef>
                <a:spcPct val="0"/>
              </a:spcBef>
              <a:spcAft>
                <a:spcPct val="0"/>
              </a:spcAft>
              <a:buClrTx/>
              <a:buSzTx/>
              <a:buFontTx/>
              <a:buNone/>
              <a:tabLst/>
              <a:defRPr/>
            </a:pPr>
            <a:r>
              <a:rPr lang="sk-SK" b="1" dirty="0">
                <a:solidFill>
                  <a:srgbClr val="00B0F0"/>
                </a:solidFill>
                <a:latin typeface="Verdana" panose="020B0604030504040204" pitchFamily="34" charset="0"/>
                <a:ea typeface="Verdana" panose="020B0604030504040204" pitchFamily="34" charset="0"/>
              </a:rPr>
              <a:t>RELOKÁCIE VYSOKOKVALIFIKOVANÝCH ZAMESTNANCOV Z TRETÍCH KRAJÍN </a:t>
            </a:r>
          </a:p>
          <a:p>
            <a:pPr fontAlgn="base">
              <a:spcBef>
                <a:spcPct val="0"/>
              </a:spcBef>
              <a:spcAft>
                <a:spcPct val="0"/>
              </a:spcAft>
              <a:defRPr/>
            </a:pPr>
            <a:endParaRPr lang="sk-SK" b="1" dirty="0">
              <a:solidFill>
                <a:srgbClr val="00B0F0"/>
              </a:solidFill>
              <a:latin typeface="Verdana" panose="020B0604030504040204" pitchFamily="34" charset="0"/>
              <a:ea typeface="Verdana" panose="020B0604030504040204" pitchFamily="34" charset="0"/>
            </a:endParaRPr>
          </a:p>
          <a:p>
            <a:pPr fontAlgn="base">
              <a:spcBef>
                <a:spcPct val="0"/>
              </a:spcBef>
              <a:spcAft>
                <a:spcPct val="0"/>
              </a:spcAft>
              <a:defRPr/>
            </a:pPr>
            <a:r>
              <a:rPr lang="sk-SK" sz="1600" b="1" dirty="0">
                <a:solidFill>
                  <a:srgbClr val="00B0F0"/>
                </a:solidFill>
                <a:latin typeface="Verdana" panose="020B0604030504040204" pitchFamily="34" charset="0"/>
                <a:ea typeface="Verdana" panose="020B0604030504040204" pitchFamily="34" charset="0"/>
              </a:rPr>
              <a:t>VŠEOBECNÉ INFORMÁCIE A PODMIENKY</a:t>
            </a:r>
          </a:p>
        </p:txBody>
      </p:sp>
    </p:spTree>
    <p:extLst>
      <p:ext uri="{BB962C8B-B14F-4D97-AF65-F5344CB8AC3E}">
        <p14:creationId xmlns:p14="http://schemas.microsoft.com/office/powerpoint/2010/main" val="402292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Obdĺžnik 1"/>
          <p:cNvSpPr/>
          <p:nvPr/>
        </p:nvSpPr>
        <p:spPr>
          <a:xfrm>
            <a:off x="5017138" y="3066810"/>
            <a:ext cx="6585507" cy="646331"/>
          </a:xfrm>
          <a:prstGeom prst="rect">
            <a:avLst/>
          </a:prstGeom>
        </p:spPr>
        <p:txBody>
          <a:bodyPr wrap="square">
            <a:spAutoFit/>
          </a:bodyPr>
          <a:lstStyle/>
          <a:p>
            <a:pPr lvl="0" fontAlgn="base">
              <a:spcBef>
                <a:spcPct val="0"/>
              </a:spcBef>
              <a:spcAft>
                <a:spcPct val="0"/>
              </a:spcAft>
              <a:defRPr/>
            </a:pPr>
            <a:r>
              <a:rPr kumimoji="0" lang="sk-SK" sz="3600" b="1" i="0" u="none" strike="noStrike" kern="1200" cap="none" spc="0" normalizeH="0" baseline="0" noProof="0" dirty="0">
                <a:ln>
                  <a:noFill/>
                </a:ln>
                <a:solidFill>
                  <a:srgbClr val="003264"/>
                </a:solidFill>
                <a:effectLst/>
                <a:uLnTx/>
                <a:uFillTx/>
                <a:latin typeface="Verdana" pitchFamily="34" charset="0"/>
                <a:ea typeface="Verdana" panose="020B0604030504040204" pitchFamily="34" charset="0"/>
                <a:cs typeface="Verdana" panose="020B0604030504040204" pitchFamily="34" charset="0"/>
              </a:rPr>
              <a:t>2.</a:t>
            </a:r>
            <a:r>
              <a:rPr kumimoji="0" lang="sk-SK" sz="2000" b="1" i="0" u="none" strike="noStrike" kern="1200" cap="none" spc="0" normalizeH="0" baseline="0" noProof="0" dirty="0">
                <a:ln>
                  <a:noFill/>
                </a:ln>
                <a:solidFill>
                  <a:srgbClr val="003264"/>
                </a:solidFill>
                <a:effectLst/>
                <a:uLnTx/>
                <a:uFillTx/>
                <a:latin typeface="Verdana" pitchFamily="34" charset="0"/>
                <a:ea typeface="Verdana" panose="020B0604030504040204" pitchFamily="34" charset="0"/>
                <a:cs typeface="Verdana" panose="020B0604030504040204" pitchFamily="34" charset="0"/>
              </a:rPr>
              <a:t> </a:t>
            </a:r>
            <a:r>
              <a:rPr lang="sk-SK" sz="2000" b="1" dirty="0">
                <a:solidFill>
                  <a:srgbClr val="003264"/>
                </a:solidFill>
                <a:latin typeface="Verdana" pitchFamily="34" charset="0"/>
                <a:ea typeface="Verdana" panose="020B0604030504040204" pitchFamily="34" charset="0"/>
                <a:cs typeface="Verdana" panose="020B0604030504040204" pitchFamily="34" charset="0"/>
              </a:rPr>
              <a:t>POPIS PROCESU RELOKÁCIE</a:t>
            </a:r>
            <a:endParaRPr kumimoji="0" lang="sk-SK" sz="2000" b="1" i="0" u="none" strike="noStrike" kern="1200" cap="none" spc="0" normalizeH="0" baseline="0" noProof="0" dirty="0">
              <a:ln>
                <a:noFill/>
              </a:ln>
              <a:solidFill>
                <a:srgbClr val="003264"/>
              </a:solidFill>
              <a:effectLst/>
              <a:uLnTx/>
              <a:uFillTx/>
              <a:latin typeface="Verdana" pitchFamily="34" charset="0"/>
              <a:ea typeface="Verdana" panose="020B0604030504040204" pitchFamily="34" charset="0"/>
              <a:cs typeface="Verdana" panose="020B0604030504040204" pitchFamily="34" charset="0"/>
            </a:endParaRPr>
          </a:p>
        </p:txBody>
      </p:sp>
      <p:pic>
        <p:nvPicPr>
          <p:cNvPr id="7" name="Obrázok 6">
            <a:extLst>
              <a:ext uri="{FF2B5EF4-FFF2-40B4-BE49-F238E27FC236}">
                <a16:creationId xmlns:a16="http://schemas.microsoft.com/office/drawing/2014/main" id="{AA370556-1EB9-743B-045B-8CB925C0D8CB}"/>
              </a:ext>
            </a:extLst>
          </p:cNvPr>
          <p:cNvPicPr>
            <a:picLocks noChangeAspect="1"/>
          </p:cNvPicPr>
          <p:nvPr/>
        </p:nvPicPr>
        <p:blipFill rotWithShape="1">
          <a:blip r:embed="rId3">
            <a:extLst>
              <a:ext uri="{28A0092B-C50C-407E-A947-70E740481C1C}">
                <a14:useLocalDpi xmlns:a14="http://schemas.microsoft.com/office/drawing/2010/main" val="0"/>
              </a:ext>
            </a:extLst>
          </a:blip>
          <a:srcRect l="16583" r="16583"/>
          <a:stretch/>
        </p:blipFill>
        <p:spPr>
          <a:xfrm>
            <a:off x="867330" y="1753706"/>
            <a:ext cx="3618000" cy="3618000"/>
          </a:xfrm>
          <a:prstGeom prst="ellipse">
            <a:avLst/>
          </a:prstGeom>
        </p:spPr>
      </p:pic>
    </p:spTree>
    <p:extLst>
      <p:ext uri="{BB962C8B-B14F-4D97-AF65-F5344CB8AC3E}">
        <p14:creationId xmlns:p14="http://schemas.microsoft.com/office/powerpoint/2010/main" val="32509844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dĺžnik 3">
            <a:extLst>
              <a:ext uri="{FF2B5EF4-FFF2-40B4-BE49-F238E27FC236}">
                <a16:creationId xmlns:a16="http://schemas.microsoft.com/office/drawing/2014/main" id="{BE882AC4-267B-F7D1-DB01-D72BDBC4FDF8}"/>
              </a:ext>
            </a:extLst>
          </p:cNvPr>
          <p:cNvSpPr/>
          <p:nvPr/>
        </p:nvSpPr>
        <p:spPr>
          <a:xfrm>
            <a:off x="524318" y="1321648"/>
            <a:ext cx="11655944" cy="677108"/>
          </a:xfrm>
          <a:prstGeom prst="rect">
            <a:avLst/>
          </a:prstGeom>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sk-SK" sz="2000" b="1" i="0" u="none" strike="noStrike" kern="1200" cap="none" spc="0" normalizeH="0" baseline="0" dirty="0">
                <a:ln>
                  <a:noFill/>
                </a:ln>
                <a:solidFill>
                  <a:srgbClr val="003264"/>
                </a:solidFill>
                <a:effectLst/>
                <a:uLnTx/>
                <a:uFillTx/>
                <a:latin typeface="Verdana" pitchFamily="34" charset="0"/>
              </a:rPr>
              <a:t>ZJEDNODUŠENÝ OPIS PROCESU </a:t>
            </a:r>
          </a:p>
          <a:p>
            <a:pPr fontAlgn="base">
              <a:spcBef>
                <a:spcPct val="0"/>
              </a:spcBef>
              <a:spcAft>
                <a:spcPct val="0"/>
              </a:spcAft>
              <a:defRPr/>
            </a:pPr>
            <a:r>
              <a:rPr lang="sk-SK" b="1" dirty="0">
                <a:solidFill>
                  <a:srgbClr val="00B0F0"/>
                </a:solidFill>
                <a:latin typeface="Verdana" panose="020B0604030504040204" pitchFamily="34" charset="0"/>
                <a:ea typeface="Verdana" panose="020B0604030504040204" pitchFamily="34" charset="0"/>
              </a:rPr>
              <a:t>RELOKÁCIE VYSOKOKVALIFIKOVANÝCH ZAMESTNANCOV Z TRETÍCH KRAJÍN </a:t>
            </a:r>
          </a:p>
        </p:txBody>
      </p:sp>
      <p:grpSp>
        <p:nvGrpSpPr>
          <p:cNvPr id="7" name="Skupina 6">
            <a:extLst>
              <a:ext uri="{FF2B5EF4-FFF2-40B4-BE49-F238E27FC236}">
                <a16:creationId xmlns:a16="http://schemas.microsoft.com/office/drawing/2014/main" id="{5DA74175-264C-D1F3-887D-48E170BDA369}"/>
              </a:ext>
            </a:extLst>
          </p:cNvPr>
          <p:cNvGrpSpPr/>
          <p:nvPr/>
        </p:nvGrpSpPr>
        <p:grpSpPr>
          <a:xfrm>
            <a:off x="453765" y="2181813"/>
            <a:ext cx="11284469" cy="4602258"/>
            <a:chOff x="374131" y="1896063"/>
            <a:chExt cx="11284469" cy="4602258"/>
          </a:xfrm>
        </p:grpSpPr>
        <p:grpSp>
          <p:nvGrpSpPr>
            <p:cNvPr id="6" name="Skupina 5">
              <a:extLst>
                <a:ext uri="{FF2B5EF4-FFF2-40B4-BE49-F238E27FC236}">
                  <a16:creationId xmlns:a16="http://schemas.microsoft.com/office/drawing/2014/main" id="{47FE6E9F-CA0B-4A84-022F-98BD0D709667}"/>
                </a:ext>
              </a:extLst>
            </p:cNvPr>
            <p:cNvGrpSpPr/>
            <p:nvPr/>
          </p:nvGrpSpPr>
          <p:grpSpPr>
            <a:xfrm>
              <a:off x="374131" y="2618380"/>
              <a:ext cx="11206974" cy="3879941"/>
              <a:chOff x="374131" y="2618380"/>
              <a:chExt cx="11206974" cy="3879941"/>
            </a:xfrm>
          </p:grpSpPr>
          <p:sp>
            <p:nvSpPr>
              <p:cNvPr id="3" name="BlokTextu 2">
                <a:extLst>
                  <a:ext uri="{FF2B5EF4-FFF2-40B4-BE49-F238E27FC236}">
                    <a16:creationId xmlns:a16="http://schemas.microsoft.com/office/drawing/2014/main" id="{5E1C181A-50AB-6085-CD15-D08BA7A07C8D}"/>
                  </a:ext>
                </a:extLst>
              </p:cNvPr>
              <p:cNvSpPr txBox="1"/>
              <p:nvPr/>
            </p:nvSpPr>
            <p:spPr>
              <a:xfrm>
                <a:off x="374131" y="5515236"/>
                <a:ext cx="2091482" cy="830997"/>
              </a:xfrm>
              <a:prstGeom prst="rect">
                <a:avLst/>
              </a:prstGeom>
              <a:noFill/>
            </p:spPr>
            <p:txBody>
              <a:bodyPr wrap="square" rtlCol="0">
                <a:spAutoFit/>
              </a:bodyPr>
              <a:lstStyle/>
              <a:p>
                <a:pPr algn="ctr"/>
                <a:r>
                  <a:rPr kumimoji="0" lang="sk-SK" sz="1200" b="1" i="0" u="none" strike="noStrike" kern="1200" cap="none" spc="0" normalizeH="0" baseline="0" dirty="0">
                    <a:ln>
                      <a:noFill/>
                    </a:ln>
                    <a:solidFill>
                      <a:srgbClr val="003264"/>
                    </a:solidFill>
                    <a:effectLst/>
                    <a:uLnTx/>
                    <a:uFillTx/>
                    <a:latin typeface="Verdana" panose="020B0604030504040204" pitchFamily="34" charset="0"/>
                    <a:ea typeface="Verdana" panose="020B0604030504040204" pitchFamily="34" charset="0"/>
                  </a:rPr>
                  <a:t>Zoznamy SARIO prijíma od jednej firmy max. na mesačnej báze</a:t>
                </a:r>
                <a:r>
                  <a:rPr kumimoji="0" lang="en-US" sz="1200" b="1" i="0" u="none" strike="noStrike" kern="1200" cap="none" spc="0" normalizeH="0" baseline="0" dirty="0">
                    <a:ln>
                      <a:noFill/>
                    </a:ln>
                    <a:solidFill>
                      <a:srgbClr val="003264"/>
                    </a:solidFill>
                    <a:effectLst/>
                    <a:uLnTx/>
                    <a:uFillTx/>
                    <a:latin typeface="Verdana" panose="020B0604030504040204" pitchFamily="34" charset="0"/>
                    <a:ea typeface="Verdana" panose="020B0604030504040204" pitchFamily="34" charset="0"/>
                  </a:rPr>
                  <a:t>.</a:t>
                </a:r>
                <a:endParaRPr lang="en-US" sz="1200" i="1" dirty="0">
                  <a:latin typeface="Verdana" panose="020B0604030504040204" pitchFamily="34" charset="0"/>
                  <a:ea typeface="Verdana" panose="020B0604030504040204" pitchFamily="34" charset="0"/>
                </a:endParaRPr>
              </a:p>
            </p:txBody>
          </p:sp>
          <p:grpSp>
            <p:nvGrpSpPr>
              <p:cNvPr id="5" name="Skupina 4">
                <a:extLst>
                  <a:ext uri="{FF2B5EF4-FFF2-40B4-BE49-F238E27FC236}">
                    <a16:creationId xmlns:a16="http://schemas.microsoft.com/office/drawing/2014/main" id="{85309825-2DBC-30D0-9840-C07FAA6E0ADB}"/>
                  </a:ext>
                </a:extLst>
              </p:cNvPr>
              <p:cNvGrpSpPr/>
              <p:nvPr/>
            </p:nvGrpSpPr>
            <p:grpSpPr>
              <a:xfrm>
                <a:off x="444684" y="2618380"/>
                <a:ext cx="11136421" cy="2818839"/>
                <a:chOff x="444684" y="2618380"/>
                <a:chExt cx="11136421" cy="2818839"/>
              </a:xfrm>
            </p:grpSpPr>
            <p:grpSp>
              <p:nvGrpSpPr>
                <p:cNvPr id="2" name="Skupina 1">
                  <a:extLst>
                    <a:ext uri="{FF2B5EF4-FFF2-40B4-BE49-F238E27FC236}">
                      <a16:creationId xmlns:a16="http://schemas.microsoft.com/office/drawing/2014/main" id="{DC2C8BE1-18A5-611A-705A-895BA48AB1CB}"/>
                    </a:ext>
                  </a:extLst>
                </p:cNvPr>
                <p:cNvGrpSpPr/>
                <p:nvPr/>
              </p:nvGrpSpPr>
              <p:grpSpPr>
                <a:xfrm>
                  <a:off x="444684" y="2618380"/>
                  <a:ext cx="2834609" cy="2818839"/>
                  <a:chOff x="330384" y="3245536"/>
                  <a:chExt cx="2834609" cy="2818839"/>
                </a:xfrm>
              </p:grpSpPr>
              <p:sp>
                <p:nvSpPr>
                  <p:cNvPr id="42" name="Line 6">
                    <a:extLst>
                      <a:ext uri="{FF2B5EF4-FFF2-40B4-BE49-F238E27FC236}">
                        <a16:creationId xmlns:a16="http://schemas.microsoft.com/office/drawing/2014/main" id="{2EF75204-672B-0523-01BA-D34FE5D3805A}"/>
                      </a:ext>
                    </a:extLst>
                  </p:cNvPr>
                  <p:cNvSpPr>
                    <a:spLocks noChangeShapeType="1"/>
                  </p:cNvSpPr>
                  <p:nvPr/>
                </p:nvSpPr>
                <p:spPr bwMode="auto">
                  <a:xfrm>
                    <a:off x="1306287" y="5164375"/>
                    <a:ext cx="0" cy="900000"/>
                  </a:xfrm>
                  <a:prstGeom prst="line">
                    <a:avLst/>
                  </a:prstGeom>
                  <a:noFill/>
                  <a:ln w="12700">
                    <a:solidFill>
                      <a:srgbClr val="003264"/>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1200" cap="none" spc="0" normalizeH="0" baseline="0" dirty="0">
                      <a:ln>
                        <a:noFill/>
                      </a:ln>
                      <a:solidFill>
                        <a:srgbClr val="1F497D"/>
                      </a:solidFill>
                      <a:effectLst/>
                      <a:uLnTx/>
                      <a:uFillTx/>
                      <a:latin typeface="Calibri"/>
                      <a:ea typeface="+mn-ea"/>
                      <a:cs typeface="+mn-cs"/>
                    </a:endParaRPr>
                  </a:p>
                </p:txBody>
              </p:sp>
              <p:sp>
                <p:nvSpPr>
                  <p:cNvPr id="43" name="Ovál 42">
                    <a:extLst>
                      <a:ext uri="{FF2B5EF4-FFF2-40B4-BE49-F238E27FC236}">
                        <a16:creationId xmlns:a16="http://schemas.microsoft.com/office/drawing/2014/main" id="{B1E48520-D402-BD52-AF13-72FB6778B0A0}"/>
                      </a:ext>
                    </a:extLst>
                  </p:cNvPr>
                  <p:cNvSpPr>
                    <a:spLocks noChangeAspect="1"/>
                  </p:cNvSpPr>
                  <p:nvPr/>
                </p:nvSpPr>
                <p:spPr>
                  <a:xfrm>
                    <a:off x="330384" y="3245536"/>
                    <a:ext cx="1918842" cy="1918838"/>
                  </a:xfrm>
                  <a:prstGeom prst="ellipse">
                    <a:avLst/>
                  </a:prstGeom>
                  <a:solidFill>
                    <a:schemeClr val="bg1"/>
                  </a:solidFill>
                  <a:ln w="12700">
                    <a:solidFill>
                      <a:srgbClr val="00326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000" b="1" dirty="0">
                        <a:solidFill>
                          <a:srgbClr val="00B0F0"/>
                        </a:solidFill>
                        <a:latin typeface="Verdana" pitchFamily="34" charset="0"/>
                      </a:rPr>
                      <a:t>SARIO </a:t>
                    </a:r>
                    <a:r>
                      <a:rPr lang="sk-SK" sz="1000" b="1" dirty="0">
                        <a:solidFill>
                          <a:srgbClr val="00B0F0"/>
                        </a:solidFill>
                        <a:latin typeface="Verdana" pitchFamily="34" charset="0"/>
                      </a:rPr>
                      <a:t>obdrží od </a:t>
                    </a:r>
                  </a:p>
                  <a:p>
                    <a:pPr marL="0" marR="0" lvl="0" indent="0" algn="ctr" defTabSz="914400" rtl="0" eaLnBrk="1" fontAlgn="base" latinLnBrk="0" hangingPunct="1">
                      <a:lnSpc>
                        <a:spcPct val="100000"/>
                      </a:lnSpc>
                      <a:spcBef>
                        <a:spcPct val="0"/>
                      </a:spcBef>
                      <a:spcAft>
                        <a:spcPct val="0"/>
                      </a:spcAft>
                      <a:buClrTx/>
                      <a:buSzTx/>
                      <a:buFontTx/>
                      <a:buNone/>
                      <a:tabLst/>
                      <a:defRPr/>
                    </a:pPr>
                    <a:r>
                      <a:rPr lang="sk-SK" sz="1000" b="1" dirty="0">
                        <a:solidFill>
                          <a:srgbClr val="00B0F0"/>
                        </a:solidFill>
                        <a:latin typeface="Verdana" pitchFamily="34" charset="0"/>
                      </a:rPr>
                      <a:t>slovenskej entity = </a:t>
                    </a:r>
                  </a:p>
                  <a:p>
                    <a:pPr marL="0" marR="0" lvl="0" indent="0" algn="ctr" defTabSz="914400" rtl="0" eaLnBrk="1" fontAlgn="base" latinLnBrk="0" hangingPunct="1">
                      <a:lnSpc>
                        <a:spcPct val="100000"/>
                      </a:lnSpc>
                      <a:spcBef>
                        <a:spcPct val="0"/>
                      </a:spcBef>
                      <a:spcAft>
                        <a:spcPct val="0"/>
                      </a:spcAft>
                      <a:buClrTx/>
                      <a:buSzTx/>
                      <a:buFontTx/>
                      <a:buNone/>
                      <a:tabLst/>
                      <a:defRPr/>
                    </a:pPr>
                    <a:r>
                      <a:rPr lang="sk-SK" sz="1000" b="1" dirty="0">
                        <a:solidFill>
                          <a:srgbClr val="00B0F0"/>
                        </a:solidFill>
                        <a:latin typeface="Verdana" pitchFamily="34" charset="0"/>
                      </a:rPr>
                      <a:t>budúceho </a:t>
                    </a:r>
                  </a:p>
                  <a:p>
                    <a:pPr marL="0" marR="0" lvl="0" indent="0" algn="ctr" defTabSz="914400" rtl="0" eaLnBrk="1" fontAlgn="base" latinLnBrk="0" hangingPunct="1">
                      <a:lnSpc>
                        <a:spcPct val="100000"/>
                      </a:lnSpc>
                      <a:spcBef>
                        <a:spcPct val="0"/>
                      </a:spcBef>
                      <a:spcAft>
                        <a:spcPct val="0"/>
                      </a:spcAft>
                      <a:buClrTx/>
                      <a:buSzTx/>
                      <a:buFontTx/>
                      <a:buNone/>
                      <a:tabLst/>
                      <a:defRPr/>
                    </a:pPr>
                    <a:r>
                      <a:rPr lang="sk-SK" sz="1000" b="1" dirty="0">
                        <a:solidFill>
                          <a:srgbClr val="00B0F0"/>
                        </a:solidFill>
                        <a:latin typeface="Verdana" pitchFamily="34" charset="0"/>
                      </a:rPr>
                      <a:t>zamestnávateľa</a:t>
                    </a:r>
                  </a:p>
                  <a:p>
                    <a:pPr marL="0" marR="0" lvl="0" indent="0" algn="ctr" defTabSz="914400" rtl="0" eaLnBrk="1" fontAlgn="base" latinLnBrk="0" hangingPunct="1">
                      <a:lnSpc>
                        <a:spcPct val="100000"/>
                      </a:lnSpc>
                      <a:spcBef>
                        <a:spcPct val="0"/>
                      </a:spcBef>
                      <a:spcAft>
                        <a:spcPct val="0"/>
                      </a:spcAft>
                      <a:buClrTx/>
                      <a:buSzTx/>
                      <a:buFontTx/>
                      <a:buNone/>
                      <a:tabLst/>
                      <a:defRPr/>
                    </a:pPr>
                    <a:r>
                      <a:rPr lang="sk-SK" sz="1000" b="1" dirty="0">
                        <a:solidFill>
                          <a:srgbClr val="003264"/>
                        </a:solidFill>
                        <a:latin typeface="Verdana" panose="020B0604030504040204" pitchFamily="34" charset="0"/>
                        <a:ea typeface="Verdana" panose="020B0604030504040204" pitchFamily="34" charset="0"/>
                      </a:rPr>
                      <a:t>zoznam a ďalšie podporné </a:t>
                    </a:r>
                  </a:p>
                  <a:p>
                    <a:pPr marL="0" marR="0" lvl="0" indent="0" algn="ctr" defTabSz="914400" rtl="0" eaLnBrk="1" fontAlgn="base" latinLnBrk="0" hangingPunct="1">
                      <a:lnSpc>
                        <a:spcPct val="100000"/>
                      </a:lnSpc>
                      <a:spcBef>
                        <a:spcPct val="0"/>
                      </a:spcBef>
                      <a:spcAft>
                        <a:spcPct val="0"/>
                      </a:spcAft>
                      <a:buClrTx/>
                      <a:buSzTx/>
                      <a:buFontTx/>
                      <a:buNone/>
                      <a:tabLst/>
                      <a:defRPr/>
                    </a:pPr>
                    <a:r>
                      <a:rPr lang="sk-SK" sz="1000" b="1" dirty="0">
                        <a:solidFill>
                          <a:srgbClr val="003264"/>
                        </a:solidFill>
                        <a:latin typeface="Verdana" panose="020B0604030504040204" pitchFamily="34" charset="0"/>
                        <a:ea typeface="Verdana" panose="020B0604030504040204" pitchFamily="34" charset="0"/>
                      </a:rPr>
                      <a:t>dokumenty </a:t>
                    </a:r>
                    <a:r>
                      <a:rPr lang="sk-SK" sz="1000" b="1" dirty="0" err="1">
                        <a:solidFill>
                          <a:srgbClr val="003264"/>
                        </a:solidFill>
                        <a:latin typeface="Verdana" panose="020B0604030504040204" pitchFamily="34" charset="0"/>
                        <a:ea typeface="Verdana" panose="020B0604030504040204" pitchFamily="34" charset="0"/>
                      </a:rPr>
                      <a:t>relokovaných</a:t>
                    </a:r>
                    <a:r>
                      <a:rPr lang="sk-SK" sz="1000" b="1" dirty="0">
                        <a:solidFill>
                          <a:srgbClr val="003264"/>
                        </a:solidFill>
                        <a:latin typeface="Verdana" panose="020B0604030504040204" pitchFamily="34" charset="0"/>
                        <a:ea typeface="Verdana" panose="020B0604030504040204" pitchFamily="34" charset="0"/>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lang="sk-SK" sz="1000" b="1" dirty="0">
                        <a:solidFill>
                          <a:srgbClr val="003264"/>
                        </a:solidFill>
                        <a:latin typeface="Verdana" panose="020B0604030504040204" pitchFamily="34" charset="0"/>
                        <a:ea typeface="Verdana" panose="020B0604030504040204" pitchFamily="34" charset="0"/>
                      </a:rPr>
                      <a:t>zamestnancov </a:t>
                    </a:r>
                  </a:p>
                  <a:p>
                    <a:pPr marL="0" marR="0" lvl="0" indent="0" algn="ctr" defTabSz="914400" rtl="0" eaLnBrk="1" fontAlgn="base" latinLnBrk="0" hangingPunct="1">
                      <a:lnSpc>
                        <a:spcPct val="100000"/>
                      </a:lnSpc>
                      <a:spcBef>
                        <a:spcPct val="0"/>
                      </a:spcBef>
                      <a:spcAft>
                        <a:spcPct val="0"/>
                      </a:spcAft>
                      <a:buClrTx/>
                      <a:buSzTx/>
                      <a:buFontTx/>
                      <a:buNone/>
                      <a:tabLst/>
                      <a:defRPr/>
                    </a:pPr>
                    <a:r>
                      <a:rPr lang="sk-SK" sz="1000" b="1" dirty="0">
                        <a:solidFill>
                          <a:srgbClr val="003264"/>
                        </a:solidFill>
                        <a:latin typeface="Verdana" panose="020B0604030504040204" pitchFamily="34" charset="0"/>
                        <a:ea typeface="Verdana" panose="020B0604030504040204" pitchFamily="34" charset="0"/>
                      </a:rPr>
                      <a:t>a ich rodinných</a:t>
                    </a:r>
                    <a:r>
                      <a:rPr lang="en-US" sz="1000" b="1" dirty="0">
                        <a:solidFill>
                          <a:srgbClr val="003264"/>
                        </a:solidFill>
                        <a:latin typeface="Verdana" panose="020B0604030504040204" pitchFamily="34" charset="0"/>
                        <a:ea typeface="Verdana" panose="020B0604030504040204" pitchFamily="34" charset="0"/>
                      </a:rPr>
                      <a:t> </a:t>
                    </a:r>
                    <a:endParaRPr lang="sk-SK" sz="1000" b="1" dirty="0">
                      <a:solidFill>
                        <a:srgbClr val="003264"/>
                      </a:solidFill>
                      <a:latin typeface="Verdana" panose="020B0604030504040204" pitchFamily="34" charset="0"/>
                      <a:ea typeface="Verdana" panose="020B060403050404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sk-SK" sz="1000" b="1" dirty="0">
                        <a:solidFill>
                          <a:srgbClr val="003264"/>
                        </a:solidFill>
                        <a:latin typeface="Verdana" panose="020B0604030504040204" pitchFamily="34" charset="0"/>
                        <a:ea typeface="Verdana" panose="020B0604030504040204" pitchFamily="34" charset="0"/>
                      </a:rPr>
                      <a:t>príslušníkov</a:t>
                    </a:r>
                    <a:endParaRPr lang="en-US" sz="1000" b="1" dirty="0">
                      <a:solidFill>
                        <a:srgbClr val="003264"/>
                      </a:solidFill>
                      <a:latin typeface="Verdana" panose="020B0604030504040204" pitchFamily="34" charset="0"/>
                      <a:ea typeface="Verdana" panose="020B0604030504040204" pitchFamily="34" charset="0"/>
                    </a:endParaRPr>
                  </a:p>
                </p:txBody>
              </p:sp>
              <p:sp>
                <p:nvSpPr>
                  <p:cNvPr id="44" name="Line 6">
                    <a:extLst>
                      <a:ext uri="{FF2B5EF4-FFF2-40B4-BE49-F238E27FC236}">
                        <a16:creationId xmlns:a16="http://schemas.microsoft.com/office/drawing/2014/main" id="{0B6311F6-C05C-E558-F571-2B2DD4D15946}"/>
                      </a:ext>
                    </a:extLst>
                  </p:cNvPr>
                  <p:cNvSpPr>
                    <a:spLocks noChangeShapeType="1"/>
                  </p:cNvSpPr>
                  <p:nvPr/>
                </p:nvSpPr>
                <p:spPr bwMode="auto">
                  <a:xfrm>
                    <a:off x="2264993" y="4190976"/>
                    <a:ext cx="900000" cy="0"/>
                  </a:xfrm>
                  <a:prstGeom prst="line">
                    <a:avLst/>
                  </a:prstGeom>
                  <a:noFill/>
                  <a:ln w="12700">
                    <a:solidFill>
                      <a:srgbClr val="003264"/>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1200" cap="none" spc="0" normalizeH="0" baseline="0" dirty="0">
                      <a:ln>
                        <a:noFill/>
                      </a:ln>
                      <a:solidFill>
                        <a:srgbClr val="1F497D"/>
                      </a:solidFill>
                      <a:effectLst/>
                      <a:uLnTx/>
                      <a:uFillTx/>
                      <a:latin typeface="Calibri"/>
                      <a:ea typeface="+mn-ea"/>
                      <a:cs typeface="+mn-cs"/>
                    </a:endParaRPr>
                  </a:p>
                </p:txBody>
              </p:sp>
            </p:grpSp>
            <p:grpSp>
              <p:nvGrpSpPr>
                <p:cNvPr id="60" name="Skupina 59">
                  <a:extLst>
                    <a:ext uri="{FF2B5EF4-FFF2-40B4-BE49-F238E27FC236}">
                      <a16:creationId xmlns:a16="http://schemas.microsoft.com/office/drawing/2014/main" id="{A8FA36F1-545E-37E8-40EE-39A11D12D35E}"/>
                    </a:ext>
                  </a:extLst>
                </p:cNvPr>
                <p:cNvGrpSpPr/>
                <p:nvPr/>
              </p:nvGrpSpPr>
              <p:grpSpPr>
                <a:xfrm>
                  <a:off x="6592785" y="2618380"/>
                  <a:ext cx="2818842" cy="2818839"/>
                  <a:chOff x="346151" y="3245536"/>
                  <a:chExt cx="2818842" cy="2818839"/>
                </a:xfrm>
              </p:grpSpPr>
              <p:sp>
                <p:nvSpPr>
                  <p:cNvPr id="61" name="Line 6">
                    <a:extLst>
                      <a:ext uri="{FF2B5EF4-FFF2-40B4-BE49-F238E27FC236}">
                        <a16:creationId xmlns:a16="http://schemas.microsoft.com/office/drawing/2014/main" id="{CA5BDECA-F02D-7C76-A464-75898159925A}"/>
                      </a:ext>
                    </a:extLst>
                  </p:cNvPr>
                  <p:cNvSpPr>
                    <a:spLocks noChangeShapeType="1"/>
                  </p:cNvSpPr>
                  <p:nvPr/>
                </p:nvSpPr>
                <p:spPr bwMode="auto">
                  <a:xfrm>
                    <a:off x="1306287" y="5164375"/>
                    <a:ext cx="0" cy="900000"/>
                  </a:xfrm>
                  <a:prstGeom prst="line">
                    <a:avLst/>
                  </a:prstGeom>
                  <a:noFill/>
                  <a:ln w="12700">
                    <a:solidFill>
                      <a:srgbClr val="003264"/>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1200" cap="none" spc="0" normalizeH="0" baseline="0" dirty="0">
                      <a:ln>
                        <a:noFill/>
                      </a:ln>
                      <a:solidFill>
                        <a:srgbClr val="1F497D"/>
                      </a:solidFill>
                      <a:effectLst/>
                      <a:uLnTx/>
                      <a:uFillTx/>
                      <a:latin typeface="Calibri"/>
                      <a:ea typeface="+mn-ea"/>
                      <a:cs typeface="+mn-cs"/>
                    </a:endParaRPr>
                  </a:p>
                </p:txBody>
              </p:sp>
              <p:sp>
                <p:nvSpPr>
                  <p:cNvPr id="62" name="Ovál 61">
                    <a:extLst>
                      <a:ext uri="{FF2B5EF4-FFF2-40B4-BE49-F238E27FC236}">
                        <a16:creationId xmlns:a16="http://schemas.microsoft.com/office/drawing/2014/main" id="{383F1EB5-92E2-3F40-362D-68F1FCE1D9D4}"/>
                      </a:ext>
                    </a:extLst>
                  </p:cNvPr>
                  <p:cNvSpPr>
                    <a:spLocks noChangeAspect="1"/>
                  </p:cNvSpPr>
                  <p:nvPr/>
                </p:nvSpPr>
                <p:spPr>
                  <a:xfrm>
                    <a:off x="346151" y="3245536"/>
                    <a:ext cx="1918842" cy="1918838"/>
                  </a:xfrm>
                  <a:prstGeom prst="ellipse">
                    <a:avLst/>
                  </a:prstGeom>
                  <a:solidFill>
                    <a:schemeClr val="bg1"/>
                  </a:solidFill>
                  <a:ln w="12700">
                    <a:solidFill>
                      <a:srgbClr val="00326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fontAlgn="base">
                      <a:spcBef>
                        <a:spcPct val="0"/>
                      </a:spcBef>
                      <a:spcAft>
                        <a:spcPct val="0"/>
                      </a:spcAft>
                    </a:pPr>
                    <a:r>
                      <a:rPr lang="sk-SK" sz="1200" b="1" dirty="0">
                        <a:solidFill>
                          <a:srgbClr val="003264"/>
                        </a:solidFill>
                        <a:latin typeface="Verdana" panose="020B0604030504040204" pitchFamily="34" charset="0"/>
                        <a:ea typeface="Verdana" panose="020B0604030504040204" pitchFamily="34" charset="0"/>
                      </a:rPr>
                      <a:t>Po schválení</a:t>
                    </a:r>
                    <a:endParaRPr lang="en-US" sz="1200" b="1" dirty="0">
                      <a:solidFill>
                        <a:srgbClr val="003264"/>
                      </a:solidFill>
                      <a:latin typeface="Verdana" panose="020B0604030504040204" pitchFamily="34" charset="0"/>
                      <a:ea typeface="Verdana" panose="020B0604030504040204" pitchFamily="34" charset="0"/>
                    </a:endParaRPr>
                  </a:p>
                  <a:p>
                    <a:pPr algn="ctr" fontAlgn="base">
                      <a:spcBef>
                        <a:spcPct val="0"/>
                      </a:spcBef>
                      <a:spcAft>
                        <a:spcPct val="0"/>
                      </a:spcAft>
                    </a:pPr>
                    <a:r>
                      <a:rPr lang="sk-SK" sz="1200" b="1" u="sng" dirty="0">
                        <a:solidFill>
                          <a:srgbClr val="003264"/>
                        </a:solidFill>
                        <a:latin typeface="Verdana" panose="020B0604030504040204" pitchFamily="34" charset="0"/>
                        <a:ea typeface="Verdana" panose="020B0604030504040204" pitchFamily="34" charset="0"/>
                      </a:rPr>
                      <a:t>SARIO preposiela </a:t>
                    </a:r>
                  </a:p>
                  <a:p>
                    <a:pPr algn="ctr" fontAlgn="base">
                      <a:spcBef>
                        <a:spcPct val="0"/>
                      </a:spcBef>
                      <a:spcAft>
                        <a:spcPct val="0"/>
                      </a:spcAft>
                    </a:pPr>
                    <a:r>
                      <a:rPr lang="sk-SK" sz="1200" b="1" u="sng" dirty="0">
                        <a:solidFill>
                          <a:srgbClr val="003264"/>
                        </a:solidFill>
                        <a:latin typeface="Verdana" panose="020B0604030504040204" pitchFamily="34" charset="0"/>
                        <a:ea typeface="Verdana" panose="020B0604030504040204" pitchFamily="34" charset="0"/>
                      </a:rPr>
                      <a:t>IBA zoznam</a:t>
                    </a:r>
                    <a:endParaRPr lang="sk-SK" sz="1200" b="1" dirty="0">
                      <a:solidFill>
                        <a:srgbClr val="003264"/>
                      </a:solidFill>
                      <a:latin typeface="Verdana" panose="020B0604030504040204" pitchFamily="34" charset="0"/>
                      <a:ea typeface="Verdana" panose="020B0604030504040204" pitchFamily="34" charset="0"/>
                    </a:endParaRPr>
                  </a:p>
                  <a:p>
                    <a:pPr algn="ctr" fontAlgn="base">
                      <a:spcBef>
                        <a:spcPct val="0"/>
                      </a:spcBef>
                      <a:spcAft>
                        <a:spcPct val="0"/>
                      </a:spcAft>
                    </a:pPr>
                    <a:r>
                      <a:rPr lang="sk-SK" sz="1200" b="1" dirty="0">
                        <a:solidFill>
                          <a:srgbClr val="003264"/>
                        </a:solidFill>
                        <a:latin typeface="Verdana" panose="020B0604030504040204" pitchFamily="34" charset="0"/>
                        <a:ea typeface="Verdana" panose="020B0604030504040204" pitchFamily="34" charset="0"/>
                      </a:rPr>
                      <a:t>ďalej na</a:t>
                    </a:r>
                    <a:endParaRPr lang="en-US" sz="1200" b="1" dirty="0">
                      <a:solidFill>
                        <a:srgbClr val="003264"/>
                      </a:solidFill>
                      <a:latin typeface="Verdana" panose="020B0604030504040204" pitchFamily="34" charset="0"/>
                      <a:ea typeface="Verdana" panose="020B0604030504040204" pitchFamily="34" charset="0"/>
                    </a:endParaRPr>
                  </a:p>
                  <a:p>
                    <a:pPr algn="ctr" fontAlgn="base">
                      <a:spcBef>
                        <a:spcPct val="0"/>
                      </a:spcBef>
                      <a:spcAft>
                        <a:spcPct val="0"/>
                      </a:spcAft>
                    </a:pPr>
                    <a:r>
                      <a:rPr lang="sk-SK" sz="1200" b="1" dirty="0" err="1">
                        <a:solidFill>
                          <a:srgbClr val="00B0F0"/>
                        </a:solidFill>
                        <a:latin typeface="Verdana" panose="020B0604030504040204" pitchFamily="34" charset="0"/>
                        <a:ea typeface="Verdana" panose="020B0604030504040204" pitchFamily="34" charset="0"/>
                      </a:rPr>
                      <a:t>MZVaEZ</a:t>
                    </a:r>
                    <a:r>
                      <a:rPr lang="sk-SK" sz="1200" b="1" dirty="0">
                        <a:solidFill>
                          <a:srgbClr val="00B0F0"/>
                        </a:solidFill>
                        <a:latin typeface="Verdana" panose="020B0604030504040204" pitchFamily="34" charset="0"/>
                        <a:ea typeface="Verdana" panose="020B0604030504040204" pitchFamily="34" charset="0"/>
                      </a:rPr>
                      <a:t> SR </a:t>
                    </a:r>
                  </a:p>
                  <a:p>
                    <a:pPr algn="ctr" fontAlgn="base">
                      <a:spcBef>
                        <a:spcPct val="0"/>
                      </a:spcBef>
                      <a:spcAft>
                        <a:spcPct val="0"/>
                      </a:spcAft>
                    </a:pPr>
                    <a:r>
                      <a:rPr lang="sk-SK" sz="1200" b="1" dirty="0">
                        <a:solidFill>
                          <a:srgbClr val="00B0F0"/>
                        </a:solidFill>
                        <a:latin typeface="Verdana" panose="020B0604030504040204" pitchFamily="34" charset="0"/>
                        <a:ea typeface="Verdana" panose="020B0604030504040204" pitchFamily="34" charset="0"/>
                      </a:rPr>
                      <a:t>a MV SR (UHCP)</a:t>
                    </a:r>
                    <a:r>
                      <a:rPr lang="en-US" sz="1200" b="1" dirty="0">
                        <a:solidFill>
                          <a:srgbClr val="00B0F0"/>
                        </a:solidFill>
                        <a:latin typeface="Verdana" panose="020B0604030504040204" pitchFamily="34" charset="0"/>
                        <a:ea typeface="Verdana" panose="020B0604030504040204" pitchFamily="34" charset="0"/>
                      </a:rPr>
                      <a:t> </a:t>
                    </a:r>
                    <a:endParaRPr lang="en-US" sz="1200" b="1" dirty="0">
                      <a:solidFill>
                        <a:srgbClr val="003264"/>
                      </a:solidFill>
                      <a:latin typeface="Verdana" panose="020B0604030504040204" pitchFamily="34" charset="0"/>
                      <a:ea typeface="Verdana" panose="020B0604030504040204" pitchFamily="34" charset="0"/>
                    </a:endParaRPr>
                  </a:p>
                </p:txBody>
              </p:sp>
              <p:sp>
                <p:nvSpPr>
                  <p:cNvPr id="63" name="Line 6">
                    <a:extLst>
                      <a:ext uri="{FF2B5EF4-FFF2-40B4-BE49-F238E27FC236}">
                        <a16:creationId xmlns:a16="http://schemas.microsoft.com/office/drawing/2014/main" id="{74EAA3AB-5166-DF51-80EC-D8EB66309FCD}"/>
                      </a:ext>
                    </a:extLst>
                  </p:cNvPr>
                  <p:cNvSpPr>
                    <a:spLocks noChangeShapeType="1"/>
                  </p:cNvSpPr>
                  <p:nvPr/>
                </p:nvSpPr>
                <p:spPr bwMode="auto">
                  <a:xfrm>
                    <a:off x="2264993" y="4190976"/>
                    <a:ext cx="900000" cy="0"/>
                  </a:xfrm>
                  <a:prstGeom prst="line">
                    <a:avLst/>
                  </a:prstGeom>
                  <a:noFill/>
                  <a:ln w="12700">
                    <a:solidFill>
                      <a:srgbClr val="003264"/>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1200" cap="none" spc="0" normalizeH="0" baseline="0" dirty="0">
                      <a:ln>
                        <a:noFill/>
                      </a:ln>
                      <a:solidFill>
                        <a:srgbClr val="1F497D"/>
                      </a:solidFill>
                      <a:effectLst/>
                      <a:uLnTx/>
                      <a:uFillTx/>
                      <a:latin typeface="Calibri"/>
                      <a:ea typeface="+mn-ea"/>
                      <a:cs typeface="+mn-cs"/>
                    </a:endParaRPr>
                  </a:p>
                </p:txBody>
              </p:sp>
            </p:grpSp>
            <p:sp>
              <p:nvSpPr>
                <p:cNvPr id="66" name="Ovál 65">
                  <a:extLst>
                    <a:ext uri="{FF2B5EF4-FFF2-40B4-BE49-F238E27FC236}">
                      <a16:creationId xmlns:a16="http://schemas.microsoft.com/office/drawing/2014/main" id="{97C5356A-CBDC-FE1D-BF18-BC44E39A9F19}"/>
                    </a:ext>
                  </a:extLst>
                </p:cNvPr>
                <p:cNvSpPr>
                  <a:spLocks noChangeAspect="1"/>
                </p:cNvSpPr>
                <p:nvPr/>
              </p:nvSpPr>
              <p:spPr>
                <a:xfrm>
                  <a:off x="9662263" y="2618380"/>
                  <a:ext cx="1918842" cy="1918838"/>
                </a:xfrm>
                <a:prstGeom prst="ellipse">
                  <a:avLst/>
                </a:prstGeom>
                <a:solidFill>
                  <a:schemeClr val="bg1"/>
                </a:solidFill>
                <a:ln w="12700">
                  <a:solidFill>
                    <a:srgbClr val="00326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US" sz="1200" b="1" dirty="0">
                    <a:solidFill>
                      <a:srgbClr val="00B0F0"/>
                    </a:solidFill>
                    <a:latin typeface="Verdana" panose="020B0604030504040204" pitchFamily="34" charset="0"/>
                    <a:ea typeface="Verdana" panose="020B060403050404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lang="sk-SK" sz="1200" b="1" dirty="0">
                      <a:solidFill>
                        <a:srgbClr val="00B0F0"/>
                      </a:solidFill>
                      <a:latin typeface="Verdana" panose="020B0604030504040204" pitchFamily="34" charset="0"/>
                      <a:ea typeface="Verdana" panose="020B0604030504040204" pitchFamily="34" charset="0"/>
                    </a:rPr>
                    <a:t>ŽIADOSŤ </a:t>
                  </a:r>
                </a:p>
                <a:p>
                  <a:pPr marL="0" marR="0" lvl="0" indent="0" algn="ctr" defTabSz="914400" rtl="0" eaLnBrk="1" fontAlgn="base" latinLnBrk="0" hangingPunct="1">
                    <a:lnSpc>
                      <a:spcPct val="100000"/>
                    </a:lnSpc>
                    <a:spcBef>
                      <a:spcPct val="0"/>
                    </a:spcBef>
                    <a:spcAft>
                      <a:spcPct val="0"/>
                    </a:spcAft>
                    <a:buClrTx/>
                    <a:buSzTx/>
                    <a:buFontTx/>
                    <a:buNone/>
                    <a:tabLst/>
                    <a:defRPr/>
                  </a:pPr>
                  <a:r>
                    <a:rPr lang="sk-SK" sz="1200" b="1" dirty="0">
                      <a:solidFill>
                        <a:srgbClr val="00B0F0"/>
                      </a:solidFill>
                      <a:latin typeface="Verdana" panose="020B0604030504040204" pitchFamily="34" charset="0"/>
                      <a:ea typeface="Verdana" panose="020B0604030504040204" pitchFamily="34" charset="0"/>
                    </a:rPr>
                    <a:t>O NÁRODNÉVÍZA</a:t>
                  </a:r>
                  <a:endParaRPr lang="en-US" sz="1200" b="1" dirty="0">
                    <a:solidFill>
                      <a:srgbClr val="00B0F0"/>
                    </a:solidFill>
                    <a:latin typeface="Verdana" panose="020B0604030504040204" pitchFamily="34" charset="0"/>
                    <a:ea typeface="Verdana" panose="020B060403050404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1" i="0" u="none" strike="noStrike" kern="1200" cap="none" spc="0" normalizeH="0" baseline="0" dirty="0">
                      <a:ln>
                        <a:noFill/>
                      </a:ln>
                      <a:solidFill>
                        <a:srgbClr val="003264"/>
                      </a:solidFill>
                      <a:effectLst/>
                      <a:uLnTx/>
                      <a:uFillTx/>
                      <a:latin typeface="Verdana" panose="020B0604030504040204" pitchFamily="34" charset="0"/>
                      <a:ea typeface="Verdana" panose="020B0604030504040204" pitchFamily="34" charset="0"/>
                    </a:rPr>
                    <a:t>-</a:t>
                  </a:r>
                </a:p>
                <a:p>
                  <a:pPr algn="ctr" fontAlgn="base">
                    <a:spcBef>
                      <a:spcPct val="0"/>
                    </a:spcBef>
                    <a:spcAft>
                      <a:spcPct val="0"/>
                    </a:spcAft>
                  </a:pPr>
                  <a:r>
                    <a:rPr lang="sk-SK" sz="1200" b="1" dirty="0" err="1">
                      <a:solidFill>
                        <a:srgbClr val="003264"/>
                      </a:solidFill>
                      <a:latin typeface="Verdana" panose="020B0604030504040204" pitchFamily="34" charset="0"/>
                      <a:ea typeface="Verdana" panose="020B0604030504040204" pitchFamily="34" charset="0"/>
                    </a:rPr>
                    <a:t>MZVaEZ</a:t>
                  </a:r>
                  <a:r>
                    <a:rPr lang="sk-SK" sz="1200" b="1" dirty="0">
                      <a:solidFill>
                        <a:srgbClr val="003264"/>
                      </a:solidFill>
                      <a:latin typeface="Verdana" panose="020B0604030504040204" pitchFamily="34" charset="0"/>
                      <a:ea typeface="Verdana" panose="020B0604030504040204" pitchFamily="34" charset="0"/>
                    </a:rPr>
                    <a:t> SR </a:t>
                  </a:r>
                </a:p>
                <a:p>
                  <a:pPr algn="ctr" fontAlgn="base">
                    <a:spcBef>
                      <a:spcPct val="0"/>
                    </a:spcBef>
                    <a:spcAft>
                      <a:spcPct val="0"/>
                    </a:spcAft>
                  </a:pPr>
                  <a:r>
                    <a:rPr lang="sk-SK" sz="1200" b="1" dirty="0">
                      <a:solidFill>
                        <a:srgbClr val="003264"/>
                      </a:solidFill>
                      <a:latin typeface="Verdana" panose="020B0604030504040204" pitchFamily="34" charset="0"/>
                      <a:ea typeface="Verdana" panose="020B0604030504040204" pitchFamily="34" charset="0"/>
                    </a:rPr>
                    <a:t>a MV SR (UHCP)</a:t>
                  </a:r>
                  <a:endParaRPr lang="en-US" sz="1200" b="1" dirty="0">
                    <a:solidFill>
                      <a:srgbClr val="003264"/>
                    </a:solidFill>
                    <a:latin typeface="Verdana" panose="020B0604030504040204" pitchFamily="34" charset="0"/>
                    <a:ea typeface="Verdana" panose="020B0604030504040204" pitchFamily="34" charset="0"/>
                  </a:endParaRPr>
                </a:p>
              </p:txBody>
            </p:sp>
            <p:grpSp>
              <p:nvGrpSpPr>
                <p:cNvPr id="71" name="Skupina 70">
                  <a:extLst>
                    <a:ext uri="{FF2B5EF4-FFF2-40B4-BE49-F238E27FC236}">
                      <a16:creationId xmlns:a16="http://schemas.microsoft.com/office/drawing/2014/main" id="{400E0D27-EAC2-027B-7B78-8624904ADD44}"/>
                    </a:ext>
                  </a:extLst>
                </p:cNvPr>
                <p:cNvGrpSpPr/>
                <p:nvPr/>
              </p:nvGrpSpPr>
              <p:grpSpPr>
                <a:xfrm>
                  <a:off x="3514162" y="2618380"/>
                  <a:ext cx="2818842" cy="1918838"/>
                  <a:chOff x="3425262" y="2618380"/>
                  <a:chExt cx="2818842" cy="1918838"/>
                </a:xfrm>
              </p:grpSpPr>
              <p:sp>
                <p:nvSpPr>
                  <p:cNvPr id="47" name="Ovál 46">
                    <a:extLst>
                      <a:ext uri="{FF2B5EF4-FFF2-40B4-BE49-F238E27FC236}">
                        <a16:creationId xmlns:a16="http://schemas.microsoft.com/office/drawing/2014/main" id="{97155C64-B663-C7E6-0877-FC1108E9AD57}"/>
                      </a:ext>
                    </a:extLst>
                  </p:cNvPr>
                  <p:cNvSpPr>
                    <a:spLocks noChangeAspect="1"/>
                  </p:cNvSpPr>
                  <p:nvPr/>
                </p:nvSpPr>
                <p:spPr>
                  <a:xfrm>
                    <a:off x="3425262" y="2618380"/>
                    <a:ext cx="1918842" cy="1918838"/>
                  </a:xfrm>
                  <a:prstGeom prst="ellipse">
                    <a:avLst/>
                  </a:prstGeom>
                  <a:solidFill>
                    <a:schemeClr val="bg1"/>
                  </a:solidFill>
                  <a:ln w="12700">
                    <a:solidFill>
                      <a:srgbClr val="003264"/>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lstStyle/>
                  <a:p>
                    <a:pPr algn="ctr" fontAlgn="base">
                      <a:spcBef>
                        <a:spcPct val="0"/>
                      </a:spcBef>
                      <a:spcAft>
                        <a:spcPct val="0"/>
                      </a:spcAft>
                    </a:pPr>
                    <a:r>
                      <a:rPr lang="sk-SK" sz="1200" b="1" dirty="0">
                        <a:solidFill>
                          <a:srgbClr val="003264"/>
                        </a:solidFill>
                        <a:latin typeface="Verdana" panose="020B0604030504040204" pitchFamily="34" charset="0"/>
                        <a:ea typeface="Verdana" panose="020B0604030504040204" pitchFamily="34" charset="0"/>
                      </a:rPr>
                      <a:t>Zoznam</a:t>
                    </a:r>
                    <a:r>
                      <a:rPr lang="en-US" sz="1200" b="1" dirty="0">
                        <a:solidFill>
                          <a:srgbClr val="003264"/>
                        </a:solidFill>
                        <a:latin typeface="Verdana" panose="020B0604030504040204" pitchFamily="34" charset="0"/>
                        <a:ea typeface="Verdana" panose="020B0604030504040204" pitchFamily="34" charset="0"/>
                      </a:rPr>
                      <a:t> </a:t>
                    </a:r>
                    <a:endParaRPr lang="sk-SK" sz="1200" b="1" dirty="0">
                      <a:solidFill>
                        <a:srgbClr val="003264"/>
                      </a:solidFill>
                      <a:latin typeface="Verdana" panose="020B0604030504040204" pitchFamily="34" charset="0"/>
                      <a:ea typeface="Verdana" panose="020B0604030504040204" pitchFamily="34" charset="0"/>
                    </a:endParaRPr>
                  </a:p>
                  <a:p>
                    <a:pPr algn="ctr" fontAlgn="base">
                      <a:spcBef>
                        <a:spcPct val="0"/>
                      </a:spcBef>
                      <a:spcAft>
                        <a:spcPct val="0"/>
                      </a:spcAft>
                    </a:pPr>
                    <a:r>
                      <a:rPr lang="en-US" sz="1200" b="1" dirty="0">
                        <a:solidFill>
                          <a:srgbClr val="003264"/>
                        </a:solidFill>
                        <a:latin typeface="Verdana" panose="020B0604030504040204" pitchFamily="34" charset="0"/>
                        <a:ea typeface="Verdana" panose="020B0604030504040204" pitchFamily="34" charset="0"/>
                      </a:rPr>
                      <a:t>&amp; do</a:t>
                    </a:r>
                    <a:r>
                      <a:rPr lang="sk-SK" sz="1200" b="1" dirty="0" err="1">
                        <a:solidFill>
                          <a:srgbClr val="003264"/>
                        </a:solidFill>
                        <a:latin typeface="Verdana" panose="020B0604030504040204" pitchFamily="34" charset="0"/>
                        <a:ea typeface="Verdana" panose="020B0604030504040204" pitchFamily="34" charset="0"/>
                      </a:rPr>
                      <a:t>kumenty</a:t>
                    </a:r>
                    <a:r>
                      <a:rPr lang="en-US" sz="1200" b="1" dirty="0">
                        <a:solidFill>
                          <a:srgbClr val="003264"/>
                        </a:solidFill>
                        <a:latin typeface="Verdana" panose="020B0604030504040204" pitchFamily="34" charset="0"/>
                        <a:ea typeface="Verdana" panose="020B0604030504040204" pitchFamily="34" charset="0"/>
                      </a:rPr>
                      <a:t> </a:t>
                    </a:r>
                  </a:p>
                  <a:p>
                    <a:pPr algn="ctr" fontAlgn="base">
                      <a:spcBef>
                        <a:spcPct val="0"/>
                      </a:spcBef>
                      <a:spcAft>
                        <a:spcPct val="0"/>
                      </a:spcAft>
                    </a:pPr>
                    <a:r>
                      <a:rPr lang="sk-SK" sz="1200" b="1" dirty="0">
                        <a:solidFill>
                          <a:srgbClr val="00B0F0"/>
                        </a:solidFill>
                        <a:latin typeface="Verdana" pitchFamily="34" charset="0"/>
                      </a:rPr>
                      <a:t>SARIO poskytne</a:t>
                    </a:r>
                  </a:p>
                  <a:p>
                    <a:pPr algn="ctr" fontAlgn="base">
                      <a:spcBef>
                        <a:spcPct val="0"/>
                      </a:spcBef>
                      <a:spcAft>
                        <a:spcPct val="0"/>
                      </a:spcAft>
                    </a:pPr>
                    <a:r>
                      <a:rPr lang="sk-SK" sz="1200" b="1" dirty="0">
                        <a:solidFill>
                          <a:srgbClr val="00B0F0"/>
                        </a:solidFill>
                        <a:latin typeface="Verdana" pitchFamily="34" charset="0"/>
                      </a:rPr>
                      <a:t>MPSVaR </a:t>
                    </a:r>
                  </a:p>
                  <a:p>
                    <a:pPr algn="ctr" fontAlgn="base">
                      <a:spcBef>
                        <a:spcPct val="0"/>
                      </a:spcBef>
                      <a:spcAft>
                        <a:spcPct val="0"/>
                      </a:spcAft>
                    </a:pPr>
                    <a:r>
                      <a:rPr lang="sk-SK" sz="1200" b="1" dirty="0">
                        <a:solidFill>
                          <a:srgbClr val="00B0F0"/>
                        </a:solidFill>
                        <a:latin typeface="Verdana" pitchFamily="34" charset="0"/>
                      </a:rPr>
                      <a:t>na schválenie</a:t>
                    </a:r>
                    <a:endParaRPr lang="en-US" sz="1000" b="1" dirty="0">
                      <a:solidFill>
                        <a:srgbClr val="00B0F0"/>
                      </a:solidFill>
                      <a:latin typeface="Verdana" pitchFamily="34" charset="0"/>
                    </a:endParaRPr>
                  </a:p>
                </p:txBody>
              </p:sp>
              <p:sp>
                <p:nvSpPr>
                  <p:cNvPr id="69" name="Line 6">
                    <a:extLst>
                      <a:ext uri="{FF2B5EF4-FFF2-40B4-BE49-F238E27FC236}">
                        <a16:creationId xmlns:a16="http://schemas.microsoft.com/office/drawing/2014/main" id="{2C25E1BC-5B01-5265-CCE0-13600A26084D}"/>
                      </a:ext>
                    </a:extLst>
                  </p:cNvPr>
                  <p:cNvSpPr>
                    <a:spLocks noChangeShapeType="1"/>
                  </p:cNvSpPr>
                  <p:nvPr/>
                </p:nvSpPr>
                <p:spPr bwMode="auto">
                  <a:xfrm>
                    <a:off x="5344104" y="3563820"/>
                    <a:ext cx="900000" cy="0"/>
                  </a:xfrm>
                  <a:prstGeom prst="line">
                    <a:avLst/>
                  </a:prstGeom>
                  <a:noFill/>
                  <a:ln w="12700">
                    <a:solidFill>
                      <a:srgbClr val="003264"/>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3600" b="1" i="0" u="none" strike="noStrike" kern="1200" cap="none" spc="0" normalizeH="0" baseline="0" dirty="0">
                      <a:ln>
                        <a:noFill/>
                      </a:ln>
                      <a:solidFill>
                        <a:srgbClr val="1F497D"/>
                      </a:solidFill>
                      <a:effectLst/>
                      <a:uLnTx/>
                      <a:uFillTx/>
                      <a:latin typeface="Calibri"/>
                      <a:ea typeface="+mn-ea"/>
                      <a:cs typeface="+mn-cs"/>
                    </a:endParaRPr>
                  </a:p>
                </p:txBody>
              </p:sp>
            </p:grpSp>
          </p:grpSp>
          <p:sp>
            <p:nvSpPr>
              <p:cNvPr id="70" name="BlokTextu 69">
                <a:extLst>
                  <a:ext uri="{FF2B5EF4-FFF2-40B4-BE49-F238E27FC236}">
                    <a16:creationId xmlns:a16="http://schemas.microsoft.com/office/drawing/2014/main" id="{6D987C33-9E64-2DCA-F3B3-10A2DFD96905}"/>
                  </a:ext>
                </a:extLst>
              </p:cNvPr>
              <p:cNvSpPr txBox="1"/>
              <p:nvPr/>
            </p:nvSpPr>
            <p:spPr>
              <a:xfrm>
                <a:off x="5970359" y="5482658"/>
                <a:ext cx="3163693" cy="1015663"/>
              </a:xfrm>
              <a:prstGeom prst="rect">
                <a:avLst/>
              </a:prstGeom>
              <a:noFill/>
            </p:spPr>
            <p:txBody>
              <a:bodyPr wrap="square" rtlCol="0">
                <a:spAutoFit/>
              </a:bodyPr>
              <a:lstStyle/>
              <a:p>
                <a:pPr algn="ctr"/>
                <a:r>
                  <a:rPr kumimoji="0" lang="en-US" sz="1200" b="1" i="0" u="none" strike="noStrike" kern="1200" cap="none" spc="0" normalizeH="0" baseline="0" dirty="0">
                    <a:ln>
                      <a:noFill/>
                    </a:ln>
                    <a:solidFill>
                      <a:srgbClr val="003264"/>
                    </a:solidFill>
                    <a:effectLst/>
                    <a:uLnTx/>
                    <a:uFillTx/>
                    <a:latin typeface="Verdana" panose="020B0604030504040204" pitchFamily="34" charset="0"/>
                    <a:ea typeface="Verdana" panose="020B0604030504040204" pitchFamily="34" charset="0"/>
                  </a:rPr>
                  <a:t>SARIO inform</a:t>
                </a:r>
                <a:r>
                  <a:rPr kumimoji="0" lang="sk-SK" sz="1200" b="1" i="0" u="none" strike="noStrike" kern="1200" cap="none" spc="0" normalizeH="0" baseline="0" dirty="0">
                    <a:ln>
                      <a:noFill/>
                    </a:ln>
                    <a:solidFill>
                      <a:srgbClr val="003264"/>
                    </a:solidFill>
                    <a:effectLst/>
                    <a:uLnTx/>
                    <a:uFillTx/>
                    <a:latin typeface="Verdana" panose="020B0604030504040204" pitchFamily="34" charset="0"/>
                    <a:ea typeface="Verdana" panose="020B0604030504040204" pitchFamily="34" charset="0"/>
                  </a:rPr>
                  <a:t>uje firmu/zamestnávateľa, že kandidáti uvedení na zozname a ich rodinní príslušníci môžu začať proces žiadosti o národné víza</a:t>
                </a:r>
                <a:r>
                  <a:rPr kumimoji="0" lang="en-US" sz="1200" b="1" i="0" u="none" strike="noStrike" kern="1200" cap="none" spc="0" normalizeH="0" baseline="0" dirty="0">
                    <a:ln>
                      <a:noFill/>
                    </a:ln>
                    <a:solidFill>
                      <a:srgbClr val="003264"/>
                    </a:solidFill>
                    <a:effectLst/>
                    <a:uLnTx/>
                    <a:uFillTx/>
                    <a:latin typeface="Verdana" panose="020B0604030504040204" pitchFamily="34" charset="0"/>
                    <a:ea typeface="Verdana" panose="020B0604030504040204" pitchFamily="34" charset="0"/>
                  </a:rPr>
                  <a:t>.</a:t>
                </a:r>
                <a:endParaRPr lang="en-US" sz="1200" dirty="0">
                  <a:latin typeface="Verdana" panose="020B0604030504040204" pitchFamily="34" charset="0"/>
                  <a:ea typeface="Verdana" panose="020B0604030504040204" pitchFamily="34" charset="0"/>
                </a:endParaRPr>
              </a:p>
            </p:txBody>
          </p:sp>
        </p:grpSp>
        <p:sp>
          <p:nvSpPr>
            <p:cNvPr id="9" name="Obdĺžnik 8">
              <a:extLst>
                <a:ext uri="{FF2B5EF4-FFF2-40B4-BE49-F238E27FC236}">
                  <a16:creationId xmlns:a16="http://schemas.microsoft.com/office/drawing/2014/main" id="{449C2E6D-783E-DE01-E0BC-01E650C13650}"/>
                </a:ext>
              </a:extLst>
            </p:cNvPr>
            <p:cNvSpPr/>
            <p:nvPr/>
          </p:nvSpPr>
          <p:spPr>
            <a:xfrm>
              <a:off x="460451" y="1896063"/>
              <a:ext cx="11198149" cy="584775"/>
            </a:xfrm>
            <a:prstGeom prst="rect">
              <a:avLst/>
            </a:prstGeom>
          </p:spPr>
          <p:txBody>
            <a:bodyPr wrap="square">
              <a:spAutoFit/>
            </a:bodyPr>
            <a:lstStyle/>
            <a:p>
              <a:pPr algn="l"/>
              <a:r>
                <a:rPr lang="sk-SK" sz="1600" b="1" dirty="0">
                  <a:solidFill>
                    <a:srgbClr val="003264"/>
                  </a:solidFill>
                  <a:latin typeface="Verdana" panose="020B0604030504040204" pitchFamily="34" charset="0"/>
                  <a:ea typeface="Verdana" panose="020B0604030504040204" pitchFamily="34" charset="0"/>
                </a:rPr>
                <a:t>Nariadenie vlády SR 269/2022 </a:t>
              </a:r>
              <a:r>
                <a:rPr lang="sk-SK" sz="1600" b="1" dirty="0" err="1">
                  <a:solidFill>
                    <a:srgbClr val="003264"/>
                  </a:solidFill>
                  <a:latin typeface="Verdana" panose="020B0604030504040204" pitchFamily="34" charset="0"/>
                  <a:ea typeface="Verdana" panose="020B0604030504040204" pitchFamily="34" charset="0"/>
                </a:rPr>
                <a:t>Z.z</a:t>
              </a:r>
              <a:r>
                <a:rPr lang="sk-SK" sz="1600" dirty="0">
                  <a:solidFill>
                    <a:srgbClr val="003264"/>
                  </a:solidFill>
                  <a:latin typeface="Verdana" panose="020B0604030504040204" pitchFamily="34" charset="0"/>
                  <a:ea typeface="Verdana" panose="020B0604030504040204" pitchFamily="34" charset="0"/>
                </a:rPr>
                <a:t>. o záujme Slovenskej republiky udeliť národné vízum </a:t>
              </a:r>
              <a:r>
                <a:rPr lang="sk-SK" sz="1600" dirty="0" err="1">
                  <a:solidFill>
                    <a:srgbClr val="003264"/>
                  </a:solidFill>
                  <a:latin typeface="Verdana" panose="020B0604030504040204" pitchFamily="34" charset="0"/>
                  <a:ea typeface="Verdana" panose="020B0604030504040204" pitchFamily="34" charset="0"/>
                </a:rPr>
                <a:t>relokovaným</a:t>
              </a:r>
              <a:r>
                <a:rPr lang="sk-SK" sz="1600" dirty="0">
                  <a:solidFill>
                    <a:srgbClr val="003264"/>
                  </a:solidFill>
                  <a:latin typeface="Verdana" panose="020B0604030504040204" pitchFamily="34" charset="0"/>
                  <a:ea typeface="Verdana" panose="020B0604030504040204" pitchFamily="34" charset="0"/>
                </a:rPr>
                <a:t> štátnym príslušníkom tretej krajiny a ich rodinným príslušníkom</a:t>
              </a:r>
              <a:r>
                <a:rPr lang="en-US" sz="1600" dirty="0">
                  <a:solidFill>
                    <a:srgbClr val="003264"/>
                  </a:solidFill>
                  <a:latin typeface="Verdana" panose="020B0604030504040204" pitchFamily="34" charset="0"/>
                  <a:ea typeface="Verdana" panose="020B0604030504040204" pitchFamily="34" charset="0"/>
                </a:rPr>
                <a:t>:</a:t>
              </a:r>
            </a:p>
          </p:txBody>
        </p:sp>
      </p:grpSp>
      <p:grpSp>
        <p:nvGrpSpPr>
          <p:cNvPr id="8" name="Skupina 7">
            <a:extLst>
              <a:ext uri="{FF2B5EF4-FFF2-40B4-BE49-F238E27FC236}">
                <a16:creationId xmlns:a16="http://schemas.microsoft.com/office/drawing/2014/main" id="{F869E466-1167-6E06-A616-EF95A02EE018}"/>
              </a:ext>
            </a:extLst>
          </p:cNvPr>
          <p:cNvGrpSpPr/>
          <p:nvPr/>
        </p:nvGrpSpPr>
        <p:grpSpPr>
          <a:xfrm>
            <a:off x="10155174" y="476814"/>
            <a:ext cx="1800200" cy="1090819"/>
            <a:chOff x="6647216" y="712360"/>
            <a:chExt cx="1800200" cy="1090819"/>
          </a:xfrm>
        </p:grpSpPr>
        <p:pic>
          <p:nvPicPr>
            <p:cNvPr id="10" name="Picture 2">
              <a:extLst>
                <a:ext uri="{FF2B5EF4-FFF2-40B4-BE49-F238E27FC236}">
                  <a16:creationId xmlns:a16="http://schemas.microsoft.com/office/drawing/2014/main" id="{E4968C12-7B8D-018F-F72B-3FEC917C163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97" t="4410" r="10419" b="3089"/>
            <a:stretch/>
          </p:blipFill>
          <p:spPr bwMode="auto">
            <a:xfrm>
              <a:off x="7367416" y="712360"/>
              <a:ext cx="1080000" cy="1080000"/>
            </a:xfrm>
            <a:prstGeom prst="ellipse">
              <a:avLst/>
            </a:prstGeom>
            <a:noFill/>
            <a:extLst>
              <a:ext uri="{909E8E84-426E-40DD-AFC4-6F175D3DCCD1}">
                <a14:hiddenFill xmlns:a14="http://schemas.microsoft.com/office/drawing/2010/main">
                  <a:solidFill>
                    <a:srgbClr val="FFFFFF"/>
                  </a:solidFill>
                </a14:hiddenFill>
              </a:ext>
            </a:extLst>
          </p:spPr>
        </p:pic>
        <p:pic>
          <p:nvPicPr>
            <p:cNvPr id="11" name="Picture 12">
              <a:extLst>
                <a:ext uri="{FF2B5EF4-FFF2-40B4-BE49-F238E27FC236}">
                  <a16:creationId xmlns:a16="http://schemas.microsoft.com/office/drawing/2014/main" id="{9FD21BC6-DD97-D34A-73D2-42731E516DE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7216" y="723163"/>
              <a:ext cx="1080016" cy="108001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80142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číslo snímky 1">
            <a:extLst>
              <a:ext uri="{FF2B5EF4-FFF2-40B4-BE49-F238E27FC236}">
                <a16:creationId xmlns:a16="http://schemas.microsoft.com/office/drawing/2014/main" id="{23EDB3ED-475D-572A-6D92-7DFCA890C282}"/>
              </a:ext>
            </a:extLst>
          </p:cNvPr>
          <p:cNvSpPr>
            <a:spLocks noGrp="1"/>
          </p:cNvSpPr>
          <p:nvPr>
            <p:ph type="sldNum" sz="quarter" idx="11"/>
          </p:nvPr>
        </p:nvSpPr>
        <p:spPr/>
        <p:txBody>
          <a:bodyPr/>
          <a:lstStyle/>
          <a:p>
            <a:fld id="{76F7D72F-8F56-4F09-A4E6-31D1C0D3E70B}" type="slidenum">
              <a:rPr lang="en-US" smtClean="0">
                <a:solidFill>
                  <a:prstClr val="white">
                    <a:lumMod val="75000"/>
                  </a:prstClr>
                </a:solidFill>
              </a:rPr>
              <a:pPr/>
              <a:t>7</a:t>
            </a:fld>
            <a:endParaRPr lang="en-US" dirty="0">
              <a:solidFill>
                <a:prstClr val="white">
                  <a:lumMod val="75000"/>
                </a:prstClr>
              </a:solidFill>
            </a:endParaRPr>
          </a:p>
        </p:txBody>
      </p:sp>
      <p:sp>
        <p:nvSpPr>
          <p:cNvPr id="4" name="BlokTextu 3">
            <a:extLst>
              <a:ext uri="{FF2B5EF4-FFF2-40B4-BE49-F238E27FC236}">
                <a16:creationId xmlns:a16="http://schemas.microsoft.com/office/drawing/2014/main" id="{EAA2E914-E9E1-484B-3E96-BE09E035CABC}"/>
              </a:ext>
            </a:extLst>
          </p:cNvPr>
          <p:cNvSpPr txBox="1"/>
          <p:nvPr/>
        </p:nvSpPr>
        <p:spPr>
          <a:xfrm>
            <a:off x="495299" y="2084900"/>
            <a:ext cx="11201402" cy="4431983"/>
          </a:xfrm>
          <a:prstGeom prst="rect">
            <a:avLst/>
          </a:prstGeom>
          <a:noFill/>
        </p:spPr>
        <p:txBody>
          <a:bodyPr wrap="square">
            <a:spAutoFit/>
          </a:bodyPr>
          <a:lstStyle/>
          <a:p>
            <a:pPr marL="342900" indent="-342900" algn="just">
              <a:spcAft>
                <a:spcPts val="600"/>
              </a:spcAft>
              <a:buAutoNum type="arabicParenR"/>
            </a:pPr>
            <a:r>
              <a:rPr lang="sk-SK" sz="1400" dirty="0">
                <a:solidFill>
                  <a:schemeClr val="tx2">
                    <a:lumMod val="75000"/>
                  </a:schemeClr>
                </a:solidFill>
                <a:latin typeface="Verdana" pitchFamily="34" charset="0"/>
              </a:rPr>
              <a:t>SARIO obdrží informáciu/e-mail, že </a:t>
            </a:r>
            <a:r>
              <a:rPr lang="sk-SK" sz="1400" b="1" dirty="0">
                <a:solidFill>
                  <a:schemeClr val="tx2">
                    <a:lumMod val="75000"/>
                  </a:schemeClr>
                </a:solidFill>
                <a:latin typeface="Verdana" pitchFamily="34" charset="0"/>
              </a:rPr>
              <a:t>firma chce </a:t>
            </a:r>
            <a:r>
              <a:rPr lang="sk-SK" sz="1400" b="1" dirty="0" err="1">
                <a:solidFill>
                  <a:schemeClr val="tx2">
                    <a:lumMod val="75000"/>
                  </a:schemeClr>
                </a:solidFill>
                <a:latin typeface="Verdana" pitchFamily="34" charset="0"/>
              </a:rPr>
              <a:t>relokovať</a:t>
            </a:r>
            <a:r>
              <a:rPr lang="sk-SK" sz="1400" b="1" dirty="0">
                <a:solidFill>
                  <a:schemeClr val="tx2">
                    <a:lumMod val="75000"/>
                  </a:schemeClr>
                </a:solidFill>
                <a:latin typeface="Verdana" pitchFamily="34" charset="0"/>
              </a:rPr>
              <a:t> zamestnancov </a:t>
            </a:r>
            <a:r>
              <a:rPr lang="sk-SK" sz="1400" dirty="0">
                <a:solidFill>
                  <a:schemeClr val="tx2">
                    <a:lumMod val="75000"/>
                  </a:schemeClr>
                </a:solidFill>
                <a:latin typeface="Verdana" pitchFamily="34" charset="0"/>
              </a:rPr>
              <a:t>(občanov tretej krajiny) </a:t>
            </a:r>
            <a:r>
              <a:rPr lang="sk-SK" sz="1400" b="1" dirty="0">
                <a:solidFill>
                  <a:schemeClr val="tx2">
                    <a:lumMod val="75000"/>
                  </a:schemeClr>
                </a:solidFill>
                <a:latin typeface="Verdana" pitchFamily="34" charset="0"/>
              </a:rPr>
              <a:t>zo svojej entity/</a:t>
            </a:r>
            <a:r>
              <a:rPr lang="sk-SK" sz="1400" b="1" dirty="0" err="1">
                <a:solidFill>
                  <a:schemeClr val="tx2">
                    <a:lumMod val="75000"/>
                  </a:schemeClr>
                </a:solidFill>
                <a:latin typeface="Verdana" pitchFamily="34" charset="0"/>
              </a:rPr>
              <a:t>branch</a:t>
            </a:r>
            <a:r>
              <a:rPr lang="sk-SK" sz="1400" b="1" dirty="0">
                <a:solidFill>
                  <a:schemeClr val="tx2">
                    <a:lumMod val="75000"/>
                  </a:schemeClr>
                </a:solidFill>
                <a:latin typeface="Verdana" pitchFamily="34" charset="0"/>
              </a:rPr>
              <a:t>/</a:t>
            </a:r>
            <a:r>
              <a:rPr lang="sk-SK" sz="1400" b="1" dirty="0" err="1">
                <a:solidFill>
                  <a:schemeClr val="tx2">
                    <a:lumMod val="75000"/>
                  </a:schemeClr>
                </a:solidFill>
                <a:latin typeface="Verdana" pitchFamily="34" charset="0"/>
              </a:rPr>
              <a:t>office</a:t>
            </a:r>
            <a:r>
              <a:rPr lang="sk-SK" sz="1400" b="1" dirty="0">
                <a:solidFill>
                  <a:schemeClr val="tx2">
                    <a:lumMod val="75000"/>
                  </a:schemeClr>
                </a:solidFill>
                <a:latin typeface="Verdana" pitchFamily="34" charset="0"/>
              </a:rPr>
              <a:t> v zahraničí na Slovensko</a:t>
            </a:r>
          </a:p>
          <a:p>
            <a:pPr algn="just">
              <a:spcAft>
                <a:spcPts val="600"/>
              </a:spcAft>
            </a:pPr>
            <a:endParaRPr lang="sk-SK" sz="800" b="1" dirty="0">
              <a:solidFill>
                <a:schemeClr val="tx2">
                  <a:lumMod val="75000"/>
                </a:schemeClr>
              </a:solidFill>
              <a:latin typeface="Verdana" pitchFamily="34" charset="0"/>
            </a:endParaRPr>
          </a:p>
          <a:p>
            <a:pPr algn="just">
              <a:spcAft>
                <a:spcPts val="600"/>
              </a:spcAft>
            </a:pPr>
            <a:r>
              <a:rPr lang="sk-SK" sz="1400" dirty="0">
                <a:solidFill>
                  <a:schemeClr val="tx2">
                    <a:lumMod val="75000"/>
                  </a:schemeClr>
                </a:solidFill>
                <a:latin typeface="Verdana" pitchFamily="34" charset="0"/>
              </a:rPr>
              <a:t>2) SARIO pošle prázdny </a:t>
            </a:r>
            <a:r>
              <a:rPr lang="sk-SK" sz="1400" b="1" dirty="0">
                <a:solidFill>
                  <a:schemeClr val="tx2">
                    <a:lumMod val="75000"/>
                  </a:schemeClr>
                </a:solidFill>
                <a:latin typeface="Verdana" pitchFamily="34" charset="0"/>
              </a:rPr>
              <a:t>zoznam na vyplnenie </a:t>
            </a:r>
            <a:r>
              <a:rPr lang="sk-SK" sz="1400" dirty="0">
                <a:solidFill>
                  <a:schemeClr val="tx2">
                    <a:lumMod val="75000"/>
                  </a:schemeClr>
                </a:solidFill>
                <a:latin typeface="Verdana" pitchFamily="34" charset="0"/>
              </a:rPr>
              <a:t>(ďalší slide) a zároveň </a:t>
            </a:r>
            <a:r>
              <a:rPr lang="sk-SK" sz="1400" b="1" dirty="0">
                <a:solidFill>
                  <a:schemeClr val="tx2">
                    <a:lumMod val="75000"/>
                  </a:schemeClr>
                </a:solidFill>
                <a:latin typeface="Verdana" pitchFamily="34" charset="0"/>
              </a:rPr>
              <a:t>zriadi </a:t>
            </a:r>
            <a:r>
              <a:rPr lang="sk-SK" sz="1400" b="1" dirty="0" err="1">
                <a:solidFill>
                  <a:schemeClr val="tx2">
                    <a:lumMod val="75000"/>
                  </a:schemeClr>
                </a:solidFill>
                <a:latin typeface="Verdana" pitchFamily="34" charset="0"/>
              </a:rPr>
              <a:t>sharepoint</a:t>
            </a:r>
            <a:r>
              <a:rPr lang="sk-SK" sz="1400" b="1" dirty="0">
                <a:solidFill>
                  <a:schemeClr val="tx2">
                    <a:lumMod val="75000"/>
                  </a:schemeClr>
                </a:solidFill>
                <a:latin typeface="Verdana" pitchFamily="34" charset="0"/>
              </a:rPr>
              <a:t> </a:t>
            </a:r>
            <a:r>
              <a:rPr lang="sk-SK" sz="1400" dirty="0" err="1">
                <a:solidFill>
                  <a:schemeClr val="tx2">
                    <a:lumMod val="75000"/>
                  </a:schemeClr>
                </a:solidFill>
                <a:latin typeface="Verdana" pitchFamily="34" charset="0"/>
              </a:rPr>
              <a:t>folder</a:t>
            </a:r>
            <a:r>
              <a:rPr lang="sk-SK" sz="1400" dirty="0">
                <a:solidFill>
                  <a:schemeClr val="tx2">
                    <a:lumMod val="75000"/>
                  </a:schemeClr>
                </a:solidFill>
                <a:latin typeface="Verdana" pitchFamily="34" charset="0"/>
              </a:rPr>
              <a:t> a </a:t>
            </a:r>
            <a:r>
              <a:rPr lang="sk-SK" sz="1400" dirty="0" err="1">
                <a:solidFill>
                  <a:schemeClr val="tx2">
                    <a:lumMod val="75000"/>
                  </a:schemeClr>
                </a:solidFill>
                <a:latin typeface="Verdana" pitchFamily="34" charset="0"/>
              </a:rPr>
              <a:t>link</a:t>
            </a:r>
            <a:r>
              <a:rPr lang="sk-SK" sz="1400" dirty="0">
                <a:solidFill>
                  <a:schemeClr val="tx2">
                    <a:lumMod val="75000"/>
                  </a:schemeClr>
                </a:solidFill>
                <a:latin typeface="Verdana" pitchFamily="34" charset="0"/>
              </a:rPr>
              <a:t> (zaheslované)</a:t>
            </a:r>
          </a:p>
          <a:p>
            <a:pPr algn="just">
              <a:spcAft>
                <a:spcPts val="600"/>
              </a:spcAft>
            </a:pPr>
            <a:endParaRPr lang="sk-SK" sz="800" dirty="0">
              <a:solidFill>
                <a:schemeClr val="tx2">
                  <a:lumMod val="75000"/>
                </a:schemeClr>
              </a:solidFill>
              <a:latin typeface="Verdana" pitchFamily="34" charset="0"/>
            </a:endParaRPr>
          </a:p>
          <a:p>
            <a:pPr algn="just">
              <a:spcAft>
                <a:spcPts val="600"/>
              </a:spcAft>
            </a:pPr>
            <a:r>
              <a:rPr lang="sk-SK" sz="1400" dirty="0">
                <a:solidFill>
                  <a:schemeClr val="tx2">
                    <a:lumMod val="75000"/>
                  </a:schemeClr>
                </a:solidFill>
                <a:latin typeface="Verdana" pitchFamily="34" charset="0"/>
              </a:rPr>
              <a:t>3) Firma nahrá vyplnený zoznam na </a:t>
            </a:r>
            <a:r>
              <a:rPr lang="sk-SK" sz="1400" dirty="0" err="1">
                <a:solidFill>
                  <a:schemeClr val="tx2">
                    <a:lumMod val="75000"/>
                  </a:schemeClr>
                </a:solidFill>
                <a:latin typeface="Verdana" pitchFamily="34" charset="0"/>
              </a:rPr>
              <a:t>sharepoint</a:t>
            </a:r>
            <a:r>
              <a:rPr lang="sk-SK" sz="1400" dirty="0">
                <a:solidFill>
                  <a:schemeClr val="tx2">
                    <a:lumMod val="75000"/>
                  </a:schemeClr>
                </a:solidFill>
                <a:latin typeface="Verdana" pitchFamily="34" charset="0"/>
              </a:rPr>
              <a:t> spolu s potrebnými dokumentmi:</a:t>
            </a:r>
          </a:p>
          <a:p>
            <a:pPr marL="742950" lvl="1" indent="-285750" algn="just">
              <a:spcAft>
                <a:spcPts val="600"/>
              </a:spcAft>
              <a:buFontTx/>
              <a:buChar char="-"/>
            </a:pPr>
            <a:r>
              <a:rPr lang="sk-SK" sz="1400" b="1" dirty="0">
                <a:solidFill>
                  <a:schemeClr val="tx2">
                    <a:lumMod val="75000"/>
                  </a:schemeClr>
                </a:solidFill>
                <a:latin typeface="Verdana" pitchFamily="34" charset="0"/>
              </a:rPr>
              <a:t>pracovná zmluva alebo písomný prísľub zamestnávateľa </a:t>
            </a:r>
            <a:r>
              <a:rPr lang="sk-SK" sz="1400" dirty="0">
                <a:solidFill>
                  <a:schemeClr val="tx2">
                    <a:lumMod val="75000"/>
                  </a:schemeClr>
                </a:solidFill>
                <a:latin typeface="Verdana" pitchFamily="34" charset="0"/>
              </a:rPr>
              <a:t>na prijatie do zamestnania, ak ide o </a:t>
            </a:r>
            <a:r>
              <a:rPr lang="sk-SK" sz="1400" dirty="0" err="1">
                <a:solidFill>
                  <a:schemeClr val="tx2">
                    <a:lumMod val="75000"/>
                  </a:schemeClr>
                </a:solidFill>
                <a:latin typeface="Verdana" pitchFamily="34" charset="0"/>
              </a:rPr>
              <a:t>relokovaného</a:t>
            </a:r>
            <a:r>
              <a:rPr lang="sk-SK" sz="1400" dirty="0">
                <a:solidFill>
                  <a:schemeClr val="tx2">
                    <a:lumMod val="75000"/>
                  </a:schemeClr>
                </a:solidFill>
                <a:latin typeface="Verdana" pitchFamily="34" charset="0"/>
              </a:rPr>
              <a:t> zamestnanca,</a:t>
            </a:r>
          </a:p>
          <a:p>
            <a:pPr marL="742950" lvl="1" indent="-285750" algn="just">
              <a:spcAft>
                <a:spcPts val="600"/>
              </a:spcAft>
              <a:buFontTx/>
              <a:buChar char="-"/>
            </a:pPr>
            <a:r>
              <a:rPr lang="sk-SK" sz="1400" b="1" dirty="0">
                <a:solidFill>
                  <a:schemeClr val="tx2">
                    <a:lumMod val="75000"/>
                  </a:schemeClr>
                </a:solidFill>
                <a:latin typeface="Verdana" pitchFamily="34" charset="0"/>
              </a:rPr>
              <a:t>matričný doklad preukazujúci príbuzenský vzťah s </a:t>
            </a:r>
            <a:r>
              <a:rPr lang="sk-SK" sz="1400" b="1" dirty="0" err="1">
                <a:solidFill>
                  <a:schemeClr val="tx2">
                    <a:lumMod val="75000"/>
                  </a:schemeClr>
                </a:solidFill>
                <a:latin typeface="Verdana" pitchFamily="34" charset="0"/>
              </a:rPr>
              <a:t>relokovaným</a:t>
            </a:r>
            <a:r>
              <a:rPr lang="sk-SK" sz="1400" b="1" dirty="0">
                <a:solidFill>
                  <a:schemeClr val="tx2">
                    <a:lumMod val="75000"/>
                  </a:schemeClr>
                </a:solidFill>
                <a:latin typeface="Verdana" pitchFamily="34" charset="0"/>
              </a:rPr>
              <a:t> zamestnancom</a:t>
            </a:r>
            <a:r>
              <a:rPr lang="sk-SK" sz="1400" dirty="0">
                <a:solidFill>
                  <a:schemeClr val="tx2">
                    <a:lumMod val="75000"/>
                  </a:schemeClr>
                </a:solidFill>
                <a:latin typeface="Verdana" pitchFamily="34" charset="0"/>
              </a:rPr>
              <a:t>, ak ide o rodinného príslušníka </a:t>
            </a:r>
            <a:r>
              <a:rPr lang="sk-SK" sz="1400" dirty="0" err="1">
                <a:solidFill>
                  <a:schemeClr val="tx2">
                    <a:lumMod val="75000"/>
                  </a:schemeClr>
                </a:solidFill>
                <a:latin typeface="Verdana" pitchFamily="34" charset="0"/>
              </a:rPr>
              <a:t>relokovaného</a:t>
            </a:r>
            <a:endParaRPr lang="sk-SK" sz="1400" dirty="0">
              <a:solidFill>
                <a:schemeClr val="tx2">
                  <a:lumMod val="75000"/>
                </a:schemeClr>
              </a:solidFill>
              <a:latin typeface="Verdana" pitchFamily="34" charset="0"/>
            </a:endParaRPr>
          </a:p>
          <a:p>
            <a:pPr marL="742950" lvl="1" indent="-285750" algn="just">
              <a:spcAft>
                <a:spcPts val="600"/>
              </a:spcAft>
              <a:buFontTx/>
              <a:buChar char="-"/>
            </a:pPr>
            <a:endParaRPr lang="sk-SK" sz="800" dirty="0">
              <a:solidFill>
                <a:schemeClr val="tx2">
                  <a:lumMod val="75000"/>
                </a:schemeClr>
              </a:solidFill>
              <a:latin typeface="Verdana" pitchFamily="34" charset="0"/>
            </a:endParaRPr>
          </a:p>
          <a:p>
            <a:pPr algn="just">
              <a:spcAft>
                <a:spcPts val="600"/>
              </a:spcAft>
            </a:pPr>
            <a:r>
              <a:rPr lang="sk-SK" sz="1400" dirty="0">
                <a:solidFill>
                  <a:schemeClr val="tx2">
                    <a:lumMod val="75000"/>
                  </a:schemeClr>
                </a:solidFill>
                <a:latin typeface="Verdana" pitchFamily="34" charset="0"/>
              </a:rPr>
              <a:t>4) Firma zároveň oznámi SARIO, že </a:t>
            </a:r>
            <a:r>
              <a:rPr lang="sk-SK" sz="1400" b="1" dirty="0">
                <a:solidFill>
                  <a:schemeClr val="tx2">
                    <a:lumMod val="75000"/>
                  </a:schemeClr>
                </a:solidFill>
                <a:latin typeface="Verdana" pitchFamily="34" charset="0"/>
              </a:rPr>
              <a:t>dokumenty boli úspešne nahraté na </a:t>
            </a:r>
            <a:r>
              <a:rPr lang="sk-SK" sz="1400" b="1" dirty="0" err="1">
                <a:solidFill>
                  <a:schemeClr val="tx2">
                    <a:lumMod val="75000"/>
                  </a:schemeClr>
                </a:solidFill>
                <a:latin typeface="Verdana" pitchFamily="34" charset="0"/>
              </a:rPr>
              <a:t>sharepoint</a:t>
            </a:r>
            <a:endParaRPr lang="sk-SK" sz="1400" b="1" dirty="0">
              <a:solidFill>
                <a:schemeClr val="tx2">
                  <a:lumMod val="75000"/>
                </a:schemeClr>
              </a:solidFill>
              <a:latin typeface="Verdana" pitchFamily="34" charset="0"/>
            </a:endParaRPr>
          </a:p>
          <a:p>
            <a:pPr algn="just">
              <a:spcAft>
                <a:spcPts val="600"/>
              </a:spcAft>
            </a:pPr>
            <a:endParaRPr lang="sk-SK" sz="800" b="1" dirty="0">
              <a:solidFill>
                <a:schemeClr val="tx2">
                  <a:lumMod val="75000"/>
                </a:schemeClr>
              </a:solidFill>
              <a:latin typeface="Verdana" pitchFamily="34" charset="0"/>
            </a:endParaRPr>
          </a:p>
          <a:p>
            <a:pPr algn="just">
              <a:spcAft>
                <a:spcPts val="600"/>
              </a:spcAft>
            </a:pPr>
            <a:r>
              <a:rPr lang="sk-SK" sz="1400" dirty="0">
                <a:solidFill>
                  <a:schemeClr val="tx2">
                    <a:lumMod val="75000"/>
                  </a:schemeClr>
                </a:solidFill>
                <a:latin typeface="Verdana" pitchFamily="34" charset="0"/>
              </a:rPr>
              <a:t>5) SARIO zašle </a:t>
            </a:r>
            <a:r>
              <a:rPr lang="sk-SK" sz="1400" b="1" dirty="0" err="1">
                <a:solidFill>
                  <a:schemeClr val="tx2">
                    <a:lumMod val="75000"/>
                  </a:schemeClr>
                </a:solidFill>
                <a:latin typeface="Verdana" pitchFamily="34" charset="0"/>
              </a:rPr>
              <a:t>link</a:t>
            </a:r>
            <a:r>
              <a:rPr lang="sk-SK" sz="1400" b="1" dirty="0">
                <a:solidFill>
                  <a:schemeClr val="tx2">
                    <a:lumMod val="75000"/>
                  </a:schemeClr>
                </a:solidFill>
                <a:latin typeface="Verdana" pitchFamily="34" charset="0"/>
              </a:rPr>
              <a:t> na </a:t>
            </a:r>
            <a:r>
              <a:rPr lang="sk-SK" sz="1400" b="1" dirty="0" err="1">
                <a:solidFill>
                  <a:schemeClr val="tx2">
                    <a:lumMod val="75000"/>
                  </a:schemeClr>
                </a:solidFill>
                <a:latin typeface="Verdana" pitchFamily="34" charset="0"/>
              </a:rPr>
              <a:t>sharepoint</a:t>
            </a:r>
            <a:r>
              <a:rPr lang="sk-SK" sz="1400" b="1" dirty="0">
                <a:solidFill>
                  <a:schemeClr val="tx2">
                    <a:lumMod val="75000"/>
                  </a:schemeClr>
                </a:solidFill>
                <a:latin typeface="Verdana" pitchFamily="34" charset="0"/>
              </a:rPr>
              <a:t> (s novým/iným heslom) na MPSVaR</a:t>
            </a:r>
          </a:p>
          <a:p>
            <a:pPr algn="just">
              <a:spcAft>
                <a:spcPts val="600"/>
              </a:spcAft>
            </a:pPr>
            <a:endParaRPr lang="sk-SK" sz="800" b="1" dirty="0">
              <a:solidFill>
                <a:schemeClr val="tx2">
                  <a:lumMod val="75000"/>
                </a:schemeClr>
              </a:solidFill>
              <a:latin typeface="Verdana" pitchFamily="34" charset="0"/>
            </a:endParaRPr>
          </a:p>
          <a:p>
            <a:pPr algn="just">
              <a:spcAft>
                <a:spcPts val="600"/>
              </a:spcAft>
            </a:pPr>
            <a:r>
              <a:rPr lang="sk-SK" sz="1400" dirty="0">
                <a:solidFill>
                  <a:schemeClr val="tx2">
                    <a:lumMod val="75000"/>
                  </a:schemeClr>
                </a:solidFill>
                <a:latin typeface="Verdana" pitchFamily="34" charset="0"/>
              </a:rPr>
              <a:t>6) Po tom, ako SARIO obdrží súhlasné stanovisko od MPSVaR, SARIO prepošle </a:t>
            </a:r>
            <a:r>
              <a:rPr lang="sk-SK" sz="1400" u="sng" dirty="0">
                <a:solidFill>
                  <a:schemeClr val="tx2">
                    <a:lumMod val="75000"/>
                  </a:schemeClr>
                </a:solidFill>
                <a:latin typeface="Verdana" pitchFamily="34" charset="0"/>
              </a:rPr>
              <a:t>IBA</a:t>
            </a:r>
            <a:r>
              <a:rPr lang="sk-SK" sz="1400" dirty="0">
                <a:solidFill>
                  <a:schemeClr val="tx2">
                    <a:lumMod val="75000"/>
                  </a:schemeClr>
                </a:solidFill>
                <a:latin typeface="Verdana" pitchFamily="34" charset="0"/>
              </a:rPr>
              <a:t> zoznam </a:t>
            </a:r>
            <a:r>
              <a:rPr lang="sk-SK" sz="1400" dirty="0" err="1">
                <a:solidFill>
                  <a:schemeClr val="tx2">
                    <a:lumMod val="75000"/>
                  </a:schemeClr>
                </a:solidFill>
                <a:latin typeface="Verdana" pitchFamily="34" charset="0"/>
              </a:rPr>
              <a:t>MZVaEZ</a:t>
            </a:r>
            <a:r>
              <a:rPr lang="sk-SK" sz="1400" dirty="0">
                <a:solidFill>
                  <a:schemeClr val="tx2">
                    <a:lumMod val="75000"/>
                  </a:schemeClr>
                </a:solidFill>
                <a:latin typeface="Verdana" pitchFamily="34" charset="0"/>
              </a:rPr>
              <a:t> SR a MV SR (UHCP). Zároveň SARIO informuje firmu/zamestnávateľa, že kandidáti uvedení na zozname a ich rodinní príslušníci </a:t>
            </a:r>
            <a:r>
              <a:rPr lang="sk-SK" sz="1400" b="1" dirty="0">
                <a:solidFill>
                  <a:schemeClr val="tx2">
                    <a:lumMod val="75000"/>
                  </a:schemeClr>
                </a:solidFill>
                <a:latin typeface="Verdana" pitchFamily="34" charset="0"/>
              </a:rPr>
              <a:t>môžu začať proces žiadosti o národné víza.</a:t>
            </a:r>
          </a:p>
        </p:txBody>
      </p:sp>
      <p:grpSp>
        <p:nvGrpSpPr>
          <p:cNvPr id="6" name="Skupina 5">
            <a:extLst>
              <a:ext uri="{FF2B5EF4-FFF2-40B4-BE49-F238E27FC236}">
                <a16:creationId xmlns:a16="http://schemas.microsoft.com/office/drawing/2014/main" id="{949C9029-48FD-6721-6727-F9481FA7F018}"/>
              </a:ext>
            </a:extLst>
          </p:cNvPr>
          <p:cNvGrpSpPr/>
          <p:nvPr/>
        </p:nvGrpSpPr>
        <p:grpSpPr>
          <a:xfrm>
            <a:off x="10113791" y="415781"/>
            <a:ext cx="1800200" cy="1090819"/>
            <a:chOff x="6647216" y="712360"/>
            <a:chExt cx="1800200" cy="1090819"/>
          </a:xfrm>
        </p:grpSpPr>
        <p:pic>
          <p:nvPicPr>
            <p:cNvPr id="8" name="Picture 2">
              <a:extLst>
                <a:ext uri="{FF2B5EF4-FFF2-40B4-BE49-F238E27FC236}">
                  <a16:creationId xmlns:a16="http://schemas.microsoft.com/office/drawing/2014/main" id="{24E850EC-1B50-D2AF-22EF-6B95CDD1E7D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2497" t="4410" r="10419" b="3089"/>
            <a:stretch/>
          </p:blipFill>
          <p:spPr bwMode="auto">
            <a:xfrm>
              <a:off x="7367416" y="712360"/>
              <a:ext cx="1080000" cy="1080000"/>
            </a:xfrm>
            <a:prstGeom prst="ellipse">
              <a:avLst/>
            </a:prstGeom>
            <a:noFill/>
            <a:extLst>
              <a:ext uri="{909E8E84-426E-40DD-AFC4-6F175D3DCCD1}">
                <a14:hiddenFill xmlns:a14="http://schemas.microsoft.com/office/drawing/2010/main">
                  <a:solidFill>
                    <a:srgbClr val="FFFFFF"/>
                  </a:solidFill>
                </a14:hiddenFill>
              </a:ext>
            </a:extLst>
          </p:spPr>
        </p:pic>
        <p:pic>
          <p:nvPicPr>
            <p:cNvPr id="9" name="Picture 12">
              <a:extLst>
                <a:ext uri="{FF2B5EF4-FFF2-40B4-BE49-F238E27FC236}">
                  <a16:creationId xmlns:a16="http://schemas.microsoft.com/office/drawing/2014/main" id="{6527C134-9F40-DC83-7704-547566AF416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7216" y="723163"/>
              <a:ext cx="1080016" cy="1080016"/>
            </a:xfrm>
            <a:prstGeom prst="rect">
              <a:avLst/>
            </a:prstGeom>
            <a:noFill/>
            <a:effectLst>
              <a:outerShdw blurRad="63500" sx="102000" sy="102000" algn="ctr"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sp>
        <p:nvSpPr>
          <p:cNvPr id="5" name="Obdĺžnik 4">
            <a:extLst>
              <a:ext uri="{FF2B5EF4-FFF2-40B4-BE49-F238E27FC236}">
                <a16:creationId xmlns:a16="http://schemas.microsoft.com/office/drawing/2014/main" id="{EEEF665F-D192-8B63-BF45-FF5FADB14459}"/>
              </a:ext>
            </a:extLst>
          </p:cNvPr>
          <p:cNvSpPr/>
          <p:nvPr/>
        </p:nvSpPr>
        <p:spPr>
          <a:xfrm>
            <a:off x="524318" y="1321648"/>
            <a:ext cx="11655944" cy="677108"/>
          </a:xfrm>
          <a:prstGeom prst="rect">
            <a:avLst/>
          </a:prstGeom>
        </p:spPr>
        <p:txBody>
          <a:bodyPr wrap="square">
            <a:spAutoFit/>
          </a:bodyPr>
          <a:lstStyle/>
          <a:p>
            <a:pPr marL="0" marR="0" lvl="0" indent="0" defTabSz="914400" rtl="0" eaLnBrk="1" fontAlgn="base" latinLnBrk="0" hangingPunct="1">
              <a:lnSpc>
                <a:spcPct val="100000"/>
              </a:lnSpc>
              <a:spcBef>
                <a:spcPct val="0"/>
              </a:spcBef>
              <a:spcAft>
                <a:spcPct val="0"/>
              </a:spcAft>
              <a:buClrTx/>
              <a:buSzTx/>
              <a:buFontTx/>
              <a:buNone/>
              <a:tabLst/>
              <a:defRPr/>
            </a:pPr>
            <a:r>
              <a:rPr kumimoji="0" lang="sk-SK" sz="2000" b="1" i="0" u="none" strike="noStrike" kern="1200" cap="none" spc="0" normalizeH="0" baseline="0" dirty="0">
                <a:ln>
                  <a:noFill/>
                </a:ln>
                <a:solidFill>
                  <a:srgbClr val="003264"/>
                </a:solidFill>
                <a:effectLst/>
                <a:uLnTx/>
                <a:uFillTx/>
                <a:latin typeface="Verdana" pitchFamily="34" charset="0"/>
              </a:rPr>
              <a:t>DETAILNÝ OPIS PROCESU </a:t>
            </a:r>
          </a:p>
          <a:p>
            <a:pPr fontAlgn="base">
              <a:spcBef>
                <a:spcPct val="0"/>
              </a:spcBef>
              <a:spcAft>
                <a:spcPct val="0"/>
              </a:spcAft>
              <a:defRPr/>
            </a:pPr>
            <a:r>
              <a:rPr lang="sk-SK" b="1" dirty="0">
                <a:solidFill>
                  <a:srgbClr val="00B0F0"/>
                </a:solidFill>
                <a:latin typeface="Verdana" panose="020B0604030504040204" pitchFamily="34" charset="0"/>
                <a:ea typeface="Verdana" panose="020B0604030504040204" pitchFamily="34" charset="0"/>
              </a:rPr>
              <a:t>RELOKÁCIE VYSOKOKVALIFIKOVANÝCH ZAMESTNANCOV Z TRETÍCH KRAJÍN </a:t>
            </a:r>
          </a:p>
        </p:txBody>
      </p:sp>
    </p:spTree>
    <p:extLst>
      <p:ext uri="{BB962C8B-B14F-4D97-AF65-F5344CB8AC3E}">
        <p14:creationId xmlns:p14="http://schemas.microsoft.com/office/powerpoint/2010/main" val="158328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číslo snímky 1">
            <a:extLst>
              <a:ext uri="{FF2B5EF4-FFF2-40B4-BE49-F238E27FC236}">
                <a16:creationId xmlns:a16="http://schemas.microsoft.com/office/drawing/2014/main" id="{A7AAB23E-775C-C7E4-259F-2387EEDEC5C0}"/>
              </a:ext>
            </a:extLst>
          </p:cNvPr>
          <p:cNvSpPr>
            <a:spLocks noGrp="1"/>
          </p:cNvSpPr>
          <p:nvPr>
            <p:ph type="sldNum" sz="quarter" idx="11"/>
          </p:nvPr>
        </p:nvSpPr>
        <p:spPr/>
        <p:txBody>
          <a:bodyPr/>
          <a:lstStyle/>
          <a:p>
            <a:fld id="{76F7D72F-8F56-4F09-A4E6-31D1C0D3E70B}" type="slidenum">
              <a:rPr lang="en-US" smtClean="0">
                <a:solidFill>
                  <a:prstClr val="white">
                    <a:lumMod val="75000"/>
                  </a:prstClr>
                </a:solidFill>
              </a:rPr>
              <a:pPr/>
              <a:t>8</a:t>
            </a:fld>
            <a:endParaRPr lang="en-US" dirty="0">
              <a:solidFill>
                <a:prstClr val="white">
                  <a:lumMod val="75000"/>
                </a:prstClr>
              </a:solidFill>
            </a:endParaRPr>
          </a:p>
        </p:txBody>
      </p:sp>
      <p:pic>
        <p:nvPicPr>
          <p:cNvPr id="4" name="Obrázok 3">
            <a:extLst>
              <a:ext uri="{FF2B5EF4-FFF2-40B4-BE49-F238E27FC236}">
                <a16:creationId xmlns:a16="http://schemas.microsoft.com/office/drawing/2014/main" id="{2E6EBCEE-6596-F475-F985-FBDE5742BE94}"/>
              </a:ext>
            </a:extLst>
          </p:cNvPr>
          <p:cNvPicPr>
            <a:picLocks noChangeAspect="1"/>
          </p:cNvPicPr>
          <p:nvPr/>
        </p:nvPicPr>
        <p:blipFill>
          <a:blip r:embed="rId2"/>
          <a:stretch>
            <a:fillRect/>
          </a:stretch>
        </p:blipFill>
        <p:spPr>
          <a:xfrm>
            <a:off x="704850" y="2015530"/>
            <a:ext cx="10782300" cy="4288166"/>
          </a:xfrm>
          <a:prstGeom prst="rect">
            <a:avLst/>
          </a:prstGeom>
        </p:spPr>
      </p:pic>
      <p:sp>
        <p:nvSpPr>
          <p:cNvPr id="5" name="Obdĺžnik 4">
            <a:extLst>
              <a:ext uri="{FF2B5EF4-FFF2-40B4-BE49-F238E27FC236}">
                <a16:creationId xmlns:a16="http://schemas.microsoft.com/office/drawing/2014/main" id="{50511F36-6671-5B7E-2145-D80E69AD20A3}"/>
              </a:ext>
            </a:extLst>
          </p:cNvPr>
          <p:cNvSpPr/>
          <p:nvPr/>
        </p:nvSpPr>
        <p:spPr>
          <a:xfrm>
            <a:off x="1251026" y="1232839"/>
            <a:ext cx="8748465" cy="707886"/>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sk-SK" sz="2000" b="1" i="0" u="none" strike="noStrike" kern="1200" cap="none" spc="0" normalizeH="0" baseline="0" noProof="0" dirty="0">
                <a:ln>
                  <a:noFill/>
                </a:ln>
                <a:solidFill>
                  <a:srgbClr val="003264"/>
                </a:solidFill>
                <a:effectLst/>
                <a:uLnTx/>
                <a:uFillTx/>
                <a:latin typeface="Verdana" pitchFamily="34" charset="0"/>
                <a:ea typeface="+mn-ea"/>
                <a:cs typeface="+mn-cs"/>
              </a:rPr>
              <a:t>ZOZNAM RELOKOVANÝCH ZAMESTNANCOV A ICH RODINNÝCH PRÍSLUŠNÍKOV - </a:t>
            </a:r>
            <a:r>
              <a:rPr lang="sk-SK" sz="2000" b="1" dirty="0">
                <a:solidFill>
                  <a:srgbClr val="003264"/>
                </a:solidFill>
                <a:latin typeface="Verdana" pitchFamily="34" charset="0"/>
              </a:rPr>
              <a:t>NÁHĽAD</a:t>
            </a:r>
            <a:endParaRPr kumimoji="0" lang="sk-SK" sz="2000" b="1" i="0" u="none" strike="noStrike" kern="1200" cap="none" spc="0" normalizeH="0" baseline="0" noProof="0" dirty="0">
              <a:ln>
                <a:noFill/>
              </a:ln>
              <a:solidFill>
                <a:srgbClr val="003264"/>
              </a:solidFill>
              <a:effectLst/>
              <a:uLnTx/>
              <a:uFillTx/>
              <a:latin typeface="Verdana"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0969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objekt pre číslo snímky 1">
            <a:extLst>
              <a:ext uri="{FF2B5EF4-FFF2-40B4-BE49-F238E27FC236}">
                <a16:creationId xmlns:a16="http://schemas.microsoft.com/office/drawing/2014/main" id="{A7AAB23E-775C-C7E4-259F-2387EEDEC5C0}"/>
              </a:ext>
            </a:extLst>
          </p:cNvPr>
          <p:cNvSpPr>
            <a:spLocks noGrp="1"/>
          </p:cNvSpPr>
          <p:nvPr>
            <p:ph type="sldNum" sz="quarter" idx="11"/>
          </p:nvPr>
        </p:nvSpPr>
        <p:spPr/>
        <p:txBody>
          <a:bodyPr/>
          <a:lstStyle/>
          <a:p>
            <a:fld id="{76F7D72F-8F56-4F09-A4E6-31D1C0D3E70B}" type="slidenum">
              <a:rPr lang="en-US" smtClean="0">
                <a:solidFill>
                  <a:prstClr val="white">
                    <a:lumMod val="75000"/>
                  </a:prstClr>
                </a:solidFill>
              </a:rPr>
              <a:pPr/>
              <a:t>9</a:t>
            </a:fld>
            <a:endParaRPr lang="en-US" dirty="0">
              <a:solidFill>
                <a:prstClr val="white">
                  <a:lumMod val="75000"/>
                </a:prstClr>
              </a:solidFill>
            </a:endParaRPr>
          </a:p>
        </p:txBody>
      </p:sp>
      <p:sp>
        <p:nvSpPr>
          <p:cNvPr id="5" name="Obdĺžnik 4">
            <a:extLst>
              <a:ext uri="{FF2B5EF4-FFF2-40B4-BE49-F238E27FC236}">
                <a16:creationId xmlns:a16="http://schemas.microsoft.com/office/drawing/2014/main" id="{50511F36-6671-5B7E-2145-D80E69AD20A3}"/>
              </a:ext>
            </a:extLst>
          </p:cNvPr>
          <p:cNvSpPr/>
          <p:nvPr/>
        </p:nvSpPr>
        <p:spPr>
          <a:xfrm>
            <a:off x="991653" y="1230006"/>
            <a:ext cx="10495497" cy="707886"/>
          </a:xfrm>
          <a:prstGeom prst="rect">
            <a:avLst/>
          </a:prstGeom>
        </p:spPr>
        <p:txBody>
          <a:bodyPr wrap="square">
            <a:spAutoFit/>
          </a:bodyPr>
          <a:lstStyle/>
          <a:p>
            <a:pPr lvl="0" algn="ctr" fontAlgn="base">
              <a:spcBef>
                <a:spcPct val="0"/>
              </a:spcBef>
              <a:spcAft>
                <a:spcPct val="0"/>
              </a:spcAft>
              <a:defRPr/>
            </a:pPr>
            <a:r>
              <a:rPr lang="sk-SK" sz="2000" b="1" dirty="0">
                <a:solidFill>
                  <a:srgbClr val="003264"/>
                </a:solidFill>
                <a:latin typeface="Verdana" pitchFamily="34" charset="0"/>
              </a:rPr>
              <a:t>ZOZNAM DOKLADOV POTREBNÝCH K ŽIADOSTI O NÁRODNÉ VÍZUM NA VEĽVYSLANECTVE/KONZULÁTE SR</a:t>
            </a:r>
            <a:endParaRPr kumimoji="0" lang="sk-SK" sz="2000" b="1" i="0" u="none" strike="noStrike" kern="1200" cap="none" spc="0" normalizeH="0" baseline="0" noProof="0" dirty="0">
              <a:ln>
                <a:noFill/>
              </a:ln>
              <a:solidFill>
                <a:srgbClr val="003264"/>
              </a:solidFill>
              <a:effectLst/>
              <a:uLnTx/>
              <a:uFillTx/>
              <a:latin typeface="Verdana" pitchFamily="34" charset="0"/>
              <a:ea typeface="Verdana" panose="020B0604030504040204" pitchFamily="34" charset="0"/>
              <a:cs typeface="Verdana" panose="020B0604030504040204" pitchFamily="34" charset="0"/>
            </a:endParaRPr>
          </a:p>
        </p:txBody>
      </p:sp>
      <p:sp>
        <p:nvSpPr>
          <p:cNvPr id="8" name="BlokTextu 7">
            <a:extLst>
              <a:ext uri="{FF2B5EF4-FFF2-40B4-BE49-F238E27FC236}">
                <a16:creationId xmlns:a16="http://schemas.microsoft.com/office/drawing/2014/main" id="{8AB4A11B-B34E-152F-B273-E3F53413AC71}"/>
              </a:ext>
            </a:extLst>
          </p:cNvPr>
          <p:cNvSpPr txBox="1"/>
          <p:nvPr/>
        </p:nvSpPr>
        <p:spPr>
          <a:xfrm>
            <a:off x="417145" y="2126417"/>
            <a:ext cx="11136680" cy="4247317"/>
          </a:xfrm>
          <a:prstGeom prst="rect">
            <a:avLst/>
          </a:prstGeom>
          <a:noFill/>
        </p:spPr>
        <p:txBody>
          <a:bodyPr wrap="square">
            <a:spAutoFit/>
          </a:bodyPr>
          <a:lstStyle/>
          <a:p>
            <a:pPr algn="just"/>
            <a:r>
              <a:rPr lang="sk-SK" sz="1500" b="1" dirty="0" err="1">
                <a:solidFill>
                  <a:srgbClr val="00B0F0"/>
                </a:solidFill>
                <a:latin typeface="Verdana" pitchFamily="34" charset="0"/>
              </a:rPr>
              <a:t>Relokovaný</a:t>
            </a:r>
            <a:r>
              <a:rPr lang="sk-SK" sz="1500" b="1" dirty="0">
                <a:solidFill>
                  <a:srgbClr val="00B0F0"/>
                </a:solidFill>
                <a:latin typeface="Verdana" pitchFamily="34" charset="0"/>
              </a:rPr>
              <a:t> zamestnanec </a:t>
            </a:r>
            <a:r>
              <a:rPr lang="sk-SK" sz="1500" dirty="0">
                <a:solidFill>
                  <a:schemeClr val="tx2">
                    <a:lumMod val="75000"/>
                  </a:schemeClr>
                </a:solidFill>
                <a:latin typeface="Verdana" pitchFamily="34" charset="0"/>
              </a:rPr>
              <a:t>musí predložiť nasledovné dokumenty:</a:t>
            </a:r>
          </a:p>
          <a:p>
            <a:pPr marL="342900" indent="-342900" algn="just">
              <a:buAutoNum type="arabicParenR"/>
            </a:pPr>
            <a:endParaRPr lang="en-US" sz="1500" dirty="0">
              <a:solidFill>
                <a:schemeClr val="tx2">
                  <a:lumMod val="75000"/>
                </a:schemeClr>
              </a:solidFill>
              <a:latin typeface="Verdana" pitchFamily="34" charset="0"/>
            </a:endParaRPr>
          </a:p>
          <a:p>
            <a:pPr marL="285750" indent="-285750">
              <a:buFont typeface="Arial" panose="020B0604020202020204" pitchFamily="34" charset="0"/>
              <a:buChar char="•"/>
            </a:pPr>
            <a:r>
              <a:rPr lang="sk-SK" sz="1500" dirty="0">
                <a:solidFill>
                  <a:schemeClr val="tx2">
                    <a:lumMod val="75000"/>
                  </a:schemeClr>
                </a:solidFill>
                <a:latin typeface="Verdana" pitchFamily="34" charset="0"/>
              </a:rPr>
              <a:t>platný</a:t>
            </a:r>
            <a:r>
              <a:rPr lang="sk-SK" sz="1500" b="1" dirty="0">
                <a:solidFill>
                  <a:schemeClr val="tx2">
                    <a:lumMod val="75000"/>
                  </a:schemeClr>
                </a:solidFill>
                <a:latin typeface="Verdana" pitchFamily="34" charset="0"/>
              </a:rPr>
              <a:t> cestovný pas</a:t>
            </a:r>
          </a:p>
          <a:p>
            <a:pPr marL="285750" indent="-285750">
              <a:buFont typeface="Arial" panose="020B0604020202020204" pitchFamily="34" charset="0"/>
              <a:buChar char="•"/>
            </a:pPr>
            <a:r>
              <a:rPr lang="sk-SK" sz="1500" b="1" dirty="0">
                <a:solidFill>
                  <a:schemeClr val="tx2">
                    <a:lumMod val="75000"/>
                  </a:schemeClr>
                </a:solidFill>
                <a:latin typeface="Verdana" pitchFamily="34" charset="0"/>
              </a:rPr>
              <a:t>vyplnenú </a:t>
            </a:r>
            <a:r>
              <a:rPr lang="pt-BR" sz="1500" b="1" dirty="0">
                <a:solidFill>
                  <a:schemeClr val="tx2">
                    <a:lumMod val="75000"/>
                  </a:schemeClr>
                </a:solidFill>
                <a:latin typeface="Verdana" pitchFamily="34" charset="0"/>
              </a:rPr>
              <a:t>žiados</a:t>
            </a:r>
            <a:r>
              <a:rPr lang="sk-SK" sz="1500" b="1" dirty="0">
                <a:solidFill>
                  <a:schemeClr val="tx2">
                    <a:lumMod val="75000"/>
                  </a:schemeClr>
                </a:solidFill>
                <a:latin typeface="Verdana" pitchFamily="34" charset="0"/>
              </a:rPr>
              <a:t>ť</a:t>
            </a:r>
            <a:r>
              <a:rPr lang="pt-BR" sz="1500" b="1" dirty="0">
                <a:solidFill>
                  <a:schemeClr val="tx2">
                    <a:lumMod val="75000"/>
                  </a:schemeClr>
                </a:solidFill>
                <a:latin typeface="Verdana" pitchFamily="34" charset="0"/>
              </a:rPr>
              <a:t> </a:t>
            </a:r>
            <a:r>
              <a:rPr lang="pt-BR" sz="1500" dirty="0">
                <a:solidFill>
                  <a:schemeClr val="tx2">
                    <a:lumMod val="75000"/>
                  </a:schemeClr>
                </a:solidFill>
                <a:latin typeface="Verdana" pitchFamily="34" charset="0"/>
              </a:rPr>
              <a:t>o</a:t>
            </a:r>
            <a:r>
              <a:rPr lang="sk-SK" sz="1500" dirty="0">
                <a:solidFill>
                  <a:schemeClr val="tx2">
                    <a:lumMod val="75000"/>
                  </a:schemeClr>
                </a:solidFill>
                <a:latin typeface="Verdana" pitchFamily="34" charset="0"/>
              </a:rPr>
              <a:t> udelenie</a:t>
            </a:r>
            <a:r>
              <a:rPr lang="pt-BR" sz="1500" dirty="0">
                <a:solidFill>
                  <a:schemeClr val="tx2">
                    <a:lumMod val="75000"/>
                  </a:schemeClr>
                </a:solidFill>
                <a:latin typeface="Verdana" pitchFamily="34" charset="0"/>
              </a:rPr>
              <a:t> národné</a:t>
            </a:r>
            <a:r>
              <a:rPr lang="sk-SK" sz="1500" dirty="0">
                <a:solidFill>
                  <a:schemeClr val="tx2">
                    <a:lumMod val="75000"/>
                  </a:schemeClr>
                </a:solidFill>
                <a:latin typeface="Verdana" pitchFamily="34" charset="0"/>
              </a:rPr>
              <a:t>ho</a:t>
            </a:r>
            <a:r>
              <a:rPr lang="pt-BR" sz="1500" dirty="0">
                <a:solidFill>
                  <a:schemeClr val="tx2">
                    <a:lumMod val="75000"/>
                  </a:schemeClr>
                </a:solidFill>
                <a:latin typeface="Verdana" pitchFamily="34" charset="0"/>
              </a:rPr>
              <a:t> víz</a:t>
            </a:r>
            <a:r>
              <a:rPr lang="sk-SK" sz="1500" dirty="0">
                <a:solidFill>
                  <a:schemeClr val="tx2">
                    <a:lumMod val="75000"/>
                  </a:schemeClr>
                </a:solidFill>
                <a:latin typeface="Verdana" pitchFamily="34" charset="0"/>
              </a:rPr>
              <a:t>a</a:t>
            </a:r>
          </a:p>
          <a:p>
            <a:pPr marL="285750" indent="-285750">
              <a:buFont typeface="Arial" panose="020B0604020202020204" pitchFamily="34" charset="0"/>
              <a:buChar char="•"/>
            </a:pPr>
            <a:r>
              <a:rPr lang="sk-SK" sz="1500" dirty="0">
                <a:solidFill>
                  <a:schemeClr val="tx2">
                    <a:lumMod val="75000"/>
                  </a:schemeClr>
                </a:solidFill>
                <a:latin typeface="Verdana" pitchFamily="34" charset="0"/>
              </a:rPr>
              <a:t>farebnú </a:t>
            </a:r>
            <a:r>
              <a:rPr lang="sk-SK" sz="1500" b="1" dirty="0">
                <a:solidFill>
                  <a:schemeClr val="tx2">
                    <a:lumMod val="75000"/>
                  </a:schemeClr>
                </a:solidFill>
                <a:latin typeface="Verdana" pitchFamily="34" charset="0"/>
              </a:rPr>
              <a:t>fotografiu</a:t>
            </a:r>
            <a:r>
              <a:rPr lang="sk-SK" sz="1500" dirty="0">
                <a:solidFill>
                  <a:schemeClr val="tx2">
                    <a:lumMod val="75000"/>
                  </a:schemeClr>
                </a:solidFill>
                <a:latin typeface="Verdana" pitchFamily="34" charset="0"/>
              </a:rPr>
              <a:t> s rozmermi 3x 3,5cm</a:t>
            </a:r>
          </a:p>
          <a:p>
            <a:pPr marL="285750" indent="-285750">
              <a:buFont typeface="Arial" panose="020B0604020202020204" pitchFamily="34" charset="0"/>
              <a:buChar char="•"/>
            </a:pPr>
            <a:r>
              <a:rPr lang="sk-SK" sz="1500" b="1" dirty="0">
                <a:solidFill>
                  <a:schemeClr val="tx2">
                    <a:lumMod val="75000"/>
                  </a:schemeClr>
                </a:solidFill>
                <a:latin typeface="Verdana" pitchFamily="34" charset="0"/>
              </a:rPr>
              <a:t>pracovnú zmluvu </a:t>
            </a:r>
            <a:r>
              <a:rPr lang="sk-SK" sz="1500" dirty="0">
                <a:solidFill>
                  <a:schemeClr val="tx2">
                    <a:lumMod val="75000"/>
                  </a:schemeClr>
                </a:solidFill>
                <a:latin typeface="Verdana" pitchFamily="34" charset="0"/>
              </a:rPr>
              <a:t>alebo prísľub na prijatie štátneho príslušníka tretej krajiny do zamestnania</a:t>
            </a:r>
          </a:p>
          <a:p>
            <a:pPr marL="285750" indent="-285750">
              <a:buFont typeface="Arial" panose="020B0604020202020204" pitchFamily="34" charset="0"/>
              <a:buChar char="•"/>
            </a:pPr>
            <a:r>
              <a:rPr lang="sk-SK" sz="1500" b="1" dirty="0">
                <a:solidFill>
                  <a:schemeClr val="tx2">
                    <a:lumMod val="75000"/>
                  </a:schemeClr>
                </a:solidFill>
                <a:latin typeface="Verdana" pitchFamily="34" charset="0"/>
              </a:rPr>
              <a:t>doklad o zdravotnom poistení </a:t>
            </a:r>
            <a:r>
              <a:rPr lang="sk-SK" sz="1500" dirty="0">
                <a:solidFill>
                  <a:schemeClr val="tx2">
                    <a:lumMod val="75000"/>
                  </a:schemeClr>
                </a:solidFill>
                <a:latin typeface="Verdana" pitchFamily="34" charset="0"/>
              </a:rPr>
              <a:t>na území SR platný do nadobudnutia účinnosti pracovnej zmluvy (pokiaľ nejde o osobu, ktorá je povinne verejne zdravotne poistená na území SR)</a:t>
            </a:r>
          </a:p>
          <a:p>
            <a:r>
              <a:rPr lang="sk-SK" sz="1500" dirty="0">
                <a:solidFill>
                  <a:schemeClr val="tx2">
                    <a:lumMod val="75000"/>
                  </a:schemeClr>
                </a:solidFill>
                <a:latin typeface="Verdana" pitchFamily="34" charset="0"/>
              </a:rPr>
              <a:t> </a:t>
            </a:r>
          </a:p>
          <a:p>
            <a:endParaRPr lang="sk-SK" sz="1500" b="1" dirty="0">
              <a:solidFill>
                <a:schemeClr val="tx2">
                  <a:lumMod val="75000"/>
                </a:schemeClr>
              </a:solidFill>
              <a:latin typeface="Verdana" pitchFamily="34" charset="0"/>
            </a:endParaRPr>
          </a:p>
          <a:p>
            <a:r>
              <a:rPr lang="sk-SK" sz="1500" b="1" dirty="0">
                <a:solidFill>
                  <a:srgbClr val="00B0F0"/>
                </a:solidFill>
                <a:latin typeface="Verdana" pitchFamily="34" charset="0"/>
              </a:rPr>
              <a:t>Rodinný príslušník</a:t>
            </a:r>
            <a:r>
              <a:rPr lang="sk-SK" sz="1500" dirty="0">
                <a:solidFill>
                  <a:schemeClr val="tx2">
                    <a:lumMod val="75000"/>
                  </a:schemeClr>
                </a:solidFill>
                <a:latin typeface="Verdana" pitchFamily="34" charset="0"/>
              </a:rPr>
              <a:t> musí predložiť nasledovné dokumenty: </a:t>
            </a:r>
          </a:p>
          <a:p>
            <a:endParaRPr lang="sk-SK" sz="1500" dirty="0">
              <a:solidFill>
                <a:schemeClr val="tx2">
                  <a:lumMod val="75000"/>
                </a:schemeClr>
              </a:solidFill>
              <a:latin typeface="Verdana" pitchFamily="34" charset="0"/>
            </a:endParaRPr>
          </a:p>
          <a:p>
            <a:pPr marL="285750" indent="-285750">
              <a:buFont typeface="Arial" panose="020B0604020202020204" pitchFamily="34" charset="0"/>
              <a:buChar char="•"/>
            </a:pPr>
            <a:r>
              <a:rPr lang="sk-SK" sz="1500" dirty="0">
                <a:solidFill>
                  <a:schemeClr val="tx2">
                    <a:lumMod val="75000"/>
                  </a:schemeClr>
                </a:solidFill>
                <a:latin typeface="Verdana" pitchFamily="34" charset="0"/>
              </a:rPr>
              <a:t>platný</a:t>
            </a:r>
            <a:r>
              <a:rPr lang="sk-SK" sz="1500" b="1" dirty="0">
                <a:solidFill>
                  <a:schemeClr val="tx2">
                    <a:lumMod val="75000"/>
                  </a:schemeClr>
                </a:solidFill>
                <a:latin typeface="Verdana" pitchFamily="34" charset="0"/>
              </a:rPr>
              <a:t> cestovný pas</a:t>
            </a:r>
          </a:p>
          <a:p>
            <a:pPr marL="285750" indent="-285750">
              <a:buFont typeface="Arial" panose="020B0604020202020204" pitchFamily="34" charset="0"/>
              <a:buChar char="•"/>
            </a:pPr>
            <a:r>
              <a:rPr lang="sk-SK" sz="1500" b="1" dirty="0">
                <a:solidFill>
                  <a:schemeClr val="tx2">
                    <a:lumMod val="75000"/>
                  </a:schemeClr>
                </a:solidFill>
                <a:latin typeface="Verdana" pitchFamily="34" charset="0"/>
              </a:rPr>
              <a:t>vyplnenú </a:t>
            </a:r>
            <a:r>
              <a:rPr lang="pt-BR" sz="1500" b="1" dirty="0">
                <a:solidFill>
                  <a:schemeClr val="tx2">
                    <a:lumMod val="75000"/>
                  </a:schemeClr>
                </a:solidFill>
                <a:latin typeface="Verdana" pitchFamily="34" charset="0"/>
              </a:rPr>
              <a:t>žiados</a:t>
            </a:r>
            <a:r>
              <a:rPr lang="sk-SK" sz="1500" b="1" dirty="0">
                <a:solidFill>
                  <a:schemeClr val="tx2">
                    <a:lumMod val="75000"/>
                  </a:schemeClr>
                </a:solidFill>
                <a:latin typeface="Verdana" pitchFamily="34" charset="0"/>
              </a:rPr>
              <a:t>ť</a:t>
            </a:r>
            <a:r>
              <a:rPr lang="pt-BR" sz="1500" b="1" dirty="0">
                <a:solidFill>
                  <a:schemeClr val="tx2">
                    <a:lumMod val="75000"/>
                  </a:schemeClr>
                </a:solidFill>
                <a:latin typeface="Verdana" pitchFamily="34" charset="0"/>
              </a:rPr>
              <a:t> </a:t>
            </a:r>
            <a:r>
              <a:rPr lang="pt-BR" sz="1500" dirty="0">
                <a:solidFill>
                  <a:schemeClr val="tx2">
                    <a:lumMod val="75000"/>
                  </a:schemeClr>
                </a:solidFill>
                <a:latin typeface="Verdana" pitchFamily="34" charset="0"/>
              </a:rPr>
              <a:t>o</a:t>
            </a:r>
            <a:r>
              <a:rPr lang="sk-SK" sz="1500" dirty="0">
                <a:solidFill>
                  <a:schemeClr val="tx2">
                    <a:lumMod val="75000"/>
                  </a:schemeClr>
                </a:solidFill>
                <a:latin typeface="Verdana" pitchFamily="34" charset="0"/>
              </a:rPr>
              <a:t> udelenie</a:t>
            </a:r>
            <a:r>
              <a:rPr lang="pt-BR" sz="1500" dirty="0">
                <a:solidFill>
                  <a:schemeClr val="tx2">
                    <a:lumMod val="75000"/>
                  </a:schemeClr>
                </a:solidFill>
                <a:latin typeface="Verdana" pitchFamily="34" charset="0"/>
              </a:rPr>
              <a:t> národné</a:t>
            </a:r>
            <a:r>
              <a:rPr lang="sk-SK" sz="1500" dirty="0">
                <a:solidFill>
                  <a:schemeClr val="tx2">
                    <a:lumMod val="75000"/>
                  </a:schemeClr>
                </a:solidFill>
                <a:latin typeface="Verdana" pitchFamily="34" charset="0"/>
              </a:rPr>
              <a:t>ho</a:t>
            </a:r>
            <a:r>
              <a:rPr lang="pt-BR" sz="1500" dirty="0">
                <a:solidFill>
                  <a:schemeClr val="tx2">
                    <a:lumMod val="75000"/>
                  </a:schemeClr>
                </a:solidFill>
                <a:latin typeface="Verdana" pitchFamily="34" charset="0"/>
              </a:rPr>
              <a:t> víz</a:t>
            </a:r>
            <a:r>
              <a:rPr lang="sk-SK" sz="1500" dirty="0">
                <a:solidFill>
                  <a:schemeClr val="tx2">
                    <a:lumMod val="75000"/>
                  </a:schemeClr>
                </a:solidFill>
                <a:latin typeface="Verdana" pitchFamily="34" charset="0"/>
              </a:rPr>
              <a:t>a</a:t>
            </a:r>
          </a:p>
          <a:p>
            <a:pPr marL="285750" indent="-285750">
              <a:buFont typeface="Arial" panose="020B0604020202020204" pitchFamily="34" charset="0"/>
              <a:buChar char="•"/>
            </a:pPr>
            <a:r>
              <a:rPr lang="sk-SK" sz="1500" dirty="0">
                <a:solidFill>
                  <a:schemeClr val="tx2">
                    <a:lumMod val="75000"/>
                  </a:schemeClr>
                </a:solidFill>
                <a:latin typeface="Verdana" pitchFamily="34" charset="0"/>
              </a:rPr>
              <a:t>farebnú </a:t>
            </a:r>
            <a:r>
              <a:rPr lang="sk-SK" sz="1500" b="1" dirty="0">
                <a:solidFill>
                  <a:schemeClr val="tx2">
                    <a:lumMod val="75000"/>
                  </a:schemeClr>
                </a:solidFill>
                <a:latin typeface="Verdana" pitchFamily="34" charset="0"/>
              </a:rPr>
              <a:t>fotografiu</a:t>
            </a:r>
            <a:r>
              <a:rPr lang="sk-SK" sz="1500" dirty="0">
                <a:solidFill>
                  <a:schemeClr val="tx2">
                    <a:lumMod val="75000"/>
                  </a:schemeClr>
                </a:solidFill>
                <a:latin typeface="Verdana" pitchFamily="34" charset="0"/>
              </a:rPr>
              <a:t> s rozmermi 3x 3,5cm</a:t>
            </a:r>
          </a:p>
          <a:p>
            <a:pPr marL="285750" indent="-285750">
              <a:buFont typeface="Arial" panose="020B0604020202020204" pitchFamily="34" charset="0"/>
              <a:buChar char="•"/>
            </a:pPr>
            <a:r>
              <a:rPr lang="sk-SK" sz="1500" b="1" dirty="0">
                <a:solidFill>
                  <a:schemeClr val="tx2">
                    <a:lumMod val="75000"/>
                  </a:schemeClr>
                </a:solidFill>
                <a:latin typeface="Verdana" pitchFamily="34" charset="0"/>
              </a:rPr>
              <a:t>matričný doklad </a:t>
            </a:r>
            <a:r>
              <a:rPr lang="sk-SK" sz="1500" dirty="0">
                <a:solidFill>
                  <a:schemeClr val="tx2">
                    <a:lumMod val="75000"/>
                  </a:schemeClr>
                </a:solidFill>
                <a:latin typeface="Verdana" pitchFamily="34" charset="0"/>
              </a:rPr>
              <a:t>(sobášny alebo rodný list) preukazujúci príbuzenský vzťah s </a:t>
            </a:r>
            <a:r>
              <a:rPr lang="sk-SK" sz="1500" dirty="0" err="1">
                <a:solidFill>
                  <a:schemeClr val="tx2">
                    <a:lumMod val="75000"/>
                  </a:schemeClr>
                </a:solidFill>
                <a:latin typeface="Verdana" pitchFamily="34" charset="0"/>
              </a:rPr>
              <a:t>relokovaným</a:t>
            </a:r>
            <a:r>
              <a:rPr lang="sk-SK" sz="1500" dirty="0">
                <a:solidFill>
                  <a:schemeClr val="tx2">
                    <a:lumMod val="75000"/>
                  </a:schemeClr>
                </a:solidFill>
                <a:latin typeface="Verdana" pitchFamily="34" charset="0"/>
              </a:rPr>
              <a:t> zamestnancom</a:t>
            </a:r>
            <a:r>
              <a:rPr lang="en-US" sz="1500" dirty="0">
                <a:solidFill>
                  <a:schemeClr val="tx2">
                    <a:lumMod val="75000"/>
                  </a:schemeClr>
                </a:solidFill>
                <a:latin typeface="Verdana" pitchFamily="34" charset="0"/>
              </a:rPr>
              <a:t> </a:t>
            </a:r>
            <a:endParaRPr lang="sk-SK" sz="1500" dirty="0">
              <a:solidFill>
                <a:schemeClr val="tx2">
                  <a:lumMod val="75000"/>
                </a:schemeClr>
              </a:solidFill>
              <a:latin typeface="Verdana" pitchFamily="34" charset="0"/>
            </a:endParaRPr>
          </a:p>
          <a:p>
            <a:pPr marL="285750" indent="-285750">
              <a:buFont typeface="Arial" panose="020B0604020202020204" pitchFamily="34" charset="0"/>
              <a:buChar char="•"/>
            </a:pPr>
            <a:r>
              <a:rPr lang="sk-SK" sz="1500" b="1" dirty="0">
                <a:solidFill>
                  <a:schemeClr val="tx2">
                    <a:lumMod val="75000"/>
                  </a:schemeClr>
                </a:solidFill>
                <a:latin typeface="Verdana" pitchFamily="34" charset="0"/>
              </a:rPr>
              <a:t>doklad o zdravotnom poistení </a:t>
            </a:r>
            <a:r>
              <a:rPr lang="sk-SK" sz="1500" dirty="0">
                <a:solidFill>
                  <a:schemeClr val="tx2">
                    <a:lumMod val="75000"/>
                  </a:schemeClr>
                </a:solidFill>
                <a:latin typeface="Verdana" pitchFamily="34" charset="0"/>
              </a:rPr>
              <a:t>na území SR po dobu platnosti udeleného národného víza (pokiaľ nejde o osobu, ktorá je povinne verejne zdravotne poistená na území SR)</a:t>
            </a:r>
          </a:p>
        </p:txBody>
      </p:sp>
      <p:sp>
        <p:nvSpPr>
          <p:cNvPr id="9" name="AutoShape 2" descr="10 things you need to know about the new UK visa application process">
            <a:extLst>
              <a:ext uri="{FF2B5EF4-FFF2-40B4-BE49-F238E27FC236}">
                <a16:creationId xmlns:a16="http://schemas.microsoft.com/office/drawing/2014/main" id="{5CD9DF04-5C32-5764-F92D-55396F7EEA8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sk-SK"/>
          </a:p>
        </p:txBody>
      </p:sp>
      <p:cxnSp>
        <p:nvCxnSpPr>
          <p:cNvPr id="3" name="Rovná spojnica 2">
            <a:extLst>
              <a:ext uri="{FF2B5EF4-FFF2-40B4-BE49-F238E27FC236}">
                <a16:creationId xmlns:a16="http://schemas.microsoft.com/office/drawing/2014/main" id="{E0C35C92-809A-410A-D8B2-0FAFE537E615}"/>
              </a:ext>
            </a:extLst>
          </p:cNvPr>
          <p:cNvCxnSpPr>
            <a:cxnSpLocks/>
          </p:cNvCxnSpPr>
          <p:nvPr/>
        </p:nvCxnSpPr>
        <p:spPr>
          <a:xfrm>
            <a:off x="487760" y="4282058"/>
            <a:ext cx="10792816" cy="0"/>
          </a:xfrm>
          <a:prstGeom prst="line">
            <a:avLst/>
          </a:prstGeom>
          <a:ln>
            <a:solidFill>
              <a:srgbClr val="00326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5911673"/>
      </p:ext>
    </p:extLst>
  </p:cSld>
  <p:clrMapOvr>
    <a:masterClrMapping/>
  </p:clrMapOvr>
</p:sld>
</file>

<file path=ppt/theme/theme1.xml><?xml version="1.0" encoding="utf-8"?>
<a:theme xmlns:a="http://schemas.openxmlformats.org/drawingml/2006/main" name="3_template final">
  <a:themeElements>
    <a:clrScheme name="Vlastné 1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654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mavy_predel">
  <a:themeElements>
    <a:clrScheme name="Vlastné 1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65499"/>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41F40B95C3E24D4C994766D522CE8774" ma:contentTypeVersion="16" ma:contentTypeDescription="Umožňuje vytvoriť nový dokument." ma:contentTypeScope="" ma:versionID="497faddb6a083f0870577b379317721b">
  <xsd:schema xmlns:xsd="http://www.w3.org/2001/XMLSchema" xmlns:xs="http://www.w3.org/2001/XMLSchema" xmlns:p="http://schemas.microsoft.com/office/2006/metadata/properties" xmlns:ns2="5e81ee5f-4b08-47fe-88f0-7fe92965aedc" xmlns:ns3="af85e665-ab30-4b7f-a045-97eb19828d08" targetNamespace="http://schemas.microsoft.com/office/2006/metadata/properties" ma:root="true" ma:fieldsID="178583f842bd9bfecdb4678a29d44433" ns2:_="" ns3:_="">
    <xsd:import namespace="5e81ee5f-4b08-47fe-88f0-7fe92965aedc"/>
    <xsd:import namespace="af85e665-ab30-4b7f-a045-97eb19828d0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81ee5f-4b08-47fe-88f0-7fe92965ae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lcf76f155ced4ddcb4097134ff3c332f" ma:index="19" nillable="true" ma:taxonomy="true" ma:internalName="lcf76f155ced4ddcb4097134ff3c332f" ma:taxonomyFieldName="MediaServiceImageTags" ma:displayName="Značky obrázka" ma:readOnly="false" ma:fieldId="{5cf76f15-5ced-4ddc-b409-7134ff3c332f}" ma:taxonomyMulti="true" ma:sspId="0fdd5499-3c59-4368-b99e-10595d64cb4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f85e665-ab30-4b7f-a045-97eb19828d08"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8f363d0c-3429-4a30-ab28-e802f4c3d3f1}" ma:internalName="TaxCatchAll" ma:showField="CatchAllData" ma:web="af85e665-ab30-4b7f-a045-97eb19828d0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 obsahu"/>
        <xsd:element ref="dc:title" minOccurs="0" maxOccurs="1" ma:index="4" ma:displayName="Nadpis"/>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af85e665-ab30-4b7f-a045-97eb19828d08" xsi:nil="true"/>
    <lcf76f155ced4ddcb4097134ff3c332f xmlns="5e81ee5f-4b08-47fe-88f0-7fe92965aed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01912D7-9946-4178-BBD2-8464F8C64AD4}">
  <ds:schemaRefs>
    <ds:schemaRef ds:uri="http://schemas.microsoft.com/sharepoint/v3/contenttype/forms"/>
  </ds:schemaRefs>
</ds:datastoreItem>
</file>

<file path=customXml/itemProps2.xml><?xml version="1.0" encoding="utf-8"?>
<ds:datastoreItem xmlns:ds="http://schemas.openxmlformats.org/officeDocument/2006/customXml" ds:itemID="{2ACF687D-1E50-4F44-B0F9-E3A5EDCAC990}"/>
</file>

<file path=customXml/itemProps3.xml><?xml version="1.0" encoding="utf-8"?>
<ds:datastoreItem xmlns:ds="http://schemas.openxmlformats.org/officeDocument/2006/customXml" ds:itemID="{E297C73B-1714-4E7F-8FC9-D6296C335532}">
  <ds:schemaRefs>
    <ds:schemaRef ds:uri="http://schemas.microsoft.com/office/2006/metadata/properties"/>
    <ds:schemaRef ds:uri="http://schemas.microsoft.com/office/infopath/2007/PartnerControls"/>
    <ds:schemaRef ds:uri="af85e665-ab30-4b7f-a045-97eb19828d08"/>
    <ds:schemaRef ds:uri="5e81ee5f-4b08-47fe-88f0-7fe92965aedc"/>
  </ds:schemaRefs>
</ds:datastoreItem>
</file>

<file path=docProps/app.xml><?xml version="1.0" encoding="utf-8"?>
<Properties xmlns="http://schemas.openxmlformats.org/officeDocument/2006/extended-properties" xmlns:vt="http://schemas.openxmlformats.org/officeDocument/2006/docPropsVTypes">
  <TotalTime>2137</TotalTime>
  <Words>1755</Words>
  <Application>Microsoft Office PowerPoint</Application>
  <PresentationFormat>Širokouhlá</PresentationFormat>
  <Paragraphs>211</Paragraphs>
  <Slides>14</Slides>
  <Notes>6</Notes>
  <HiddenSlides>0</HiddenSlides>
  <MMClips>0</MMClips>
  <ScaleCrop>false</ScaleCrop>
  <HeadingPairs>
    <vt:vector size="6" baseType="variant">
      <vt:variant>
        <vt:lpstr>Použité písma</vt:lpstr>
      </vt:variant>
      <vt:variant>
        <vt:i4>5</vt:i4>
      </vt:variant>
      <vt:variant>
        <vt:lpstr>Motív</vt:lpstr>
      </vt:variant>
      <vt:variant>
        <vt:i4>2</vt:i4>
      </vt:variant>
      <vt:variant>
        <vt:lpstr>Nadpisy snímok</vt:lpstr>
      </vt:variant>
      <vt:variant>
        <vt:i4>14</vt:i4>
      </vt:variant>
    </vt:vector>
  </HeadingPairs>
  <TitlesOfParts>
    <vt:vector size="21" baseType="lpstr">
      <vt:lpstr>Arial</vt:lpstr>
      <vt:lpstr>Arial Black</vt:lpstr>
      <vt:lpstr>Calibri</vt:lpstr>
      <vt:lpstr>Verdana</vt:lpstr>
      <vt:lpstr>Wingdings</vt:lpstr>
      <vt:lpstr>3_template final</vt:lpstr>
      <vt:lpstr>tmavy_predel</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lpstr>Prezentácia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Relokácia</dc:title>
  <dc:creator>Kopanicky Marek;Miroslav Beseda</dc:creator>
  <cp:lastModifiedBy>Katarína Zvonárová</cp:lastModifiedBy>
  <cp:revision>67</cp:revision>
  <dcterms:created xsi:type="dcterms:W3CDTF">2022-07-26T06:20:43Z</dcterms:created>
  <dcterms:modified xsi:type="dcterms:W3CDTF">2024-03-24T21:13:12Z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0x01010041F40B95C3E24D4C994766D522CE8774</vt:lpwstr>
  </property>
  <property fmtid="{D5CDD505-2E9C-101B-9397-08002B2CF9AE}" pid="3" name="MediaServiceImageTags">
    <vt:lpwstr/>
  </property>
</Properties>
</file>