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00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zh-CN" altLang="en-US" sz="1100" b="0" i="0" u="none" strike="noStrike" cap="none" dirty="0">
                <a:solidFill>
                  <a:schemeClr val="tx1"/>
                </a:solidFill>
                <a:latin typeface="Arial"/>
                <a:ea typeface="Arial"/>
                <a:cs typeface="Arial"/>
                <a:sym typeface="Arial"/>
              </a:rPr>
              <a:t> </a:t>
            </a:r>
            <a:r>
              <a:rPr lang="en-US" altLang="zh-CN" sz="1100" dirty="0" err="1">
                <a:solidFill>
                  <a:schemeClr val="tx1"/>
                </a:solidFill>
              </a:rPr>
              <a:t>K.Jelsiya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au951221104015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943334" y="1436599"/>
            <a:ext cx="7257332" cy="1600438"/>
          </a:xfrm>
          <a:prstGeom prst="rect">
            <a:avLst/>
          </a:prstGeom>
          <a:noFill/>
        </p:spPr>
        <p:txBody>
          <a:bodyPr wrap="square">
            <a:spAutoFit/>
          </a:bodyPr>
          <a:lstStyle/>
          <a:p>
            <a:r>
              <a:rPr lang="en-US" dirty="0"/>
              <a:t>while Django offers numerous advantages for web development, including rapid</a:t>
            </a:r>
          </a:p>
          <a:p>
            <a:r>
              <a:rPr lang="en-US" dirty="0"/>
              <a:t>development, security, and scalability, it may present challenges for certain applications such as a voting web application</a:t>
            </a:r>
          </a:p>
          <a:p>
            <a:r>
              <a:rPr lang="en-US" dirty="0"/>
              <a:t>Potential disadvantages include the need for real-time updates and scalability issues during peak usage periods. Despite these challenges, with careful planning and optimization, Django can still be a viable framework for building a robust and secure voting web application.</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683715" y="1528842"/>
            <a:ext cx="7887003" cy="1600438"/>
          </a:xfrm>
          <a:prstGeom prst="rect">
            <a:avLst/>
          </a:prstGeom>
          <a:noFill/>
        </p:spPr>
        <p:txBody>
          <a:bodyPr wrap="square">
            <a:spAutoFit/>
          </a:bodyPr>
          <a:lstStyle/>
          <a:p>
            <a:r>
              <a:rPr lang="zh-CN" altLang="en-US" dirty="0"/>
              <a:t>      </a:t>
            </a:r>
            <a:r>
              <a:rPr lang="en-US" b="0" i="0" dirty="0">
                <a:solidFill>
                  <a:srgbClr val="222222"/>
                </a:solidFill>
                <a:effectLst/>
                <a:latin typeface="Arial" panose="020B0604020202020204" pitchFamily="34" charset="0"/>
              </a:rPr>
              <a:t>A voting web application using the Django framework could include models for users, polls, and choices. Users could vote on different choices within polls, with the application calculating and displaying the results. The abstract structure might involve creating models for users, polls, and choices, along with views for displaying the polls, handling user authentication, and processing votes. Additionally, templates would be needed for rendering the user interface, and forms for capturing user input. Django's built-in admin interface could be utilized for managing polls and choices.</a:t>
            </a:r>
            <a:endParaRPr lang="en-US" dirty="0"/>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46572" y="1059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865188" y="1537802"/>
            <a:ext cx="7082320" cy="1169551"/>
          </a:xfrm>
          <a:prstGeom prst="rect">
            <a:avLst/>
          </a:prstGeom>
          <a:noFill/>
        </p:spPr>
        <p:txBody>
          <a:bodyPr wrap="square">
            <a:spAutoFit/>
          </a:bodyPr>
          <a:lstStyle/>
          <a:p>
            <a:r>
              <a:rPr lang="en-US" b="0" i="0">
                <a:solidFill>
                  <a:srgbClr val="000000"/>
                </a:solidFill>
                <a:effectLst/>
                <a:latin typeface="Söhne"/>
              </a:rPr>
              <a:t>Develop asecureand user-friendly web application using Djangoframework that allows registered users toparticipatein various voting processes, such as polls, surveys, or elections.Theapplication should ensuretheintegrity of votes, providean intuitiveinterfacefor both administrators and users,and includefeatures for authentication, authorization, and result visualization.</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1204430" y="1435653"/>
            <a:ext cx="7050569" cy="310854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Project Overview: Building a Django-based voting web app for secure and user-friendly online polls. Features include user authentication, customizable polls, real-time results, data analysis, and admin dashboard for management Prioritizing security, accessibility, and scalability.</a:t>
            </a:r>
          </a:p>
          <a:p>
            <a:pPr marL="285750" indent="-285750" algn="l">
              <a:buFont typeface="Arial" panose="020B0604020202020204" pitchFamily="34" charset="0"/>
              <a:buChar char="•"/>
            </a:pPr>
            <a:r>
              <a:rPr lang="en-US" altLang="zh-CN" b="0" i="0" dirty="0">
                <a:solidFill>
                  <a:srgbClr val="0D0D0D"/>
                </a:solidFill>
                <a:effectLst/>
                <a:latin typeface="Söhne"/>
              </a:rPr>
              <a:t>Project setup</a:t>
            </a:r>
          </a:p>
          <a:p>
            <a:pPr marL="285750" indent="-285750" algn="l">
              <a:buFont typeface="Arial" panose="020B0604020202020204" pitchFamily="34" charset="0"/>
              <a:buChar char="•"/>
            </a:pPr>
            <a:r>
              <a:rPr lang="en-US" altLang="zh-CN" b="0" i="0" dirty="0">
                <a:solidFill>
                  <a:srgbClr val="0D0D0D"/>
                </a:solidFill>
                <a:effectLst/>
                <a:latin typeface="Söhne"/>
              </a:rPr>
              <a:t>App creation </a:t>
            </a:r>
          </a:p>
          <a:p>
            <a:pPr marL="285750" indent="-285750" algn="l">
              <a:buFont typeface="Arial" panose="020B0604020202020204" pitchFamily="34" charset="0"/>
              <a:buChar char="•"/>
            </a:pPr>
            <a:r>
              <a:rPr lang="en-US" altLang="zh-CN" dirty="0">
                <a:solidFill>
                  <a:srgbClr val="0D0D0D"/>
                </a:solidFill>
                <a:latin typeface="Söhne"/>
              </a:rPr>
              <a:t>Database</a:t>
            </a:r>
            <a:r>
              <a:rPr lang="en-US" altLang="zh-CN" b="0" i="0" dirty="0">
                <a:solidFill>
                  <a:srgbClr val="0D0D0D"/>
                </a:solidFill>
                <a:effectLst/>
                <a:latin typeface="Söhne"/>
              </a:rPr>
              <a:t> models</a:t>
            </a:r>
          </a:p>
          <a:p>
            <a:pPr marL="285750" indent="-285750" algn="l">
              <a:buFont typeface="Arial" panose="020B0604020202020204" pitchFamily="34" charset="0"/>
              <a:buChar char="•"/>
            </a:pPr>
            <a:r>
              <a:rPr lang="en-US" altLang="zh-CN" b="0" i="0" dirty="0">
                <a:solidFill>
                  <a:srgbClr val="0D0D0D"/>
                </a:solidFill>
                <a:effectLst/>
                <a:latin typeface="Söhne"/>
              </a:rPr>
              <a:t>Admin interfaces</a:t>
            </a:r>
          </a:p>
          <a:p>
            <a:pPr marL="285750" indent="-285750" algn="l">
              <a:buFont typeface="Arial" panose="020B0604020202020204" pitchFamily="34" charset="0"/>
              <a:buChar char="•"/>
            </a:pPr>
            <a:r>
              <a:rPr lang="en-US" altLang="zh-CN" b="0" i="0" dirty="0">
                <a:solidFill>
                  <a:srgbClr val="0D0D0D"/>
                </a:solidFill>
                <a:effectLst/>
                <a:latin typeface="Söhne"/>
              </a:rPr>
              <a:t>User authentication</a:t>
            </a:r>
          </a:p>
          <a:p>
            <a:pPr marL="285750" indent="-285750" algn="l">
              <a:buFont typeface="Arial" panose="020B0604020202020204" pitchFamily="34" charset="0"/>
              <a:buChar char="•"/>
            </a:pPr>
            <a:r>
              <a:rPr lang="en-US" altLang="zh-CN" dirty="0">
                <a:solidFill>
                  <a:srgbClr val="0D0D0D"/>
                </a:solidFill>
                <a:latin typeface="Söhne"/>
              </a:rPr>
              <a:t>Poll creation</a:t>
            </a:r>
          </a:p>
          <a:p>
            <a:pPr marL="285750" indent="-285750" algn="l">
              <a:buFont typeface="Arial" panose="020B0604020202020204" pitchFamily="34" charset="0"/>
              <a:buChar char="•"/>
            </a:pPr>
            <a:r>
              <a:rPr lang="en-US" altLang="zh-CN" dirty="0">
                <a:solidFill>
                  <a:srgbClr val="0D0D0D"/>
                </a:solidFill>
                <a:latin typeface="Söhne"/>
              </a:rPr>
              <a:t>Voting and results display</a:t>
            </a:r>
            <a:endParaRPr lang="en-US" altLang="zh-CN"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Frond end design</a:t>
            </a:r>
            <a:r>
              <a:rPr lang="zh-CN" altLang="en-US" b="0" i="0" dirty="0">
                <a:solidFill>
                  <a:srgbClr val="0D0D0D"/>
                </a:solidFill>
                <a:effectLst/>
                <a:latin typeface="Söhne"/>
              </a:rPr>
              <a:t> </a:t>
            </a:r>
            <a:r>
              <a:rPr lang="en-US" altLang="zh-CN" b="0" i="0" dirty="0">
                <a:solidFill>
                  <a:srgbClr val="0D0D0D"/>
                </a:solidFill>
                <a:effectLst/>
                <a:latin typeface="Söhne"/>
              </a:rPr>
              <a:t>and </a:t>
            </a:r>
            <a:r>
              <a:rPr lang="en-US" altLang="zh-CN" dirty="0">
                <a:solidFill>
                  <a:srgbClr val="0D0D0D"/>
                </a:solidFill>
                <a:latin typeface="Söhne"/>
              </a:rPr>
              <a:t>URL</a:t>
            </a:r>
            <a:r>
              <a:rPr lang="zh-CN" altLang="en-US" dirty="0">
                <a:solidFill>
                  <a:srgbClr val="0D0D0D"/>
                </a:solidFill>
                <a:latin typeface="Söhne"/>
              </a:rPr>
              <a:t> </a:t>
            </a:r>
            <a:r>
              <a:rPr lang="en-US" altLang="zh-CN" dirty="0">
                <a:solidFill>
                  <a:srgbClr val="0D0D0D"/>
                </a:solidFill>
                <a:latin typeface="Söhne"/>
              </a:rPr>
              <a:t>routing</a:t>
            </a:r>
          </a:p>
          <a:p>
            <a:pPr marL="285750" indent="-285750" algn="l">
              <a:buFont typeface="Arial" panose="020B0604020202020204" pitchFamily="34" charset="0"/>
              <a:buChar char="•"/>
            </a:pPr>
            <a:r>
              <a:rPr lang="en-US" altLang="zh-CN" dirty="0">
                <a:solidFill>
                  <a:srgbClr val="0D0D0D"/>
                </a:solidFill>
                <a:latin typeface="Söhne"/>
              </a:rPr>
              <a:t>Testing and deployment</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45925" y="1281090"/>
            <a:ext cx="8033640" cy="2531270"/>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Söhne"/>
            </a:endParaRP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Utilize Django   built-in authentication system for user registration, login, and logout functionalities. Customize authentication views and templates as needed</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 Implement views and templates for displaying candidates and allowing users to cast their votes.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Ensure that each user can only vote once and hand potential errors or edge cases.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Register models with Django's admin </a:t>
            </a:r>
            <a:r>
              <a:rPr lang="en-US" b="0" i="0" dirty="0" err="1">
                <a:solidFill>
                  <a:srgbClr val="374151"/>
                </a:solidFill>
                <a:effectLst/>
                <a:latin typeface="Times New Roman" panose="02020603050405020304" pitchFamily="18" charset="0"/>
                <a:cs typeface="Times New Roman" panose="02020603050405020304" pitchFamily="18" charset="0"/>
              </a:rPr>
              <a:t>interfacet</a:t>
            </a:r>
            <a:r>
              <a:rPr lang="en-US" b="0" i="0" dirty="0">
                <a:solidFill>
                  <a:srgbClr val="374151"/>
                </a:solidFill>
                <a:effectLst/>
                <a:latin typeface="Times New Roman" panose="02020603050405020304" pitchFamily="18" charset="0"/>
                <a:cs typeface="Times New Roman" panose="02020603050405020304" pitchFamily="18" charset="0"/>
              </a:rPr>
              <a:t> allow administrators to manage candidates, voters, and votes easily</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Customize admin views and templates for better usability if necessary.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1160831"/>
          </a:xfrm>
          <a:prstGeom prst="rect">
            <a:avLst/>
          </a:prstGeom>
          <a:noFill/>
        </p:spPr>
        <p:txBody>
          <a:bodyPr wrap="square">
            <a:spAutoFit/>
          </a:bodyPr>
          <a:lstStyle/>
          <a:p>
            <a:pPr marL="457200" lvl="1" algn="l">
              <a:lnSpc>
                <a:spcPct val="150000"/>
              </a:lnSpc>
            </a:pPr>
            <a:r>
              <a:rPr lang="en-US" altLang="zh-CN" sz="1600" b="1">
                <a:solidFill>
                  <a:srgbClr val="213163"/>
                </a:solidFill>
                <a:latin typeface="Times New Roman" panose="02020603050405020304" pitchFamily="18" charset="0"/>
                <a:cs typeface="Times New Roman" panose="02020603050405020304" pitchFamily="18" charset="0"/>
              </a:rPr>
              <a:t>Advantages</a:t>
            </a:r>
          </a:p>
          <a:p>
            <a:pPr marL="742950" lvl="1" indent="-285750" algn="l">
              <a:lnSpc>
                <a:spcPct val="150000"/>
              </a:lnSpc>
              <a:buFont typeface="Arial" panose="020B0604020202020204" pitchFamily="34" charset="0"/>
              <a:buChar char="•"/>
            </a:pPr>
            <a:r>
              <a:rPr lang="en-US" sz="1600" b="0" i="0">
                <a:solidFill>
                  <a:srgbClr val="0D0D0D"/>
                </a:solidFill>
                <a:effectLst/>
                <a:latin typeface="Söhne"/>
              </a:rPr>
              <a:t>Django's built-in features like authentication, URL routing, and templating system allow for quick development of complex web applications.</a:t>
            </a: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138652" y="1957535"/>
            <a:ext cx="7790373" cy="181588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Django for web applications offers rapid development, scalability, strong security features, an supportive community, versatile capabilities, an ORM for data base interactions, built-in admin interface, reusable components, SEO-friendliness, and a mature, stable frame work.</a:t>
            </a:r>
          </a:p>
          <a:p>
            <a:pPr marL="285750" indent="-285750">
              <a:buFont typeface="Arial" panose="020B0604020202020204" pitchFamily="34" charset="0"/>
              <a:buChar char="•"/>
            </a:pPr>
            <a:r>
              <a:rPr lang="en-US" b="0" i="0" dirty="0">
                <a:solidFill>
                  <a:srgbClr val="0D0D0D"/>
                </a:solidFill>
                <a:effectLst/>
                <a:latin typeface="Söhne"/>
              </a:rPr>
              <a:t>web applications is its extensive built-in features and batteries-included approach, which reduces the need for external dependencies and simplifies development by providing all the essential tools within </a:t>
            </a:r>
            <a:r>
              <a:rPr lang="en-US" b="0" i="0" dirty="0" err="1">
                <a:solidFill>
                  <a:srgbClr val="0D0D0D"/>
                </a:solidFill>
                <a:effectLst/>
                <a:latin typeface="Söhne"/>
              </a:rPr>
              <a:t>theframe</a:t>
            </a:r>
            <a:r>
              <a:rPr lang="en-US" b="0" i="0" dirty="0">
                <a:solidFill>
                  <a:srgbClr val="0D0D0D"/>
                </a:solidFill>
                <a:effectLst/>
                <a:latin typeface="Söhne"/>
              </a:rPr>
              <a:t> work itself.</a:t>
            </a:r>
          </a:p>
          <a:p>
            <a:pPr marL="285750" indent="-285750">
              <a:buFont typeface="Arial" panose="020B0604020202020204" pitchFamily="34" charset="0"/>
              <a:buChar char="•"/>
            </a:pPr>
            <a:r>
              <a:rPr lang="en-US" b="0" i="0" dirty="0">
                <a:solidFill>
                  <a:srgbClr val="0D0D0D"/>
                </a:solidFill>
                <a:effectLst/>
                <a:latin typeface="Söhne"/>
              </a:rPr>
              <a:t>Django is versatile and can be used to build a wide range of web applications, from simple blogs to complex e-commerce platforms, including voting systems.</a:t>
            </a: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4622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0D0D0D"/>
                </a:solidFill>
                <a:effectLst/>
                <a:latin typeface="Söhne"/>
              </a:rPr>
              <a:t>Learning curve:</a:t>
            </a:r>
            <a:r>
              <a:rPr lang="zh-CN" altLang="en-US" b="0" i="0" dirty="0">
                <a:solidFill>
                  <a:srgbClr val="0D0D0D"/>
                </a:solidFill>
                <a:effectLst/>
                <a:latin typeface="Söhne"/>
              </a:rPr>
              <a:t> </a:t>
            </a:r>
            <a:r>
              <a:rPr lang="en-US" b="0" i="0" dirty="0">
                <a:solidFill>
                  <a:srgbClr val="0D0D0D"/>
                </a:solidFill>
                <a:effectLst/>
                <a:latin typeface="Söhne"/>
              </a:rPr>
              <a:t>Django has a learning curve, especially for beginners or developers who are not familiar with Python or MVC (Model-View-Controller) frameworks. It may take time for developers to become proficient in Django's concepts and conventions.</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dirty="0"/>
              <a:t>For a voting web application, one disadvantage of using Django could be the need for real-time updates or live data synchronization, which might require additional configuration or third-party tools as Django is primarily designed for request-response model rather than real-time data handling.</a:t>
            </a:r>
          </a:p>
          <a:p>
            <a:pPr marL="285750" indent="-285750">
              <a:buFont typeface="Arial" panose="020B0604020202020204" pitchFamily="34" charset="0"/>
              <a:buChar char="•"/>
            </a:pPr>
            <a:r>
              <a:rPr lang="en-US" dirty="0"/>
              <a:t>voting web application is the potential for scalability challenges, especially if the application experiences sudden spikes in traffic during voting periods. Managing and scaling the application to handle increased load may require additional resources and expertise.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TotalTime>
  <Words>1108</Words>
  <Application>Microsoft Office PowerPoint</Application>
  <PresentationFormat>On-screen Show (16:9)</PresentationFormat>
  <Paragraphs>102</Paragraphs>
  <Slides>18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20</cp:revision>
  <dcterms:modified xsi:type="dcterms:W3CDTF">2024-04-26T09:04:01Z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