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3"/>
  </p:notesMasterIdLst>
  <p:handoutMasterIdLst>
    <p:handoutMasterId r:id="rId44"/>
  </p:handoutMasterIdLst>
  <p:sldIdLst>
    <p:sldId id="810" r:id="rId2"/>
    <p:sldId id="806" r:id="rId3"/>
    <p:sldId id="562" r:id="rId4"/>
    <p:sldId id="811" r:id="rId5"/>
    <p:sldId id="831" r:id="rId6"/>
    <p:sldId id="564" r:id="rId7"/>
    <p:sldId id="832" r:id="rId8"/>
    <p:sldId id="812" r:id="rId9"/>
    <p:sldId id="813" r:id="rId10"/>
    <p:sldId id="814" r:id="rId11"/>
    <p:sldId id="815" r:id="rId12"/>
    <p:sldId id="816" r:id="rId13"/>
    <p:sldId id="817" r:id="rId14"/>
    <p:sldId id="818" r:id="rId15"/>
    <p:sldId id="819" r:id="rId16"/>
    <p:sldId id="820" r:id="rId17"/>
    <p:sldId id="821" r:id="rId18"/>
    <p:sldId id="822" r:id="rId19"/>
    <p:sldId id="823" r:id="rId20"/>
    <p:sldId id="824" r:id="rId21"/>
    <p:sldId id="825" r:id="rId22"/>
    <p:sldId id="509" r:id="rId23"/>
    <p:sldId id="847" r:id="rId24"/>
    <p:sldId id="826" r:id="rId25"/>
    <p:sldId id="827" r:id="rId26"/>
    <p:sldId id="833" r:id="rId27"/>
    <p:sldId id="828" r:id="rId28"/>
    <p:sldId id="829" r:id="rId29"/>
    <p:sldId id="834" r:id="rId30"/>
    <p:sldId id="835" r:id="rId31"/>
    <p:sldId id="836" r:id="rId32"/>
    <p:sldId id="837" r:id="rId33"/>
    <p:sldId id="838" r:id="rId34"/>
    <p:sldId id="839" r:id="rId35"/>
    <p:sldId id="840" r:id="rId36"/>
    <p:sldId id="841" r:id="rId37"/>
    <p:sldId id="842" r:id="rId38"/>
    <p:sldId id="843" r:id="rId39"/>
    <p:sldId id="844" r:id="rId40"/>
    <p:sldId id="845" r:id="rId41"/>
    <p:sldId id="846" r:id="rId42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81" autoAdjust="0"/>
    <p:restoredTop sz="94637" autoAdjust="0"/>
  </p:normalViewPr>
  <p:slideViewPr>
    <p:cSldViewPr showGuides="1">
      <p:cViewPr varScale="1">
        <p:scale>
          <a:sx n="97" d="100"/>
          <a:sy n="97" d="100"/>
        </p:scale>
        <p:origin x="307" y="82"/>
      </p:cViewPr>
      <p:guideLst>
        <p:guide orient="horz" pos="73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7456A38-10EA-45D7-A65B-673B8D5382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005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D753045-8815-4174-A5C7-AFFCEFE8F4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6269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600" b="0">
                <a:latin typeface="+mn-lt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2000" y="548641"/>
            <a:ext cx="5760000" cy="4860359"/>
          </a:xfrm>
        </p:spPr>
        <p:txBody>
          <a:bodyPr wrap="none"/>
          <a:lstStyle>
            <a:lvl1pPr marL="0" indent="0">
              <a:spcBef>
                <a:spcPts val="0"/>
              </a:spcBef>
              <a:buNone/>
              <a:defRPr sz="1600" b="0">
                <a:latin typeface="+mn-lt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384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2000" y="549000"/>
            <a:ext cx="5760000" cy="234035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169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2000" y="549001"/>
            <a:ext cx="5760000" cy="21600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887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2000" y="2709000"/>
            <a:ext cx="8640000" cy="14400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849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89000"/>
            <a:ext cx="828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449000"/>
            <a:ext cx="8280000" cy="4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9" r:id="rId2"/>
    <p:sldLayoutId id="2147483661" r:id="rId3"/>
    <p:sldLayoutId id="2147483662" r:id="rId4"/>
    <p:sldLayoutId id="2147483657" r:id="rId5"/>
    <p:sldLayoutId id="2147483660" r:id="rId6"/>
    <p:sldLayoutId id="2147483658" r:id="rId7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0" indent="0" algn="l" rtl="0" fontAlgn="base">
        <a:spcBef>
          <a:spcPts val="0"/>
        </a:spcBef>
        <a:spcAft>
          <a:spcPct val="0"/>
        </a:spcAft>
        <a:buFontTx/>
        <a:buNone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ts val="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ts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Huge </a:t>
            </a:r>
            <a:r>
              <a:rPr lang="en-US" altLang="zh-TW" dirty="0" smtClean="0"/>
              <a:t>Integer Division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3390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719134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308099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081052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988574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152574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63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719134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185885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081052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296259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152574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57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719134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185885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081052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00632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152574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6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891342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185885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111933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071860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152574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7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891342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767636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111933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465759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152574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17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891342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767636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111933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75952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152574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26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500376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767636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511732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171638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152574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01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500376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501183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511732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415531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152574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32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500376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501183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511732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248888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152574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3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286047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501183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864015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214931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152574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27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zh-TW" sz="1600" dirty="0" smtClean="0">
                <a:latin typeface="+mn-ea"/>
              </a:rPr>
              <a:t>remainder </a:t>
            </a:r>
            <a:r>
              <a:rPr lang="en-US" altLang="zh-TW" sz="1600" dirty="0">
                <a:latin typeface="+mn-ea"/>
              </a:rPr>
              <a:t>= dividend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zh-TW" sz="1600" dirty="0" smtClean="0">
                <a:latin typeface="+mn-ea"/>
              </a:rPr>
              <a:t>n </a:t>
            </a:r>
            <a:r>
              <a:rPr lang="en-US" altLang="zh-TW" sz="1600" dirty="0" smtClean="0">
                <a:latin typeface="+mn-ea"/>
              </a:rPr>
              <a:t>= </a:t>
            </a:r>
            <a:r>
              <a:rPr lang="en-US" altLang="zh-TW" sz="1600" dirty="0" err="1">
                <a:latin typeface="+mn-ea"/>
              </a:rPr>
              <a:t>dividendSize</a:t>
            </a:r>
            <a:r>
              <a:rPr lang="en-US" altLang="zh-TW" sz="1600" dirty="0">
                <a:latin typeface="+mn-ea"/>
              </a:rPr>
              <a:t> </a:t>
            </a:r>
            <a:r>
              <a:rPr lang="fr-FR" altLang="zh-TW" sz="1600" dirty="0" smtClean="0">
                <a:latin typeface="+mn-ea"/>
              </a:rPr>
              <a:t>-</a:t>
            </a:r>
            <a:r>
              <a:rPr lang="en-US" altLang="zh-TW" sz="1600" dirty="0" smtClean="0">
                <a:latin typeface="+mn-ea"/>
              </a:rPr>
              <a:t> </a:t>
            </a:r>
            <a:r>
              <a:rPr lang="en-US" altLang="zh-TW" sz="1600" dirty="0" err="1">
                <a:latin typeface="+mn-ea"/>
              </a:rPr>
              <a:t>divisorSize</a:t>
            </a:r>
            <a:endParaRPr lang="en-US" altLang="zh-TW" sz="1600" dirty="0" smtClean="0">
              <a:latin typeface="+mn-ea"/>
            </a:endParaRP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zh-TW" sz="1600" dirty="0" smtClean="0">
                <a:latin typeface="+mn-ea"/>
              </a:rPr>
              <a:t>buffer </a:t>
            </a:r>
            <a:r>
              <a:rPr lang="en-US" altLang="zh-TW" sz="1600" dirty="0">
                <a:latin typeface="+mn-ea"/>
              </a:rPr>
              <a:t>= divisor shift left by n </a:t>
            </a:r>
            <a:r>
              <a:rPr lang="en-US" altLang="zh-TW" sz="1600" dirty="0" smtClean="0">
                <a:latin typeface="+mn-ea"/>
              </a:rPr>
              <a:t>positions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zh-TW" sz="1600" dirty="0" err="1" smtClean="0">
                <a:latin typeface="+mn-ea"/>
              </a:rPr>
              <a:t>quotientSize</a:t>
            </a:r>
            <a:r>
              <a:rPr lang="en-US" altLang="zh-TW" sz="1600" dirty="0" smtClean="0">
                <a:latin typeface="+mn-ea"/>
              </a:rPr>
              <a:t> </a:t>
            </a:r>
            <a:r>
              <a:rPr lang="en-US" altLang="zh-TW" sz="1600" dirty="0">
                <a:latin typeface="+mn-ea"/>
              </a:rPr>
              <a:t>= </a:t>
            </a:r>
            <a:r>
              <a:rPr lang="en-US" altLang="zh-TW" sz="1600" dirty="0" err="1">
                <a:latin typeface="+mn-ea"/>
              </a:rPr>
              <a:t>dividendSize</a:t>
            </a:r>
            <a:r>
              <a:rPr lang="en-US" altLang="zh-TW" sz="1600" dirty="0">
                <a:latin typeface="+mn-ea"/>
              </a:rPr>
              <a:t> </a:t>
            </a:r>
            <a:r>
              <a:rPr lang="fr-FR" altLang="zh-TW" sz="1600" dirty="0" smtClean="0">
                <a:latin typeface="+mn-ea"/>
              </a:rPr>
              <a:t>-</a:t>
            </a:r>
            <a:r>
              <a:rPr lang="en-US" altLang="zh-TW" sz="1600" dirty="0" smtClean="0">
                <a:latin typeface="+mn-ea"/>
              </a:rPr>
              <a:t> </a:t>
            </a:r>
            <a:r>
              <a:rPr lang="en-US" altLang="zh-TW" sz="1600" dirty="0" err="1">
                <a:latin typeface="+mn-ea"/>
              </a:rPr>
              <a:t>divisorSize</a:t>
            </a:r>
            <a:endParaRPr lang="en-US" altLang="zh-TW" sz="1600" dirty="0" smtClean="0">
              <a:latin typeface="+mn-ea"/>
            </a:endParaRP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zh-TW" sz="1600" dirty="0" smtClean="0">
                <a:latin typeface="+mn-ea"/>
              </a:rPr>
              <a:t>( dividend &lt; buffer )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zh-TW" sz="1600" dirty="0" smtClean="0">
                <a:latin typeface="+mn-ea"/>
              </a:rPr>
              <a:t>   </a:t>
            </a:r>
            <a:r>
              <a:rPr lang="en-US" altLang="zh-TW" sz="1600" dirty="0" smtClean="0">
                <a:latin typeface="+mn-ea"/>
              </a:rPr>
              <a:t>buffer </a:t>
            </a:r>
            <a:r>
              <a:rPr lang="en-US" altLang="zh-TW" sz="1600" dirty="0" smtClean="0">
                <a:latin typeface="+mn-ea"/>
              </a:rPr>
              <a:t>/= 10 </a:t>
            </a:r>
            <a:r>
              <a:rPr lang="en-US" altLang="zh-TW" dirty="0" smtClean="0">
                <a:solidFill>
                  <a:srgbClr val="008000"/>
                </a:solidFill>
                <a:latin typeface="+mn-ea"/>
              </a:rPr>
              <a:t>// shift </a:t>
            </a:r>
            <a:r>
              <a:rPr lang="en-US" altLang="zh-TW" dirty="0">
                <a:solidFill>
                  <a:srgbClr val="008000"/>
                </a:solidFill>
                <a:latin typeface="+mn-ea"/>
              </a:rPr>
              <a:t>right by one </a:t>
            </a:r>
            <a:r>
              <a:rPr lang="en-US" altLang="zh-TW" dirty="0" smtClean="0">
                <a:solidFill>
                  <a:srgbClr val="008000"/>
                </a:solidFill>
                <a:latin typeface="+mn-ea"/>
              </a:rPr>
              <a:t>position</a:t>
            </a:r>
            <a:endParaRPr lang="en-US" altLang="zh-TW" sz="1600" dirty="0" smtClean="0">
              <a:latin typeface="+mn-ea"/>
            </a:endParaRP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+mn-ea"/>
              </a:rPr>
              <a:t>else</a:t>
            </a:r>
            <a:endParaRPr lang="en-US" altLang="zh-TW" sz="1600" dirty="0" smtClean="0">
              <a:latin typeface="+mn-ea"/>
            </a:endParaRP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zh-TW" sz="1600" dirty="0" smtClean="0">
                <a:latin typeface="+mn-ea"/>
              </a:rPr>
              <a:t>   </a:t>
            </a:r>
            <a:r>
              <a:rPr lang="en-US" altLang="zh-TW" sz="1600" dirty="0" err="1" smtClean="0">
                <a:latin typeface="+mn-ea"/>
              </a:rPr>
              <a:t>quotientSize</a:t>
            </a:r>
            <a:r>
              <a:rPr lang="en-US" altLang="zh-TW" sz="1600" dirty="0" smtClean="0">
                <a:latin typeface="+mn-ea"/>
              </a:rPr>
              <a:t>++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zh-TW" sz="1600" dirty="0" smtClean="0">
                <a:latin typeface="+mn-ea"/>
              </a:rPr>
              <a:t>quotient </a:t>
            </a:r>
            <a:r>
              <a:rPr lang="en-US" altLang="zh-TW" sz="1600" dirty="0">
                <a:latin typeface="+mn-ea"/>
              </a:rPr>
              <a:t>= </a:t>
            </a:r>
            <a:r>
              <a:rPr lang="en-US" altLang="zh-TW" sz="1600" dirty="0" smtClean="0">
                <a:latin typeface="+mn-ea"/>
              </a:rPr>
              <a:t>0</a:t>
            </a:r>
            <a:endParaRPr lang="en-US" altLang="zh-TW" sz="1600" dirty="0" smtClean="0">
              <a:latin typeface="+mn-ea"/>
            </a:endParaRP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+mn-ea"/>
              </a:rPr>
              <a:t>for</a:t>
            </a:r>
            <a:r>
              <a:rPr lang="en-US" altLang="zh-TW" sz="1600" dirty="0" smtClean="0">
                <a:latin typeface="+mn-ea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sz="1600" dirty="0" smtClean="0">
                <a:latin typeface="+mn-ea"/>
              </a:rPr>
              <a:t> k = </a:t>
            </a:r>
            <a:r>
              <a:rPr lang="fr-FR" altLang="zh-TW" sz="1600" dirty="0">
                <a:latin typeface="+mn-ea"/>
              </a:rPr>
              <a:t>quotientSize - 1; k &gt;= 0; k-- )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zh-TW" sz="1600" dirty="0" smtClean="0">
                <a:latin typeface="+mn-ea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latin typeface="+mn-ea"/>
              </a:rPr>
              <a:t>while</a:t>
            </a:r>
            <a:r>
              <a:rPr lang="en-US" altLang="zh-TW" dirty="0" smtClean="0">
                <a:latin typeface="+mn-ea"/>
              </a:rPr>
              <a:t>( remainder </a:t>
            </a:r>
            <a:r>
              <a:rPr lang="en-US" altLang="zh-TW" dirty="0">
                <a:latin typeface="+mn-ea"/>
              </a:rPr>
              <a:t>&gt;= buffer </a:t>
            </a:r>
            <a:r>
              <a:rPr lang="en-US" altLang="zh-TW" sz="1600" dirty="0" smtClean="0">
                <a:latin typeface="+mn-ea"/>
              </a:rPr>
              <a:t>)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zh-TW" sz="1600" dirty="0" smtClean="0">
                <a:latin typeface="+mn-ea"/>
              </a:rPr>
              <a:t>      </a:t>
            </a:r>
            <a:r>
              <a:rPr lang="en-US" altLang="zh-TW" sz="1600" dirty="0" smtClean="0">
                <a:latin typeface="+mn-ea"/>
              </a:rPr>
              <a:t>remainder </a:t>
            </a:r>
            <a:r>
              <a:rPr lang="fr-FR" altLang="zh-TW" dirty="0">
                <a:latin typeface="+mn-ea"/>
              </a:rPr>
              <a:t>-</a:t>
            </a:r>
            <a:r>
              <a:rPr lang="en-US" altLang="zh-TW" sz="1600" dirty="0" smtClean="0">
                <a:latin typeface="+mn-ea"/>
              </a:rPr>
              <a:t>= buffer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zh-TW" sz="1600" dirty="0" smtClean="0">
                <a:latin typeface="+mn-ea"/>
              </a:rPr>
              <a:t>      </a:t>
            </a:r>
            <a:r>
              <a:rPr lang="en-US" altLang="zh-TW" sz="1600" dirty="0">
                <a:latin typeface="+mn-ea"/>
              </a:rPr>
              <a:t>quotient</a:t>
            </a:r>
            <a:r>
              <a:rPr lang="en-US" altLang="zh-TW" sz="1600" dirty="0" smtClean="0">
                <a:latin typeface="+mn-ea"/>
              </a:rPr>
              <a:t>[ k ]++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zh-TW" sz="1600" dirty="0" smtClean="0">
                <a:latin typeface="+mn-ea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zh-TW" sz="1600" dirty="0">
                <a:latin typeface="+mn-ea"/>
              </a:rPr>
              <a:t>( remainder </a:t>
            </a:r>
            <a:r>
              <a:rPr lang="en-US" altLang="zh-TW" sz="1600" dirty="0" smtClean="0">
                <a:latin typeface="+mn-ea"/>
              </a:rPr>
              <a:t>== 0 )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zh-TW" sz="1600" dirty="0" smtClean="0">
                <a:latin typeface="+mn-ea"/>
              </a:rPr>
              <a:t>         </a:t>
            </a:r>
            <a:r>
              <a:rPr lang="en-US" altLang="zh-TW" sz="1600" dirty="0" smtClean="0">
                <a:solidFill>
                  <a:srgbClr val="0000FF"/>
                </a:solidFill>
                <a:latin typeface="+mn-ea"/>
              </a:rPr>
              <a:t>return</a:t>
            </a:r>
            <a:endParaRPr lang="en-US" altLang="zh-TW" sz="1600" dirty="0">
              <a:latin typeface="+mn-ea"/>
            </a:endParaRP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00"/>
                </a:solidFill>
                <a:latin typeface="+mn-ea"/>
              </a:rPr>
              <a:t>   buffer /= 10 </a:t>
            </a:r>
            <a:r>
              <a:rPr lang="en-US" altLang="zh-TW" dirty="0">
                <a:solidFill>
                  <a:srgbClr val="008000"/>
                </a:solidFill>
                <a:latin typeface="+mn-ea"/>
              </a:rPr>
              <a:t>// shift right by one position</a:t>
            </a:r>
            <a:endParaRPr lang="en-US" altLang="zh-TW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33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286047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265435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864015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677448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152574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16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286047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265435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864015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426785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−</a:t>
                      </a:r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152574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3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201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zh-TW" sz="1600" dirty="0" smtClean="0">
                <a:latin typeface="+mn-ea"/>
              </a:rPr>
              <a:t>remainder </a:t>
            </a:r>
            <a:r>
              <a:rPr lang="en-US" altLang="zh-TW" sz="1600" dirty="0">
                <a:latin typeface="+mn-ea"/>
              </a:rPr>
              <a:t>= dividend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zh-TW" sz="1600" dirty="0" smtClean="0">
                <a:latin typeface="+mn-ea"/>
              </a:rPr>
              <a:t>n </a:t>
            </a:r>
            <a:r>
              <a:rPr lang="en-US" altLang="zh-TW" sz="1600" dirty="0" smtClean="0">
                <a:latin typeface="+mn-ea"/>
              </a:rPr>
              <a:t>= </a:t>
            </a:r>
            <a:r>
              <a:rPr lang="en-US" altLang="zh-TW" sz="1600" dirty="0" err="1">
                <a:latin typeface="+mn-ea"/>
              </a:rPr>
              <a:t>dividendSize</a:t>
            </a:r>
            <a:r>
              <a:rPr lang="en-US" altLang="zh-TW" sz="1600" dirty="0">
                <a:latin typeface="+mn-ea"/>
              </a:rPr>
              <a:t> </a:t>
            </a:r>
            <a:r>
              <a:rPr lang="fr-FR" altLang="zh-TW" sz="1600" dirty="0" smtClean="0">
                <a:latin typeface="+mn-ea"/>
              </a:rPr>
              <a:t>-</a:t>
            </a:r>
            <a:r>
              <a:rPr lang="en-US" altLang="zh-TW" sz="1600" dirty="0" smtClean="0">
                <a:latin typeface="+mn-ea"/>
              </a:rPr>
              <a:t> </a:t>
            </a:r>
            <a:r>
              <a:rPr lang="en-US" altLang="zh-TW" sz="1600" dirty="0" err="1">
                <a:latin typeface="+mn-ea"/>
              </a:rPr>
              <a:t>divisorSize</a:t>
            </a:r>
            <a:endParaRPr lang="en-US" altLang="zh-TW" sz="1600" dirty="0" smtClean="0">
              <a:latin typeface="+mn-ea"/>
            </a:endParaRP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zh-TW" sz="1600" dirty="0" smtClean="0">
                <a:latin typeface="+mn-ea"/>
              </a:rPr>
              <a:t>buffer </a:t>
            </a:r>
            <a:r>
              <a:rPr lang="en-US" altLang="zh-TW" sz="1600" dirty="0">
                <a:latin typeface="+mn-ea"/>
              </a:rPr>
              <a:t>= divisor shift left by n </a:t>
            </a:r>
            <a:r>
              <a:rPr lang="en-US" altLang="zh-TW" sz="1600" dirty="0" smtClean="0">
                <a:latin typeface="+mn-ea"/>
              </a:rPr>
              <a:t>positions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zh-TW" sz="1600" dirty="0" err="1" smtClean="0">
                <a:latin typeface="+mn-ea"/>
              </a:rPr>
              <a:t>quotientSize</a:t>
            </a:r>
            <a:r>
              <a:rPr lang="en-US" altLang="zh-TW" sz="1600" dirty="0" smtClean="0">
                <a:latin typeface="+mn-ea"/>
              </a:rPr>
              <a:t> </a:t>
            </a:r>
            <a:r>
              <a:rPr lang="en-US" altLang="zh-TW" sz="1600" dirty="0">
                <a:latin typeface="+mn-ea"/>
              </a:rPr>
              <a:t>= </a:t>
            </a:r>
            <a:r>
              <a:rPr lang="en-US" altLang="zh-TW" sz="1600" dirty="0" err="1">
                <a:latin typeface="+mn-ea"/>
              </a:rPr>
              <a:t>dividendSize</a:t>
            </a:r>
            <a:r>
              <a:rPr lang="en-US" altLang="zh-TW" sz="1600" dirty="0">
                <a:latin typeface="+mn-ea"/>
              </a:rPr>
              <a:t> </a:t>
            </a:r>
            <a:r>
              <a:rPr lang="fr-FR" altLang="zh-TW" sz="1600" dirty="0" smtClean="0">
                <a:latin typeface="+mn-ea"/>
              </a:rPr>
              <a:t>-</a:t>
            </a:r>
            <a:r>
              <a:rPr lang="en-US" altLang="zh-TW" sz="1600" dirty="0" smtClean="0">
                <a:latin typeface="+mn-ea"/>
              </a:rPr>
              <a:t> </a:t>
            </a:r>
            <a:r>
              <a:rPr lang="en-US" altLang="zh-TW" sz="1600" dirty="0" err="1">
                <a:latin typeface="+mn-ea"/>
              </a:rPr>
              <a:t>divisorSize</a:t>
            </a:r>
            <a:endParaRPr lang="en-US" altLang="zh-TW" sz="1600" dirty="0" smtClean="0">
              <a:latin typeface="+mn-ea"/>
            </a:endParaRP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zh-TW" sz="1600" dirty="0" smtClean="0">
                <a:latin typeface="+mn-ea"/>
              </a:rPr>
              <a:t>( dividend &lt; buffer )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zh-TW" sz="1600" dirty="0" smtClean="0">
                <a:latin typeface="+mn-ea"/>
              </a:rPr>
              <a:t>   </a:t>
            </a:r>
            <a:r>
              <a:rPr lang="en-US" altLang="zh-TW" sz="1600" dirty="0" smtClean="0">
                <a:latin typeface="+mn-ea"/>
              </a:rPr>
              <a:t>buffer </a:t>
            </a:r>
            <a:r>
              <a:rPr lang="en-US" altLang="zh-TW" sz="1600" dirty="0" smtClean="0">
                <a:latin typeface="+mn-ea"/>
              </a:rPr>
              <a:t>/= 10 </a:t>
            </a:r>
            <a:r>
              <a:rPr lang="en-US" altLang="zh-TW" dirty="0" smtClean="0">
                <a:solidFill>
                  <a:srgbClr val="008000"/>
                </a:solidFill>
                <a:latin typeface="+mn-ea"/>
              </a:rPr>
              <a:t>// shift </a:t>
            </a:r>
            <a:r>
              <a:rPr lang="en-US" altLang="zh-TW" dirty="0">
                <a:solidFill>
                  <a:srgbClr val="008000"/>
                </a:solidFill>
                <a:latin typeface="+mn-ea"/>
              </a:rPr>
              <a:t>right by one </a:t>
            </a:r>
            <a:r>
              <a:rPr lang="en-US" altLang="zh-TW" dirty="0" smtClean="0">
                <a:solidFill>
                  <a:srgbClr val="008000"/>
                </a:solidFill>
                <a:latin typeface="+mn-ea"/>
              </a:rPr>
              <a:t>position</a:t>
            </a:r>
            <a:endParaRPr lang="en-US" altLang="zh-TW" sz="1600" dirty="0" smtClean="0">
              <a:latin typeface="+mn-ea"/>
            </a:endParaRP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+mn-ea"/>
              </a:rPr>
              <a:t>else</a:t>
            </a:r>
            <a:endParaRPr lang="en-US" altLang="zh-TW" sz="1600" dirty="0" smtClean="0">
              <a:latin typeface="+mn-ea"/>
            </a:endParaRP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zh-TW" sz="1600" dirty="0" smtClean="0">
                <a:latin typeface="+mn-ea"/>
              </a:rPr>
              <a:t>   </a:t>
            </a:r>
            <a:r>
              <a:rPr lang="en-US" altLang="zh-TW" sz="1600" dirty="0" err="1" smtClean="0">
                <a:latin typeface="+mn-ea"/>
              </a:rPr>
              <a:t>quotientSize</a:t>
            </a:r>
            <a:r>
              <a:rPr lang="en-US" altLang="zh-TW" sz="1600" dirty="0" smtClean="0">
                <a:latin typeface="+mn-ea"/>
              </a:rPr>
              <a:t>++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zh-TW" sz="1600" dirty="0" smtClean="0">
                <a:latin typeface="+mn-ea"/>
              </a:rPr>
              <a:t>quotient </a:t>
            </a:r>
            <a:r>
              <a:rPr lang="en-US" altLang="zh-TW" sz="1600" dirty="0">
                <a:latin typeface="+mn-ea"/>
              </a:rPr>
              <a:t>= </a:t>
            </a:r>
            <a:r>
              <a:rPr lang="en-US" altLang="zh-TW" sz="1600" dirty="0" smtClean="0">
                <a:latin typeface="+mn-ea"/>
              </a:rPr>
              <a:t>0</a:t>
            </a:r>
            <a:endParaRPr lang="en-US" altLang="zh-TW" sz="1600" dirty="0" smtClean="0">
              <a:latin typeface="+mn-ea"/>
            </a:endParaRP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+mn-ea"/>
              </a:rPr>
              <a:t>for</a:t>
            </a:r>
            <a:r>
              <a:rPr lang="en-US" altLang="zh-TW" sz="1600" dirty="0" smtClean="0">
                <a:latin typeface="+mn-ea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sz="1600" dirty="0" smtClean="0">
                <a:latin typeface="+mn-ea"/>
              </a:rPr>
              <a:t> k = </a:t>
            </a:r>
            <a:r>
              <a:rPr lang="fr-FR" altLang="zh-TW" sz="1600" dirty="0">
                <a:latin typeface="+mn-ea"/>
              </a:rPr>
              <a:t>quotientSize - 1; k &gt;= 0; k-- )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zh-TW" sz="1600" dirty="0" smtClean="0">
                <a:latin typeface="+mn-ea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latin typeface="+mn-ea"/>
              </a:rPr>
              <a:t>while</a:t>
            </a:r>
            <a:r>
              <a:rPr lang="en-US" altLang="zh-TW" dirty="0" smtClean="0">
                <a:latin typeface="+mn-ea"/>
              </a:rPr>
              <a:t>( remainder </a:t>
            </a:r>
            <a:r>
              <a:rPr lang="en-US" altLang="zh-TW" dirty="0">
                <a:latin typeface="+mn-ea"/>
              </a:rPr>
              <a:t>&gt;= buffer </a:t>
            </a:r>
            <a:r>
              <a:rPr lang="en-US" altLang="zh-TW" sz="1600" dirty="0" smtClean="0">
                <a:latin typeface="+mn-ea"/>
              </a:rPr>
              <a:t>)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zh-TW" sz="1600" dirty="0" smtClean="0">
                <a:latin typeface="+mn-ea"/>
              </a:rPr>
              <a:t>      </a:t>
            </a:r>
            <a:r>
              <a:rPr lang="en-US" altLang="zh-TW" sz="1600" dirty="0" smtClean="0">
                <a:latin typeface="+mn-ea"/>
              </a:rPr>
              <a:t>remainder </a:t>
            </a:r>
            <a:r>
              <a:rPr lang="fr-FR" altLang="zh-TW" dirty="0">
                <a:latin typeface="+mn-ea"/>
              </a:rPr>
              <a:t>-</a:t>
            </a:r>
            <a:r>
              <a:rPr lang="en-US" altLang="zh-TW" sz="1600" dirty="0" smtClean="0">
                <a:latin typeface="+mn-ea"/>
              </a:rPr>
              <a:t>= buffer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zh-TW" sz="1600" dirty="0" smtClean="0">
                <a:latin typeface="+mn-ea"/>
              </a:rPr>
              <a:t>      </a:t>
            </a:r>
            <a:r>
              <a:rPr lang="en-US" altLang="zh-TW" sz="1600" dirty="0">
                <a:latin typeface="+mn-ea"/>
              </a:rPr>
              <a:t>quotient</a:t>
            </a:r>
            <a:r>
              <a:rPr lang="en-US" altLang="zh-TW" sz="1600" dirty="0" smtClean="0">
                <a:latin typeface="+mn-ea"/>
              </a:rPr>
              <a:t>[ k ]++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zh-TW" sz="1600" dirty="0" smtClean="0">
                <a:latin typeface="+mn-ea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zh-TW" sz="1600" dirty="0">
                <a:latin typeface="+mn-ea"/>
              </a:rPr>
              <a:t>( remainder </a:t>
            </a:r>
            <a:r>
              <a:rPr lang="en-US" altLang="zh-TW" sz="1600" dirty="0" smtClean="0">
                <a:latin typeface="+mn-ea"/>
              </a:rPr>
              <a:t>== 0 )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zh-TW" sz="1600" dirty="0" smtClean="0">
                <a:latin typeface="+mn-ea"/>
              </a:rPr>
              <a:t>         </a:t>
            </a:r>
            <a:r>
              <a:rPr lang="en-US" altLang="zh-TW" sz="1600" dirty="0" smtClean="0">
                <a:solidFill>
                  <a:srgbClr val="0000FF"/>
                </a:solidFill>
                <a:latin typeface="+mn-ea"/>
              </a:rPr>
              <a:t>return</a:t>
            </a:r>
            <a:endParaRPr lang="en-US" altLang="zh-TW" sz="1600" dirty="0">
              <a:latin typeface="+mn-ea"/>
            </a:endParaRP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00"/>
                </a:solidFill>
                <a:latin typeface="+mn-ea"/>
              </a:rPr>
              <a:t>   buffer /= 10 </a:t>
            </a:r>
            <a:r>
              <a:rPr lang="en-US" altLang="zh-TW" dirty="0">
                <a:solidFill>
                  <a:srgbClr val="008000"/>
                </a:solidFill>
                <a:latin typeface="+mn-ea"/>
              </a:rPr>
              <a:t>// shift right by one position</a:t>
            </a:r>
            <a:endParaRPr lang="en-US" altLang="zh-TW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737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quotient = 0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488213"/>
              </p:ext>
            </p:extLst>
          </p:nvPr>
        </p:nvGraphicFramePr>
        <p:xfrm>
          <a:off x="2952000" y="306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dividend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468777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891225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043766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295464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22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quotient = 0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60300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484516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391427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517809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219665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9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quotient = 0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60300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818235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042813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517809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33817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72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1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064842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771987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112692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232951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05307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414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1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064842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748366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112692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306007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05307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822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1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148901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748366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872730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306007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05307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13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10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quotient = 0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629682"/>
              </p:ext>
            </p:extLst>
          </p:nvPr>
        </p:nvGraphicFramePr>
        <p:xfrm>
          <a:off x="2952000" y="306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dividend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189248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405938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078476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075970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90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1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28696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748366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462471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306007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05307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74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1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456767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748366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697803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306007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05307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442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1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697647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748366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420637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306007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05307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708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1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611282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748366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029940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306007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05307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9908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1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79321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748366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037379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306007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05307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3755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1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79321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817356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037379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306007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05307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384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1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79321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817356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037379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212945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05307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369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1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501661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817356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75568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212945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05307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6002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1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501661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178328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75568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212945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05307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1178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1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501661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178328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75568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4553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05307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215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quotient = 0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495566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186286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100103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112808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977316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06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1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501661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352381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75568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4553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05307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9276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1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501661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352381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75568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844967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−</a:t>
                      </a: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05307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01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quotient = 0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495566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186286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128996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38645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977316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01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400"/>
              </a:spcBef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+mn-ea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+mn-ea"/>
              </a:rPr>
              <a:t>quotientSize - 1; k &gt;= 0; k-- )</a:t>
            </a:r>
          </a:p>
          <a:p>
            <a:pPr lvl="0">
              <a:spcBef>
                <a:spcPts val="400"/>
              </a:spcBef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remainder &gt;= buffer )</a:t>
            </a:r>
          </a:p>
          <a:p>
            <a:pPr lvl="0">
              <a:spcBef>
                <a:spcPts val="400"/>
              </a:spcBef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+mn-ea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+mn-ea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= buffer</a:t>
            </a:r>
          </a:p>
          <a:p>
            <a:pPr lvl="0">
              <a:spcBef>
                <a:spcPts val="400"/>
              </a:spcBef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+mn-ea"/>
              </a:rPr>
              <a:t>      quotient[ k ]++</a:t>
            </a:r>
          </a:p>
          <a:p>
            <a:pPr lvl="0">
              <a:spcBef>
                <a:spcPts val="400"/>
              </a:spcBef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remainder == 0 )</a:t>
            </a:r>
          </a:p>
          <a:p>
            <a:pPr lvl="0">
              <a:spcBef>
                <a:spcPts val="400"/>
              </a:spcBef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return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pPr lvl="0">
              <a:spcBef>
                <a:spcPts val="400"/>
              </a:spcBef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+mn-ea"/>
              </a:rPr>
              <a:t>   buffer /= 10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964829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295859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16739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317417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152574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9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964829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295859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16739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113014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152574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62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075782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308099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618574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586212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152574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8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997535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308099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566022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692841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152574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28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自訂 6">
      <a:majorFont>
        <a:latin typeface="Times New Roman"/>
        <a:ea typeface="Times New Roman"/>
        <a:cs typeface=""/>
      </a:majorFont>
      <a:minorFont>
        <a:latin typeface="Times New Roman"/>
        <a:ea typeface="Lucida Consol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6504</TotalTime>
  <Words>4280</Words>
  <Application>Microsoft Office PowerPoint</Application>
  <PresentationFormat>如螢幕大小 (4:3)</PresentationFormat>
  <Paragraphs>2733</Paragraphs>
  <Slides>41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7" baseType="lpstr">
      <vt:lpstr>新細明體</vt:lpstr>
      <vt:lpstr>Cambria Math</vt:lpstr>
      <vt:lpstr>Courier New</vt:lpstr>
      <vt:lpstr>Lucida Console</vt:lpstr>
      <vt:lpstr>Times New Roman</vt:lpstr>
      <vt:lpstr>ppt_template_07-25-2002</vt:lpstr>
      <vt:lpstr>Huge Integer Division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james</cp:lastModifiedBy>
  <cp:revision>1433</cp:revision>
  <dcterms:created xsi:type="dcterms:W3CDTF">2000-06-12T17:02:08Z</dcterms:created>
  <dcterms:modified xsi:type="dcterms:W3CDTF">2023-10-01T12:44:26Z</dcterms:modified>
</cp:coreProperties>
</file>