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695" r:id="rId2"/>
    <p:sldId id="752" r:id="rId3"/>
    <p:sldId id="753" r:id="rId4"/>
    <p:sldId id="754" r:id="rId5"/>
    <p:sldId id="697" r:id="rId6"/>
    <p:sldId id="755" r:id="rId7"/>
    <p:sldId id="712" r:id="rId8"/>
    <p:sldId id="714" r:id="rId9"/>
    <p:sldId id="715" r:id="rId10"/>
    <p:sldId id="716" r:id="rId11"/>
    <p:sldId id="717" r:id="rId12"/>
    <p:sldId id="718" r:id="rId13"/>
    <p:sldId id="719" r:id="rId14"/>
    <p:sldId id="654" r:id="rId15"/>
    <p:sldId id="720" r:id="rId16"/>
    <p:sldId id="721" r:id="rId17"/>
    <p:sldId id="722" r:id="rId18"/>
    <p:sldId id="723" r:id="rId19"/>
    <p:sldId id="724" r:id="rId20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67" y="67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268731"/>
            <a:ext cx="8280000" cy="5220269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1"/>
            <a:ext cx="8641080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2000" y="4689000"/>
            <a:ext cx="5400000" cy="16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4689000"/>
            <a:ext cx="5400000" cy="16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7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2000" y="549000"/>
            <a:ext cx="6480000" cy="23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72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9000"/>
            <a:ext cx="82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8731"/>
            <a:ext cx="8280000" cy="504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  <p:sldLayoutId id="2147483662" r:id="rId4"/>
    <p:sldLayoutId id="2147483661" r:id="rId5"/>
    <p:sldLayoutId id="2147483657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 strA[ 10000 ], strB[ 10000 ];</a:t>
            </a: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( 10000 );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( 10000 );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( 10000 );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sizeA; 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- 1 - i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sizeB; ++i )</a:t>
            </a:r>
          </a:p>
          <a:p>
            <a:r>
              <a:rPr lang="da-DK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da-DK" altLang="zh-TW" dirty="0">
                <a:solidFill>
                  <a:srgbClr val="000000"/>
                </a:solidFill>
                <a:latin typeface="+mn-ea"/>
              </a:rPr>
              <a:t>numB[ i ] = strB[ sizeB - 1 - i ] - </a:t>
            </a:r>
            <a:r>
              <a:rPr lang="da-DK" altLang="zh-TW" dirty="0">
                <a:solidFill>
                  <a:srgbClr val="A31515"/>
                </a:solidFill>
                <a:latin typeface="+mn-ea"/>
              </a:rPr>
              <a:t>'0</a:t>
            </a:r>
            <a:r>
              <a:rPr lang="da-DK" altLang="zh-TW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da-DK" altLang="zh-TW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da-DK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subtraction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numC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subtraction(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minuend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subtrahend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difference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0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41837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51823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4939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2694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15768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02705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28904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781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0046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27010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08570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11594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395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12507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37839"/>
              </p:ext>
            </p:extLst>
          </p:nvPr>
        </p:nvGraphicFramePr>
        <p:xfrm>
          <a:off x="2952000" y="48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18529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5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0635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68247"/>
              </p:ext>
            </p:extLst>
          </p:nvPr>
        </p:nvGraphicFramePr>
        <p:xfrm>
          <a:off x="2592000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0070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12466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82768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35963"/>
              </p:ext>
            </p:extLst>
          </p:nvPr>
        </p:nvGraphicFramePr>
        <p:xfrm>
          <a:off x="2592000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82800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215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8315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59364"/>
              </p:ext>
            </p:extLst>
          </p:nvPr>
        </p:nvGraphicFramePr>
        <p:xfrm>
          <a:off x="2592000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9059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41875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00069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40644"/>
              </p:ext>
            </p:extLst>
          </p:nvPr>
        </p:nvGraphicFramePr>
        <p:xfrm>
          <a:off x="2592000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68984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0915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23872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49189"/>
              </p:ext>
            </p:extLst>
          </p:nvPr>
        </p:nvGraphicFramePr>
        <p:xfrm>
          <a:off x="2592000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26884"/>
              </p:ext>
            </p:extLst>
          </p:nvPr>
        </p:nvGraphicFramePr>
        <p:xfrm>
          <a:off x="4032000" y="48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8661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 strA[ 10000 ], strB[ 10000 ];</a:t>
            </a:r>
          </a:p>
          <a:p>
            <a:pPr lvl="0"/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numA( 10000 ), numB( 10000 ), numC( 10000 );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sizeA; 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- 1 - i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</a:t>
            </a:r>
            <a:r>
              <a:rPr lang="en-US" altLang="zh-TW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692000" y="432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  <a:defRPr/>
            </a:pP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1058327</a:t>
            </a:r>
            <a:r>
              <a:rPr lang="en-US" altLang="zh-TW" sz="1600" b="0" u="heavy" dirty="0" err="1" smtClean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lang="en-US" altLang="zh-TW" sz="1600" b="0" u="heavy" dirty="0">
              <a:solidFill>
                <a:srgbClr val="E1F4FF"/>
              </a:solidFill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60168"/>
              </p:ext>
            </p:extLst>
          </p:nvPr>
        </p:nvGraphicFramePr>
        <p:xfrm>
          <a:off x="2232000" y="3069000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strA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91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 strA[ 10000 ], strB[ 10000 ];</a:t>
            </a:r>
          </a:p>
          <a:p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numA( 10000 ), numB( 10000 ), numC( 10000 );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sizeA; 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- 1 - i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</a:t>
            </a:r>
            <a:r>
              <a:rPr lang="en-US" altLang="zh-TW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692000" y="432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1058327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zh-TW" sz="1600" b="0" u="heavy" dirty="0" smtClean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lang="en-US" altLang="zh-TW" sz="1600" b="0" u="heavy" dirty="0">
              <a:solidFill>
                <a:srgbClr val="E1F4FF"/>
              </a:solidFill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08419"/>
              </p:ext>
            </p:extLst>
          </p:nvPr>
        </p:nvGraphicFramePr>
        <p:xfrm>
          <a:off x="2232000" y="3069000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strA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itchFamily="18" charset="-120"/>
                          <a:cs typeface="+mn-cs"/>
                        </a:rPr>
                        <a:t>\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16728"/>
              </p:ext>
            </p:extLst>
          </p:nvPr>
        </p:nvGraphicFramePr>
        <p:xfrm>
          <a:off x="5472000" y="36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68992"/>
              </p:ext>
            </p:extLst>
          </p:nvPr>
        </p:nvGraphicFramePr>
        <p:xfrm>
          <a:off x="5472000" y="14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cin </a:t>
            </a:r>
            <a:r>
              <a:rPr lang="en-US" altLang="zh-TW" dirty="0">
                <a:solidFill>
                  <a:srgbClr val="008080"/>
                </a:solidFill>
                <a:latin typeface="Lucida Console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</a:rPr>
              <a:t> i = 0; i &lt; sizeA;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- 1 - i ] -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;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932000" y="2708931"/>
            <a:ext cx="90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err="1">
                <a:solidFill>
                  <a:prstClr val="black"/>
                </a:solidFill>
                <a:latin typeface="Lucida Console"/>
                <a:ea typeface="新細明體"/>
              </a:rPr>
              <a:t>numA</a:t>
            </a:r>
            <a:endParaRPr lang="en-US" altLang="zh-TW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5832000" y="252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832000" y="30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92161" y="270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632000" y="30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92046" y="270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92276" y="270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732115" y="30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8172000" y="2169000"/>
            <a:ext cx="2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>
          <a:xfrm flipV="1">
            <a:off x="7271885" y="2169000"/>
            <a:ext cx="900115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8" name="直線單箭頭接點 27"/>
          <p:cNvCxnSpPr/>
          <p:nvPr/>
        </p:nvCxnSpPr>
        <p:spPr>
          <a:xfrm flipH="1" flipV="1">
            <a:off x="5652000" y="2169000"/>
            <a:ext cx="719772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9" name="文字方塊 28"/>
          <p:cNvSpPr txBox="1"/>
          <p:nvPr/>
        </p:nvSpPr>
        <p:spPr>
          <a:xfrm>
            <a:off x="7632000" y="4869000"/>
            <a:ext cx="90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err="1">
                <a:solidFill>
                  <a:prstClr val="black"/>
                </a:solidFill>
                <a:latin typeface="Lucida Console"/>
                <a:ea typeface="新細明體"/>
              </a:rPr>
              <a:t>numA</a:t>
            </a:r>
            <a:endParaRPr lang="en-US" altLang="zh-TW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4752000" y="46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552000" y="52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2161" y="486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00" y="52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12046" y="486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12276" y="486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652115" y="52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92002" y="4329000"/>
            <a:ext cx="71999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8" name="直線單箭頭接點 37"/>
          <p:cNvCxnSpPr/>
          <p:nvPr/>
        </p:nvCxnSpPr>
        <p:spPr>
          <a:xfrm flipH="1" flipV="1">
            <a:off x="5292000" y="4329000"/>
            <a:ext cx="899885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9" name="直線單箭頭接點 38"/>
          <p:cNvCxnSpPr/>
          <p:nvPr/>
        </p:nvCxnSpPr>
        <p:spPr>
          <a:xfrm flipV="1">
            <a:off x="5291772" y="4329000"/>
            <a:ext cx="22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79146"/>
              </p:ext>
            </p:extLst>
          </p:nvPr>
        </p:nvGraphicFramePr>
        <p:xfrm>
          <a:off x="4752000" y="549000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strA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itchFamily="18" charset="-120"/>
                          <a:cs typeface="+mn-cs"/>
                        </a:rPr>
                        <a:t>\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7342"/>
              </p:ext>
            </p:extLst>
          </p:nvPr>
        </p:nvGraphicFramePr>
        <p:xfrm>
          <a:off x="4032000" y="1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69446"/>
              </p:ext>
            </p:extLst>
          </p:nvPr>
        </p:nvGraphicFramePr>
        <p:xfrm>
          <a:off x="4752000" y="23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73261"/>
              </p:ext>
            </p:extLst>
          </p:nvPr>
        </p:nvGraphicFramePr>
        <p:xfrm>
          <a:off x="403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412000" y="1449000"/>
            <a:ext cx="90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err="1">
                <a:solidFill>
                  <a:prstClr val="black"/>
                </a:solidFill>
                <a:latin typeface="Lucida Console"/>
                <a:ea typeface="新細明體"/>
              </a:rPr>
              <a:t>numA</a:t>
            </a:r>
            <a:endParaRPr lang="en-US" altLang="zh-TW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3312000" y="126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112000" y="180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161" y="14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312000" y="180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72046" y="14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72276" y="14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4212115" y="180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652002" y="909000"/>
            <a:ext cx="71999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>
          <a:xfrm flipH="1" flipV="1">
            <a:off x="3852000" y="909000"/>
            <a:ext cx="899885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3851772" y="909000"/>
            <a:ext cx="22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2772000" y="3609000"/>
            <a:ext cx="90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err="1" smtClean="0">
                <a:solidFill>
                  <a:prstClr val="black"/>
                </a:solidFill>
                <a:latin typeface="Lucida Console"/>
                <a:ea typeface="新細明體"/>
              </a:rPr>
              <a:t>numB</a:t>
            </a:r>
            <a:endParaRPr lang="en-US" altLang="zh-TW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3672000" y="342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5472000" y="39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161" y="360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2000" y="39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32046" y="360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32276" y="360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572115" y="39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6012002" y="3069000"/>
            <a:ext cx="35999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0" name="直線單箭頭接點 39"/>
          <p:cNvCxnSpPr/>
          <p:nvPr/>
        </p:nvCxnSpPr>
        <p:spPr>
          <a:xfrm flipH="1" flipV="1">
            <a:off x="4572000" y="3069000"/>
            <a:ext cx="539885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4211772" y="3069000"/>
            <a:ext cx="36022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2" name="文字方塊 41"/>
          <p:cNvSpPr txBox="1"/>
          <p:nvPr/>
        </p:nvSpPr>
        <p:spPr>
          <a:xfrm>
            <a:off x="2412000" y="5769000"/>
            <a:ext cx="90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0" dirty="0" err="1" smtClean="0">
                <a:solidFill>
                  <a:prstClr val="black"/>
                </a:solidFill>
                <a:latin typeface="Lucida Console"/>
                <a:ea typeface="新細明體"/>
              </a:rPr>
              <a:t>numC</a:t>
            </a:r>
            <a:endParaRPr lang="en-US" altLang="zh-TW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3312000" y="55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5112000" y="61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72161" y="576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3312000" y="61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72046" y="576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72276" y="576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212115" y="61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5652002" y="5229000"/>
            <a:ext cx="71999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51" name="直線單箭頭接點 50"/>
          <p:cNvCxnSpPr/>
          <p:nvPr/>
        </p:nvCxnSpPr>
        <p:spPr>
          <a:xfrm flipH="1" flipV="1">
            <a:off x="3852000" y="5229000"/>
            <a:ext cx="899885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52" name="直線單箭頭接點 51"/>
          <p:cNvCxnSpPr/>
          <p:nvPr/>
        </p:nvCxnSpPr>
        <p:spPr>
          <a:xfrm flipV="1">
            <a:off x="3851772" y="5229000"/>
            <a:ext cx="228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542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 strA[ 10000 ], strB[ 10000 ];</a:t>
            </a: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( 10000 );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( 10000 );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( 10000 );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numA.resize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sizeA; 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- 1 - i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sizeB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sizeB; ++i )</a:t>
            </a:r>
          </a:p>
          <a:p>
            <a:r>
              <a:rPr lang="da-DK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da-DK" altLang="zh-TW" dirty="0">
                <a:solidFill>
                  <a:srgbClr val="000000"/>
                </a:solidFill>
                <a:latin typeface="+mn-ea"/>
              </a:rPr>
              <a:t>numB[ i ] = strB[ sizeB - 1 - i ] - </a:t>
            </a:r>
            <a:r>
              <a:rPr lang="da-DK" altLang="zh-TW" dirty="0">
                <a:solidFill>
                  <a:srgbClr val="A31515"/>
                </a:solidFill>
                <a:latin typeface="+mn-ea"/>
              </a:rPr>
              <a:t>'0</a:t>
            </a:r>
            <a:r>
              <a:rPr lang="da-DK" altLang="zh-TW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da-DK" altLang="zh-TW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da-DK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subtraction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numC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);</a:t>
            </a:r>
          </a:p>
          <a:p>
            <a:endParaRPr lang="en-US" altLang="zh-TW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subtraction(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minuend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subtrahend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difference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76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08985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24769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8402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2654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15089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4195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9529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7163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51458"/>
              </p:ext>
            </p:extLst>
          </p:nvPr>
        </p:nvGraphicFramePr>
        <p:xfrm>
          <a:off x="2592000" y="198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04167"/>
              </p:ext>
            </p:extLst>
          </p:nvPr>
        </p:nvGraphicFramePr>
        <p:xfrm>
          <a:off x="3312000" y="34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82137"/>
              </p:ext>
            </p:extLst>
          </p:nvPr>
        </p:nvGraphicFramePr>
        <p:xfrm>
          <a:off x="259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800" dirty="0" smtClean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112000" y="234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  <a:ea typeface="新細明體"/>
              </a:rPr>
              <a:t>minuend</a:t>
            </a:r>
            <a:endParaRPr lang="en-US" altLang="zh-TW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lvl="0" algn="l">
              <a:lnSpc>
                <a:spcPct val="12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cs typeface="+mn-cs"/>
              </a:rPr>
              <a:t>subtrahend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522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4556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5734</TotalTime>
  <Words>1147</Words>
  <Application>Microsoft Office PowerPoint</Application>
  <PresentationFormat>如螢幕大小 (4:3)</PresentationFormat>
  <Paragraphs>719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細明體</vt:lpstr>
      <vt:lpstr>微軟正黑體</vt:lpstr>
      <vt:lpstr>新細明體</vt:lpstr>
      <vt:lpstr>Cambria Math</vt:lpstr>
      <vt:lpstr>Courier New</vt:lpstr>
      <vt:lpstr>Georgia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1415</cp:revision>
  <dcterms:created xsi:type="dcterms:W3CDTF">2000-06-12T17:02:08Z</dcterms:created>
  <dcterms:modified xsi:type="dcterms:W3CDTF">2024-03-23T13:16:44Z</dcterms:modified>
</cp:coreProperties>
</file>