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sldIdLst>
    <p:sldId id="403" r:id="rId2"/>
    <p:sldId id="1156" r:id="rId3"/>
    <p:sldId id="1217" r:id="rId4"/>
    <p:sldId id="1216" r:id="rId5"/>
    <p:sldId id="1093" r:id="rId6"/>
    <p:sldId id="1159" r:id="rId7"/>
    <p:sldId id="1096" r:id="rId8"/>
    <p:sldId id="1097" r:id="rId9"/>
    <p:sldId id="1099" r:id="rId10"/>
    <p:sldId id="1098" r:id="rId11"/>
    <p:sldId id="1100" r:id="rId12"/>
    <p:sldId id="1102" r:id="rId13"/>
    <p:sldId id="1103" r:id="rId14"/>
    <p:sldId id="1105" r:id="rId15"/>
    <p:sldId id="1104" r:id="rId16"/>
    <p:sldId id="1101" r:id="rId17"/>
    <p:sldId id="1107" r:id="rId18"/>
    <p:sldId id="1140" r:id="rId19"/>
    <p:sldId id="1121" r:id="rId20"/>
    <p:sldId id="1120" r:id="rId21"/>
    <p:sldId id="1122" r:id="rId22"/>
    <p:sldId id="1154" r:id="rId23"/>
    <p:sldId id="1188" r:id="rId24"/>
    <p:sldId id="1189" r:id="rId25"/>
    <p:sldId id="1187" r:id="rId26"/>
    <p:sldId id="1186" r:id="rId27"/>
    <p:sldId id="1185" r:id="rId28"/>
    <p:sldId id="1165" r:id="rId29"/>
    <p:sldId id="1183" r:id="rId30"/>
    <p:sldId id="1184" r:id="rId31"/>
    <p:sldId id="1179" r:id="rId32"/>
    <p:sldId id="1181" r:id="rId33"/>
    <p:sldId id="1182" r:id="rId34"/>
    <p:sldId id="1180" r:id="rId35"/>
    <p:sldId id="1177" r:id="rId36"/>
    <p:sldId id="1178" r:id="rId37"/>
    <p:sldId id="1173" r:id="rId38"/>
    <p:sldId id="1175" r:id="rId39"/>
    <p:sldId id="1176" r:id="rId40"/>
    <p:sldId id="1174" r:id="rId41"/>
    <p:sldId id="1171" r:id="rId42"/>
    <p:sldId id="1172" r:id="rId43"/>
    <p:sldId id="1167" r:id="rId44"/>
    <p:sldId id="1169" r:id="rId45"/>
    <p:sldId id="1170" r:id="rId46"/>
    <p:sldId id="1168" r:id="rId47"/>
    <p:sldId id="1153" r:id="rId48"/>
    <p:sldId id="1166" r:id="rId49"/>
    <p:sldId id="1164" r:id="rId50"/>
    <p:sldId id="1160" r:id="rId51"/>
    <p:sldId id="1163" r:id="rId52"/>
    <p:sldId id="1162" r:id="rId53"/>
    <p:sldId id="1161" r:id="rId54"/>
    <p:sldId id="1124" r:id="rId55"/>
    <p:sldId id="1211" r:id="rId56"/>
    <p:sldId id="1212" r:id="rId57"/>
    <p:sldId id="1210" r:id="rId58"/>
    <p:sldId id="1133" r:id="rId59"/>
    <p:sldId id="1136" r:id="rId60"/>
    <p:sldId id="1135" r:id="rId61"/>
    <p:sldId id="1137" r:id="rId62"/>
    <p:sldId id="1134" r:id="rId63"/>
    <p:sldId id="1138" r:id="rId64"/>
    <p:sldId id="1139" r:id="rId65"/>
    <p:sldId id="1190" r:id="rId66"/>
    <p:sldId id="1227" r:id="rId67"/>
    <p:sldId id="1219" r:id="rId68"/>
    <p:sldId id="1220" r:id="rId69"/>
    <p:sldId id="1221" r:id="rId70"/>
    <p:sldId id="1222" r:id="rId71"/>
    <p:sldId id="1223" r:id="rId72"/>
    <p:sldId id="1224" r:id="rId73"/>
    <p:sldId id="1225" r:id="rId74"/>
    <p:sldId id="1226" r:id="rId75"/>
    <p:sldId id="1204" r:id="rId76"/>
    <p:sldId id="1228" r:id="rId77"/>
    <p:sldId id="1229" r:id="rId78"/>
    <p:sldId id="1230" r:id="rId79"/>
    <p:sldId id="1231" r:id="rId80"/>
    <p:sldId id="1232" r:id="rId81"/>
    <p:sldId id="1233" r:id="rId82"/>
    <p:sldId id="1234" r:id="rId83"/>
    <p:sldId id="1235" r:id="rId84"/>
    <p:sldId id="1236" r:id="rId85"/>
    <p:sldId id="1268" r:id="rId86"/>
    <p:sldId id="1269" r:id="rId87"/>
    <p:sldId id="1273" r:id="rId88"/>
    <p:sldId id="1275" r:id="rId89"/>
    <p:sldId id="1271" r:id="rId90"/>
    <p:sldId id="1272" r:id="rId91"/>
    <p:sldId id="1260" r:id="rId92"/>
    <p:sldId id="1250" r:id="rId93"/>
    <p:sldId id="1274" r:id="rId94"/>
    <p:sldId id="1276" r:id="rId95"/>
    <p:sldId id="1277" r:id="rId96"/>
    <p:sldId id="1251" r:id="rId97"/>
    <p:sldId id="1278" r:id="rId98"/>
    <p:sldId id="1279" r:id="rId99"/>
    <p:sldId id="1261" r:id="rId100"/>
    <p:sldId id="1256" r:id="rId101"/>
    <p:sldId id="1257" r:id="rId102"/>
    <p:sldId id="1258" r:id="rId103"/>
    <p:sldId id="1259" r:id="rId104"/>
    <p:sldId id="1262" r:id="rId105"/>
    <p:sldId id="1263" r:id="rId106"/>
    <p:sldId id="1264" r:id="rId107"/>
    <p:sldId id="1265" r:id="rId108"/>
    <p:sldId id="1266" r:id="rId109"/>
    <p:sldId id="1267" r:id="rId1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">
          <p15:clr>
            <a:srgbClr val="A4A3A4"/>
          </p15:clr>
        </p15:guide>
        <p15:guide id="2" pos="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00"/>
    <a:srgbClr val="FFCCFF"/>
    <a:srgbClr val="0080FF"/>
    <a:srgbClr val="00B0F0"/>
    <a:srgbClr val="66CCFF"/>
    <a:srgbClr val="85DFFF"/>
    <a:srgbClr val="FFC000"/>
    <a:srgbClr val="92D050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8" autoAdjust="0"/>
    <p:restoredTop sz="94660"/>
  </p:normalViewPr>
  <p:slideViewPr>
    <p:cSldViewPr showGuides="1">
      <p:cViewPr varScale="1">
        <p:scale>
          <a:sx n="98" d="100"/>
          <a:sy n="98" d="100"/>
        </p:scale>
        <p:origin x="173" y="86"/>
      </p:cViewPr>
      <p:guideLst>
        <p:guide orient="horz" pos="5"/>
        <p:guide pos="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23" cy="180023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14" y="2708910"/>
            <a:ext cx="7776972" cy="1440180"/>
          </a:xfrm>
        </p:spPr>
        <p:txBody>
          <a:bodyPr>
            <a:noAutofit/>
          </a:bodyPr>
          <a:lstStyle>
            <a:lvl1pPr>
              <a:defRPr sz="6000">
                <a:solidFill>
                  <a:srgbClr val="0000FF"/>
                </a:solidFill>
                <a:latin typeface="+mj-lt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424872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51563" y="548640"/>
            <a:ext cx="6840874" cy="900108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989107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91632" y="1268724"/>
            <a:ext cx="2160276" cy="720092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008928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0" y="188586"/>
            <a:ext cx="8281059" cy="6480827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086930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48" y="188586"/>
            <a:ext cx="8641104" cy="6480827"/>
          </a:xfrm>
        </p:spPr>
        <p:txBody>
          <a:bodyPr wrap="none"/>
          <a:lstStyle/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061209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48" y="548633"/>
            <a:ext cx="8641104" cy="5760736"/>
          </a:xfrm>
        </p:spPr>
        <p:txBody>
          <a:bodyPr wrap="none"/>
          <a:lstStyle/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201244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0" y="2888931"/>
            <a:ext cx="8461081" cy="3780482"/>
          </a:xfrm>
        </p:spPr>
        <p:txBody>
          <a:bodyPr wrap="none"/>
          <a:lstStyle/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7532005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3428999"/>
            <a:ext cx="6300806" cy="2880369"/>
          </a:xfrm>
        </p:spPr>
        <p:txBody>
          <a:bodyPr wrap="none"/>
          <a:lstStyle/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4728300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932045" y="3429001"/>
            <a:ext cx="3780483" cy="1440184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0333665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251448" y="1268724"/>
            <a:ext cx="8641103" cy="5040644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9298252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5660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495" y="368609"/>
            <a:ext cx="7921012" cy="6300805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807617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496" y="548632"/>
            <a:ext cx="7020896" cy="5940759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44537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496" y="548632"/>
            <a:ext cx="7020896" cy="2340299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984948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548632"/>
            <a:ext cx="7380943" cy="3060391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48426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494" y="548632"/>
            <a:ext cx="7921012" cy="2340299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985563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368609"/>
            <a:ext cx="2160276" cy="900108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18883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491862" y="728654"/>
            <a:ext cx="2160276" cy="360047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811299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91632" y="908678"/>
            <a:ext cx="2160276" cy="1080138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960029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31470" y="188586"/>
            <a:ext cx="8281059" cy="10801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31470" y="1268730"/>
            <a:ext cx="8281059" cy="5040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7934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8" r:id="rId3"/>
    <p:sldLayoutId id="2147483669" r:id="rId4"/>
    <p:sldLayoutId id="2147483676" r:id="rId5"/>
    <p:sldLayoutId id="2147483671" r:id="rId6"/>
    <p:sldLayoutId id="2147483660" r:id="rId7"/>
    <p:sldLayoutId id="2147483667" r:id="rId8"/>
    <p:sldLayoutId id="2147483661" r:id="rId9"/>
    <p:sldLayoutId id="2147483662" r:id="rId10"/>
    <p:sldLayoutId id="2147483663" r:id="rId11"/>
    <p:sldLayoutId id="2147483664" r:id="rId12"/>
    <p:sldLayoutId id="2147483672" r:id="rId13"/>
    <p:sldLayoutId id="2147483674" r:id="rId14"/>
    <p:sldLayoutId id="2147483673" r:id="rId15"/>
    <p:sldLayoutId id="2147483675" r:id="rId16"/>
    <p:sldLayoutId id="2147483665" r:id="rId17"/>
    <p:sldLayoutId id="2147483670" r:id="rId18"/>
    <p:sldLayoutId id="2147483666" r:id="rId1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00FF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buFont typeface="Arial" pitchFamily="34" charset="0"/>
        <a:buNone/>
        <a:defRPr sz="160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Assignment 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8379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v;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length = 0; length &lt; 16; length++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length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407732"/>
              </p:ext>
            </p:extLst>
          </p:nvPr>
        </p:nvGraphicFramePr>
        <p:xfrm>
          <a:off x="1151563" y="1808793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4509138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v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2771770" y="2528885"/>
            <a:ext cx="270034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2771770" y="2528885"/>
            <a:ext cx="1800230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656803"/>
              </p:ext>
            </p:extLst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length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873977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0E8177-D967-39B1-05F9-D98C9809B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3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void</a:t>
            </a:r>
            <a:r>
              <a:rPr kumimoji="0" lang="en-US" altLang="zh-TW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testAssignment2()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  </a:t>
            </a:r>
            <a:r>
              <a:rPr kumimoji="0" lang="en-US" altLang="zh-TW" sz="13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const</a:t>
            </a:r>
            <a:r>
              <a:rPr kumimoji="0" lang="en-US" altLang="zh-TW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</a:t>
            </a:r>
            <a:r>
              <a:rPr kumimoji="0" lang="en-US" altLang="zh-TW" sz="13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int</a:t>
            </a:r>
            <a:r>
              <a:rPr kumimoji="0" lang="en-US" altLang="zh-TW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n = 40;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  </a:t>
            </a:r>
            <a:r>
              <a:rPr kumimoji="0" lang="en-US" altLang="zh-TW" sz="13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int</a:t>
            </a:r>
            <a:r>
              <a:rPr kumimoji="0" lang="en-US" altLang="zh-TW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</a:t>
            </a:r>
            <a:r>
              <a:rPr kumimoji="0" lang="en-US" altLang="zh-TW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numErrors</a:t>
            </a:r>
            <a:r>
              <a:rPr kumimoji="0" lang="en-US" altLang="zh-TW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=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  </a:t>
            </a:r>
            <a:r>
              <a:rPr kumimoji="0" lang="en-US" altLang="zh-TW" sz="13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for</a:t>
            </a:r>
            <a:r>
              <a:rPr kumimoji="0" lang="en-US" altLang="zh-TW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( </a:t>
            </a:r>
            <a:r>
              <a:rPr kumimoji="0" lang="en-US" altLang="zh-TW" sz="13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int</a:t>
            </a:r>
            <a:r>
              <a:rPr kumimoji="0" lang="en-US" altLang="zh-TW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c1 = 0; c1 &lt;= n; c1++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TW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  </a:t>
            </a:r>
            <a:r>
              <a:rPr kumimoji="0" lang="en-US" altLang="zh-TW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     </a:t>
            </a:r>
            <a:r>
              <a:rPr kumimoji="0" lang="en-US" altLang="zh-TW" sz="13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vector</a:t>
            </a:r>
            <a:r>
              <a:rPr kumimoji="0" lang="en-US" altLang="zh-TW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vector1( </a:t>
            </a:r>
            <a:r>
              <a:rPr kumimoji="0" lang="en-US" altLang="zh-TW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c1</a:t>
            </a:r>
            <a:r>
              <a:rPr kumimoji="0" lang="en-US" altLang="zh-TW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</a:t>
            </a:r>
            <a:r>
              <a:rPr kumimoji="0" lang="en-US" altLang="zh-TW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);</a:t>
            </a:r>
            <a:endParaRPr kumimoji="0" lang="en-US" altLang="zh-TW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/>
              <a:ea typeface="細明體" panose="02020509000000000000" pitchFamily="49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nn-NO" altLang="zh-TW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     </a:t>
            </a:r>
            <a:r>
              <a:rPr kumimoji="0" lang="nn-NO" altLang="zh-TW" sz="13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for</a:t>
            </a:r>
            <a:r>
              <a:rPr kumimoji="0" lang="nn-NO" altLang="zh-TW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( </a:t>
            </a:r>
            <a:r>
              <a:rPr kumimoji="0" lang="nn-NO" altLang="zh-TW" sz="13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int</a:t>
            </a:r>
            <a:r>
              <a:rPr kumimoji="0" lang="nn-NO" altLang="zh-TW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i = 0; i &lt; c1; i++ )</a:t>
            </a:r>
          </a:p>
          <a:p>
            <a:pPr lvl="0">
              <a:defRPr/>
            </a:pPr>
            <a:r>
              <a:rPr kumimoji="0" lang="en-US" altLang="zh-TW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        </a:t>
            </a:r>
            <a:r>
              <a:rPr lang="en-US" altLang="zh-TW" sz="13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vector1.at</a:t>
            </a:r>
            <a:r>
              <a:rPr lang="en-US" altLang="zh-TW" sz="1300" dirty="0">
                <a:solidFill>
                  <a:srgbClr val="000000"/>
                </a:solidFill>
                <a:ea typeface="細明體" panose="02020509000000000000" pitchFamily="49" charset="-120"/>
              </a:rPr>
              <a:t>( i )</a:t>
            </a:r>
            <a:r>
              <a:rPr kumimoji="0" lang="en-US" altLang="zh-TW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</a:t>
            </a:r>
            <a:r>
              <a:rPr kumimoji="0" lang="en-US" altLang="zh-TW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= 1 + rand() % 99</a:t>
            </a:r>
            <a:r>
              <a:rPr kumimoji="0" lang="en-US" altLang="zh-TW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;</a:t>
            </a:r>
          </a:p>
          <a:p>
            <a:pPr lvl="0">
              <a:defRPr/>
            </a:pPr>
            <a:endParaRPr lang="en-US" altLang="zh-TW" sz="130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defRPr/>
            </a:pPr>
            <a:r>
              <a:rPr lang="en-US" altLang="zh-TW" sz="13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sz="13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sz="13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sz="130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first1</a:t>
            </a:r>
            <a:r>
              <a:rPr lang="en-US" altLang="zh-TW" sz="13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sz="130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vector1.begin</a:t>
            </a:r>
            <a:r>
              <a:rPr lang="en-US" altLang="zh-TW" sz="130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  <a:endParaRPr kumimoji="0" lang="zh-TW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/>
              <a:ea typeface="細明體" panose="02020509000000000000" pitchFamily="49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     </a:t>
            </a:r>
            <a:r>
              <a:rPr kumimoji="0" lang="en-US" altLang="zh-TW" sz="13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int</a:t>
            </a:r>
            <a:r>
              <a:rPr kumimoji="0" lang="en-US" altLang="zh-TW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**last1 = </a:t>
            </a:r>
            <a:r>
              <a:rPr kumimoji="0" lang="en-US" altLang="zh-TW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reinterpret_cast</a:t>
            </a:r>
            <a:r>
              <a:rPr kumimoji="0" lang="en-US" altLang="zh-TW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&lt; </a:t>
            </a:r>
            <a:r>
              <a:rPr kumimoji="0" lang="en-US" altLang="zh-TW" sz="13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int</a:t>
            </a:r>
            <a:r>
              <a:rPr kumimoji="0" lang="en-US" altLang="zh-TW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** &gt;( &amp;vector1 ) + 1;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     </a:t>
            </a:r>
            <a:r>
              <a:rPr kumimoji="0" lang="en-US" altLang="zh-TW" sz="13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for</a:t>
            </a:r>
            <a:r>
              <a:rPr kumimoji="0" lang="en-US" altLang="zh-TW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( </a:t>
            </a:r>
            <a:r>
              <a:rPr kumimoji="0" lang="en-US" altLang="zh-TW" sz="13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int</a:t>
            </a:r>
            <a:r>
              <a:rPr kumimoji="0" lang="en-US" altLang="zh-TW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s1 = 0; s1 &lt;= c1; s1++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TW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     </a:t>
            </a:r>
            <a:r>
              <a:rPr kumimoji="0" lang="en-US" altLang="zh-TW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        *last1 = first1 + s1;</a:t>
            </a:r>
            <a:endParaRPr kumimoji="0" lang="zh-TW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/>
              <a:ea typeface="細明體" panose="02020509000000000000" pitchFamily="49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        </a:t>
            </a:r>
            <a:r>
              <a:rPr kumimoji="0" lang="en-US" altLang="zh-TW" sz="13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for</a:t>
            </a:r>
            <a:r>
              <a:rPr kumimoji="0" lang="en-US" altLang="zh-TW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( </a:t>
            </a:r>
            <a:r>
              <a:rPr kumimoji="0" lang="en-US" altLang="zh-TW" sz="13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int</a:t>
            </a:r>
            <a:r>
              <a:rPr kumimoji="0" lang="en-US" altLang="zh-TW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c2 = 0; c2 &lt;= n; c2++ )</a:t>
            </a:r>
          </a:p>
          <a:p>
            <a:pPr lvl="0">
              <a:defRPr/>
            </a:pPr>
            <a:r>
              <a:rPr lang="en-US" altLang="zh-TW" sz="130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   </a:t>
            </a:r>
            <a:r>
              <a:rPr lang="en-US" altLang="zh-TW" sz="13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sz="13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sz="13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sz="13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30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s2</a:t>
            </a:r>
            <a:r>
              <a:rPr lang="en-US" altLang="zh-TW" sz="13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0; </a:t>
            </a:r>
            <a:r>
              <a:rPr lang="en-US" altLang="zh-TW" sz="130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s2</a:t>
            </a:r>
            <a:r>
              <a:rPr lang="en-US" altLang="zh-TW" sz="13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&lt;= </a:t>
            </a:r>
            <a:r>
              <a:rPr lang="en-US" altLang="zh-TW" sz="130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c2</a:t>
            </a:r>
            <a:r>
              <a:rPr lang="en-US" altLang="zh-TW" sz="13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 </a:t>
            </a:r>
            <a:r>
              <a:rPr lang="en-US" altLang="zh-TW" sz="130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s2</a:t>
            </a:r>
            <a:r>
              <a:rPr lang="en-US" altLang="zh-TW" sz="13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 )</a:t>
            </a:r>
          </a:p>
          <a:p>
            <a:pPr lvl="0">
              <a:defRPr/>
            </a:pPr>
            <a:r>
              <a:rPr lang="zh-TW" altLang="en-US" sz="13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   </a:t>
            </a:r>
            <a:r>
              <a:rPr lang="en-US" altLang="zh-TW" sz="130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  <a:endParaRPr kumimoji="0" lang="en-US" altLang="zh-TW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/>
              <a:ea typeface="細明體" panose="02020509000000000000" pitchFamily="49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              </a:t>
            </a:r>
            <a:r>
              <a:rPr kumimoji="0" lang="en-US" altLang="zh-TW" sz="13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vector</a:t>
            </a:r>
            <a:r>
              <a:rPr kumimoji="0" lang="en-US" altLang="zh-TW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vector2( </a:t>
            </a:r>
            <a:r>
              <a:rPr kumimoji="0" lang="en-US" altLang="zh-TW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c2</a:t>
            </a:r>
            <a:r>
              <a:rPr kumimoji="0" lang="en-US" altLang="zh-TW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</a:t>
            </a:r>
            <a:r>
              <a:rPr kumimoji="0" lang="en-US" altLang="zh-TW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);</a:t>
            </a:r>
            <a:endParaRPr kumimoji="0" lang="en-US" altLang="zh-TW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/>
              <a:ea typeface="細明體" panose="02020509000000000000" pitchFamily="49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nn-NO" altLang="zh-TW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  </a:t>
            </a:r>
            <a:r>
              <a:rPr kumimoji="0" lang="nn-NO" altLang="zh-TW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           </a:t>
            </a:r>
            <a:r>
              <a:rPr kumimoji="0" lang="nn-NO" altLang="zh-TW" sz="13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for</a:t>
            </a:r>
            <a:r>
              <a:rPr kumimoji="0" lang="nn-NO" altLang="zh-TW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( </a:t>
            </a:r>
            <a:r>
              <a:rPr kumimoji="0" lang="nn-NO" altLang="zh-TW" sz="13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int</a:t>
            </a:r>
            <a:r>
              <a:rPr kumimoji="0" lang="nn-NO" altLang="zh-TW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i = 0; i &lt; c2; i++ )</a:t>
            </a:r>
          </a:p>
          <a:p>
            <a:pPr lvl="0">
              <a:defRPr/>
            </a:pPr>
            <a:r>
              <a:rPr kumimoji="0" lang="en-US" altLang="zh-TW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 </a:t>
            </a:r>
            <a:r>
              <a:rPr kumimoji="0" lang="en-US" altLang="zh-TW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               </a:t>
            </a:r>
            <a:r>
              <a:rPr lang="en-US" altLang="zh-TW" sz="13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vector2.at</a:t>
            </a:r>
            <a:r>
              <a:rPr lang="en-US" altLang="zh-TW" sz="1300" dirty="0">
                <a:solidFill>
                  <a:srgbClr val="000000"/>
                </a:solidFill>
                <a:ea typeface="細明體" panose="02020509000000000000" pitchFamily="49" charset="-120"/>
              </a:rPr>
              <a:t>( i )</a:t>
            </a:r>
            <a:r>
              <a:rPr kumimoji="0" lang="en-US" altLang="zh-TW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</a:t>
            </a:r>
            <a:r>
              <a:rPr kumimoji="0" lang="en-US" altLang="zh-TW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= 1 + rand() % 99</a:t>
            </a:r>
            <a:r>
              <a:rPr kumimoji="0" lang="en-US" altLang="zh-TW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;</a:t>
            </a:r>
            <a:endParaRPr lang="en-US" altLang="zh-TW" sz="130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defRPr/>
            </a:pPr>
            <a:r>
              <a:rPr lang="en-US" altLang="zh-TW" sz="130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      </a:t>
            </a:r>
            <a:r>
              <a:rPr lang="en-US" altLang="zh-TW" sz="13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sz="13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sz="130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first2</a:t>
            </a:r>
            <a:r>
              <a:rPr lang="en-US" altLang="zh-TW" sz="13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sz="130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vector2.begin</a:t>
            </a:r>
            <a:r>
              <a:rPr lang="en-US" altLang="zh-TW" sz="130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  <a:endParaRPr kumimoji="0" lang="zh-TW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/>
              <a:ea typeface="細明體" panose="02020509000000000000" pitchFamily="49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  </a:t>
            </a:r>
            <a:r>
              <a:rPr kumimoji="0" lang="en-US" altLang="zh-TW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           </a:t>
            </a:r>
            <a:r>
              <a:rPr kumimoji="0" lang="en-US" altLang="zh-TW" sz="13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int</a:t>
            </a:r>
            <a:r>
              <a:rPr kumimoji="0" lang="en-US" altLang="zh-TW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**last2 = </a:t>
            </a:r>
            <a:r>
              <a:rPr kumimoji="0" lang="en-US" altLang="zh-TW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reinterpret_cast</a:t>
            </a:r>
            <a:r>
              <a:rPr kumimoji="0" lang="en-US" altLang="zh-TW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&lt; </a:t>
            </a:r>
            <a:r>
              <a:rPr kumimoji="0" lang="en-US" altLang="zh-TW" sz="13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int</a:t>
            </a:r>
            <a:r>
              <a:rPr kumimoji="0" lang="en-US" altLang="zh-TW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** &gt;( &amp;vector2 ) + 1</a:t>
            </a:r>
            <a:r>
              <a:rPr kumimoji="0" lang="en-US" altLang="zh-TW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;</a:t>
            </a:r>
            <a:endParaRPr kumimoji="0" lang="en-US" altLang="zh-TW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/>
              <a:ea typeface="細明體" panose="02020509000000000000" pitchFamily="49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              *last2 = first2 + s2;</a:t>
            </a:r>
            <a:endParaRPr kumimoji="0" lang="zh-TW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/>
              <a:ea typeface="細明體" panose="02020509000000000000" pitchFamily="49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              vector2.assign( vector1 );</a:t>
            </a:r>
            <a:endParaRPr kumimoji="0" lang="zh-TW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/>
              <a:ea typeface="細明體" panose="02020509000000000000" pitchFamily="49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              </a:t>
            </a:r>
            <a:r>
              <a:rPr kumimoji="0" lang="en-US" altLang="zh-TW" sz="13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if</a:t>
            </a:r>
            <a:r>
              <a:rPr kumimoji="0" lang="en-US" altLang="zh-TW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( vector2.capacity() == c2 &amp;&amp; vector2.begin() != first2 )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                 </a:t>
            </a:r>
            <a:r>
              <a:rPr kumimoji="0" lang="en-US" altLang="zh-TW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numErrors</a:t>
            </a:r>
            <a:r>
              <a:rPr kumimoji="0" lang="en-US" altLang="zh-TW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++;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TW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           </a:t>
            </a:r>
            <a:r>
              <a:rPr kumimoji="0" lang="en-US" altLang="zh-TW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TW" alt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     </a:t>
            </a:r>
            <a:r>
              <a:rPr kumimoji="0" lang="en-US" altLang="zh-TW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TW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  </a:t>
            </a:r>
            <a:r>
              <a:rPr kumimoji="0" lang="en-US" altLang="zh-TW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}</a:t>
            </a:r>
            <a:endParaRPr kumimoji="0" lang="zh-TW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/>
              <a:ea typeface="細明體" panose="02020509000000000000" pitchFamily="49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  </a:t>
            </a:r>
            <a:r>
              <a:rPr kumimoji="0" lang="en-US" altLang="zh-TW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cout</a:t>
            </a:r>
            <a:r>
              <a:rPr kumimoji="0" lang="en-US" altLang="zh-TW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&lt;&lt; </a:t>
            </a:r>
            <a:r>
              <a:rPr kumimoji="0" lang="en-US" altLang="zh-TW" sz="13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"There are "</a:t>
            </a:r>
            <a:r>
              <a:rPr kumimoji="0" lang="en-US" altLang="zh-TW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&lt;&lt; </a:t>
            </a:r>
            <a:r>
              <a:rPr kumimoji="0" lang="en-US" altLang="zh-TW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numErrors</a:t>
            </a:r>
            <a:r>
              <a:rPr kumimoji="0" lang="en-US" altLang="zh-TW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&lt;&lt; </a:t>
            </a:r>
            <a:r>
              <a:rPr kumimoji="0" lang="en-US" altLang="zh-TW" sz="13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" errors.\n"</a:t>
            </a:r>
            <a:r>
              <a:rPr kumimoji="0" lang="en-US" altLang="zh-TW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3427185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8F44D8E-4E92-A383-EEFD-219BC6A72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for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(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int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c1 = 0; c1 &lt;= n; c1++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 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vector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vector1( </a:t>
            </a: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c1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);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/>
              <a:ea typeface="細明體" panose="02020509000000000000" pitchFamily="49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nn-NO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  </a:t>
            </a:r>
            <a:r>
              <a:rPr kumimoji="0" lang="nn-NO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for</a:t>
            </a:r>
            <a:r>
              <a:rPr kumimoji="0" lang="nn-NO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( </a:t>
            </a:r>
            <a:r>
              <a:rPr kumimoji="0" lang="nn-NO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int</a:t>
            </a:r>
            <a:r>
              <a:rPr kumimoji="0" lang="nn-NO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i = 0; i &lt; c1; i++ )</a:t>
            </a:r>
          </a:p>
          <a:p>
            <a:pPr lvl="0"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  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vector1.at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 )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= 1 + rand() % 99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;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first1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vector1.begin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/>
              <a:ea typeface="細明體" panose="02020509000000000000" pitchFamily="49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 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int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**last1 = </a:t>
            </a: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reinterpret_cast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&lt;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int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** &gt;( &amp;vector1 ) + 1;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 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for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(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int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s1 = 0; s1 &lt;= c1; s1++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 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     *last1 = first1 + s1;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/>
              <a:ea typeface="細明體" panose="02020509000000000000" pitchFamily="49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    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for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(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int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c2 = 0; c2 &lt;= n; c2++ )</a:t>
            </a:r>
          </a:p>
          <a:p>
            <a:pPr lvl="0">
              <a:defRPr/>
            </a:pP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&lt;=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c2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 )</a:t>
            </a:r>
          </a:p>
          <a:p>
            <a:pPr lvl="0">
              <a:defRPr/>
            </a:pPr>
            <a:r>
              <a:rPr lang="zh-TW" altLang="en-US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/>
              <a:ea typeface="細明體" panose="02020509000000000000" pitchFamily="49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          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vector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vector2( </a:t>
            </a: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c2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);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/>
              <a:ea typeface="細明體" panose="02020509000000000000" pitchFamily="49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nn-NO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</a:t>
            </a:r>
            <a:r>
              <a:rPr kumimoji="0" lang="nn-NO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          </a:t>
            </a:r>
            <a:r>
              <a:rPr kumimoji="0" lang="nn-NO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for</a:t>
            </a:r>
            <a:r>
              <a:rPr kumimoji="0" lang="nn-NO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( </a:t>
            </a:r>
            <a:r>
              <a:rPr kumimoji="0" lang="nn-NO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int</a:t>
            </a:r>
            <a:r>
              <a:rPr kumimoji="0" lang="nn-NO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i = 0; i &lt; </a:t>
            </a:r>
            <a:r>
              <a:rPr kumimoji="0" lang="nn-NO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s2</a:t>
            </a:r>
            <a:r>
              <a:rPr kumimoji="0" lang="nn-NO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; i++ )</a:t>
            </a:r>
          </a:p>
          <a:p>
            <a:pPr lvl="0"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   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       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vector2.at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 )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= 1 + rand() % 99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;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first2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vector2.begin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/>
              <a:ea typeface="細明體" panose="02020509000000000000" pitchFamily="49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  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       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int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**last2 = </a:t>
            </a: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reinterpret_cast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&lt;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int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** &gt;( &amp;vector2 ) + 1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;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/>
              <a:ea typeface="細明體" panose="02020509000000000000" pitchFamily="49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           *last2 = first2 + s2;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/>
              <a:ea typeface="細明體" panose="02020509000000000000" pitchFamily="49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           vector2.assign( vector1 );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/>
              <a:ea typeface="細明體" panose="02020509000000000000" pitchFamily="49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          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if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( vector2.capacity() == c2 &amp;&amp; vector2.begin() != first2 )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              </a:t>
            </a: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numErrors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++;</a:t>
            </a:r>
          </a:p>
          <a:p>
            <a:pPr marL="0" marR="0" lvl="0" indent="0" algn="l" defTabSz="914400" rtl="0" eaLnBrk="1" fontAlgn="auto" latinLnBrk="0" hangingPunct="1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       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TW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 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830350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5279CD-EC29-67EF-A125-E6ECD35A3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vector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vector1( 6 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);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/>
              <a:ea typeface="細明體" panose="02020509000000000000" pitchFamily="49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nn-NO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for</a:t>
            </a:r>
            <a:r>
              <a:rPr kumimoji="0" lang="nn-NO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( </a:t>
            </a:r>
            <a:r>
              <a:rPr kumimoji="0" lang="nn-NO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int</a:t>
            </a:r>
            <a:r>
              <a:rPr kumimoji="0" lang="nn-NO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i = 0; i &lt; 6; i++ )</a:t>
            </a:r>
          </a:p>
          <a:p>
            <a:pPr lvl="0"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vector1.at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 )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= i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;</a:t>
            </a:r>
          </a:p>
          <a:p>
            <a:pPr>
              <a:defRPr/>
            </a:pP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first1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vector1.begin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/>
              <a:ea typeface="細明體" panose="02020509000000000000" pitchFamily="49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int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**last1 = </a:t>
            </a: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reinterpret_cast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&lt;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int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** &gt;( &amp;vector1 ) + 1;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  *last1 = first1 + 6;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       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vector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vector2( 6 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nn-NO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        </a:t>
            </a:r>
            <a:r>
              <a:rPr kumimoji="0" lang="nn-NO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for</a:t>
            </a:r>
            <a:r>
              <a:rPr kumimoji="0" lang="nn-NO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( </a:t>
            </a:r>
            <a:r>
              <a:rPr kumimoji="0" lang="nn-NO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int</a:t>
            </a:r>
            <a:r>
              <a:rPr kumimoji="0" lang="nn-NO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i = 0; i &lt; 5; i++ )</a:t>
            </a:r>
          </a:p>
          <a:p>
            <a:pPr lvl="0"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        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vector2.at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 )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= i + 4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;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defRPr/>
            </a:pP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first2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vector2.begin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/>
              <a:ea typeface="細明體" panose="02020509000000000000" pitchFamily="49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       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int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**last2 = </a:t>
            </a: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reinterpret_cast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&lt;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int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** &gt;( &amp;vector2 ) + 1;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        *last2 = first2 + 5;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/>
              <a:ea typeface="細明體" panose="02020509000000000000" pitchFamily="49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        vector2.assign( vector1 );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/>
              <a:ea typeface="細明體" panose="02020509000000000000" pitchFamily="49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       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if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( vector2.capacity() == 6 &amp;&amp; vector2.begin() != first2 )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           </a:t>
            </a: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numErrors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++;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99A9DFB-C8F0-DAFF-4A5E-2D641C35C697}"/>
              </a:ext>
            </a:extLst>
          </p:cNvPr>
          <p:cNvSpPr/>
          <p:nvPr/>
        </p:nvSpPr>
        <p:spPr>
          <a:xfrm>
            <a:off x="5472115" y="1448747"/>
            <a:ext cx="1620000" cy="1439954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6F4E6E6-C508-5A8B-F1EE-C51D27683989}"/>
              </a:ext>
            </a:extLst>
          </p:cNvPr>
          <p:cNvGraphicFramePr>
            <a:graphicFrameLocks noGrp="1"/>
          </p:cNvGraphicFramePr>
          <p:nvPr/>
        </p:nvGraphicFramePr>
        <p:xfrm>
          <a:off x="5472115" y="1628770"/>
          <a:ext cx="1440000" cy="10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8309167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833521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myFirst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3660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myLast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6016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myEnd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94213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7BD52AB7-F223-624A-B59A-DB7231DA567B}"/>
              </a:ext>
            </a:extLst>
          </p:cNvPr>
          <p:cNvSpPr txBox="1"/>
          <p:nvPr/>
        </p:nvSpPr>
        <p:spPr>
          <a:xfrm>
            <a:off x="5652138" y="2888931"/>
            <a:ext cx="126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>
              <a:defRPr/>
            </a:pPr>
            <a:r>
              <a:rPr lang="en-US" altLang="zh-TW" sz="1600" dirty="0" err="1">
                <a:solidFill>
                  <a:prstClr val="black"/>
                </a:solidFill>
                <a:ea typeface="新細明體" pitchFamily="18" charset="-120"/>
                <a:cs typeface="Courier New" panose="02070309020205020404" pitchFamily="49" charset="0"/>
              </a:rPr>
              <a:t>vector1</a:t>
            </a:r>
            <a:endParaRPr lang="zh-TW" altLang="en-US" sz="1600" dirty="0">
              <a:solidFill>
                <a:prstClr val="black"/>
              </a:solidFill>
              <a:ea typeface="新細明體"/>
            </a:endParaRPr>
          </a:p>
        </p:txBody>
      </p:sp>
      <p:sp>
        <p:nvSpPr>
          <p:cNvPr id="10" name="Line 43">
            <a:extLst>
              <a:ext uri="{FF2B5EF4-FFF2-40B4-BE49-F238E27FC236}">
                <a16:creationId xmlns:a16="http://schemas.microsoft.com/office/drawing/2014/main" id="{B2DFCEE1-CF47-C90A-E9EB-FE4019E250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31910" y="1088700"/>
            <a:ext cx="720458" cy="72006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11" name="Line 43">
            <a:extLst>
              <a:ext uri="{FF2B5EF4-FFF2-40B4-BE49-F238E27FC236}">
                <a16:creationId xmlns:a16="http://schemas.microsoft.com/office/drawing/2014/main" id="{645F1E1A-4C2D-49EC-1BF9-3AC3AEC34F7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32092" y="2528702"/>
            <a:ext cx="720276" cy="7202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743DB00-F696-04A3-A48F-E05027C753B2}"/>
              </a:ext>
            </a:extLst>
          </p:cNvPr>
          <p:cNvSpPr txBox="1"/>
          <p:nvPr/>
        </p:nvSpPr>
        <p:spPr>
          <a:xfrm>
            <a:off x="7812414" y="548632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>
              <a:defRPr/>
            </a:pPr>
            <a:r>
              <a:rPr lang="en-US" altLang="zh-TW" sz="1600" dirty="0" err="1">
                <a:solidFill>
                  <a:prstClr val="black"/>
                </a:solidFill>
                <a:ea typeface="新細明體" pitchFamily="18" charset="-120"/>
                <a:cs typeface="Courier New" panose="02070309020205020404" pitchFamily="49" charset="0"/>
              </a:rPr>
              <a:t>first1</a:t>
            </a:r>
            <a:endParaRPr lang="zh-TW" altLang="en-US" sz="1600" dirty="0">
              <a:solidFill>
                <a:prstClr val="black"/>
              </a:solidFill>
              <a:ea typeface="新細明體"/>
            </a:endParaRPr>
          </a:p>
        </p:txBody>
      </p:sp>
      <p:sp>
        <p:nvSpPr>
          <p:cNvPr id="13" name="Line 43">
            <a:extLst>
              <a:ext uri="{FF2B5EF4-FFF2-40B4-BE49-F238E27FC236}">
                <a16:creationId xmlns:a16="http://schemas.microsoft.com/office/drawing/2014/main" id="{D50648B5-9CD5-C059-41D4-EBBBB46E4633}"/>
              </a:ext>
            </a:extLst>
          </p:cNvPr>
          <p:cNvSpPr>
            <a:spLocks noChangeShapeType="1"/>
          </p:cNvSpPr>
          <p:nvPr/>
        </p:nvSpPr>
        <p:spPr bwMode="auto">
          <a:xfrm>
            <a:off x="6732277" y="2168840"/>
            <a:ext cx="720091" cy="108013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E30DC75-3E3B-2DA5-5979-5B74E3A0309F}"/>
              </a:ext>
            </a:extLst>
          </p:cNvPr>
          <p:cNvSpPr/>
          <p:nvPr/>
        </p:nvSpPr>
        <p:spPr>
          <a:xfrm>
            <a:off x="8172460" y="908678"/>
            <a:ext cx="360046" cy="360046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" name="Line 43">
            <a:extLst>
              <a:ext uri="{FF2B5EF4-FFF2-40B4-BE49-F238E27FC236}">
                <a16:creationId xmlns:a16="http://schemas.microsoft.com/office/drawing/2014/main" id="{52EAF9AE-8B4B-F9C5-794B-BC1CDC9F57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12414" y="1088675"/>
            <a:ext cx="540069" cy="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E23141C6-9DC4-3019-A9D4-56ECB9C9CE75}"/>
              </a:ext>
            </a:extLst>
          </p:cNvPr>
          <p:cNvGraphicFramePr>
            <a:graphicFrameLocks noGrp="1"/>
          </p:cNvGraphicFramePr>
          <p:nvPr/>
        </p:nvGraphicFramePr>
        <p:xfrm>
          <a:off x="7452368" y="908678"/>
          <a:ext cx="360000" cy="21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25697479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9583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00843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33571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786599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54874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295678"/>
                  </a:ext>
                </a:extLst>
              </a:tr>
            </a:tbl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E46D52B6-488D-60A9-396F-473EAB627174}"/>
              </a:ext>
            </a:extLst>
          </p:cNvPr>
          <p:cNvSpPr/>
          <p:nvPr/>
        </p:nvSpPr>
        <p:spPr>
          <a:xfrm>
            <a:off x="1331586" y="1088701"/>
            <a:ext cx="1620000" cy="1439954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6AB24B1B-409D-5844-6990-795542408EFE}"/>
              </a:ext>
            </a:extLst>
          </p:cNvPr>
          <p:cNvGraphicFramePr>
            <a:graphicFrameLocks noGrp="1"/>
          </p:cNvGraphicFramePr>
          <p:nvPr/>
        </p:nvGraphicFramePr>
        <p:xfrm>
          <a:off x="1331586" y="1268724"/>
          <a:ext cx="1440000" cy="10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8309167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833521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myFirst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3660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myLast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6016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myEnd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94213"/>
                  </a:ext>
                </a:extLst>
              </a:tr>
            </a:tbl>
          </a:graphicData>
        </a:graphic>
      </p:graphicFrame>
      <p:sp>
        <p:nvSpPr>
          <p:cNvPr id="19" name="文字方塊 18">
            <a:extLst>
              <a:ext uri="{FF2B5EF4-FFF2-40B4-BE49-F238E27FC236}">
                <a16:creationId xmlns:a16="http://schemas.microsoft.com/office/drawing/2014/main" id="{24184563-2366-2FA2-FADB-E90D52CBCFD4}"/>
              </a:ext>
            </a:extLst>
          </p:cNvPr>
          <p:cNvSpPr txBox="1"/>
          <p:nvPr/>
        </p:nvSpPr>
        <p:spPr>
          <a:xfrm>
            <a:off x="251448" y="1628770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r">
              <a:defRPr/>
            </a:pPr>
            <a:r>
              <a:rPr lang="en-US" altLang="zh-TW" sz="1600" dirty="0" err="1">
                <a:solidFill>
                  <a:prstClr val="black"/>
                </a:solidFill>
                <a:ea typeface="新細明體" pitchFamily="18" charset="-120"/>
                <a:cs typeface="Courier New" panose="02070309020205020404" pitchFamily="49" charset="0"/>
              </a:rPr>
              <a:t>vector2</a:t>
            </a:r>
            <a:endParaRPr lang="zh-TW" altLang="en-US" sz="1600" dirty="0">
              <a:solidFill>
                <a:prstClr val="black"/>
              </a:solidFill>
              <a:ea typeface="新細明體"/>
            </a:endParaRPr>
          </a:p>
        </p:txBody>
      </p:sp>
      <p:sp>
        <p:nvSpPr>
          <p:cNvPr id="23" name="Line 43">
            <a:extLst>
              <a:ext uri="{FF2B5EF4-FFF2-40B4-BE49-F238E27FC236}">
                <a16:creationId xmlns:a16="http://schemas.microsoft.com/office/drawing/2014/main" id="{85FD7CFB-57B4-ECC2-9BA6-07391F2A99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1381" y="728654"/>
            <a:ext cx="720458" cy="72006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24" name="Line 43">
            <a:extLst>
              <a:ext uri="{FF2B5EF4-FFF2-40B4-BE49-F238E27FC236}">
                <a16:creationId xmlns:a16="http://schemas.microsoft.com/office/drawing/2014/main" id="{4A12D698-0E1C-7ABB-CB62-9295FD6C002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1563" y="2168656"/>
            <a:ext cx="720276" cy="7202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77017DC6-AD68-62F2-80E6-4F12EE5AC996}"/>
              </a:ext>
            </a:extLst>
          </p:cNvPr>
          <p:cNvSpPr txBox="1"/>
          <p:nvPr/>
        </p:nvSpPr>
        <p:spPr>
          <a:xfrm>
            <a:off x="3671885" y="188586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>
              <a:defRPr/>
            </a:pPr>
            <a:r>
              <a:rPr lang="en-US" altLang="zh-TW" sz="1600" dirty="0" err="1">
                <a:solidFill>
                  <a:prstClr val="black"/>
                </a:solidFill>
                <a:ea typeface="新細明體" pitchFamily="18" charset="-120"/>
                <a:cs typeface="Courier New" panose="02070309020205020404" pitchFamily="49" charset="0"/>
              </a:rPr>
              <a:t>first2</a:t>
            </a:r>
            <a:endParaRPr lang="zh-TW" altLang="en-US" sz="1600" dirty="0">
              <a:solidFill>
                <a:prstClr val="black"/>
              </a:solidFill>
              <a:ea typeface="新細明體"/>
            </a:endParaRPr>
          </a:p>
        </p:txBody>
      </p:sp>
      <p:sp>
        <p:nvSpPr>
          <p:cNvPr id="26" name="Line 43">
            <a:extLst>
              <a:ext uri="{FF2B5EF4-FFF2-40B4-BE49-F238E27FC236}">
                <a16:creationId xmlns:a16="http://schemas.microsoft.com/office/drawing/2014/main" id="{27BAAE14-2F90-C0E8-6DB0-310A397E75C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1749" y="1808794"/>
            <a:ext cx="720090" cy="72009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4623025-81AB-9911-0573-9585AFC42E34}"/>
              </a:ext>
            </a:extLst>
          </p:cNvPr>
          <p:cNvSpPr/>
          <p:nvPr/>
        </p:nvSpPr>
        <p:spPr>
          <a:xfrm>
            <a:off x="4031931" y="548632"/>
            <a:ext cx="360046" cy="360046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8" name="Line 43">
            <a:extLst>
              <a:ext uri="{FF2B5EF4-FFF2-40B4-BE49-F238E27FC236}">
                <a16:creationId xmlns:a16="http://schemas.microsoft.com/office/drawing/2014/main" id="{6D1084F9-5A3A-2BF0-7C91-B883F47B7E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71885" y="728629"/>
            <a:ext cx="540069" cy="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3D4AF9D4-85E7-049A-D09D-D2839413BA1B}"/>
              </a:ext>
            </a:extLst>
          </p:cNvPr>
          <p:cNvGraphicFramePr>
            <a:graphicFrameLocks noGrp="1"/>
          </p:cNvGraphicFramePr>
          <p:nvPr/>
        </p:nvGraphicFramePr>
        <p:xfrm>
          <a:off x="3311839" y="548632"/>
          <a:ext cx="360000" cy="21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25697479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9583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00843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33571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786599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54874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295678"/>
                  </a:ext>
                </a:extLst>
              </a:tr>
            </a:tbl>
          </a:graphicData>
        </a:graphic>
      </p:graphicFrame>
      <p:sp>
        <p:nvSpPr>
          <p:cNvPr id="30" name="文字方塊 29">
            <a:extLst>
              <a:ext uri="{FF2B5EF4-FFF2-40B4-BE49-F238E27FC236}">
                <a16:creationId xmlns:a16="http://schemas.microsoft.com/office/drawing/2014/main" id="{82D78726-D46B-A6A2-0179-A93B46320420}"/>
              </a:ext>
            </a:extLst>
          </p:cNvPr>
          <p:cNvSpPr txBox="1"/>
          <p:nvPr/>
        </p:nvSpPr>
        <p:spPr>
          <a:xfrm>
            <a:off x="3851908" y="1628770"/>
            <a:ext cx="720000" cy="360000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pPr algn="ctr"/>
            <a:r>
              <a:rPr lang="en-US" altLang="zh-TW" sz="1600" dirty="0" err="1">
                <a:solidFill>
                  <a:prstClr val="black"/>
                </a:solidFill>
                <a:ea typeface="新細明體" pitchFamily="18" charset="-120"/>
                <a:cs typeface="Courier New" panose="02070309020205020404" pitchFamily="49" charset="0"/>
              </a:rPr>
              <a:t>last2</a:t>
            </a:r>
            <a:endParaRPr lang="zh-TW" altLang="en-US" sz="1600" dirty="0">
              <a:solidFill>
                <a:prstClr val="black"/>
              </a:solidFill>
              <a:ea typeface="新細明體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45D9628-994A-63EA-A1E9-E29AB16A38E1}"/>
              </a:ext>
            </a:extLst>
          </p:cNvPr>
          <p:cNvSpPr/>
          <p:nvPr/>
        </p:nvSpPr>
        <p:spPr>
          <a:xfrm>
            <a:off x="4031931" y="1268724"/>
            <a:ext cx="360046" cy="360046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2" name="Line 43">
            <a:extLst>
              <a:ext uri="{FF2B5EF4-FFF2-40B4-BE49-F238E27FC236}">
                <a16:creationId xmlns:a16="http://schemas.microsoft.com/office/drawing/2014/main" id="{CF005635-5C87-B591-1E04-F324C610C0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71770" y="1448747"/>
            <a:ext cx="1440184" cy="36004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B7994CA-F958-2B88-9FB2-731D1F806BA7}"/>
              </a:ext>
            </a:extLst>
          </p:cNvPr>
          <p:cNvSpPr txBox="1"/>
          <p:nvPr/>
        </p:nvSpPr>
        <p:spPr>
          <a:xfrm>
            <a:off x="7992437" y="1988816"/>
            <a:ext cx="720000" cy="360000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pPr algn="ctr"/>
            <a:r>
              <a:rPr lang="en-US" altLang="zh-TW" sz="1600" dirty="0" err="1">
                <a:solidFill>
                  <a:prstClr val="black"/>
                </a:solidFill>
                <a:ea typeface="新細明體" pitchFamily="18" charset="-120"/>
                <a:cs typeface="Courier New" panose="02070309020205020404" pitchFamily="49" charset="0"/>
              </a:rPr>
              <a:t>last1</a:t>
            </a:r>
            <a:endParaRPr lang="zh-TW" altLang="en-US" sz="1600" dirty="0">
              <a:solidFill>
                <a:prstClr val="black"/>
              </a:solidFill>
              <a:ea typeface="新細明體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DA4F1A8-AD0C-F81A-E69E-08D88C2F1407}"/>
              </a:ext>
            </a:extLst>
          </p:cNvPr>
          <p:cNvSpPr/>
          <p:nvPr/>
        </p:nvSpPr>
        <p:spPr>
          <a:xfrm>
            <a:off x="8172460" y="1628770"/>
            <a:ext cx="360046" cy="360046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5" name="Line 43">
            <a:extLst>
              <a:ext uri="{FF2B5EF4-FFF2-40B4-BE49-F238E27FC236}">
                <a16:creationId xmlns:a16="http://schemas.microsoft.com/office/drawing/2014/main" id="{FAF61E85-2429-F960-C053-B71709C12B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12299" y="1808794"/>
            <a:ext cx="1440182" cy="36004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</p:spTree>
    <p:extLst>
      <p:ext uri="{BB962C8B-B14F-4D97-AF65-F5344CB8AC3E}">
        <p14:creationId xmlns:p14="http://schemas.microsoft.com/office/powerpoint/2010/main" val="263785084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5279CD-EC29-67EF-A125-E6ECD35A3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vector1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( 6 );</a:t>
            </a:r>
          </a:p>
          <a:p>
            <a:pPr lvl="0">
              <a:defRPr/>
            </a:pP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6; i++ )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vector1.at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 )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i;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first1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vector1.begin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defRPr/>
            </a:pP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last1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vector1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 + 1;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last1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first1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+ 6;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vector2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( 6 );</a:t>
            </a:r>
          </a:p>
          <a:p>
            <a:pPr lvl="0">
              <a:defRPr/>
            </a:pP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5;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i++ )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vector2.at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 )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i + 4;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first2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vector2.begin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last2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vector2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 + 1;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last2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first2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+ 5;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vector2.assign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vector1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vector2.capacity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== 6 &amp;&amp;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vector2.begin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!=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first2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numErrors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++;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99A9DFB-C8F0-DAFF-4A5E-2D641C35C697}"/>
              </a:ext>
            </a:extLst>
          </p:cNvPr>
          <p:cNvSpPr/>
          <p:nvPr/>
        </p:nvSpPr>
        <p:spPr>
          <a:xfrm>
            <a:off x="5472115" y="1448747"/>
            <a:ext cx="1620000" cy="1439954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6F4E6E6-C508-5A8B-F1EE-C51D27683989}"/>
              </a:ext>
            </a:extLst>
          </p:cNvPr>
          <p:cNvGraphicFramePr>
            <a:graphicFrameLocks noGrp="1"/>
          </p:cNvGraphicFramePr>
          <p:nvPr/>
        </p:nvGraphicFramePr>
        <p:xfrm>
          <a:off x="5472115" y="1628770"/>
          <a:ext cx="1440000" cy="10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8309167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833521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myFirst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3660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myLast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6016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myEnd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94213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7BD52AB7-F223-624A-B59A-DB7231DA567B}"/>
              </a:ext>
            </a:extLst>
          </p:cNvPr>
          <p:cNvSpPr txBox="1"/>
          <p:nvPr/>
        </p:nvSpPr>
        <p:spPr>
          <a:xfrm>
            <a:off x="5652138" y="2888931"/>
            <a:ext cx="126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>
              <a:defRPr/>
            </a:pPr>
            <a:r>
              <a:rPr lang="en-US" altLang="zh-TW" sz="1600" dirty="0" err="1">
                <a:solidFill>
                  <a:prstClr val="black"/>
                </a:solidFill>
                <a:ea typeface="新細明體" pitchFamily="18" charset="-120"/>
                <a:cs typeface="Courier New" panose="02070309020205020404" pitchFamily="49" charset="0"/>
              </a:rPr>
              <a:t>vector1</a:t>
            </a:r>
            <a:endParaRPr lang="zh-TW" altLang="en-US" sz="1600" dirty="0">
              <a:solidFill>
                <a:prstClr val="black"/>
              </a:solidFill>
              <a:ea typeface="新細明體"/>
            </a:endParaRPr>
          </a:p>
        </p:txBody>
      </p:sp>
      <p:sp>
        <p:nvSpPr>
          <p:cNvPr id="10" name="Line 43">
            <a:extLst>
              <a:ext uri="{FF2B5EF4-FFF2-40B4-BE49-F238E27FC236}">
                <a16:creationId xmlns:a16="http://schemas.microsoft.com/office/drawing/2014/main" id="{B2DFCEE1-CF47-C90A-E9EB-FE4019E250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31910" y="1088700"/>
            <a:ext cx="720458" cy="72006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11" name="Line 43">
            <a:extLst>
              <a:ext uri="{FF2B5EF4-FFF2-40B4-BE49-F238E27FC236}">
                <a16:creationId xmlns:a16="http://schemas.microsoft.com/office/drawing/2014/main" id="{645F1E1A-4C2D-49EC-1BF9-3AC3AEC34F7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32092" y="2528702"/>
            <a:ext cx="720276" cy="7202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743DB00-F696-04A3-A48F-E05027C753B2}"/>
              </a:ext>
            </a:extLst>
          </p:cNvPr>
          <p:cNvSpPr txBox="1"/>
          <p:nvPr/>
        </p:nvSpPr>
        <p:spPr>
          <a:xfrm>
            <a:off x="7812414" y="548632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>
              <a:defRPr/>
            </a:pPr>
            <a:r>
              <a:rPr lang="en-US" altLang="zh-TW" sz="1600" dirty="0" err="1">
                <a:solidFill>
                  <a:prstClr val="black"/>
                </a:solidFill>
                <a:ea typeface="新細明體" pitchFamily="18" charset="-120"/>
                <a:cs typeface="Courier New" panose="02070309020205020404" pitchFamily="49" charset="0"/>
              </a:rPr>
              <a:t>first1</a:t>
            </a:r>
            <a:endParaRPr lang="zh-TW" altLang="en-US" sz="1600" dirty="0">
              <a:solidFill>
                <a:prstClr val="black"/>
              </a:solidFill>
              <a:ea typeface="新細明體"/>
            </a:endParaRPr>
          </a:p>
        </p:txBody>
      </p:sp>
      <p:sp>
        <p:nvSpPr>
          <p:cNvPr id="13" name="Line 43">
            <a:extLst>
              <a:ext uri="{FF2B5EF4-FFF2-40B4-BE49-F238E27FC236}">
                <a16:creationId xmlns:a16="http://schemas.microsoft.com/office/drawing/2014/main" id="{D50648B5-9CD5-C059-41D4-EBBBB46E4633}"/>
              </a:ext>
            </a:extLst>
          </p:cNvPr>
          <p:cNvSpPr>
            <a:spLocks noChangeShapeType="1"/>
          </p:cNvSpPr>
          <p:nvPr/>
        </p:nvSpPr>
        <p:spPr bwMode="auto">
          <a:xfrm>
            <a:off x="6732277" y="2168840"/>
            <a:ext cx="720091" cy="108013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E30DC75-3E3B-2DA5-5979-5B74E3A0309F}"/>
              </a:ext>
            </a:extLst>
          </p:cNvPr>
          <p:cNvSpPr/>
          <p:nvPr/>
        </p:nvSpPr>
        <p:spPr>
          <a:xfrm>
            <a:off x="8172460" y="908678"/>
            <a:ext cx="360046" cy="360046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" name="Line 43">
            <a:extLst>
              <a:ext uri="{FF2B5EF4-FFF2-40B4-BE49-F238E27FC236}">
                <a16:creationId xmlns:a16="http://schemas.microsoft.com/office/drawing/2014/main" id="{52EAF9AE-8B4B-F9C5-794B-BC1CDC9F57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12414" y="1088675"/>
            <a:ext cx="540069" cy="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E23141C6-9DC4-3019-A9D4-56ECB9C9CE75}"/>
              </a:ext>
            </a:extLst>
          </p:cNvPr>
          <p:cNvGraphicFramePr>
            <a:graphicFrameLocks noGrp="1"/>
          </p:cNvGraphicFramePr>
          <p:nvPr/>
        </p:nvGraphicFramePr>
        <p:xfrm>
          <a:off x="7452368" y="908678"/>
          <a:ext cx="360000" cy="21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25697479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9583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00843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33571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786599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54874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295678"/>
                  </a:ext>
                </a:extLst>
              </a:tr>
            </a:tbl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E46D52B6-488D-60A9-396F-473EAB627174}"/>
              </a:ext>
            </a:extLst>
          </p:cNvPr>
          <p:cNvSpPr/>
          <p:nvPr/>
        </p:nvSpPr>
        <p:spPr>
          <a:xfrm>
            <a:off x="1331586" y="1088701"/>
            <a:ext cx="1620000" cy="1439954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6AB24B1B-409D-5844-6990-795542408EFE}"/>
              </a:ext>
            </a:extLst>
          </p:cNvPr>
          <p:cNvGraphicFramePr>
            <a:graphicFrameLocks noGrp="1"/>
          </p:cNvGraphicFramePr>
          <p:nvPr/>
        </p:nvGraphicFramePr>
        <p:xfrm>
          <a:off x="1331586" y="1268724"/>
          <a:ext cx="1440000" cy="10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8309167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833521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myFirst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3660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myLast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6016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myEnd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94213"/>
                  </a:ext>
                </a:extLst>
              </a:tr>
            </a:tbl>
          </a:graphicData>
        </a:graphic>
      </p:graphicFrame>
      <p:sp>
        <p:nvSpPr>
          <p:cNvPr id="19" name="文字方塊 18">
            <a:extLst>
              <a:ext uri="{FF2B5EF4-FFF2-40B4-BE49-F238E27FC236}">
                <a16:creationId xmlns:a16="http://schemas.microsoft.com/office/drawing/2014/main" id="{24184563-2366-2FA2-FADB-E90D52CBCFD4}"/>
              </a:ext>
            </a:extLst>
          </p:cNvPr>
          <p:cNvSpPr txBox="1"/>
          <p:nvPr/>
        </p:nvSpPr>
        <p:spPr>
          <a:xfrm>
            <a:off x="251448" y="1628770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r">
              <a:defRPr/>
            </a:pPr>
            <a:r>
              <a:rPr lang="en-US" altLang="zh-TW" sz="1600" dirty="0" err="1">
                <a:solidFill>
                  <a:prstClr val="black"/>
                </a:solidFill>
                <a:ea typeface="新細明體" pitchFamily="18" charset="-120"/>
                <a:cs typeface="Courier New" panose="02070309020205020404" pitchFamily="49" charset="0"/>
              </a:rPr>
              <a:t>vector2</a:t>
            </a:r>
            <a:endParaRPr lang="zh-TW" altLang="en-US" sz="1600" dirty="0">
              <a:solidFill>
                <a:prstClr val="black"/>
              </a:solidFill>
              <a:ea typeface="新細明體"/>
            </a:endParaRPr>
          </a:p>
        </p:txBody>
      </p:sp>
      <p:sp>
        <p:nvSpPr>
          <p:cNvPr id="23" name="Line 43">
            <a:extLst>
              <a:ext uri="{FF2B5EF4-FFF2-40B4-BE49-F238E27FC236}">
                <a16:creationId xmlns:a16="http://schemas.microsoft.com/office/drawing/2014/main" id="{85FD7CFB-57B4-ECC2-9BA6-07391F2A99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1381" y="728654"/>
            <a:ext cx="720458" cy="72006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24" name="Line 43">
            <a:extLst>
              <a:ext uri="{FF2B5EF4-FFF2-40B4-BE49-F238E27FC236}">
                <a16:creationId xmlns:a16="http://schemas.microsoft.com/office/drawing/2014/main" id="{4A12D698-0E1C-7ABB-CB62-9295FD6C002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1563" y="2168656"/>
            <a:ext cx="720276" cy="7202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77017DC6-AD68-62F2-80E6-4F12EE5AC996}"/>
              </a:ext>
            </a:extLst>
          </p:cNvPr>
          <p:cNvSpPr txBox="1"/>
          <p:nvPr/>
        </p:nvSpPr>
        <p:spPr>
          <a:xfrm>
            <a:off x="3671885" y="188586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>
              <a:defRPr/>
            </a:pPr>
            <a:r>
              <a:rPr lang="en-US" altLang="zh-TW" sz="1600" dirty="0" err="1">
                <a:solidFill>
                  <a:prstClr val="black"/>
                </a:solidFill>
                <a:ea typeface="新細明體" pitchFamily="18" charset="-120"/>
                <a:cs typeface="Courier New" panose="02070309020205020404" pitchFamily="49" charset="0"/>
              </a:rPr>
              <a:t>first2</a:t>
            </a:r>
            <a:endParaRPr lang="zh-TW" altLang="en-US" sz="1600" dirty="0">
              <a:solidFill>
                <a:prstClr val="black"/>
              </a:solidFill>
              <a:ea typeface="新細明體"/>
            </a:endParaRPr>
          </a:p>
        </p:txBody>
      </p:sp>
      <p:sp>
        <p:nvSpPr>
          <p:cNvPr id="26" name="Line 43">
            <a:extLst>
              <a:ext uri="{FF2B5EF4-FFF2-40B4-BE49-F238E27FC236}">
                <a16:creationId xmlns:a16="http://schemas.microsoft.com/office/drawing/2014/main" id="{27BAAE14-2F90-C0E8-6DB0-310A397E75C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1749" y="1808794"/>
            <a:ext cx="720090" cy="108013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4623025-81AB-9911-0573-9585AFC42E34}"/>
              </a:ext>
            </a:extLst>
          </p:cNvPr>
          <p:cNvSpPr/>
          <p:nvPr/>
        </p:nvSpPr>
        <p:spPr>
          <a:xfrm>
            <a:off x="4031931" y="548632"/>
            <a:ext cx="360046" cy="360046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8" name="Line 43">
            <a:extLst>
              <a:ext uri="{FF2B5EF4-FFF2-40B4-BE49-F238E27FC236}">
                <a16:creationId xmlns:a16="http://schemas.microsoft.com/office/drawing/2014/main" id="{6D1084F9-5A3A-2BF0-7C91-B883F47B7E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71885" y="728629"/>
            <a:ext cx="540069" cy="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3D4AF9D4-85E7-049A-D09D-D2839413BA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988020"/>
              </p:ext>
            </p:extLst>
          </p:nvPr>
        </p:nvGraphicFramePr>
        <p:xfrm>
          <a:off x="3311839" y="548632"/>
          <a:ext cx="360000" cy="21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25697479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958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0084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3357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7865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5487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295678"/>
                  </a:ext>
                </a:extLst>
              </a:tr>
            </a:tbl>
          </a:graphicData>
        </a:graphic>
      </p:graphicFrame>
      <p:sp>
        <p:nvSpPr>
          <p:cNvPr id="30" name="文字方塊 29">
            <a:extLst>
              <a:ext uri="{FF2B5EF4-FFF2-40B4-BE49-F238E27FC236}">
                <a16:creationId xmlns:a16="http://schemas.microsoft.com/office/drawing/2014/main" id="{82D78726-D46B-A6A2-0179-A93B46320420}"/>
              </a:ext>
            </a:extLst>
          </p:cNvPr>
          <p:cNvSpPr txBox="1"/>
          <p:nvPr/>
        </p:nvSpPr>
        <p:spPr>
          <a:xfrm>
            <a:off x="3851908" y="1628770"/>
            <a:ext cx="720000" cy="360000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pPr algn="ctr"/>
            <a:r>
              <a:rPr lang="en-US" altLang="zh-TW" sz="1600" dirty="0" err="1">
                <a:solidFill>
                  <a:prstClr val="black"/>
                </a:solidFill>
                <a:ea typeface="新細明體" pitchFamily="18" charset="-120"/>
                <a:cs typeface="Courier New" panose="02070309020205020404" pitchFamily="49" charset="0"/>
              </a:rPr>
              <a:t>last2</a:t>
            </a:r>
            <a:endParaRPr lang="zh-TW" altLang="en-US" sz="1600" dirty="0">
              <a:solidFill>
                <a:prstClr val="black"/>
              </a:solidFill>
              <a:ea typeface="新細明體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45D9628-994A-63EA-A1E9-E29AB16A38E1}"/>
              </a:ext>
            </a:extLst>
          </p:cNvPr>
          <p:cNvSpPr/>
          <p:nvPr/>
        </p:nvSpPr>
        <p:spPr>
          <a:xfrm>
            <a:off x="4031931" y="1268724"/>
            <a:ext cx="360046" cy="360046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2" name="Line 43">
            <a:extLst>
              <a:ext uri="{FF2B5EF4-FFF2-40B4-BE49-F238E27FC236}">
                <a16:creationId xmlns:a16="http://schemas.microsoft.com/office/drawing/2014/main" id="{CF005635-5C87-B591-1E04-F324C610C0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71770" y="1448747"/>
            <a:ext cx="1440184" cy="36004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B7994CA-F958-2B88-9FB2-731D1F806BA7}"/>
              </a:ext>
            </a:extLst>
          </p:cNvPr>
          <p:cNvSpPr txBox="1"/>
          <p:nvPr/>
        </p:nvSpPr>
        <p:spPr>
          <a:xfrm>
            <a:off x="7992437" y="1988816"/>
            <a:ext cx="720000" cy="360000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pPr algn="ctr"/>
            <a:r>
              <a:rPr lang="en-US" altLang="zh-TW" sz="1600" dirty="0" err="1">
                <a:solidFill>
                  <a:prstClr val="black"/>
                </a:solidFill>
                <a:ea typeface="新細明體" pitchFamily="18" charset="-120"/>
                <a:cs typeface="Courier New" panose="02070309020205020404" pitchFamily="49" charset="0"/>
              </a:rPr>
              <a:t>last1</a:t>
            </a:r>
            <a:endParaRPr lang="zh-TW" altLang="en-US" sz="1600" dirty="0">
              <a:solidFill>
                <a:prstClr val="black"/>
              </a:solidFill>
              <a:ea typeface="新細明體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DA4F1A8-AD0C-F81A-E69E-08D88C2F1407}"/>
              </a:ext>
            </a:extLst>
          </p:cNvPr>
          <p:cNvSpPr/>
          <p:nvPr/>
        </p:nvSpPr>
        <p:spPr>
          <a:xfrm>
            <a:off x="8172460" y="1628770"/>
            <a:ext cx="360046" cy="360046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5" name="Line 43">
            <a:extLst>
              <a:ext uri="{FF2B5EF4-FFF2-40B4-BE49-F238E27FC236}">
                <a16:creationId xmlns:a16="http://schemas.microsoft.com/office/drawing/2014/main" id="{FAF61E85-2429-F960-C053-B71709C12B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12299" y="1808794"/>
            <a:ext cx="1440182" cy="36004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</p:spTree>
    <p:extLst>
      <p:ext uri="{BB962C8B-B14F-4D97-AF65-F5344CB8AC3E}">
        <p14:creationId xmlns:p14="http://schemas.microsoft.com/office/powerpoint/2010/main" val="287781715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testPushBack2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 = 300;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numErrors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 = 0; c &lt;= n;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c++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 = 0; s &lt;= c; s++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v( c );</a:t>
            </a:r>
          </a:p>
          <a:p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s; i++ )</a:t>
            </a:r>
          </a:p>
          <a:p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v.at( i ) = 1 + rand() % 99;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*first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v.begin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**last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 &gt;( &amp;v ) + 1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*last = first + 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 + rand() % 99 );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v.capacity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== c &amp;&amp;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!= first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numErrors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++;</a:t>
            </a:r>
          </a:p>
          <a:p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"There are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numErrors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errors.\n"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09756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v(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6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nn-NO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</a:t>
            </a:r>
            <a:r>
              <a:rPr lang="nn-NO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5; 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i++ )</a:t>
            </a:r>
          </a:p>
          <a:p>
            <a:r>
              <a:rPr lang="nn-NO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v.at( i ) = </a:t>
            </a:r>
            <a:r>
              <a:rPr lang="nn-NO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i;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*first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v.begin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**last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 &gt;( &amp;v ) + 1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last = first +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5;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v.push_back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5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v.capacity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==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6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&amp;&amp;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!= first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numErrors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++;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99A9DFB-C8F0-DAFF-4A5E-2D641C35C697}"/>
              </a:ext>
            </a:extLst>
          </p:cNvPr>
          <p:cNvSpPr/>
          <p:nvPr/>
        </p:nvSpPr>
        <p:spPr>
          <a:xfrm>
            <a:off x="4391977" y="1448747"/>
            <a:ext cx="1620000" cy="1439954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6F4E6E6-C508-5A8B-F1EE-C51D276839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688547"/>
              </p:ext>
            </p:extLst>
          </p:nvPr>
        </p:nvGraphicFramePr>
        <p:xfrm>
          <a:off x="4391977" y="1628770"/>
          <a:ext cx="1440000" cy="10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8309167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833521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myFirst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3660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myLast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6016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myEnd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94213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7BD52AB7-F223-624A-B59A-DB7231DA567B}"/>
              </a:ext>
            </a:extLst>
          </p:cNvPr>
          <p:cNvSpPr txBox="1"/>
          <p:nvPr/>
        </p:nvSpPr>
        <p:spPr>
          <a:xfrm>
            <a:off x="4572000" y="2888931"/>
            <a:ext cx="126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>
              <a:defRPr/>
            </a:pPr>
            <a:r>
              <a:rPr lang="en-US" altLang="zh-TW" sz="1600" dirty="0" smtClean="0">
                <a:solidFill>
                  <a:prstClr val="black"/>
                </a:solidFill>
                <a:ea typeface="新細明體" pitchFamily="18" charset="-120"/>
                <a:cs typeface="Courier New" panose="02070309020205020404" pitchFamily="49" charset="0"/>
              </a:rPr>
              <a:t>v</a:t>
            </a:r>
            <a:endParaRPr lang="zh-TW" altLang="en-US" sz="1600" dirty="0">
              <a:solidFill>
                <a:prstClr val="black"/>
              </a:solidFill>
              <a:ea typeface="新細明體"/>
            </a:endParaRPr>
          </a:p>
        </p:txBody>
      </p:sp>
      <p:sp>
        <p:nvSpPr>
          <p:cNvPr id="10" name="Line 43">
            <a:extLst>
              <a:ext uri="{FF2B5EF4-FFF2-40B4-BE49-F238E27FC236}">
                <a16:creationId xmlns:a16="http://schemas.microsoft.com/office/drawing/2014/main" id="{B2DFCEE1-CF47-C90A-E9EB-FE4019E250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51772" y="1088700"/>
            <a:ext cx="720458" cy="72006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11" name="Line 43">
            <a:extLst>
              <a:ext uri="{FF2B5EF4-FFF2-40B4-BE49-F238E27FC236}">
                <a16:creationId xmlns:a16="http://schemas.microsoft.com/office/drawing/2014/main" id="{645F1E1A-4C2D-49EC-1BF9-3AC3AEC34F7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1954" y="2528702"/>
            <a:ext cx="720276" cy="7202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743DB00-F696-04A3-A48F-E05027C753B2}"/>
              </a:ext>
            </a:extLst>
          </p:cNvPr>
          <p:cNvSpPr txBox="1"/>
          <p:nvPr/>
        </p:nvSpPr>
        <p:spPr>
          <a:xfrm>
            <a:off x="6732276" y="548632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>
              <a:defRPr/>
            </a:pPr>
            <a:r>
              <a:rPr lang="en-US" altLang="zh-TW" sz="1600" dirty="0" smtClean="0">
                <a:solidFill>
                  <a:prstClr val="black"/>
                </a:solidFill>
                <a:ea typeface="新細明體" pitchFamily="18" charset="-120"/>
                <a:cs typeface="Courier New" panose="02070309020205020404" pitchFamily="49" charset="0"/>
              </a:rPr>
              <a:t>first</a:t>
            </a:r>
            <a:endParaRPr lang="zh-TW" altLang="en-US" sz="1600" dirty="0">
              <a:solidFill>
                <a:prstClr val="black"/>
              </a:solidFill>
              <a:ea typeface="新細明體"/>
            </a:endParaRPr>
          </a:p>
        </p:txBody>
      </p:sp>
      <p:sp>
        <p:nvSpPr>
          <p:cNvPr id="13" name="Line 43">
            <a:extLst>
              <a:ext uri="{FF2B5EF4-FFF2-40B4-BE49-F238E27FC236}">
                <a16:creationId xmlns:a16="http://schemas.microsoft.com/office/drawing/2014/main" id="{D50648B5-9CD5-C059-41D4-EBBBB46E4633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2139" y="2168840"/>
            <a:ext cx="720091" cy="72009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E30DC75-3E3B-2DA5-5979-5B74E3A0309F}"/>
              </a:ext>
            </a:extLst>
          </p:cNvPr>
          <p:cNvSpPr/>
          <p:nvPr/>
        </p:nvSpPr>
        <p:spPr>
          <a:xfrm>
            <a:off x="7092322" y="908678"/>
            <a:ext cx="360046" cy="360046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" name="Line 43">
            <a:extLst>
              <a:ext uri="{FF2B5EF4-FFF2-40B4-BE49-F238E27FC236}">
                <a16:creationId xmlns:a16="http://schemas.microsoft.com/office/drawing/2014/main" id="{52EAF9AE-8B4B-F9C5-794B-BC1CDC9F57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32276" y="1088675"/>
            <a:ext cx="540069" cy="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E23141C6-9DC4-3019-A9D4-56ECB9C9C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63111"/>
              </p:ext>
            </p:extLst>
          </p:nvPr>
        </p:nvGraphicFramePr>
        <p:xfrm>
          <a:off x="6372230" y="908678"/>
          <a:ext cx="360000" cy="21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25697479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9583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00843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33571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786599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54874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295678"/>
                  </a:ext>
                </a:extLst>
              </a:tr>
            </a:tbl>
          </a:graphicData>
        </a:graphic>
      </p:graphicFrame>
      <p:sp>
        <p:nvSpPr>
          <p:cNvPr id="17" name="文字方塊 16">
            <a:extLst>
              <a:ext uri="{FF2B5EF4-FFF2-40B4-BE49-F238E27FC236}">
                <a16:creationId xmlns:a16="http://schemas.microsoft.com/office/drawing/2014/main" id="{2B7994CA-F958-2B88-9FB2-731D1F806BA7}"/>
              </a:ext>
            </a:extLst>
          </p:cNvPr>
          <p:cNvSpPr txBox="1"/>
          <p:nvPr/>
        </p:nvSpPr>
        <p:spPr>
          <a:xfrm>
            <a:off x="6912299" y="1988816"/>
            <a:ext cx="720000" cy="360000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ea typeface="新細明體" pitchFamily="18" charset="-120"/>
                <a:cs typeface="Courier New" panose="02070309020205020404" pitchFamily="49" charset="0"/>
              </a:rPr>
              <a:t>last</a:t>
            </a:r>
            <a:endParaRPr lang="zh-TW" altLang="en-US" sz="1600" dirty="0">
              <a:solidFill>
                <a:prstClr val="black"/>
              </a:solidFill>
              <a:ea typeface="新細明體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DA4F1A8-AD0C-F81A-E69E-08D88C2F1407}"/>
              </a:ext>
            </a:extLst>
          </p:cNvPr>
          <p:cNvSpPr/>
          <p:nvPr/>
        </p:nvSpPr>
        <p:spPr>
          <a:xfrm>
            <a:off x="7092322" y="1628770"/>
            <a:ext cx="360046" cy="360046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9" name="Line 43">
            <a:extLst>
              <a:ext uri="{FF2B5EF4-FFF2-40B4-BE49-F238E27FC236}">
                <a16:creationId xmlns:a16="http://schemas.microsoft.com/office/drawing/2014/main" id="{FAF61E85-2429-F960-C053-B71709C12B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32161" y="1808794"/>
            <a:ext cx="1440182" cy="36004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</p:spTree>
    <p:extLst>
      <p:ext uri="{BB962C8B-B14F-4D97-AF65-F5344CB8AC3E}">
        <p14:creationId xmlns:p14="http://schemas.microsoft.com/office/powerpoint/2010/main" val="329549876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v(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6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nn-NO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</a:t>
            </a:r>
            <a:r>
              <a:rPr lang="nn-NO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5; 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i++ )</a:t>
            </a:r>
          </a:p>
          <a:p>
            <a:r>
              <a:rPr lang="nn-NO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v.at( i ) = </a:t>
            </a:r>
            <a:r>
              <a:rPr lang="nn-NO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i;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*first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v.begin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**last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 &gt;( &amp;v ) + 1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last = first +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5;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v.push_back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5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v.capacity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==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6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&amp;&amp;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!= first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numErrors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++;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99A9DFB-C8F0-DAFF-4A5E-2D641C35C697}"/>
              </a:ext>
            </a:extLst>
          </p:cNvPr>
          <p:cNvSpPr/>
          <p:nvPr/>
        </p:nvSpPr>
        <p:spPr>
          <a:xfrm>
            <a:off x="4391977" y="1448747"/>
            <a:ext cx="1620000" cy="1439954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6F4E6E6-C508-5A8B-F1EE-C51D276839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688547"/>
              </p:ext>
            </p:extLst>
          </p:nvPr>
        </p:nvGraphicFramePr>
        <p:xfrm>
          <a:off x="4391977" y="1628770"/>
          <a:ext cx="1440000" cy="10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8309167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833521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myFirst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3660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myLast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6016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myEnd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94213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7BD52AB7-F223-624A-B59A-DB7231DA567B}"/>
              </a:ext>
            </a:extLst>
          </p:cNvPr>
          <p:cNvSpPr txBox="1"/>
          <p:nvPr/>
        </p:nvSpPr>
        <p:spPr>
          <a:xfrm>
            <a:off x="4572000" y="2888931"/>
            <a:ext cx="126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>
              <a:defRPr/>
            </a:pPr>
            <a:r>
              <a:rPr lang="en-US" altLang="zh-TW" sz="1600" dirty="0" smtClean="0">
                <a:solidFill>
                  <a:prstClr val="black"/>
                </a:solidFill>
                <a:ea typeface="新細明體" pitchFamily="18" charset="-120"/>
                <a:cs typeface="Courier New" panose="02070309020205020404" pitchFamily="49" charset="0"/>
              </a:rPr>
              <a:t>v</a:t>
            </a:r>
            <a:endParaRPr lang="zh-TW" altLang="en-US" sz="1600" dirty="0">
              <a:solidFill>
                <a:prstClr val="black"/>
              </a:solidFill>
              <a:ea typeface="新細明體"/>
            </a:endParaRPr>
          </a:p>
        </p:txBody>
      </p:sp>
      <p:sp>
        <p:nvSpPr>
          <p:cNvPr id="10" name="Line 43">
            <a:extLst>
              <a:ext uri="{FF2B5EF4-FFF2-40B4-BE49-F238E27FC236}">
                <a16:creationId xmlns:a16="http://schemas.microsoft.com/office/drawing/2014/main" id="{B2DFCEE1-CF47-C90A-E9EB-FE4019E250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51772" y="1088700"/>
            <a:ext cx="720458" cy="72006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11" name="Line 43">
            <a:extLst>
              <a:ext uri="{FF2B5EF4-FFF2-40B4-BE49-F238E27FC236}">
                <a16:creationId xmlns:a16="http://schemas.microsoft.com/office/drawing/2014/main" id="{645F1E1A-4C2D-49EC-1BF9-3AC3AEC34F7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1954" y="2528702"/>
            <a:ext cx="720276" cy="7202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743DB00-F696-04A3-A48F-E05027C753B2}"/>
              </a:ext>
            </a:extLst>
          </p:cNvPr>
          <p:cNvSpPr txBox="1"/>
          <p:nvPr/>
        </p:nvSpPr>
        <p:spPr>
          <a:xfrm>
            <a:off x="6732276" y="548632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>
              <a:defRPr/>
            </a:pPr>
            <a:r>
              <a:rPr lang="en-US" altLang="zh-TW" sz="1600" dirty="0" smtClean="0">
                <a:solidFill>
                  <a:prstClr val="black"/>
                </a:solidFill>
                <a:ea typeface="新細明體" pitchFamily="18" charset="-120"/>
                <a:cs typeface="Courier New" panose="02070309020205020404" pitchFamily="49" charset="0"/>
              </a:rPr>
              <a:t>first</a:t>
            </a:r>
            <a:endParaRPr lang="zh-TW" altLang="en-US" sz="1600" dirty="0">
              <a:solidFill>
                <a:prstClr val="black"/>
              </a:solidFill>
              <a:ea typeface="新細明體"/>
            </a:endParaRPr>
          </a:p>
        </p:txBody>
      </p:sp>
      <p:sp>
        <p:nvSpPr>
          <p:cNvPr id="13" name="Line 43">
            <a:extLst>
              <a:ext uri="{FF2B5EF4-FFF2-40B4-BE49-F238E27FC236}">
                <a16:creationId xmlns:a16="http://schemas.microsoft.com/office/drawing/2014/main" id="{D50648B5-9CD5-C059-41D4-EBBBB46E4633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2139" y="2168840"/>
            <a:ext cx="720091" cy="108013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E30DC75-3E3B-2DA5-5979-5B74E3A0309F}"/>
              </a:ext>
            </a:extLst>
          </p:cNvPr>
          <p:cNvSpPr/>
          <p:nvPr/>
        </p:nvSpPr>
        <p:spPr>
          <a:xfrm>
            <a:off x="7092322" y="908678"/>
            <a:ext cx="360046" cy="360046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" name="Line 43">
            <a:extLst>
              <a:ext uri="{FF2B5EF4-FFF2-40B4-BE49-F238E27FC236}">
                <a16:creationId xmlns:a16="http://schemas.microsoft.com/office/drawing/2014/main" id="{52EAF9AE-8B4B-F9C5-794B-BC1CDC9F57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32276" y="1088675"/>
            <a:ext cx="540069" cy="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E23141C6-9DC4-3019-A9D4-56ECB9C9C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35116"/>
              </p:ext>
            </p:extLst>
          </p:nvPr>
        </p:nvGraphicFramePr>
        <p:xfrm>
          <a:off x="6372230" y="908678"/>
          <a:ext cx="360000" cy="21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25697479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9583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00843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33571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786599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54874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295678"/>
                  </a:ext>
                </a:extLst>
              </a:tr>
            </a:tbl>
          </a:graphicData>
        </a:graphic>
      </p:graphicFrame>
      <p:sp>
        <p:nvSpPr>
          <p:cNvPr id="17" name="文字方塊 16">
            <a:extLst>
              <a:ext uri="{FF2B5EF4-FFF2-40B4-BE49-F238E27FC236}">
                <a16:creationId xmlns:a16="http://schemas.microsoft.com/office/drawing/2014/main" id="{2B7994CA-F958-2B88-9FB2-731D1F806BA7}"/>
              </a:ext>
            </a:extLst>
          </p:cNvPr>
          <p:cNvSpPr txBox="1"/>
          <p:nvPr/>
        </p:nvSpPr>
        <p:spPr>
          <a:xfrm>
            <a:off x="6912299" y="1988816"/>
            <a:ext cx="720000" cy="360000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ea typeface="新細明體" pitchFamily="18" charset="-120"/>
                <a:cs typeface="Courier New" panose="02070309020205020404" pitchFamily="49" charset="0"/>
              </a:rPr>
              <a:t>last</a:t>
            </a:r>
            <a:endParaRPr lang="zh-TW" altLang="en-US" sz="1600" dirty="0">
              <a:solidFill>
                <a:prstClr val="black"/>
              </a:solidFill>
              <a:ea typeface="新細明體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DA4F1A8-AD0C-F81A-E69E-08D88C2F1407}"/>
              </a:ext>
            </a:extLst>
          </p:cNvPr>
          <p:cNvSpPr/>
          <p:nvPr/>
        </p:nvSpPr>
        <p:spPr>
          <a:xfrm>
            <a:off x="7092322" y="1628770"/>
            <a:ext cx="360046" cy="360046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9" name="Line 43">
            <a:extLst>
              <a:ext uri="{FF2B5EF4-FFF2-40B4-BE49-F238E27FC236}">
                <a16:creationId xmlns:a16="http://schemas.microsoft.com/office/drawing/2014/main" id="{FAF61E85-2429-F960-C053-B71709C12B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32161" y="1808794"/>
            <a:ext cx="1440182" cy="36004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</p:spTree>
    <p:extLst>
      <p:ext uri="{BB962C8B-B14F-4D97-AF65-F5344CB8AC3E}">
        <p14:creationId xmlns:p14="http://schemas.microsoft.com/office/powerpoint/2010/main" val="195480969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testResize2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 = 80;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numErrors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 = 0; c &lt;= n;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c++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 = 0; s &lt;= c; s++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newSize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newSize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c;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newSize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v( c );</a:t>
            </a:r>
          </a:p>
          <a:p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s; i++ )</a:t>
            </a:r>
          </a:p>
          <a:p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v.at( i ) = 1 + rand() % 99</a:t>
            </a:r>
            <a:r>
              <a:rPr lang="nn-NO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*first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v.begin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endParaRPr lang="zh-TW" altLang="en-US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**last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 &gt;( &amp;v ) + 1;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*last = first + 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newSize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endParaRPr lang="zh-TW" altLang="en-US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v.capacity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== c &amp;&amp;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!= first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numErrors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++;</a:t>
            </a:r>
          </a:p>
          <a:p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430705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v(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6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nn-NO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</a:t>
            </a:r>
            <a:r>
              <a:rPr lang="nn-NO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5; 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i++ )</a:t>
            </a:r>
          </a:p>
          <a:p>
            <a:pPr lvl="0"/>
            <a:r>
              <a:rPr lang="nn-NO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v.at( i ) = </a:t>
            </a:r>
            <a:r>
              <a:rPr lang="nn-NO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i;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*first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v.begin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**last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 &gt;( &amp;v ) + 1;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last = first +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5;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4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v.capacity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==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6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&amp;&amp;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!= first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numErrors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++;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99A9DFB-C8F0-DAFF-4A5E-2D641C35C697}"/>
              </a:ext>
            </a:extLst>
          </p:cNvPr>
          <p:cNvSpPr/>
          <p:nvPr/>
        </p:nvSpPr>
        <p:spPr>
          <a:xfrm>
            <a:off x="4391977" y="1448747"/>
            <a:ext cx="1620000" cy="1439954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6F4E6E6-C508-5A8B-F1EE-C51D276839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113089"/>
              </p:ext>
            </p:extLst>
          </p:nvPr>
        </p:nvGraphicFramePr>
        <p:xfrm>
          <a:off x="4391977" y="1628770"/>
          <a:ext cx="1440000" cy="10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8309167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833521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myFirst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3660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myLast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6016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myEnd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94213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7BD52AB7-F223-624A-B59A-DB7231DA567B}"/>
              </a:ext>
            </a:extLst>
          </p:cNvPr>
          <p:cNvSpPr txBox="1"/>
          <p:nvPr/>
        </p:nvSpPr>
        <p:spPr>
          <a:xfrm>
            <a:off x="4572000" y="2888931"/>
            <a:ext cx="126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>
              <a:defRPr/>
            </a:pPr>
            <a:r>
              <a:rPr lang="en-US" altLang="zh-TW" sz="1600" dirty="0" smtClean="0">
                <a:solidFill>
                  <a:prstClr val="black"/>
                </a:solidFill>
                <a:ea typeface="新細明體" pitchFamily="18" charset="-120"/>
                <a:cs typeface="Courier New" panose="02070309020205020404" pitchFamily="49" charset="0"/>
              </a:rPr>
              <a:t>v</a:t>
            </a:r>
            <a:endParaRPr lang="zh-TW" altLang="en-US" sz="1600" dirty="0">
              <a:solidFill>
                <a:prstClr val="black"/>
              </a:solidFill>
              <a:ea typeface="新細明體"/>
            </a:endParaRPr>
          </a:p>
        </p:txBody>
      </p:sp>
      <p:sp>
        <p:nvSpPr>
          <p:cNvPr id="9" name="Line 43">
            <a:extLst>
              <a:ext uri="{FF2B5EF4-FFF2-40B4-BE49-F238E27FC236}">
                <a16:creationId xmlns:a16="http://schemas.microsoft.com/office/drawing/2014/main" id="{B2DFCEE1-CF47-C90A-E9EB-FE4019E250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51772" y="1088700"/>
            <a:ext cx="720458" cy="72006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10" name="Line 43">
            <a:extLst>
              <a:ext uri="{FF2B5EF4-FFF2-40B4-BE49-F238E27FC236}">
                <a16:creationId xmlns:a16="http://schemas.microsoft.com/office/drawing/2014/main" id="{645F1E1A-4C2D-49EC-1BF9-3AC3AEC34F7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1954" y="2528702"/>
            <a:ext cx="720276" cy="7202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743DB00-F696-04A3-A48F-E05027C753B2}"/>
              </a:ext>
            </a:extLst>
          </p:cNvPr>
          <p:cNvSpPr txBox="1"/>
          <p:nvPr/>
        </p:nvSpPr>
        <p:spPr>
          <a:xfrm>
            <a:off x="6732276" y="548632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>
              <a:defRPr/>
            </a:pPr>
            <a:r>
              <a:rPr lang="en-US" altLang="zh-TW" sz="1600" dirty="0" smtClean="0">
                <a:solidFill>
                  <a:prstClr val="black"/>
                </a:solidFill>
                <a:ea typeface="新細明體" pitchFamily="18" charset="-120"/>
                <a:cs typeface="Courier New" panose="02070309020205020404" pitchFamily="49" charset="0"/>
              </a:rPr>
              <a:t>first</a:t>
            </a:r>
            <a:endParaRPr lang="zh-TW" altLang="en-US" sz="1600" dirty="0">
              <a:solidFill>
                <a:prstClr val="black"/>
              </a:solidFill>
              <a:ea typeface="新細明體"/>
            </a:endParaRPr>
          </a:p>
        </p:txBody>
      </p:sp>
      <p:sp>
        <p:nvSpPr>
          <p:cNvPr id="12" name="Line 43">
            <a:extLst>
              <a:ext uri="{FF2B5EF4-FFF2-40B4-BE49-F238E27FC236}">
                <a16:creationId xmlns:a16="http://schemas.microsoft.com/office/drawing/2014/main" id="{D50648B5-9CD5-C059-41D4-EBBBB46E4633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2139" y="2168840"/>
            <a:ext cx="720091" cy="72009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E30DC75-3E3B-2DA5-5979-5B74E3A0309F}"/>
              </a:ext>
            </a:extLst>
          </p:cNvPr>
          <p:cNvSpPr/>
          <p:nvPr/>
        </p:nvSpPr>
        <p:spPr>
          <a:xfrm>
            <a:off x="7092322" y="908678"/>
            <a:ext cx="360046" cy="360046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" name="Line 43">
            <a:extLst>
              <a:ext uri="{FF2B5EF4-FFF2-40B4-BE49-F238E27FC236}">
                <a16:creationId xmlns:a16="http://schemas.microsoft.com/office/drawing/2014/main" id="{52EAF9AE-8B4B-F9C5-794B-BC1CDC9F57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32276" y="1088675"/>
            <a:ext cx="540069" cy="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E23141C6-9DC4-3019-A9D4-56ECB9C9C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769262"/>
              </p:ext>
            </p:extLst>
          </p:nvPr>
        </p:nvGraphicFramePr>
        <p:xfrm>
          <a:off x="6372230" y="908678"/>
          <a:ext cx="360000" cy="21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25697479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9583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00843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33571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786599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54874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295678"/>
                  </a:ext>
                </a:extLst>
              </a:tr>
            </a:tbl>
          </a:graphicData>
        </a:graphic>
      </p:graphicFrame>
      <p:sp>
        <p:nvSpPr>
          <p:cNvPr id="16" name="文字方塊 15">
            <a:extLst>
              <a:ext uri="{FF2B5EF4-FFF2-40B4-BE49-F238E27FC236}">
                <a16:creationId xmlns:a16="http://schemas.microsoft.com/office/drawing/2014/main" id="{2B7994CA-F958-2B88-9FB2-731D1F806BA7}"/>
              </a:ext>
            </a:extLst>
          </p:cNvPr>
          <p:cNvSpPr txBox="1"/>
          <p:nvPr/>
        </p:nvSpPr>
        <p:spPr>
          <a:xfrm>
            <a:off x="6912299" y="1988816"/>
            <a:ext cx="720000" cy="360000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ea typeface="新細明體" pitchFamily="18" charset="-120"/>
                <a:cs typeface="Courier New" panose="02070309020205020404" pitchFamily="49" charset="0"/>
              </a:rPr>
              <a:t>last</a:t>
            </a:r>
            <a:endParaRPr lang="zh-TW" altLang="en-US" sz="1600" dirty="0">
              <a:solidFill>
                <a:prstClr val="black"/>
              </a:solidFill>
              <a:ea typeface="新細明體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DA4F1A8-AD0C-F81A-E69E-08D88C2F1407}"/>
              </a:ext>
            </a:extLst>
          </p:cNvPr>
          <p:cNvSpPr/>
          <p:nvPr/>
        </p:nvSpPr>
        <p:spPr>
          <a:xfrm>
            <a:off x="7092322" y="1628770"/>
            <a:ext cx="360046" cy="360046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8" name="Line 43">
            <a:extLst>
              <a:ext uri="{FF2B5EF4-FFF2-40B4-BE49-F238E27FC236}">
                <a16:creationId xmlns:a16="http://schemas.microsoft.com/office/drawing/2014/main" id="{FAF61E85-2429-F960-C053-B71709C12B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32161" y="1808794"/>
            <a:ext cx="1440182" cy="36004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</p:spTree>
    <p:extLst>
      <p:ext uri="{BB962C8B-B14F-4D97-AF65-F5344CB8AC3E}">
        <p14:creationId xmlns:p14="http://schemas.microsoft.com/office/powerpoint/2010/main" val="364212937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v(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6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nn-NO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</a:t>
            </a:r>
            <a:r>
              <a:rPr lang="nn-NO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5; 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i++ )</a:t>
            </a:r>
          </a:p>
          <a:p>
            <a:pPr lvl="0"/>
            <a:r>
              <a:rPr lang="nn-NO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v.at( i ) = </a:t>
            </a:r>
            <a:r>
              <a:rPr lang="nn-NO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i;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*first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v.begin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**last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 &gt;( &amp;v ) + 1;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last = first +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5;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4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v.capacity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==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6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&amp;&amp;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!= first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numErrors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++;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99A9DFB-C8F0-DAFF-4A5E-2D641C35C697}"/>
              </a:ext>
            </a:extLst>
          </p:cNvPr>
          <p:cNvSpPr/>
          <p:nvPr/>
        </p:nvSpPr>
        <p:spPr>
          <a:xfrm>
            <a:off x="4391977" y="1448747"/>
            <a:ext cx="1620000" cy="1439954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6F4E6E6-C508-5A8B-F1EE-C51D276839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113089"/>
              </p:ext>
            </p:extLst>
          </p:nvPr>
        </p:nvGraphicFramePr>
        <p:xfrm>
          <a:off x="4391977" y="1628770"/>
          <a:ext cx="1440000" cy="10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8309167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833521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myFirst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3660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myLast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6016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myEnd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94213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7BD52AB7-F223-624A-B59A-DB7231DA567B}"/>
              </a:ext>
            </a:extLst>
          </p:cNvPr>
          <p:cNvSpPr txBox="1"/>
          <p:nvPr/>
        </p:nvSpPr>
        <p:spPr>
          <a:xfrm>
            <a:off x="4572000" y="2888931"/>
            <a:ext cx="126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>
              <a:defRPr/>
            </a:pPr>
            <a:r>
              <a:rPr lang="en-US" altLang="zh-TW" sz="1600" dirty="0" smtClean="0">
                <a:solidFill>
                  <a:prstClr val="black"/>
                </a:solidFill>
                <a:ea typeface="新細明體" pitchFamily="18" charset="-120"/>
                <a:cs typeface="Courier New" panose="02070309020205020404" pitchFamily="49" charset="0"/>
              </a:rPr>
              <a:t>v</a:t>
            </a:r>
            <a:endParaRPr lang="zh-TW" altLang="en-US" sz="1600" dirty="0">
              <a:solidFill>
                <a:prstClr val="black"/>
              </a:solidFill>
              <a:ea typeface="新細明體"/>
            </a:endParaRPr>
          </a:p>
        </p:txBody>
      </p:sp>
      <p:sp>
        <p:nvSpPr>
          <p:cNvPr id="9" name="Line 43">
            <a:extLst>
              <a:ext uri="{FF2B5EF4-FFF2-40B4-BE49-F238E27FC236}">
                <a16:creationId xmlns:a16="http://schemas.microsoft.com/office/drawing/2014/main" id="{B2DFCEE1-CF47-C90A-E9EB-FE4019E250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51772" y="1088700"/>
            <a:ext cx="720458" cy="72006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10" name="Line 43">
            <a:extLst>
              <a:ext uri="{FF2B5EF4-FFF2-40B4-BE49-F238E27FC236}">
                <a16:creationId xmlns:a16="http://schemas.microsoft.com/office/drawing/2014/main" id="{645F1E1A-4C2D-49EC-1BF9-3AC3AEC34F7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1954" y="2528702"/>
            <a:ext cx="720276" cy="7202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743DB00-F696-04A3-A48F-E05027C753B2}"/>
              </a:ext>
            </a:extLst>
          </p:cNvPr>
          <p:cNvSpPr txBox="1"/>
          <p:nvPr/>
        </p:nvSpPr>
        <p:spPr>
          <a:xfrm>
            <a:off x="6732276" y="548632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>
              <a:defRPr/>
            </a:pPr>
            <a:r>
              <a:rPr lang="en-US" altLang="zh-TW" sz="1600" dirty="0" smtClean="0">
                <a:solidFill>
                  <a:prstClr val="black"/>
                </a:solidFill>
                <a:ea typeface="新細明體" pitchFamily="18" charset="-120"/>
                <a:cs typeface="Courier New" panose="02070309020205020404" pitchFamily="49" charset="0"/>
              </a:rPr>
              <a:t>first</a:t>
            </a:r>
            <a:endParaRPr lang="zh-TW" altLang="en-US" sz="1600" dirty="0">
              <a:solidFill>
                <a:prstClr val="black"/>
              </a:solidFill>
              <a:ea typeface="新細明體"/>
            </a:endParaRPr>
          </a:p>
        </p:txBody>
      </p:sp>
      <p:sp>
        <p:nvSpPr>
          <p:cNvPr id="12" name="Line 43">
            <a:extLst>
              <a:ext uri="{FF2B5EF4-FFF2-40B4-BE49-F238E27FC236}">
                <a16:creationId xmlns:a16="http://schemas.microsoft.com/office/drawing/2014/main" id="{D50648B5-9CD5-C059-41D4-EBBBB46E4633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2139" y="2168840"/>
            <a:ext cx="720091" cy="36004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E30DC75-3E3B-2DA5-5979-5B74E3A0309F}"/>
              </a:ext>
            </a:extLst>
          </p:cNvPr>
          <p:cNvSpPr/>
          <p:nvPr/>
        </p:nvSpPr>
        <p:spPr>
          <a:xfrm>
            <a:off x="7092322" y="908678"/>
            <a:ext cx="360046" cy="360046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" name="Line 43">
            <a:extLst>
              <a:ext uri="{FF2B5EF4-FFF2-40B4-BE49-F238E27FC236}">
                <a16:creationId xmlns:a16="http://schemas.microsoft.com/office/drawing/2014/main" id="{52EAF9AE-8B4B-F9C5-794B-BC1CDC9F57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32276" y="1088675"/>
            <a:ext cx="540069" cy="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E23141C6-9DC4-3019-A9D4-56ECB9C9C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769262"/>
              </p:ext>
            </p:extLst>
          </p:nvPr>
        </p:nvGraphicFramePr>
        <p:xfrm>
          <a:off x="6372230" y="908678"/>
          <a:ext cx="360000" cy="21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25697479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9583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00843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33571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786599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54874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295678"/>
                  </a:ext>
                </a:extLst>
              </a:tr>
            </a:tbl>
          </a:graphicData>
        </a:graphic>
      </p:graphicFrame>
      <p:sp>
        <p:nvSpPr>
          <p:cNvPr id="16" name="文字方塊 15">
            <a:extLst>
              <a:ext uri="{FF2B5EF4-FFF2-40B4-BE49-F238E27FC236}">
                <a16:creationId xmlns:a16="http://schemas.microsoft.com/office/drawing/2014/main" id="{2B7994CA-F958-2B88-9FB2-731D1F806BA7}"/>
              </a:ext>
            </a:extLst>
          </p:cNvPr>
          <p:cNvSpPr txBox="1"/>
          <p:nvPr/>
        </p:nvSpPr>
        <p:spPr>
          <a:xfrm>
            <a:off x="6912299" y="1988816"/>
            <a:ext cx="720000" cy="360000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ea typeface="新細明體" pitchFamily="18" charset="-120"/>
                <a:cs typeface="Courier New" panose="02070309020205020404" pitchFamily="49" charset="0"/>
              </a:rPr>
              <a:t>last</a:t>
            </a:r>
            <a:endParaRPr lang="zh-TW" altLang="en-US" sz="1600" dirty="0">
              <a:solidFill>
                <a:prstClr val="black"/>
              </a:solidFill>
              <a:ea typeface="新細明體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DA4F1A8-AD0C-F81A-E69E-08D88C2F1407}"/>
              </a:ext>
            </a:extLst>
          </p:cNvPr>
          <p:cNvSpPr/>
          <p:nvPr/>
        </p:nvSpPr>
        <p:spPr>
          <a:xfrm>
            <a:off x="7092322" y="1628770"/>
            <a:ext cx="360046" cy="360046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8" name="Line 43">
            <a:extLst>
              <a:ext uri="{FF2B5EF4-FFF2-40B4-BE49-F238E27FC236}">
                <a16:creationId xmlns:a16="http://schemas.microsoft.com/office/drawing/2014/main" id="{FAF61E85-2429-F960-C053-B71709C12B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32161" y="1808794"/>
            <a:ext cx="1440182" cy="36004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</p:spTree>
    <p:extLst>
      <p:ext uri="{BB962C8B-B14F-4D97-AF65-F5344CB8AC3E}">
        <p14:creationId xmlns:p14="http://schemas.microsoft.com/office/powerpoint/2010/main" val="2790717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v;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length = 0; length &lt; 16; length++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length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189757"/>
              </p:ext>
            </p:extLst>
          </p:nvPr>
        </p:nvGraphicFramePr>
        <p:xfrm>
          <a:off x="1151563" y="1808793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4509138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v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3491862" y="2528885"/>
            <a:ext cx="1980254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3131816" y="2528885"/>
            <a:ext cx="1440184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150818"/>
              </p:ext>
            </p:extLst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length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1293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v;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length = 0; length &lt; 16; length++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length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700146"/>
              </p:ext>
            </p:extLst>
          </p:nvPr>
        </p:nvGraphicFramePr>
        <p:xfrm>
          <a:off x="1151563" y="1808793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4509138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v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3491862" y="2528885"/>
            <a:ext cx="1980254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3491862" y="2528885"/>
            <a:ext cx="1080138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389432"/>
              </p:ext>
            </p:extLst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length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6345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v;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length = 0; length &lt; 16; length++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length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049222"/>
              </p:ext>
            </p:extLst>
          </p:nvPr>
        </p:nvGraphicFramePr>
        <p:xfrm>
          <a:off x="1151563" y="1808793"/>
          <a:ext cx="32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4509138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v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4572000" y="2528885"/>
            <a:ext cx="90011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3851908" y="2528885"/>
            <a:ext cx="720092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686789"/>
              </p:ext>
            </p:extLst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length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8860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v;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length = 0; length &lt; 16; length++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length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403241"/>
              </p:ext>
            </p:extLst>
          </p:nvPr>
        </p:nvGraphicFramePr>
        <p:xfrm>
          <a:off x="1151563" y="1808793"/>
          <a:ext cx="32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4509138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v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4572000" y="2528885"/>
            <a:ext cx="90011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4211954" y="2528885"/>
            <a:ext cx="36004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281119"/>
              </p:ext>
            </p:extLst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length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8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8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7971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v;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length = 0; length &lt; 16; length++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length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149442"/>
              </p:ext>
            </p:extLst>
          </p:nvPr>
        </p:nvGraphicFramePr>
        <p:xfrm>
          <a:off x="1151563" y="1808793"/>
          <a:ext cx="32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4509138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v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4572000" y="2528885"/>
            <a:ext cx="90011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528885"/>
            <a:ext cx="0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890755"/>
              </p:ext>
            </p:extLst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length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1766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v;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length = 0; length &lt; 16; length++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length );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4211954" y="4509138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v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6" y="2528885"/>
            <a:ext cx="540068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528885"/>
            <a:ext cx="36004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246121"/>
              </p:ext>
            </p:extLst>
          </p:nvPr>
        </p:nvGraphicFramePr>
        <p:xfrm>
          <a:off x="1151563" y="1808793"/>
          <a:ext cx="46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3675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5968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8996433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717298"/>
              </p:ext>
            </p:extLst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length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6458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v;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length = 0; length &lt; 16; length++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length );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4211954" y="4509138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v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6" y="2528885"/>
            <a:ext cx="540068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528885"/>
            <a:ext cx="720092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791706"/>
              </p:ext>
            </p:extLst>
          </p:nvPr>
        </p:nvGraphicFramePr>
        <p:xfrm>
          <a:off x="1151563" y="1808793"/>
          <a:ext cx="46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3675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5968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8996433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917247"/>
              </p:ext>
            </p:extLst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length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11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11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9873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v;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length = 0; length &lt; 16; length++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length );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4211954" y="4509138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v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6" y="2528885"/>
            <a:ext cx="540068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528885"/>
            <a:ext cx="1080138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515261"/>
              </p:ext>
            </p:extLst>
          </p:nvPr>
        </p:nvGraphicFramePr>
        <p:xfrm>
          <a:off x="1151563" y="1808793"/>
          <a:ext cx="46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3675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5968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8996433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889526"/>
              </p:ext>
            </p:extLst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length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12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12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0409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v;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length = 0; length &lt; 16; length++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length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003602"/>
              </p:ext>
            </p:extLst>
          </p:nvPr>
        </p:nvGraphicFramePr>
        <p:xfrm>
          <a:off x="1151563" y="1808793"/>
          <a:ext cx="46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3675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5968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8996433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4509138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v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6" y="2528885"/>
            <a:ext cx="540068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528885"/>
            <a:ext cx="1440184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774556"/>
              </p:ext>
            </p:extLst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length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353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pPr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*;</a:t>
            </a:r>
          </a:p>
          <a:p>
            <a:pPr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*;</a:t>
            </a:r>
          </a:p>
          <a:p>
            <a:pPr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vector();</a:t>
            </a:r>
          </a:p>
          <a:p>
            <a:pPr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vector(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vector(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~vector();</a:t>
            </a:r>
          </a:p>
          <a:p>
            <a:pPr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assign(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resize(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newSize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clear();</a:t>
            </a:r>
          </a:p>
          <a:p>
            <a:pPr lvl="0"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begin();</a:t>
            </a:r>
          </a:p>
          <a:p>
            <a:pPr lvl="0"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end();</a:t>
            </a:r>
          </a:p>
          <a:p>
            <a:pPr lvl="0"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empty();</a:t>
            </a:r>
          </a:p>
          <a:p>
            <a:pPr lvl="0"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size();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capacity();</a:t>
            </a:r>
          </a:p>
          <a:p>
            <a:pPr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at(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pos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>
              <a:lnSpc>
                <a:spcPct val="95000"/>
              </a:lnSpc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pPr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pointer to beginning of array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pointer to current end of sequence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pointer to end of array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42669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v;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length = 0; length &lt; 16; length++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length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178049"/>
              </p:ext>
            </p:extLst>
          </p:nvPr>
        </p:nvGraphicFramePr>
        <p:xfrm>
          <a:off x="1151563" y="1808793"/>
          <a:ext cx="68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3675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5968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899643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003193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0861654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559806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397242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9897722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7871907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4509138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v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6" y="2528885"/>
            <a:ext cx="2700344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528885"/>
            <a:ext cx="1800230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698391"/>
              </p:ext>
            </p:extLst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length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14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14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3880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v;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length = 0; length &lt; 16; length++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length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4952"/>
              </p:ext>
            </p:extLst>
          </p:nvPr>
        </p:nvGraphicFramePr>
        <p:xfrm>
          <a:off x="1151563" y="1808793"/>
          <a:ext cx="68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3675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5968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899643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003193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0861654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559806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397242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9897722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7871907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4509138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v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6" y="2528885"/>
            <a:ext cx="2700344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528885"/>
            <a:ext cx="216027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948982"/>
              </p:ext>
            </p:extLst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length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5791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4346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r>
              <a:rPr lang="en-US" altLang="zh-TW" dirty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v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( 5 )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( 4 );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940003"/>
              </p:ext>
            </p:extLst>
          </p:nvPr>
        </p:nvGraphicFramePr>
        <p:xfrm>
          <a:off x="3131816" y="2708908"/>
          <a:ext cx="18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5112069" y="3429000"/>
            <a:ext cx="360049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3429000"/>
            <a:ext cx="540069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3311839" y="3429000"/>
            <a:ext cx="360051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215752"/>
              </p:ext>
            </p:extLst>
          </p:nvPr>
        </p:nvGraphicFramePr>
        <p:xfrm>
          <a:off x="5292092" y="1268724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1872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r>
              <a:rPr lang="en-US" altLang="zh-TW" dirty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v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( 5 )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( 4 );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883727"/>
              </p:ext>
            </p:extLst>
          </p:nvPr>
        </p:nvGraphicFramePr>
        <p:xfrm>
          <a:off x="3131816" y="2708908"/>
          <a:ext cx="18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5112069" y="3429000"/>
            <a:ext cx="360049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3429000"/>
            <a:ext cx="180023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3311839" y="3429000"/>
            <a:ext cx="360051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23242"/>
              </p:ext>
            </p:extLst>
          </p:nvPr>
        </p:nvGraphicFramePr>
        <p:xfrm>
          <a:off x="5292092" y="1268724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2055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92636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r>
              <a:rPr lang="en-US" altLang="zh-TW" dirty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v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( 5 )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( 6 );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940003"/>
              </p:ext>
            </p:extLst>
          </p:nvPr>
        </p:nvGraphicFramePr>
        <p:xfrm>
          <a:off x="3131816" y="2708908"/>
          <a:ext cx="18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5112069" y="3429000"/>
            <a:ext cx="360049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3429000"/>
            <a:ext cx="540069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3311839" y="3429000"/>
            <a:ext cx="360051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215752"/>
              </p:ext>
            </p:extLst>
          </p:nvPr>
        </p:nvGraphicFramePr>
        <p:xfrm>
          <a:off x="5292092" y="1268724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6506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r>
              <a:rPr lang="en-US" altLang="zh-TW" dirty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v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( 5 )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( 6 );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964550"/>
              </p:ext>
            </p:extLst>
          </p:nvPr>
        </p:nvGraphicFramePr>
        <p:xfrm>
          <a:off x="3131816" y="2708908"/>
          <a:ext cx="252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7" y="3429000"/>
            <a:ext cx="360044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3429000"/>
            <a:ext cx="900115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3311839" y="3429000"/>
            <a:ext cx="360051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025078"/>
              </p:ext>
            </p:extLst>
          </p:nvPr>
        </p:nvGraphicFramePr>
        <p:xfrm>
          <a:off x="5292092" y="1268724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89009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33527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r>
              <a:rPr lang="en-US" altLang="zh-TW" dirty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v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( 5 )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( 8 );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863338"/>
              </p:ext>
            </p:extLst>
          </p:nvPr>
        </p:nvGraphicFramePr>
        <p:xfrm>
          <a:off x="2951793" y="2708908"/>
          <a:ext cx="18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4932046" y="3429000"/>
            <a:ext cx="540071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3429000"/>
            <a:ext cx="36004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3131816" y="3429000"/>
            <a:ext cx="540073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215752"/>
              </p:ext>
            </p:extLst>
          </p:nvPr>
        </p:nvGraphicFramePr>
        <p:xfrm>
          <a:off x="5292092" y="1268724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6574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::vector()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::size()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myLast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-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myFirst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::capacity()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-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myFirst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::begin()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myFirst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::end()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myLast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83457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r>
              <a:rPr lang="en-US" altLang="zh-TW" dirty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v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( 5 )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( 8 );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128715"/>
              </p:ext>
            </p:extLst>
          </p:nvPr>
        </p:nvGraphicFramePr>
        <p:xfrm>
          <a:off x="2951793" y="2708908"/>
          <a:ext cx="28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7" y="3429000"/>
            <a:ext cx="540067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3429000"/>
            <a:ext cx="1440184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3131816" y="3429000"/>
            <a:ext cx="540073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34297"/>
              </p:ext>
            </p:extLst>
          </p:nvPr>
        </p:nvGraphicFramePr>
        <p:xfrm>
          <a:off x="5292092" y="1268724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8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8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1032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57602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r>
              <a:rPr lang="en-US" altLang="zh-TW" dirty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v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( 9 )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( 8 );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717893"/>
              </p:ext>
            </p:extLst>
          </p:nvPr>
        </p:nvGraphicFramePr>
        <p:xfrm>
          <a:off x="2771770" y="2708908"/>
          <a:ext cx="32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7" y="3429000"/>
            <a:ext cx="720090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3429000"/>
            <a:ext cx="1620207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2951793" y="3429000"/>
            <a:ext cx="72009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691897"/>
              </p:ext>
            </p:extLst>
          </p:nvPr>
        </p:nvGraphicFramePr>
        <p:xfrm>
          <a:off x="5292092" y="1268724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57699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r>
              <a:rPr lang="en-US" altLang="zh-TW" dirty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v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( 9 )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( 8 );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652241"/>
              </p:ext>
            </p:extLst>
          </p:nvPr>
        </p:nvGraphicFramePr>
        <p:xfrm>
          <a:off x="2771770" y="2708908"/>
          <a:ext cx="32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7" y="3429000"/>
            <a:ext cx="720090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3429000"/>
            <a:ext cx="1260161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2951793" y="3429000"/>
            <a:ext cx="72009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61349"/>
              </p:ext>
            </p:extLst>
          </p:nvPr>
        </p:nvGraphicFramePr>
        <p:xfrm>
          <a:off x="5292092" y="1268724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8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53060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68433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r>
              <a:rPr lang="en-US" altLang="zh-TW" dirty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v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( 9 )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( 12 );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326268"/>
              </p:ext>
            </p:extLst>
          </p:nvPr>
        </p:nvGraphicFramePr>
        <p:xfrm>
          <a:off x="2051678" y="2708908"/>
          <a:ext cx="32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5472115" y="3429000"/>
            <a:ext cx="1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3429000"/>
            <a:ext cx="900115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2231701" y="3429000"/>
            <a:ext cx="1440187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691897"/>
              </p:ext>
            </p:extLst>
          </p:nvPr>
        </p:nvGraphicFramePr>
        <p:xfrm>
          <a:off x="5292092" y="1268724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11900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r>
              <a:rPr lang="en-US" altLang="zh-TW" dirty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v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( 9 )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( 12 );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576664"/>
              </p:ext>
            </p:extLst>
          </p:nvPr>
        </p:nvGraphicFramePr>
        <p:xfrm>
          <a:off x="2051678" y="2708908"/>
          <a:ext cx="46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3675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5968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8996433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6" y="3429000"/>
            <a:ext cx="1440183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3429000"/>
            <a:ext cx="1980253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2231701" y="3429000"/>
            <a:ext cx="1440187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63261"/>
              </p:ext>
            </p:extLst>
          </p:nvPr>
        </p:nvGraphicFramePr>
        <p:xfrm>
          <a:off x="5292092" y="1268724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12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67917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225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r>
              <a:rPr lang="en-US" altLang="zh-TW" dirty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v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( 9 )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( 16 );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200735"/>
              </p:ext>
            </p:extLst>
          </p:nvPr>
        </p:nvGraphicFramePr>
        <p:xfrm>
          <a:off x="1511609" y="2708908"/>
          <a:ext cx="32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4932046" y="3429000"/>
            <a:ext cx="540070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3429000"/>
            <a:ext cx="36004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691632" y="3429000"/>
            <a:ext cx="1980255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415244"/>
              </p:ext>
            </p:extLst>
          </p:nvPr>
        </p:nvGraphicFramePr>
        <p:xfrm>
          <a:off x="5292092" y="1268724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58126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r>
              <a:rPr lang="en-US" altLang="zh-TW" dirty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v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( 9 )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( 16 );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/>
        </p:nvGraphicFramePr>
        <p:xfrm>
          <a:off x="1511609" y="2708908"/>
          <a:ext cx="57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3675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5968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899643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003193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0861654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559806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6" y="3429000"/>
            <a:ext cx="1980252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3429000"/>
            <a:ext cx="2880368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691632" y="3429000"/>
            <a:ext cx="1980255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5292092" y="1268724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0790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::size()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myLast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-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myFirst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::capacity()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-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myFirst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3491862" y="3068954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6552253" y="5769299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5472115" y="4869184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5472115" y="540925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32276" y="504920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" name="流程圖: 程序 7"/>
          <p:cNvSpPr/>
          <p:nvPr/>
        </p:nvSpPr>
        <p:spPr>
          <a:xfrm>
            <a:off x="7272345" y="540925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32161" y="504920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632391" y="504920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1" name="流程圖: 程序 10"/>
          <p:cNvSpPr/>
          <p:nvPr/>
        </p:nvSpPr>
        <p:spPr>
          <a:xfrm>
            <a:off x="6372230" y="540925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 flipH="1" flipV="1">
            <a:off x="5832161" y="3789046"/>
            <a:ext cx="1980254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" name="直線單箭頭接點 12"/>
          <p:cNvCxnSpPr/>
          <p:nvPr/>
        </p:nvCxnSpPr>
        <p:spPr>
          <a:xfrm flipH="1" flipV="1">
            <a:off x="5472115" y="3789046"/>
            <a:ext cx="1440184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" name="直線單箭頭接點 13"/>
          <p:cNvCxnSpPr/>
          <p:nvPr/>
        </p:nvCxnSpPr>
        <p:spPr>
          <a:xfrm flipH="1" flipV="1">
            <a:off x="3671885" y="3789046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971540" y="5049207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44104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49050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r>
              <a:rPr lang="en-US" altLang="zh-TW" dirty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v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( 10 )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( 8 );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34033"/>
              </p:ext>
            </p:extLst>
          </p:nvPr>
        </p:nvGraphicFramePr>
        <p:xfrm>
          <a:off x="2591747" y="2708908"/>
          <a:ext cx="36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v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6" y="3429000"/>
            <a:ext cx="900114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3429000"/>
            <a:ext cx="1800230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2771770" y="3429000"/>
            <a:ext cx="900118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386698"/>
              </p:ext>
            </p:extLst>
          </p:nvPr>
        </p:nvGraphicFramePr>
        <p:xfrm>
          <a:off x="5292092" y="1268724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51253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r>
              <a:rPr lang="en-US" altLang="zh-TW" dirty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v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( 10 )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( 8 );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34033"/>
              </p:ext>
            </p:extLst>
          </p:nvPr>
        </p:nvGraphicFramePr>
        <p:xfrm>
          <a:off x="2591747" y="2708908"/>
          <a:ext cx="36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v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6" y="3429000"/>
            <a:ext cx="900114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3429000"/>
            <a:ext cx="1080138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2771770" y="3429000"/>
            <a:ext cx="900118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333583"/>
              </p:ext>
            </p:extLst>
          </p:nvPr>
        </p:nvGraphicFramePr>
        <p:xfrm>
          <a:off x="5292092" y="1268724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8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2573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09790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r>
              <a:rPr lang="en-US" altLang="zh-TW" dirty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v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( 10 )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( 12 );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46826"/>
              </p:ext>
            </p:extLst>
          </p:nvPr>
        </p:nvGraphicFramePr>
        <p:xfrm>
          <a:off x="1511609" y="2708908"/>
          <a:ext cx="36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v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5292092" y="3429000"/>
            <a:ext cx="180024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3429000"/>
            <a:ext cx="720092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691632" y="3429000"/>
            <a:ext cx="1980255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386698"/>
              </p:ext>
            </p:extLst>
          </p:nvPr>
        </p:nvGraphicFramePr>
        <p:xfrm>
          <a:off x="5292092" y="1268724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91892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r>
              <a:rPr lang="en-US" altLang="zh-TW" dirty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v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( 10 )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( 12 );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863276"/>
              </p:ext>
            </p:extLst>
          </p:nvPr>
        </p:nvGraphicFramePr>
        <p:xfrm>
          <a:off x="1511609" y="2708908"/>
          <a:ext cx="54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3675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5968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899643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003193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0861654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v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6" y="3429000"/>
            <a:ext cx="162020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3429000"/>
            <a:ext cx="1440184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691632" y="3429000"/>
            <a:ext cx="1980255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303138"/>
              </p:ext>
            </p:extLst>
          </p:nvPr>
        </p:nvGraphicFramePr>
        <p:xfrm>
          <a:off x="5292092" y="1268724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12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59464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48619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r>
              <a:rPr lang="en-US" altLang="zh-TW" dirty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v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( 10 )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( 16 );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858857"/>
              </p:ext>
            </p:extLst>
          </p:nvPr>
        </p:nvGraphicFramePr>
        <p:xfrm>
          <a:off x="1511609" y="2708908"/>
          <a:ext cx="36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v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5292092" y="3429000"/>
            <a:ext cx="180024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3429000"/>
            <a:ext cx="720092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691632" y="3429000"/>
            <a:ext cx="1980255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859196"/>
              </p:ext>
            </p:extLst>
          </p:nvPr>
        </p:nvGraphicFramePr>
        <p:xfrm>
          <a:off x="5292092" y="1268724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74231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r>
              <a:rPr lang="en-US" altLang="zh-TW" dirty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v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( 10 )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( 16 );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939396"/>
              </p:ext>
            </p:extLst>
          </p:nvPr>
        </p:nvGraphicFramePr>
        <p:xfrm>
          <a:off x="1511609" y="2708908"/>
          <a:ext cx="57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3675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5968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899643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003193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0861654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559806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v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6" y="3429000"/>
            <a:ext cx="1980252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3429000"/>
            <a:ext cx="2880368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691632" y="3429000"/>
            <a:ext cx="1980255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610637"/>
              </p:ext>
            </p:extLst>
          </p:nvPr>
        </p:nvGraphicFramePr>
        <p:xfrm>
          <a:off x="5292092" y="1268724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72729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7599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v;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length = 0; length &lt; 16; length++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length );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4211954" y="4509138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v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0</a:t>
            </a:r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0</a:t>
            </a:r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0</a:t>
            </a:r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126763"/>
              </p:ext>
            </p:extLst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length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03983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v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( 10 )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( 12 );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( 14 );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( 16 );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249003"/>
              </p:ext>
            </p:extLst>
          </p:nvPr>
        </p:nvGraphicFramePr>
        <p:xfrm>
          <a:off x="431471" y="2708908"/>
          <a:ext cx="36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v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4211954" y="3429000"/>
            <a:ext cx="1260162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4211954" y="3429000"/>
            <a:ext cx="36004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611494" y="3429000"/>
            <a:ext cx="3060392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620501"/>
              </p:ext>
            </p:extLst>
          </p:nvPr>
        </p:nvGraphicFramePr>
        <p:xfrm>
          <a:off x="5292092" y="1088701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18388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v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( 10 )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( 12 );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( 14 );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( 16 );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584698"/>
              </p:ext>
            </p:extLst>
          </p:nvPr>
        </p:nvGraphicFramePr>
        <p:xfrm>
          <a:off x="431471" y="2708908"/>
          <a:ext cx="54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3675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5968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899643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003193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0861654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v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6" y="3429000"/>
            <a:ext cx="540068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3429000"/>
            <a:ext cx="36004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611494" y="3429000"/>
            <a:ext cx="3060392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16890"/>
              </p:ext>
            </p:extLst>
          </p:nvPr>
        </p:nvGraphicFramePr>
        <p:xfrm>
          <a:off x="5292092" y="1088701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12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8248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v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( 10 )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( 12 );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( 14 );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( 16 );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198935"/>
              </p:ext>
            </p:extLst>
          </p:nvPr>
        </p:nvGraphicFramePr>
        <p:xfrm>
          <a:off x="431471" y="2708908"/>
          <a:ext cx="54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3675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5968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899643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003193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0861654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v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6" y="3429000"/>
            <a:ext cx="540068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3429000"/>
            <a:ext cx="1080138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611494" y="3429000"/>
            <a:ext cx="3060392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649233"/>
              </p:ext>
            </p:extLst>
          </p:nvPr>
        </p:nvGraphicFramePr>
        <p:xfrm>
          <a:off x="5292092" y="1088701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14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87742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v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( 10 )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( 12 );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( 14 );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( 16 );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752478"/>
              </p:ext>
            </p:extLst>
          </p:nvPr>
        </p:nvGraphicFramePr>
        <p:xfrm>
          <a:off x="431471" y="2708908"/>
          <a:ext cx="792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3675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5968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899643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003193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0861654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559806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397242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9897722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7871907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8017235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404281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5869049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v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6" y="3429000"/>
            <a:ext cx="3060390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3429000"/>
            <a:ext cx="1800230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611494" y="3429000"/>
            <a:ext cx="3060392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241783"/>
              </p:ext>
            </p:extLst>
          </p:nvPr>
        </p:nvGraphicFramePr>
        <p:xfrm>
          <a:off x="5292092" y="1088701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22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27974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800" dirty="0"/>
              <a:t>How is resize implemented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2626719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( 5 );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7" y="3429000"/>
            <a:ext cx="180021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1" y="3429000"/>
            <a:ext cx="1080137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3491862" y="3429000"/>
            <a:ext cx="180025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700507"/>
              </p:ext>
            </p:extLst>
          </p:nvPr>
        </p:nvGraphicFramePr>
        <p:xfrm>
          <a:off x="3311839" y="2708908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46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9368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( 5 );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7" y="3429000"/>
            <a:ext cx="180021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1" y="3429000"/>
            <a:ext cx="720091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3491862" y="3429000"/>
            <a:ext cx="180025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902299"/>
              </p:ext>
            </p:extLst>
          </p:nvPr>
        </p:nvGraphicFramePr>
        <p:xfrm>
          <a:off x="3311839" y="2708908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46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75348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77996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( 5 );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/>
        </p:nvGraphicFramePr>
        <p:xfrm>
          <a:off x="4572000" y="2708908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46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7" y="3429000"/>
            <a:ext cx="720090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1" y="3429000"/>
            <a:ext cx="162020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V="1">
            <a:off x="3671887" y="3429000"/>
            <a:ext cx="108013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9" name="流程圖: 程序 18"/>
          <p:cNvSpPr/>
          <p:nvPr/>
        </p:nvSpPr>
        <p:spPr>
          <a:xfrm>
            <a:off x="3131816" y="162877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tempPtr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491862" y="1988816"/>
            <a:ext cx="360046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287936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( 5 );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/>
        </p:nvGraphicFramePr>
        <p:xfrm>
          <a:off x="4572000" y="2708908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46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7" y="3429000"/>
            <a:ext cx="720090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1" y="3429000"/>
            <a:ext cx="162020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V="1">
            <a:off x="3671887" y="3429000"/>
            <a:ext cx="108013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9" name="流程圖: 程序 18"/>
          <p:cNvSpPr/>
          <p:nvPr/>
        </p:nvSpPr>
        <p:spPr>
          <a:xfrm>
            <a:off x="3131816" y="162877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tempPtr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491862" y="1988816"/>
            <a:ext cx="360046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3671885" y="2168839"/>
            <a:ext cx="1080140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719669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v;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length = 0; length &lt; 16; length++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length );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4211954" y="4509138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v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0</a:t>
            </a:r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0</a:t>
            </a:r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0</a:t>
            </a:r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327646"/>
              </p:ext>
            </p:extLst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length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4039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( 5 );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/>
        </p:nvGraphicFramePr>
        <p:xfrm>
          <a:off x="4572000" y="2708908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46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7" y="3429000"/>
            <a:ext cx="720090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1" y="3429000"/>
            <a:ext cx="162020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871655" y="3429000"/>
            <a:ext cx="1800232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959937"/>
              </p:ext>
            </p:extLst>
          </p:nvPr>
        </p:nvGraphicFramePr>
        <p:xfrm>
          <a:off x="1691632" y="2708908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流程圖: 程序 18"/>
          <p:cNvSpPr/>
          <p:nvPr/>
        </p:nvSpPr>
        <p:spPr>
          <a:xfrm>
            <a:off x="3131816" y="162877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tempPtr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491862" y="1988816"/>
            <a:ext cx="360046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3671885" y="2168839"/>
            <a:ext cx="1080140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54301025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( 5 );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/>
        </p:nvGraphicFramePr>
        <p:xfrm>
          <a:off x="4572000" y="2708908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46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7" y="3429000"/>
            <a:ext cx="720090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1" y="3429000"/>
            <a:ext cx="162020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871655" y="3429000"/>
            <a:ext cx="1800232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755406"/>
              </p:ext>
            </p:extLst>
          </p:nvPr>
        </p:nvGraphicFramePr>
        <p:xfrm>
          <a:off x="1691632" y="2708908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46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流程圖: 程序 18"/>
          <p:cNvSpPr/>
          <p:nvPr/>
        </p:nvSpPr>
        <p:spPr>
          <a:xfrm>
            <a:off x="3131816" y="162877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tempPtr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491862" y="1988816"/>
            <a:ext cx="360046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3671885" y="2168839"/>
            <a:ext cx="1080140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16253048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( 5 );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7" y="3429000"/>
            <a:ext cx="720090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1" y="3429000"/>
            <a:ext cx="162020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871655" y="3429000"/>
            <a:ext cx="1800232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693214"/>
              </p:ext>
            </p:extLst>
          </p:nvPr>
        </p:nvGraphicFramePr>
        <p:xfrm>
          <a:off x="1691632" y="2708908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46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流程圖: 程序 18"/>
          <p:cNvSpPr/>
          <p:nvPr/>
        </p:nvSpPr>
        <p:spPr>
          <a:xfrm>
            <a:off x="3131816" y="162877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tempPtr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491862" y="1988816"/>
            <a:ext cx="360046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3671885" y="2168839"/>
            <a:ext cx="1080140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34031590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( 5 );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4031931" y="3429000"/>
            <a:ext cx="144018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3671885" y="3429000"/>
            <a:ext cx="90011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871655" y="3429000"/>
            <a:ext cx="1800232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693214"/>
              </p:ext>
            </p:extLst>
          </p:nvPr>
        </p:nvGraphicFramePr>
        <p:xfrm>
          <a:off x="1691632" y="2708908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46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流程圖: 程序 18"/>
          <p:cNvSpPr/>
          <p:nvPr/>
        </p:nvSpPr>
        <p:spPr>
          <a:xfrm>
            <a:off x="3131816" y="162877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tempPtr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491862" y="1988816"/>
            <a:ext cx="360046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3671885" y="2168839"/>
            <a:ext cx="1080140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58618606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( 5 );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4031931" y="3429000"/>
            <a:ext cx="144018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3671885" y="3429000"/>
            <a:ext cx="90011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871655" y="3429000"/>
            <a:ext cx="1800232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693214"/>
              </p:ext>
            </p:extLst>
          </p:nvPr>
        </p:nvGraphicFramePr>
        <p:xfrm>
          <a:off x="1691632" y="2708908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46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5194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524480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pPr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*;</a:t>
            </a:r>
          </a:p>
          <a:p>
            <a:pPr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*;</a:t>
            </a:r>
          </a:p>
          <a:p>
            <a:pPr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vector();</a:t>
            </a:r>
          </a:p>
          <a:p>
            <a:pPr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vector(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vector(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~vector();</a:t>
            </a:r>
          </a:p>
          <a:p>
            <a:pPr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assign(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resize(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newSize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clear();</a:t>
            </a:r>
          </a:p>
          <a:p>
            <a:pPr lvl="0"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begin();</a:t>
            </a:r>
          </a:p>
          <a:p>
            <a:pPr lvl="0"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end();</a:t>
            </a:r>
          </a:p>
          <a:p>
            <a:pPr lvl="0"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empty();</a:t>
            </a:r>
          </a:p>
          <a:p>
            <a:pPr lvl="0"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size();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capacity();</a:t>
            </a:r>
          </a:p>
          <a:p>
            <a:pPr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at(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pos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>
              <a:lnSpc>
                <a:spcPct val="95000"/>
              </a:lnSpc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pPr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pointer to beginning of array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pointer to current end of sequence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pointer to end of array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606164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112069" y="548632"/>
            <a:ext cx="3600460" cy="2340299"/>
          </a:xfrm>
        </p:spPr>
        <p:txBody>
          <a:bodyPr/>
          <a:lstStyle/>
          <a:p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0; i &lt; 8; ++i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v1.push_back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( 3 );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0; i &lt; 5; ++i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v2.push_back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( 7 );</a:t>
            </a:r>
          </a:p>
          <a:p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v1.assign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  <a:endParaRPr lang="zh-TW" altLang="en-US" dirty="0">
              <a:latin typeface="+mn-lt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91517" y="1448747"/>
          <a:ext cx="32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431471" y="2888931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1151563" y="2708908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1151563" y="324897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11724" y="288893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" name="流程圖: 程序 7"/>
          <p:cNvSpPr/>
          <p:nvPr/>
        </p:nvSpPr>
        <p:spPr>
          <a:xfrm>
            <a:off x="2951793" y="324897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11609" y="288893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11839" y="288893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1" name="流程圖: 程序 10"/>
          <p:cNvSpPr/>
          <p:nvPr/>
        </p:nvSpPr>
        <p:spPr>
          <a:xfrm>
            <a:off x="2051678" y="324897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3491862" y="2168839"/>
            <a:ext cx="72009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" name="直線單箭頭接點 12"/>
          <p:cNvCxnSpPr/>
          <p:nvPr/>
        </p:nvCxnSpPr>
        <p:spPr>
          <a:xfrm flipV="1">
            <a:off x="2591747" y="2168839"/>
            <a:ext cx="1260161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" name="直線單箭頭接點 13"/>
          <p:cNvCxnSpPr/>
          <p:nvPr/>
        </p:nvCxnSpPr>
        <p:spPr>
          <a:xfrm flipH="1" flipV="1">
            <a:off x="971540" y="2168839"/>
            <a:ext cx="720094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791517" y="4149092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431471" y="5589276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1151563" y="540925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8" name="流程圖: 程序 17"/>
          <p:cNvSpPr/>
          <p:nvPr/>
        </p:nvSpPr>
        <p:spPr>
          <a:xfrm>
            <a:off x="1151563" y="594932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411724" y="558927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2951793" y="594932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511609" y="558927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311839" y="558927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3" name="流程圖: 程序 22"/>
          <p:cNvSpPr/>
          <p:nvPr/>
        </p:nvSpPr>
        <p:spPr>
          <a:xfrm>
            <a:off x="2051678" y="594932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24" name="直線單箭頭接點 23"/>
          <p:cNvCxnSpPr/>
          <p:nvPr/>
        </p:nvCxnSpPr>
        <p:spPr>
          <a:xfrm flipH="1" flipV="1">
            <a:off x="3131816" y="4869184"/>
            <a:ext cx="360046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5" name="直線單箭頭接點 24"/>
          <p:cNvCxnSpPr/>
          <p:nvPr/>
        </p:nvCxnSpPr>
        <p:spPr>
          <a:xfrm flipV="1">
            <a:off x="2591747" y="4869184"/>
            <a:ext cx="180023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6" name="直線單箭頭接點 25"/>
          <p:cNvCxnSpPr/>
          <p:nvPr/>
        </p:nvCxnSpPr>
        <p:spPr>
          <a:xfrm flipH="1" flipV="1">
            <a:off x="971540" y="4869184"/>
            <a:ext cx="720094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6012184" y="3429000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8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6012184" y="5409253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29" name="內容版面配置區 1"/>
          <p:cNvSpPr txBox="1">
            <a:spLocks/>
          </p:cNvSpPr>
          <p:nvPr/>
        </p:nvSpPr>
        <p:spPr>
          <a:xfrm>
            <a:off x="611494" y="548632"/>
            <a:ext cx="3420436" cy="36004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ea typeface="細明體" panose="02020509000000000000" pitchFamily="49" charset="-120"/>
                <a:cs typeface="+mn-cs"/>
              </a:rPr>
              <a:t>v2.size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ea typeface="細明體" panose="02020509000000000000" pitchFamily="49" charset="-120"/>
                <a:cs typeface="+mn-cs"/>
              </a:rPr>
              <a:t>() &lt;= </a:t>
            </a: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ea typeface="細明體" panose="02020509000000000000" pitchFamily="49" charset="-120"/>
                <a:cs typeface="+mn-cs"/>
              </a:rPr>
              <a:t>v1.capacity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ea typeface="細明體" panose="02020509000000000000" pitchFamily="49" charset="-120"/>
                <a:cs typeface="+mn-cs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9634585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112069" y="548632"/>
            <a:ext cx="3600460" cy="2340299"/>
          </a:xfrm>
        </p:spPr>
        <p:txBody>
          <a:bodyPr/>
          <a:lstStyle/>
          <a:p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0; i &lt; 8; ++i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v1.push_back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( 3 );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0; i &lt; 5; ++i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v2.push_back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( 5 );</a:t>
            </a:r>
          </a:p>
          <a:p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v1.assign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  <a:endParaRPr lang="zh-TW" altLang="en-US" dirty="0">
              <a:latin typeface="+mn-lt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91517" y="1448747"/>
          <a:ext cx="32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431471" y="2888931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1151563" y="2708908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1151563" y="324897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11724" y="288893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" name="流程圖: 程序 7"/>
          <p:cNvSpPr/>
          <p:nvPr/>
        </p:nvSpPr>
        <p:spPr>
          <a:xfrm>
            <a:off x="2951793" y="324897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11609" y="288893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11839" y="288893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1" name="流程圖: 程序 10"/>
          <p:cNvSpPr/>
          <p:nvPr/>
        </p:nvSpPr>
        <p:spPr>
          <a:xfrm>
            <a:off x="2051678" y="324897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3491862" y="2168839"/>
            <a:ext cx="72009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" name="直線單箭頭接點 12"/>
          <p:cNvCxnSpPr/>
          <p:nvPr/>
        </p:nvCxnSpPr>
        <p:spPr>
          <a:xfrm flipV="1">
            <a:off x="2591747" y="2168839"/>
            <a:ext cx="180023" cy="900117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" name="直線單箭頭接點 13"/>
          <p:cNvCxnSpPr/>
          <p:nvPr/>
        </p:nvCxnSpPr>
        <p:spPr>
          <a:xfrm flipH="1" flipV="1">
            <a:off x="971540" y="2168839"/>
            <a:ext cx="720094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791517" y="4149092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431471" y="5589276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1151563" y="540925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8" name="流程圖: 程序 17"/>
          <p:cNvSpPr/>
          <p:nvPr/>
        </p:nvSpPr>
        <p:spPr>
          <a:xfrm>
            <a:off x="1151563" y="594932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411724" y="558927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2951793" y="594932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511609" y="558927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311839" y="558927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3" name="流程圖: 程序 22"/>
          <p:cNvSpPr/>
          <p:nvPr/>
        </p:nvSpPr>
        <p:spPr>
          <a:xfrm>
            <a:off x="2051678" y="594932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24" name="直線單箭頭接點 23"/>
          <p:cNvCxnSpPr/>
          <p:nvPr/>
        </p:nvCxnSpPr>
        <p:spPr>
          <a:xfrm flipH="1" flipV="1">
            <a:off x="3131816" y="4869184"/>
            <a:ext cx="360046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5" name="直線單箭頭接點 24"/>
          <p:cNvCxnSpPr/>
          <p:nvPr/>
        </p:nvCxnSpPr>
        <p:spPr>
          <a:xfrm flipV="1">
            <a:off x="2591748" y="4869184"/>
            <a:ext cx="1800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6" name="直線單箭頭接點 25"/>
          <p:cNvCxnSpPr/>
          <p:nvPr/>
        </p:nvCxnSpPr>
        <p:spPr>
          <a:xfrm flipH="1" flipV="1">
            <a:off x="971540" y="4869184"/>
            <a:ext cx="720094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6012184" y="3429000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6012184" y="5409253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29" name="內容版面配置區 1"/>
          <p:cNvSpPr txBox="1">
            <a:spLocks/>
          </p:cNvSpPr>
          <p:nvPr/>
        </p:nvSpPr>
        <p:spPr>
          <a:xfrm>
            <a:off x="611494" y="548632"/>
            <a:ext cx="3420436" cy="36004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ea typeface="細明體" panose="02020509000000000000" pitchFamily="49" charset="-120"/>
                <a:cs typeface="+mn-cs"/>
              </a:rPr>
              <a:t>v2.size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ea typeface="細明體" panose="02020509000000000000" pitchFamily="49" charset="-120"/>
                <a:cs typeface="+mn-cs"/>
              </a:rPr>
              <a:t>() &lt;= </a:t>
            </a: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ea typeface="細明體" panose="02020509000000000000" pitchFamily="49" charset="-120"/>
                <a:cs typeface="+mn-cs"/>
              </a:rPr>
              <a:t>v1.capacity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ea typeface="細明體" panose="02020509000000000000" pitchFamily="49" charset="-120"/>
                <a:cs typeface="+mn-cs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7009667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2398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v;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length = 0; length &lt; 16; length++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length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484671"/>
              </p:ext>
            </p:extLst>
          </p:nvPr>
        </p:nvGraphicFramePr>
        <p:xfrm>
          <a:off x="1151563" y="1808793"/>
          <a:ext cx="3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4509138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v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1691632" y="2528885"/>
            <a:ext cx="3780484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1691632" y="2528885"/>
            <a:ext cx="2880368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184244"/>
              </p:ext>
            </p:extLst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length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084938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112069" y="548633"/>
            <a:ext cx="3600460" cy="2160276"/>
          </a:xfrm>
        </p:spPr>
        <p:txBody>
          <a:bodyPr/>
          <a:lstStyle/>
          <a:p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0; i &lt; 5; ++i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v1.push_back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( 7 );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( 7 );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v2.push_back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( 0 );</a:t>
            </a:r>
          </a:p>
          <a:p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v1.assign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  <a:endParaRPr lang="zh-TW" altLang="en-US" dirty="0">
              <a:latin typeface="+mn-lt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91517" y="4149092"/>
          <a:ext cx="36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59561473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431471" y="2888931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1151563" y="540925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1151563" y="594932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11724" y="558927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" name="流程圖: 程序 7"/>
          <p:cNvSpPr/>
          <p:nvPr/>
        </p:nvSpPr>
        <p:spPr>
          <a:xfrm>
            <a:off x="2951793" y="594932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11609" y="558927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11839" y="558927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1" name="流程圖: 程序 10"/>
          <p:cNvSpPr/>
          <p:nvPr/>
        </p:nvSpPr>
        <p:spPr>
          <a:xfrm>
            <a:off x="2051678" y="594932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3491862" y="4869184"/>
            <a:ext cx="1080138" cy="90011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" name="直線單箭頭接點 12"/>
          <p:cNvCxnSpPr/>
          <p:nvPr/>
        </p:nvCxnSpPr>
        <p:spPr>
          <a:xfrm flipV="1">
            <a:off x="2591747" y="4869184"/>
            <a:ext cx="1260161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" name="直線單箭頭接點 13"/>
          <p:cNvCxnSpPr/>
          <p:nvPr/>
        </p:nvCxnSpPr>
        <p:spPr>
          <a:xfrm flipH="1" flipV="1">
            <a:off x="971540" y="4869184"/>
            <a:ext cx="720094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791517" y="1448747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431471" y="5589276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1151563" y="2708908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8" name="流程圖: 程序 17"/>
          <p:cNvSpPr/>
          <p:nvPr/>
        </p:nvSpPr>
        <p:spPr>
          <a:xfrm>
            <a:off x="1151563" y="324897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411724" y="288893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2951793" y="324897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511609" y="288893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311839" y="288893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3" name="流程圖: 程序 22"/>
          <p:cNvSpPr/>
          <p:nvPr/>
        </p:nvSpPr>
        <p:spPr>
          <a:xfrm>
            <a:off x="2051678" y="324897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24" name="直線單箭頭接點 23"/>
          <p:cNvCxnSpPr/>
          <p:nvPr/>
        </p:nvCxnSpPr>
        <p:spPr>
          <a:xfrm flipH="1" flipV="1">
            <a:off x="3131816" y="2168839"/>
            <a:ext cx="360046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5" name="直線單箭頭接點 24"/>
          <p:cNvCxnSpPr/>
          <p:nvPr/>
        </p:nvCxnSpPr>
        <p:spPr>
          <a:xfrm flipV="1">
            <a:off x="2591747" y="2168839"/>
            <a:ext cx="180023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6" name="直線單箭頭接點 25"/>
          <p:cNvCxnSpPr/>
          <p:nvPr/>
        </p:nvCxnSpPr>
        <p:spPr>
          <a:xfrm flipH="1" flipV="1">
            <a:off x="971540" y="2168839"/>
            <a:ext cx="720093" cy="90011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6012184" y="5409253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8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6012184" y="3429000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30" name="內容版面配置區 1"/>
          <p:cNvSpPr txBox="1">
            <a:spLocks/>
          </p:cNvSpPr>
          <p:nvPr/>
        </p:nvSpPr>
        <p:spPr>
          <a:xfrm>
            <a:off x="431471" y="548632"/>
            <a:ext cx="4500575" cy="54006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v2.size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() &gt; </a:t>
            </a: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v1.capacity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() &amp;&amp;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itchFamily="49" charset="0"/>
              <a:ea typeface="細明體" panose="02020509000000000000" pitchFamily="49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ea typeface="細明體" panose="02020509000000000000" pitchFamily="49" charset="-120"/>
                <a:cs typeface="+mn-cs"/>
              </a:rPr>
              <a:t>v2.size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ea typeface="細明體" panose="02020509000000000000" pitchFamily="49" charset="-120"/>
                <a:cs typeface="+mn-cs"/>
              </a:rPr>
              <a:t>() &lt;= </a:t>
            </a: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ea typeface="細明體" panose="02020509000000000000" pitchFamily="49" charset="-120"/>
                <a:cs typeface="+mn-cs"/>
              </a:rPr>
              <a:t>v1.capacity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ea typeface="細明體" panose="02020509000000000000" pitchFamily="49" charset="-120"/>
                <a:cs typeface="+mn-cs"/>
              </a:rPr>
              <a:t>() * 3 / 2</a:t>
            </a:r>
          </a:p>
        </p:txBody>
      </p:sp>
    </p:spTree>
    <p:extLst>
      <p:ext uri="{BB962C8B-B14F-4D97-AF65-F5344CB8AC3E}">
        <p14:creationId xmlns:p14="http://schemas.microsoft.com/office/powerpoint/2010/main" val="170375734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112069" y="548633"/>
            <a:ext cx="3600460" cy="2160276"/>
          </a:xfrm>
        </p:spPr>
        <p:txBody>
          <a:bodyPr/>
          <a:lstStyle/>
          <a:p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0; i &lt; 5; ++i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v1.push_back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( 7 );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( 7 );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v2.push_back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( 0 );</a:t>
            </a:r>
          </a:p>
          <a:p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v1.assign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  <a:endParaRPr lang="zh-TW" altLang="en-US" dirty="0">
              <a:latin typeface="+mn-lt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91517" y="4149092"/>
          <a:ext cx="36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59561473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431471" y="2888931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1151563" y="540925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1151563" y="594932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11724" y="558927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" name="流程圖: 程序 7"/>
          <p:cNvSpPr/>
          <p:nvPr/>
        </p:nvSpPr>
        <p:spPr>
          <a:xfrm>
            <a:off x="2951793" y="594932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11609" y="558927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11839" y="558927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1" name="流程圖: 程序 10"/>
          <p:cNvSpPr/>
          <p:nvPr/>
        </p:nvSpPr>
        <p:spPr>
          <a:xfrm>
            <a:off x="2051678" y="594932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3491862" y="4869184"/>
            <a:ext cx="1080138" cy="90011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" name="直線單箭頭接點 12"/>
          <p:cNvCxnSpPr/>
          <p:nvPr/>
        </p:nvCxnSpPr>
        <p:spPr>
          <a:xfrm flipV="1">
            <a:off x="2591747" y="4869184"/>
            <a:ext cx="1260161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" name="直線單箭頭接點 13"/>
          <p:cNvCxnSpPr/>
          <p:nvPr/>
        </p:nvCxnSpPr>
        <p:spPr>
          <a:xfrm flipH="1" flipV="1">
            <a:off x="971540" y="4869184"/>
            <a:ext cx="720094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6" name="文字方塊 15"/>
          <p:cNvSpPr txBox="1"/>
          <p:nvPr/>
        </p:nvSpPr>
        <p:spPr>
          <a:xfrm>
            <a:off x="431471" y="5589276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1151563" y="2708908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8" name="流程圖: 程序 17"/>
          <p:cNvSpPr/>
          <p:nvPr/>
        </p:nvSpPr>
        <p:spPr>
          <a:xfrm>
            <a:off x="1151563" y="324897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411724" y="288893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2951793" y="324897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511609" y="288893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311839" y="288893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3" name="流程圖: 程序 22"/>
          <p:cNvSpPr/>
          <p:nvPr/>
        </p:nvSpPr>
        <p:spPr>
          <a:xfrm>
            <a:off x="2051678" y="324897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24" name="直線單箭頭接點 23"/>
          <p:cNvCxnSpPr/>
          <p:nvPr/>
        </p:nvCxnSpPr>
        <p:spPr>
          <a:xfrm flipV="1">
            <a:off x="3491862" y="2168839"/>
            <a:ext cx="720092" cy="90011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5" name="直線單箭頭接點 24"/>
          <p:cNvCxnSpPr/>
          <p:nvPr/>
        </p:nvCxnSpPr>
        <p:spPr>
          <a:xfrm flipV="1">
            <a:off x="2591747" y="2168839"/>
            <a:ext cx="1260161" cy="90011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6" name="直線單箭頭接點 25"/>
          <p:cNvCxnSpPr/>
          <p:nvPr/>
        </p:nvCxnSpPr>
        <p:spPr>
          <a:xfrm flipH="1" flipV="1">
            <a:off x="971540" y="2168839"/>
            <a:ext cx="720093" cy="90011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6012184" y="5409253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8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6012184" y="3429000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8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30" name="內容版面配置區 1"/>
          <p:cNvSpPr txBox="1">
            <a:spLocks/>
          </p:cNvSpPr>
          <p:nvPr/>
        </p:nvSpPr>
        <p:spPr>
          <a:xfrm>
            <a:off x="431471" y="548632"/>
            <a:ext cx="4500575" cy="54006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v2.size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() &gt; </a:t>
            </a: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v1.capacity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() &amp;&amp;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itchFamily="49" charset="0"/>
              <a:ea typeface="細明體" panose="02020509000000000000" pitchFamily="49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ea typeface="細明體" panose="02020509000000000000" pitchFamily="49" charset="-120"/>
                <a:cs typeface="+mn-cs"/>
              </a:rPr>
              <a:t>v2.size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ea typeface="細明體" panose="02020509000000000000" pitchFamily="49" charset="-120"/>
                <a:cs typeface="+mn-cs"/>
              </a:rPr>
              <a:t>() &lt;= </a:t>
            </a: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ea typeface="細明體" panose="02020509000000000000" pitchFamily="49" charset="-120"/>
                <a:cs typeface="+mn-cs"/>
              </a:rPr>
              <a:t>v1.capacity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ea typeface="細明體" panose="02020509000000000000" pitchFamily="49" charset="-120"/>
                <a:cs typeface="+mn-cs"/>
              </a:rPr>
              <a:t>() * 3 / 2</a:t>
            </a:r>
          </a:p>
        </p:txBody>
      </p:sp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791517" y="1448747"/>
          <a:ext cx="32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600313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387191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112069" y="548632"/>
            <a:ext cx="3780483" cy="2340299"/>
          </a:xfrm>
        </p:spPr>
        <p:txBody>
          <a:bodyPr/>
          <a:lstStyle/>
          <a:p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0; i &lt; 5; ++i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v1.push_back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( 7 );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0; i &lt; 10; ++i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v2.push_back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( 3 );</a:t>
            </a:r>
          </a:p>
          <a:p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v1.assign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  <a:endParaRPr lang="zh-TW" altLang="en-US" dirty="0">
              <a:latin typeface="+mn-lt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91517" y="2888931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1511609" y="540925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1511609" y="594932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71770" y="558927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" name="流程圖: 程序 7"/>
          <p:cNvSpPr/>
          <p:nvPr/>
        </p:nvSpPr>
        <p:spPr>
          <a:xfrm>
            <a:off x="3311839" y="594932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71655" y="558927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71885" y="558927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1" name="流程圖: 程序 10"/>
          <p:cNvSpPr/>
          <p:nvPr/>
        </p:nvSpPr>
        <p:spPr>
          <a:xfrm>
            <a:off x="2411724" y="594932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3851908" y="4869184"/>
            <a:ext cx="1440184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" name="直線單箭頭接點 12"/>
          <p:cNvCxnSpPr/>
          <p:nvPr/>
        </p:nvCxnSpPr>
        <p:spPr>
          <a:xfrm flipV="1">
            <a:off x="2951793" y="4869184"/>
            <a:ext cx="1260161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" name="直線單箭頭接點 13"/>
          <p:cNvCxnSpPr/>
          <p:nvPr/>
        </p:nvCxnSpPr>
        <p:spPr>
          <a:xfrm flipH="1" flipV="1">
            <a:off x="611495" y="4869184"/>
            <a:ext cx="1440183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6" name="文字方塊 15"/>
          <p:cNvSpPr txBox="1"/>
          <p:nvPr/>
        </p:nvSpPr>
        <p:spPr>
          <a:xfrm>
            <a:off x="791517" y="5589276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1511609" y="2708908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8" name="流程圖: 程序 17"/>
          <p:cNvSpPr/>
          <p:nvPr/>
        </p:nvSpPr>
        <p:spPr>
          <a:xfrm>
            <a:off x="1511609" y="324897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71770" y="288893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3311839" y="324897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871655" y="288893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671885" y="288893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3" name="流程圖: 程序 22"/>
          <p:cNvSpPr/>
          <p:nvPr/>
        </p:nvSpPr>
        <p:spPr>
          <a:xfrm>
            <a:off x="2411724" y="324897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24" name="直線單箭頭接點 23"/>
          <p:cNvCxnSpPr/>
          <p:nvPr/>
        </p:nvCxnSpPr>
        <p:spPr>
          <a:xfrm flipH="1" flipV="1">
            <a:off x="2771770" y="2168839"/>
            <a:ext cx="1080138" cy="90011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5" name="直線單箭頭接點 24"/>
          <p:cNvCxnSpPr/>
          <p:nvPr/>
        </p:nvCxnSpPr>
        <p:spPr>
          <a:xfrm flipH="1" flipV="1">
            <a:off x="2411724" y="2168839"/>
            <a:ext cx="540069" cy="90011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6" name="直線單箭頭接點 25"/>
          <p:cNvCxnSpPr/>
          <p:nvPr/>
        </p:nvCxnSpPr>
        <p:spPr>
          <a:xfrm flipH="1" flipV="1">
            <a:off x="611495" y="2168839"/>
            <a:ext cx="1440183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6012184" y="5409253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6012184" y="3429000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30" name="內容版面配置區 1"/>
          <p:cNvSpPr txBox="1">
            <a:spLocks/>
          </p:cNvSpPr>
          <p:nvPr/>
        </p:nvSpPr>
        <p:spPr>
          <a:xfrm>
            <a:off x="431472" y="548632"/>
            <a:ext cx="4320552" cy="36004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v2.size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() &gt; </a:t>
            </a: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ea typeface="細明體" panose="02020509000000000000" pitchFamily="49" charset="-120"/>
                <a:cs typeface="+mn-cs"/>
              </a:rPr>
              <a:t>v1.capacity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ea typeface="細明體" panose="02020509000000000000" pitchFamily="49" charset="-120"/>
                <a:cs typeface="+mn-cs"/>
              </a:rPr>
              <a:t>() * 3 / 2</a:t>
            </a:r>
          </a:p>
        </p:txBody>
      </p:sp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431471" y="4149092"/>
          <a:ext cx="46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17101242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326683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669871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9367145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1008512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715816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51118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411400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193763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78884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4681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046291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2388777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53383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2320593"/>
                  </a:ext>
                </a:extLst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431471" y="1448747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30443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112069" y="548632"/>
            <a:ext cx="3780483" cy="2340299"/>
          </a:xfrm>
        </p:spPr>
        <p:txBody>
          <a:bodyPr/>
          <a:lstStyle/>
          <a:p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0; i &lt; 5; ++i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v1.push_back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( 7 );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0; i &lt; 10; ++i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v2.push_back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( 3 );</a:t>
            </a:r>
          </a:p>
          <a:p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v1.assign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  <a:endParaRPr lang="zh-TW" altLang="en-US" dirty="0">
              <a:latin typeface="+mn-lt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91517" y="2888931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1511609" y="540925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1511609" y="594932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71770" y="558927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" name="流程圖: 程序 7"/>
          <p:cNvSpPr/>
          <p:nvPr/>
        </p:nvSpPr>
        <p:spPr>
          <a:xfrm>
            <a:off x="3311839" y="594932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71655" y="558927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71885" y="558927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1" name="流程圖: 程序 10"/>
          <p:cNvSpPr/>
          <p:nvPr/>
        </p:nvSpPr>
        <p:spPr>
          <a:xfrm>
            <a:off x="2411724" y="594932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3851908" y="4869184"/>
            <a:ext cx="1440184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" name="直線單箭頭接點 12"/>
          <p:cNvCxnSpPr/>
          <p:nvPr/>
        </p:nvCxnSpPr>
        <p:spPr>
          <a:xfrm flipV="1">
            <a:off x="2951793" y="4869184"/>
            <a:ext cx="1260161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" name="直線單箭頭接點 13"/>
          <p:cNvCxnSpPr/>
          <p:nvPr/>
        </p:nvCxnSpPr>
        <p:spPr>
          <a:xfrm flipH="1" flipV="1">
            <a:off x="611495" y="4869184"/>
            <a:ext cx="1440183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6" name="文字方塊 15"/>
          <p:cNvSpPr txBox="1"/>
          <p:nvPr/>
        </p:nvSpPr>
        <p:spPr>
          <a:xfrm>
            <a:off x="791517" y="5589276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1511609" y="2708908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8" name="流程圖: 程序 17"/>
          <p:cNvSpPr/>
          <p:nvPr/>
        </p:nvSpPr>
        <p:spPr>
          <a:xfrm>
            <a:off x="1511609" y="324897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71770" y="288893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3311839" y="324897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871655" y="288893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671885" y="288893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3" name="流程圖: 程序 22"/>
          <p:cNvSpPr/>
          <p:nvPr/>
        </p:nvSpPr>
        <p:spPr>
          <a:xfrm>
            <a:off x="2411724" y="324897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24" name="直線單箭頭接點 23"/>
          <p:cNvCxnSpPr/>
          <p:nvPr/>
        </p:nvCxnSpPr>
        <p:spPr>
          <a:xfrm flipV="1">
            <a:off x="3851908" y="2168839"/>
            <a:ext cx="360046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5" name="直線單箭頭接點 24"/>
          <p:cNvCxnSpPr/>
          <p:nvPr/>
        </p:nvCxnSpPr>
        <p:spPr>
          <a:xfrm flipV="1">
            <a:off x="2951793" y="2168839"/>
            <a:ext cx="1260161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6" name="直線單箭頭接點 25"/>
          <p:cNvCxnSpPr/>
          <p:nvPr/>
        </p:nvCxnSpPr>
        <p:spPr>
          <a:xfrm flipH="1" flipV="1">
            <a:off x="611495" y="2168839"/>
            <a:ext cx="1440183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6012184" y="5409253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6012184" y="3429000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30" name="內容版面配置區 1"/>
          <p:cNvSpPr txBox="1">
            <a:spLocks/>
          </p:cNvSpPr>
          <p:nvPr/>
        </p:nvSpPr>
        <p:spPr>
          <a:xfrm>
            <a:off x="431472" y="548632"/>
            <a:ext cx="4320552" cy="36004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v2.size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() &gt; </a:t>
            </a: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ea typeface="細明體" panose="02020509000000000000" pitchFamily="49" charset="-120"/>
                <a:cs typeface="+mn-cs"/>
              </a:rPr>
              <a:t>v1.capacity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ea typeface="細明體" panose="02020509000000000000" pitchFamily="49" charset="-120"/>
                <a:cs typeface="+mn-cs"/>
              </a:rPr>
              <a:t>() * 3 / 2</a:t>
            </a:r>
          </a:p>
        </p:txBody>
      </p:sp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431471" y="4149092"/>
          <a:ext cx="46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17101242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326683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669871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9367145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1008512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715816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51118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411400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193763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78884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4681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046291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2388777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53383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2320593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431471" y="1448747"/>
          <a:ext cx="36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831324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900896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8829066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838632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506872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307382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668836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3772179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879731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3296698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130599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847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561438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800" dirty="0"/>
              <a:t>How is assign implemented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11524837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( 6 );</a:t>
            </a:r>
          </a:p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( 5 );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v1.assign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/>
        </p:nvGraphicFramePr>
        <p:xfrm>
          <a:off x="3311839" y="4149092"/>
          <a:ext cx="18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2411724" y="3068954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2888931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342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5" y="2168839"/>
            <a:ext cx="180023" cy="108013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168839"/>
            <a:ext cx="1080138" cy="108013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3491862" y="2168839"/>
            <a:ext cx="180025" cy="108013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4031931" y="368609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6552253" y="368609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3311839" y="1448747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2411724" y="5769299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3131816" y="5589276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3" name="流程圖: 程序 22"/>
          <p:cNvSpPr/>
          <p:nvPr/>
        </p:nvSpPr>
        <p:spPr>
          <a:xfrm>
            <a:off x="3131816" y="612934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391977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4932046" y="612934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491862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92092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8" name="流程圖: 程序 27"/>
          <p:cNvSpPr/>
          <p:nvPr/>
        </p:nvSpPr>
        <p:spPr>
          <a:xfrm>
            <a:off x="4031931" y="612934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29" name="直線單箭頭接點 28"/>
          <p:cNvCxnSpPr/>
          <p:nvPr/>
        </p:nvCxnSpPr>
        <p:spPr>
          <a:xfrm flipH="1" flipV="1">
            <a:off x="5292092" y="4869184"/>
            <a:ext cx="180023" cy="108013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0" name="直線單箭頭接點 29"/>
          <p:cNvCxnSpPr/>
          <p:nvPr/>
        </p:nvCxnSpPr>
        <p:spPr>
          <a:xfrm flipV="1">
            <a:off x="4572000" y="4869184"/>
            <a:ext cx="720092" cy="108013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1" name="直線單箭頭接點 30"/>
          <p:cNvCxnSpPr/>
          <p:nvPr/>
        </p:nvCxnSpPr>
        <p:spPr>
          <a:xfrm flipH="1" flipV="1">
            <a:off x="3491862" y="4869184"/>
            <a:ext cx="180025" cy="108013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18939602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( 6 );</a:t>
            </a:r>
          </a:p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( 5 );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v1.assign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/>
        </p:nvGraphicFramePr>
        <p:xfrm>
          <a:off x="3311839" y="4149092"/>
          <a:ext cx="18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2411724" y="3068954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2888931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342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5" y="2168839"/>
            <a:ext cx="180023" cy="108013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168839"/>
            <a:ext cx="720092" cy="108013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3491862" y="2168839"/>
            <a:ext cx="180025" cy="108013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4031931" y="368609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6552253" y="368609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3311839" y="1448747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2411724" y="5769299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3131816" y="5589276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3" name="流程圖: 程序 22"/>
          <p:cNvSpPr/>
          <p:nvPr/>
        </p:nvSpPr>
        <p:spPr>
          <a:xfrm>
            <a:off x="3131816" y="612934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391977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4932046" y="612934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491862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92092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8" name="流程圖: 程序 27"/>
          <p:cNvSpPr/>
          <p:nvPr/>
        </p:nvSpPr>
        <p:spPr>
          <a:xfrm>
            <a:off x="4031931" y="612934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29" name="直線單箭頭接點 28"/>
          <p:cNvCxnSpPr/>
          <p:nvPr/>
        </p:nvCxnSpPr>
        <p:spPr>
          <a:xfrm flipH="1" flipV="1">
            <a:off x="5292092" y="4869184"/>
            <a:ext cx="180023" cy="108013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0" name="直線單箭頭接點 29"/>
          <p:cNvCxnSpPr/>
          <p:nvPr/>
        </p:nvCxnSpPr>
        <p:spPr>
          <a:xfrm flipV="1">
            <a:off x="4572000" y="4869184"/>
            <a:ext cx="720092" cy="108013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1" name="直線單箭頭接點 30"/>
          <p:cNvCxnSpPr/>
          <p:nvPr/>
        </p:nvCxnSpPr>
        <p:spPr>
          <a:xfrm flipH="1" flipV="1">
            <a:off x="3491862" y="4869184"/>
            <a:ext cx="180025" cy="108013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428905589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67171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( 5 );</a:t>
            </a:r>
          </a:p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( 6 );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v1.assign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/>
        </p:nvGraphicFramePr>
        <p:xfrm>
          <a:off x="3131816" y="1448747"/>
          <a:ext cx="18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2411724" y="3068954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2888931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342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5112069" y="2168839"/>
            <a:ext cx="360046" cy="108013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168839"/>
            <a:ext cx="540069" cy="108013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3311839" y="2168839"/>
            <a:ext cx="360047" cy="108013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4031931" y="368609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6552253" y="368609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3131816" y="4149092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2411724" y="5769299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3131816" y="5589276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3" name="流程圖: 程序 22"/>
          <p:cNvSpPr/>
          <p:nvPr/>
        </p:nvSpPr>
        <p:spPr>
          <a:xfrm>
            <a:off x="3131816" y="612934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391977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4932046" y="612934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491862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92092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8" name="流程圖: 程序 27"/>
          <p:cNvSpPr/>
          <p:nvPr/>
        </p:nvSpPr>
        <p:spPr>
          <a:xfrm>
            <a:off x="4031931" y="612934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29" name="直線單箭頭接點 28"/>
          <p:cNvCxnSpPr/>
          <p:nvPr/>
        </p:nvCxnSpPr>
        <p:spPr>
          <a:xfrm flipV="1">
            <a:off x="5472115" y="4869184"/>
            <a:ext cx="0" cy="108013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0" name="直線單箭頭接點 29"/>
          <p:cNvCxnSpPr/>
          <p:nvPr/>
        </p:nvCxnSpPr>
        <p:spPr>
          <a:xfrm flipV="1">
            <a:off x="4572000" y="4869184"/>
            <a:ext cx="900115" cy="108013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1" name="直線單箭頭接點 30"/>
          <p:cNvCxnSpPr/>
          <p:nvPr/>
        </p:nvCxnSpPr>
        <p:spPr>
          <a:xfrm flipH="1" flipV="1">
            <a:off x="3311839" y="4869184"/>
            <a:ext cx="360047" cy="108013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077294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v;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length = 0; length &lt; 16; length++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length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117819"/>
              </p:ext>
            </p:extLst>
          </p:nvPr>
        </p:nvGraphicFramePr>
        <p:xfrm>
          <a:off x="1151563" y="1808793"/>
          <a:ext cx="72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4509138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v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2051678" y="2528885"/>
            <a:ext cx="3420438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2051678" y="2528885"/>
            <a:ext cx="2520322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476436"/>
              </p:ext>
            </p:extLst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length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997252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( 5 );</a:t>
            </a:r>
          </a:p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( 6 );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v1.assign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2411724" y="3068954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2888931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342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5112069" y="2168839"/>
            <a:ext cx="360046" cy="108013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168839"/>
            <a:ext cx="540069" cy="108013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3311839" y="2168839"/>
            <a:ext cx="360047" cy="108013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4031931" y="368609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6552253" y="368609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3131816" y="4149092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2411724" y="5769299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3131816" y="5589276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3" name="流程圖: 程序 22"/>
          <p:cNvSpPr/>
          <p:nvPr/>
        </p:nvSpPr>
        <p:spPr>
          <a:xfrm>
            <a:off x="3131816" y="612934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391977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4932046" y="612934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491862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92092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8" name="流程圖: 程序 27"/>
          <p:cNvSpPr/>
          <p:nvPr/>
        </p:nvSpPr>
        <p:spPr>
          <a:xfrm>
            <a:off x="4031931" y="612934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29" name="直線單箭頭接點 28"/>
          <p:cNvCxnSpPr/>
          <p:nvPr/>
        </p:nvCxnSpPr>
        <p:spPr>
          <a:xfrm flipV="1">
            <a:off x="5472115" y="4869184"/>
            <a:ext cx="0" cy="108013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0" name="直線單箭頭接點 29"/>
          <p:cNvCxnSpPr/>
          <p:nvPr/>
        </p:nvCxnSpPr>
        <p:spPr>
          <a:xfrm flipV="1">
            <a:off x="4572000" y="4869184"/>
            <a:ext cx="900115" cy="108013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1" name="直線單箭頭接點 30"/>
          <p:cNvCxnSpPr/>
          <p:nvPr/>
        </p:nvCxnSpPr>
        <p:spPr>
          <a:xfrm flipH="1" flipV="1">
            <a:off x="3311839" y="4869184"/>
            <a:ext cx="360047" cy="108013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92024008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( 5 );</a:t>
            </a:r>
          </a:p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( 6 );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v1.assign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/>
        </p:nvGraphicFramePr>
        <p:xfrm>
          <a:off x="3131816" y="1448747"/>
          <a:ext cx="252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2411724" y="3068954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2888931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342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40" name="直線單箭頭接點 139"/>
          <p:cNvCxnSpPr/>
          <p:nvPr/>
        </p:nvCxnSpPr>
        <p:spPr>
          <a:xfrm flipH="1" flipV="1">
            <a:off x="3311839" y="2168839"/>
            <a:ext cx="360047" cy="108013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4031931" y="368609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6552253" y="368609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3131816" y="4149092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2411724" y="5769299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3131816" y="5589276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3" name="流程圖: 程序 22"/>
          <p:cNvSpPr/>
          <p:nvPr/>
        </p:nvSpPr>
        <p:spPr>
          <a:xfrm>
            <a:off x="3131816" y="612934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391977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4932046" y="612934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491862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92092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8" name="流程圖: 程序 27"/>
          <p:cNvSpPr/>
          <p:nvPr/>
        </p:nvSpPr>
        <p:spPr>
          <a:xfrm>
            <a:off x="4031931" y="612934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29" name="直線單箭頭接點 28"/>
          <p:cNvCxnSpPr/>
          <p:nvPr/>
        </p:nvCxnSpPr>
        <p:spPr>
          <a:xfrm flipV="1">
            <a:off x="5472115" y="4869184"/>
            <a:ext cx="0" cy="108013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0" name="直線單箭頭接點 29"/>
          <p:cNvCxnSpPr/>
          <p:nvPr/>
        </p:nvCxnSpPr>
        <p:spPr>
          <a:xfrm flipV="1">
            <a:off x="4572000" y="4869184"/>
            <a:ext cx="900115" cy="108013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1" name="直線單箭頭接點 30"/>
          <p:cNvCxnSpPr/>
          <p:nvPr/>
        </p:nvCxnSpPr>
        <p:spPr>
          <a:xfrm flipH="1" flipV="1">
            <a:off x="3311839" y="4869184"/>
            <a:ext cx="360047" cy="108013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8451685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( 5 );</a:t>
            </a:r>
          </a:p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( 6 );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v1.assign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/>
        </p:nvGraphicFramePr>
        <p:xfrm>
          <a:off x="3131816" y="1448747"/>
          <a:ext cx="252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2411724" y="3068954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2888931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342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5" y="2168839"/>
            <a:ext cx="360046" cy="108013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168839"/>
            <a:ext cx="900115" cy="108013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3311839" y="2168839"/>
            <a:ext cx="360047" cy="108013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4031931" y="368609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6552253" y="368609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3131816" y="4149092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2411724" y="5769299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3131816" y="5589276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3" name="流程圖: 程序 22"/>
          <p:cNvSpPr/>
          <p:nvPr/>
        </p:nvSpPr>
        <p:spPr>
          <a:xfrm>
            <a:off x="3131816" y="612934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391977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4932046" y="612934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491862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92092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8" name="流程圖: 程序 27"/>
          <p:cNvSpPr/>
          <p:nvPr/>
        </p:nvSpPr>
        <p:spPr>
          <a:xfrm>
            <a:off x="4031931" y="612934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29" name="直線單箭頭接點 28"/>
          <p:cNvCxnSpPr/>
          <p:nvPr/>
        </p:nvCxnSpPr>
        <p:spPr>
          <a:xfrm flipV="1">
            <a:off x="5472115" y="4869184"/>
            <a:ext cx="0" cy="108013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0" name="直線單箭頭接點 29"/>
          <p:cNvCxnSpPr/>
          <p:nvPr/>
        </p:nvCxnSpPr>
        <p:spPr>
          <a:xfrm flipV="1">
            <a:off x="4572000" y="4869184"/>
            <a:ext cx="900115" cy="108013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1" name="直線單箭頭接點 30"/>
          <p:cNvCxnSpPr/>
          <p:nvPr/>
        </p:nvCxnSpPr>
        <p:spPr>
          <a:xfrm flipH="1" flipV="1">
            <a:off x="3311839" y="4869184"/>
            <a:ext cx="360047" cy="108013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08305086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( 5 );</a:t>
            </a:r>
          </a:p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( 6 );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v1.assign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/>
        </p:nvGraphicFramePr>
        <p:xfrm>
          <a:off x="3131816" y="1448747"/>
          <a:ext cx="252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2411724" y="3068954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2888931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342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5" y="2168839"/>
            <a:ext cx="360046" cy="108013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168839"/>
            <a:ext cx="900115" cy="108013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3311839" y="2168839"/>
            <a:ext cx="360047" cy="108013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4031931" y="368609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6552253" y="368609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3131816" y="4149092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2411724" y="5769299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3131816" y="5589276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3" name="流程圖: 程序 22"/>
          <p:cNvSpPr/>
          <p:nvPr/>
        </p:nvSpPr>
        <p:spPr>
          <a:xfrm>
            <a:off x="3131816" y="612934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391977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4932046" y="612934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491862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92092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8" name="流程圖: 程序 27"/>
          <p:cNvSpPr/>
          <p:nvPr/>
        </p:nvSpPr>
        <p:spPr>
          <a:xfrm>
            <a:off x="4031931" y="612934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29" name="直線單箭頭接點 28"/>
          <p:cNvCxnSpPr/>
          <p:nvPr/>
        </p:nvCxnSpPr>
        <p:spPr>
          <a:xfrm flipV="1">
            <a:off x="5472115" y="4869184"/>
            <a:ext cx="0" cy="108013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0" name="直線單箭頭接點 29"/>
          <p:cNvCxnSpPr/>
          <p:nvPr/>
        </p:nvCxnSpPr>
        <p:spPr>
          <a:xfrm flipV="1">
            <a:off x="4572000" y="4869184"/>
            <a:ext cx="900115" cy="108013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1" name="直線單箭頭接點 30"/>
          <p:cNvCxnSpPr/>
          <p:nvPr/>
        </p:nvCxnSpPr>
        <p:spPr>
          <a:xfrm flipH="1" flipV="1">
            <a:off x="3311839" y="4869184"/>
            <a:ext cx="360047" cy="108013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65870364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383338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equal(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vector1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vector2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vector1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.capacity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!=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vector2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.capacity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vector2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.capacity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== 0 )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first1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vector1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last1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vector1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end1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vector1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+ 2;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first2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vector2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offset;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last2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vector2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+ 1 + offset;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end2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vector2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+ 2 + offset;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first1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first2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last1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last2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end1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end2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ct val="50000"/>
              </a:lnSpc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vector1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!=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vector2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vector2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== 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vector2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vector1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.at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 ) !=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vector2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.at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 )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09365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Configuration: Debug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vector2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.capacity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() == 0 )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first1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vector1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last1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vector1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 + 1;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end1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vector1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 + 2;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first2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vector2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 + 1;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last2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vector2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 + 2;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end2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vector2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 + 3;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*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first1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!= *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first2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*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last1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!= *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last2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*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end1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!= *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end2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746984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first1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vector1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last1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vector1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+ 1;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end1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vector1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+ 2;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first2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vector2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+ 1;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last2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vector2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+ 2;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end2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vector2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+ 3;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first1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first2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last1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last2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end1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end2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4D76DBE-279D-385D-534B-12E381DCE8A1}"/>
              </a:ext>
            </a:extLst>
          </p:cNvPr>
          <p:cNvSpPr/>
          <p:nvPr/>
        </p:nvSpPr>
        <p:spPr>
          <a:xfrm>
            <a:off x="4932046" y="4149092"/>
            <a:ext cx="1800000" cy="1800000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23493715-3266-4C37-D1E2-1BD38D752E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630723"/>
              </p:ext>
            </p:extLst>
          </p:nvPr>
        </p:nvGraphicFramePr>
        <p:xfrm>
          <a:off x="4932046" y="4329092"/>
          <a:ext cx="1620000" cy="144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8309167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833521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Myproxy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959368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MyFirst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3660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MyLast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6016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MyEnd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94213"/>
                  </a:ext>
                </a:extLst>
              </a:tr>
            </a:tbl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03BCC1E4-7A8F-DCA0-BE08-E3CBF8302F4B}"/>
              </a:ext>
            </a:extLst>
          </p:cNvPr>
          <p:cNvSpPr txBox="1"/>
          <p:nvPr/>
        </p:nvSpPr>
        <p:spPr>
          <a:xfrm>
            <a:off x="5292092" y="5949322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 err="1">
                <a:solidFill>
                  <a:prstClr val="black"/>
                </a:solidFill>
                <a:ea typeface="新細明體" pitchFamily="18" charset="-120"/>
                <a:cs typeface="Courier New" panose="02070309020205020404" pitchFamily="49" charset="0"/>
              </a:rPr>
              <a:t>vector2</a:t>
            </a:r>
            <a:endParaRPr lang="zh-TW" altLang="en-US" sz="1600" dirty="0">
              <a:solidFill>
                <a:prstClr val="black"/>
              </a:solidFill>
              <a:ea typeface="新細明體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DFB121F-FB2E-CE16-EA5B-2CC3EEC4CA6B}"/>
              </a:ext>
            </a:extLst>
          </p:cNvPr>
          <p:cNvSpPr txBox="1"/>
          <p:nvPr/>
        </p:nvSpPr>
        <p:spPr>
          <a:xfrm>
            <a:off x="7452368" y="4509138"/>
            <a:ext cx="900000" cy="36000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r>
              <a:rPr lang="en-US" altLang="zh-TW" sz="1600" dirty="0" err="1">
                <a:solidFill>
                  <a:prstClr val="black"/>
                </a:solidFill>
                <a:ea typeface="新細明體" pitchFamily="18" charset="-120"/>
                <a:cs typeface="Courier New" panose="02070309020205020404" pitchFamily="49" charset="0"/>
              </a:rPr>
              <a:t>first2</a:t>
            </a:r>
            <a:endParaRPr lang="zh-TW" altLang="en-US" sz="1600" dirty="0">
              <a:solidFill>
                <a:prstClr val="black"/>
              </a:solidFill>
              <a:ea typeface="新細明體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6DE60B7-2ED8-4C74-C5E5-AD3AD97FC8E7}"/>
              </a:ext>
            </a:extLst>
          </p:cNvPr>
          <p:cNvSpPr/>
          <p:nvPr/>
        </p:nvSpPr>
        <p:spPr>
          <a:xfrm>
            <a:off x="7092322" y="4509138"/>
            <a:ext cx="360046" cy="360046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DA418EA-34A4-04B3-A185-D525B5AEF1D0}"/>
              </a:ext>
            </a:extLst>
          </p:cNvPr>
          <p:cNvSpPr txBox="1"/>
          <p:nvPr/>
        </p:nvSpPr>
        <p:spPr>
          <a:xfrm>
            <a:off x="7452368" y="5049207"/>
            <a:ext cx="90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sz="1600" dirty="0" err="1">
                <a:solidFill>
                  <a:prstClr val="black"/>
                </a:solidFill>
                <a:ea typeface="新細明體" pitchFamily="18" charset="-120"/>
                <a:cs typeface="Courier New" panose="02070309020205020404" pitchFamily="49" charset="0"/>
              </a:rPr>
              <a:t>last2</a:t>
            </a:r>
            <a:endParaRPr lang="zh-TW" altLang="en-US" sz="1600" dirty="0">
              <a:solidFill>
                <a:prstClr val="black"/>
              </a:solidFill>
              <a:ea typeface="新細明體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10C214E-D581-6AA1-FD4C-7F9204156177}"/>
              </a:ext>
            </a:extLst>
          </p:cNvPr>
          <p:cNvSpPr/>
          <p:nvPr/>
        </p:nvSpPr>
        <p:spPr>
          <a:xfrm>
            <a:off x="7092322" y="5049207"/>
            <a:ext cx="360046" cy="360046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DA418EA-34A4-04B3-A185-D525B5AEF1D0}"/>
              </a:ext>
            </a:extLst>
          </p:cNvPr>
          <p:cNvSpPr txBox="1"/>
          <p:nvPr/>
        </p:nvSpPr>
        <p:spPr>
          <a:xfrm>
            <a:off x="7452368" y="5589276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sz="1600" dirty="0" err="1" smtClean="0">
                <a:solidFill>
                  <a:prstClr val="black"/>
                </a:solidFill>
                <a:ea typeface="新細明體" pitchFamily="18" charset="-120"/>
                <a:cs typeface="Courier New" panose="02070309020205020404" pitchFamily="49" charset="0"/>
              </a:rPr>
              <a:t>end2</a:t>
            </a:r>
            <a:endParaRPr lang="zh-TW" altLang="en-US" sz="1600" dirty="0">
              <a:solidFill>
                <a:prstClr val="black"/>
              </a:solidFill>
              <a:ea typeface="新細明體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10C214E-D581-6AA1-FD4C-7F9204156177}"/>
              </a:ext>
            </a:extLst>
          </p:cNvPr>
          <p:cNvSpPr/>
          <p:nvPr/>
        </p:nvSpPr>
        <p:spPr>
          <a:xfrm>
            <a:off x="7092322" y="5589276"/>
            <a:ext cx="360046" cy="360046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99A9DFB-C8F0-DAFF-4A5E-2D641C35C697}"/>
              </a:ext>
            </a:extLst>
          </p:cNvPr>
          <p:cNvSpPr/>
          <p:nvPr/>
        </p:nvSpPr>
        <p:spPr>
          <a:xfrm>
            <a:off x="791517" y="4509138"/>
            <a:ext cx="1620000" cy="1439954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76F4E6E6-C508-5A8B-F1EE-C51D276839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280330"/>
              </p:ext>
            </p:extLst>
          </p:nvPr>
        </p:nvGraphicFramePr>
        <p:xfrm>
          <a:off x="791517" y="4689161"/>
          <a:ext cx="1440000" cy="10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8309167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833521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myFirst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3660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myLast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6016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myEnd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94213"/>
                  </a:ext>
                </a:extLst>
              </a:tr>
            </a:tbl>
          </a:graphicData>
        </a:graphic>
      </p:graphicFrame>
      <p:sp>
        <p:nvSpPr>
          <p:cNvPr id="43" name="文字方塊 42">
            <a:extLst>
              <a:ext uri="{FF2B5EF4-FFF2-40B4-BE49-F238E27FC236}">
                <a16:creationId xmlns:a16="http://schemas.microsoft.com/office/drawing/2014/main" id="{7BD52AB7-F223-624A-B59A-DB7231DA567B}"/>
              </a:ext>
            </a:extLst>
          </p:cNvPr>
          <p:cNvSpPr txBox="1"/>
          <p:nvPr/>
        </p:nvSpPr>
        <p:spPr>
          <a:xfrm>
            <a:off x="971540" y="5949322"/>
            <a:ext cx="126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1600" dirty="0" err="1">
                <a:solidFill>
                  <a:prstClr val="black"/>
                </a:solidFill>
                <a:ea typeface="新細明體" pitchFamily="18" charset="-120"/>
                <a:cs typeface="Courier New" panose="02070309020205020404" pitchFamily="49" charset="0"/>
              </a:rPr>
              <a:t>vector1</a:t>
            </a:r>
            <a:endParaRPr lang="zh-TW" altLang="en-US" sz="1600" dirty="0">
              <a:solidFill>
                <a:prstClr val="black"/>
              </a:solidFill>
              <a:ea typeface="新細明體"/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DFB121F-FB2E-CE16-EA5B-2CC3EEC4CA6B}"/>
              </a:ext>
            </a:extLst>
          </p:cNvPr>
          <p:cNvSpPr txBox="1"/>
          <p:nvPr/>
        </p:nvSpPr>
        <p:spPr>
          <a:xfrm>
            <a:off x="3131816" y="4509138"/>
            <a:ext cx="900000" cy="36000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r>
              <a:rPr lang="en-US" altLang="zh-TW" sz="1600" dirty="0" err="1" smtClean="0">
                <a:solidFill>
                  <a:prstClr val="black"/>
                </a:solidFill>
                <a:ea typeface="新細明體" pitchFamily="18" charset="-120"/>
                <a:cs typeface="Courier New" panose="02070309020205020404" pitchFamily="49" charset="0"/>
              </a:rPr>
              <a:t>first1</a:t>
            </a:r>
            <a:endParaRPr lang="zh-TW" altLang="en-US" sz="1600" dirty="0">
              <a:solidFill>
                <a:prstClr val="black"/>
              </a:solidFill>
              <a:ea typeface="新細明體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76DE60B7-2ED8-4C74-C5E5-AD3AD97FC8E7}"/>
              </a:ext>
            </a:extLst>
          </p:cNvPr>
          <p:cNvSpPr/>
          <p:nvPr/>
        </p:nvSpPr>
        <p:spPr>
          <a:xfrm>
            <a:off x="2771770" y="4509138"/>
            <a:ext cx="360046" cy="360046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2DA418EA-34A4-04B3-A185-D525B5AEF1D0}"/>
              </a:ext>
            </a:extLst>
          </p:cNvPr>
          <p:cNvSpPr txBox="1"/>
          <p:nvPr/>
        </p:nvSpPr>
        <p:spPr>
          <a:xfrm>
            <a:off x="3131816" y="5049207"/>
            <a:ext cx="90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sz="1600" dirty="0" err="1" smtClean="0">
                <a:solidFill>
                  <a:prstClr val="black"/>
                </a:solidFill>
                <a:ea typeface="新細明體" pitchFamily="18" charset="-120"/>
                <a:cs typeface="Courier New" panose="02070309020205020404" pitchFamily="49" charset="0"/>
              </a:rPr>
              <a:t>last1</a:t>
            </a:r>
            <a:endParaRPr lang="zh-TW" altLang="en-US" sz="1600" dirty="0">
              <a:solidFill>
                <a:prstClr val="black"/>
              </a:solidFill>
              <a:ea typeface="新細明體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E10C214E-D581-6AA1-FD4C-7F9204156177}"/>
              </a:ext>
            </a:extLst>
          </p:cNvPr>
          <p:cNvSpPr/>
          <p:nvPr/>
        </p:nvSpPr>
        <p:spPr>
          <a:xfrm>
            <a:off x="2771770" y="5049207"/>
            <a:ext cx="360046" cy="360046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2DA418EA-34A4-04B3-A185-D525B5AEF1D0}"/>
              </a:ext>
            </a:extLst>
          </p:cNvPr>
          <p:cNvSpPr txBox="1"/>
          <p:nvPr/>
        </p:nvSpPr>
        <p:spPr>
          <a:xfrm>
            <a:off x="3131816" y="5589276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sz="1600" dirty="0" err="1" smtClean="0">
                <a:solidFill>
                  <a:prstClr val="black"/>
                </a:solidFill>
                <a:ea typeface="新細明體" pitchFamily="18" charset="-120"/>
                <a:cs typeface="Courier New" panose="02070309020205020404" pitchFamily="49" charset="0"/>
              </a:rPr>
              <a:t>end1</a:t>
            </a:r>
            <a:endParaRPr lang="zh-TW" altLang="en-US" sz="1600" dirty="0">
              <a:solidFill>
                <a:prstClr val="black"/>
              </a:solidFill>
              <a:ea typeface="新細明體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E10C214E-D581-6AA1-FD4C-7F9204156177}"/>
              </a:ext>
            </a:extLst>
          </p:cNvPr>
          <p:cNvSpPr/>
          <p:nvPr/>
        </p:nvSpPr>
        <p:spPr>
          <a:xfrm>
            <a:off x="2771770" y="5589276"/>
            <a:ext cx="360046" cy="360046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917999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first1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vector1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last1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vector1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+ 1;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end1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vector1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+ 2;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first2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vector2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+ 1;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last2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vector2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+ 2;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end2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vector2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+ 3;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first1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first2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last1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last2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end1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end2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4D76DBE-279D-385D-534B-12E381DCE8A1}"/>
              </a:ext>
            </a:extLst>
          </p:cNvPr>
          <p:cNvSpPr/>
          <p:nvPr/>
        </p:nvSpPr>
        <p:spPr>
          <a:xfrm>
            <a:off x="4932046" y="4149092"/>
            <a:ext cx="1800000" cy="1800000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23493715-3266-4C37-D1E2-1BD38D752E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630723"/>
              </p:ext>
            </p:extLst>
          </p:nvPr>
        </p:nvGraphicFramePr>
        <p:xfrm>
          <a:off x="4932046" y="4329092"/>
          <a:ext cx="1620000" cy="144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8309167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833521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Myproxy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959368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MyFirst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3660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MyLast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6016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MyEnd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94213"/>
                  </a:ext>
                </a:extLst>
              </a:tr>
            </a:tbl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03BCC1E4-7A8F-DCA0-BE08-E3CBF8302F4B}"/>
              </a:ext>
            </a:extLst>
          </p:cNvPr>
          <p:cNvSpPr txBox="1"/>
          <p:nvPr/>
        </p:nvSpPr>
        <p:spPr>
          <a:xfrm>
            <a:off x="5292092" y="5949322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 err="1">
                <a:solidFill>
                  <a:prstClr val="black"/>
                </a:solidFill>
                <a:ea typeface="新細明體" pitchFamily="18" charset="-120"/>
                <a:cs typeface="Courier New" panose="02070309020205020404" pitchFamily="49" charset="0"/>
              </a:rPr>
              <a:t>vector2</a:t>
            </a:r>
            <a:endParaRPr lang="zh-TW" altLang="en-US" sz="1600" dirty="0">
              <a:solidFill>
                <a:prstClr val="black"/>
              </a:solidFill>
              <a:ea typeface="新細明體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DFB121F-FB2E-CE16-EA5B-2CC3EEC4CA6B}"/>
              </a:ext>
            </a:extLst>
          </p:cNvPr>
          <p:cNvSpPr txBox="1"/>
          <p:nvPr/>
        </p:nvSpPr>
        <p:spPr>
          <a:xfrm>
            <a:off x="7452368" y="4509138"/>
            <a:ext cx="900000" cy="36000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r>
              <a:rPr lang="en-US" altLang="zh-TW" sz="1600" dirty="0" err="1">
                <a:solidFill>
                  <a:prstClr val="black"/>
                </a:solidFill>
                <a:ea typeface="新細明體" pitchFamily="18" charset="-120"/>
                <a:cs typeface="Courier New" panose="02070309020205020404" pitchFamily="49" charset="0"/>
              </a:rPr>
              <a:t>first2</a:t>
            </a:r>
            <a:endParaRPr lang="zh-TW" altLang="en-US" sz="1600" dirty="0">
              <a:solidFill>
                <a:prstClr val="black"/>
              </a:solidFill>
              <a:ea typeface="新細明體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6DE60B7-2ED8-4C74-C5E5-AD3AD97FC8E7}"/>
              </a:ext>
            </a:extLst>
          </p:cNvPr>
          <p:cNvSpPr/>
          <p:nvPr/>
        </p:nvSpPr>
        <p:spPr>
          <a:xfrm>
            <a:off x="7092322" y="4509138"/>
            <a:ext cx="360046" cy="360046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" name="Line 43">
            <a:extLst>
              <a:ext uri="{FF2B5EF4-FFF2-40B4-BE49-F238E27FC236}">
                <a16:creationId xmlns:a16="http://schemas.microsoft.com/office/drawing/2014/main" id="{FC35CDF5-63B7-92A2-5D1E-2BE43A16E3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52253" y="4689135"/>
            <a:ext cx="720092" cy="18004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DA418EA-34A4-04B3-A185-D525B5AEF1D0}"/>
              </a:ext>
            </a:extLst>
          </p:cNvPr>
          <p:cNvSpPr txBox="1"/>
          <p:nvPr/>
        </p:nvSpPr>
        <p:spPr>
          <a:xfrm>
            <a:off x="7452368" y="5049207"/>
            <a:ext cx="90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sz="1600" dirty="0" err="1">
                <a:solidFill>
                  <a:prstClr val="black"/>
                </a:solidFill>
                <a:ea typeface="新細明體" pitchFamily="18" charset="-120"/>
                <a:cs typeface="Courier New" panose="02070309020205020404" pitchFamily="49" charset="0"/>
              </a:rPr>
              <a:t>last2</a:t>
            </a:r>
            <a:endParaRPr lang="zh-TW" altLang="en-US" sz="1600" dirty="0">
              <a:solidFill>
                <a:prstClr val="black"/>
              </a:solidFill>
              <a:ea typeface="新細明體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10C214E-D581-6AA1-FD4C-7F9204156177}"/>
              </a:ext>
            </a:extLst>
          </p:cNvPr>
          <p:cNvSpPr/>
          <p:nvPr/>
        </p:nvSpPr>
        <p:spPr>
          <a:xfrm>
            <a:off x="7092322" y="5049207"/>
            <a:ext cx="360046" cy="360046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8" name="Line 43">
            <a:extLst>
              <a:ext uri="{FF2B5EF4-FFF2-40B4-BE49-F238E27FC236}">
                <a16:creationId xmlns:a16="http://schemas.microsoft.com/office/drawing/2014/main" id="{288FFE1A-78FE-429C-D309-7B9154CB87D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52251" y="5229230"/>
            <a:ext cx="720093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DA418EA-34A4-04B3-A185-D525B5AEF1D0}"/>
              </a:ext>
            </a:extLst>
          </p:cNvPr>
          <p:cNvSpPr txBox="1"/>
          <p:nvPr/>
        </p:nvSpPr>
        <p:spPr>
          <a:xfrm>
            <a:off x="7452368" y="5589276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sz="1600" dirty="0" err="1" smtClean="0">
                <a:solidFill>
                  <a:prstClr val="black"/>
                </a:solidFill>
                <a:ea typeface="新細明體" pitchFamily="18" charset="-120"/>
                <a:cs typeface="Courier New" panose="02070309020205020404" pitchFamily="49" charset="0"/>
              </a:rPr>
              <a:t>end2</a:t>
            </a:r>
            <a:endParaRPr lang="zh-TW" altLang="en-US" sz="1600" dirty="0">
              <a:solidFill>
                <a:prstClr val="black"/>
              </a:solidFill>
              <a:ea typeface="新細明體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10C214E-D581-6AA1-FD4C-7F9204156177}"/>
              </a:ext>
            </a:extLst>
          </p:cNvPr>
          <p:cNvSpPr/>
          <p:nvPr/>
        </p:nvSpPr>
        <p:spPr>
          <a:xfrm>
            <a:off x="7092322" y="5589276"/>
            <a:ext cx="360046" cy="360046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4" name="Line 43">
            <a:extLst>
              <a:ext uri="{FF2B5EF4-FFF2-40B4-BE49-F238E27FC236}">
                <a16:creationId xmlns:a16="http://schemas.microsoft.com/office/drawing/2014/main" id="{288FFE1A-78FE-429C-D309-7B9154CB87D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52252" y="5589276"/>
            <a:ext cx="720091" cy="18002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99A9DFB-C8F0-DAFF-4A5E-2D641C35C697}"/>
              </a:ext>
            </a:extLst>
          </p:cNvPr>
          <p:cNvSpPr/>
          <p:nvPr/>
        </p:nvSpPr>
        <p:spPr>
          <a:xfrm>
            <a:off x="791517" y="4509138"/>
            <a:ext cx="1620000" cy="1439954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76F4E6E6-C508-5A8B-F1EE-C51D276839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280330"/>
              </p:ext>
            </p:extLst>
          </p:nvPr>
        </p:nvGraphicFramePr>
        <p:xfrm>
          <a:off x="791517" y="4689161"/>
          <a:ext cx="1440000" cy="10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8309167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833521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myFirst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3660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myLast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6016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myEnd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94213"/>
                  </a:ext>
                </a:extLst>
              </a:tr>
            </a:tbl>
          </a:graphicData>
        </a:graphic>
      </p:graphicFrame>
      <p:sp>
        <p:nvSpPr>
          <p:cNvPr id="43" name="文字方塊 42">
            <a:extLst>
              <a:ext uri="{FF2B5EF4-FFF2-40B4-BE49-F238E27FC236}">
                <a16:creationId xmlns:a16="http://schemas.microsoft.com/office/drawing/2014/main" id="{7BD52AB7-F223-624A-B59A-DB7231DA567B}"/>
              </a:ext>
            </a:extLst>
          </p:cNvPr>
          <p:cNvSpPr txBox="1"/>
          <p:nvPr/>
        </p:nvSpPr>
        <p:spPr>
          <a:xfrm>
            <a:off x="971540" y="5949322"/>
            <a:ext cx="126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1600" dirty="0" err="1">
                <a:solidFill>
                  <a:prstClr val="black"/>
                </a:solidFill>
                <a:ea typeface="新細明體" pitchFamily="18" charset="-120"/>
                <a:cs typeface="Courier New" panose="02070309020205020404" pitchFamily="49" charset="0"/>
              </a:rPr>
              <a:t>vector1</a:t>
            </a:r>
            <a:endParaRPr lang="zh-TW" altLang="en-US" sz="1600" dirty="0">
              <a:solidFill>
                <a:prstClr val="black"/>
              </a:solidFill>
              <a:ea typeface="新細明體"/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DFB121F-FB2E-CE16-EA5B-2CC3EEC4CA6B}"/>
              </a:ext>
            </a:extLst>
          </p:cNvPr>
          <p:cNvSpPr txBox="1"/>
          <p:nvPr/>
        </p:nvSpPr>
        <p:spPr>
          <a:xfrm>
            <a:off x="3131816" y="4509138"/>
            <a:ext cx="900000" cy="36000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r>
              <a:rPr lang="en-US" altLang="zh-TW" sz="1600" dirty="0" err="1" smtClean="0">
                <a:solidFill>
                  <a:prstClr val="black"/>
                </a:solidFill>
                <a:ea typeface="新細明體" pitchFamily="18" charset="-120"/>
                <a:cs typeface="Courier New" panose="02070309020205020404" pitchFamily="49" charset="0"/>
              </a:rPr>
              <a:t>first1</a:t>
            </a:r>
            <a:endParaRPr lang="zh-TW" altLang="en-US" sz="1600" dirty="0">
              <a:solidFill>
                <a:prstClr val="black"/>
              </a:solidFill>
              <a:ea typeface="新細明體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76DE60B7-2ED8-4C74-C5E5-AD3AD97FC8E7}"/>
              </a:ext>
            </a:extLst>
          </p:cNvPr>
          <p:cNvSpPr/>
          <p:nvPr/>
        </p:nvSpPr>
        <p:spPr>
          <a:xfrm>
            <a:off x="2771770" y="4509138"/>
            <a:ext cx="360046" cy="360046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59" name="Line 43">
            <a:extLst>
              <a:ext uri="{FF2B5EF4-FFF2-40B4-BE49-F238E27FC236}">
                <a16:creationId xmlns:a16="http://schemas.microsoft.com/office/drawing/2014/main" id="{FC35CDF5-63B7-92A2-5D1E-2BE43A16E3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31701" y="4689135"/>
            <a:ext cx="720092" cy="18004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2DA418EA-34A4-04B3-A185-D525B5AEF1D0}"/>
              </a:ext>
            </a:extLst>
          </p:cNvPr>
          <p:cNvSpPr txBox="1"/>
          <p:nvPr/>
        </p:nvSpPr>
        <p:spPr>
          <a:xfrm>
            <a:off x="3131816" y="5049207"/>
            <a:ext cx="90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sz="1600" dirty="0" err="1" smtClean="0">
                <a:solidFill>
                  <a:prstClr val="black"/>
                </a:solidFill>
                <a:ea typeface="新細明體" pitchFamily="18" charset="-120"/>
                <a:cs typeface="Courier New" panose="02070309020205020404" pitchFamily="49" charset="0"/>
              </a:rPr>
              <a:t>last1</a:t>
            </a:r>
            <a:endParaRPr lang="zh-TW" altLang="en-US" sz="1600" dirty="0">
              <a:solidFill>
                <a:prstClr val="black"/>
              </a:solidFill>
              <a:ea typeface="新細明體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E10C214E-D581-6AA1-FD4C-7F9204156177}"/>
              </a:ext>
            </a:extLst>
          </p:cNvPr>
          <p:cNvSpPr/>
          <p:nvPr/>
        </p:nvSpPr>
        <p:spPr>
          <a:xfrm>
            <a:off x="2771770" y="5049207"/>
            <a:ext cx="360046" cy="360046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2" name="Line 43">
            <a:extLst>
              <a:ext uri="{FF2B5EF4-FFF2-40B4-BE49-F238E27FC236}">
                <a16:creationId xmlns:a16="http://schemas.microsoft.com/office/drawing/2014/main" id="{288FFE1A-78FE-429C-D309-7B9154CB87D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31699" y="5229230"/>
            <a:ext cx="720093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2DA418EA-34A4-04B3-A185-D525B5AEF1D0}"/>
              </a:ext>
            </a:extLst>
          </p:cNvPr>
          <p:cNvSpPr txBox="1"/>
          <p:nvPr/>
        </p:nvSpPr>
        <p:spPr>
          <a:xfrm>
            <a:off x="3131816" y="5589276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sz="1600" dirty="0" err="1" smtClean="0">
                <a:solidFill>
                  <a:prstClr val="black"/>
                </a:solidFill>
                <a:ea typeface="新細明體" pitchFamily="18" charset="-120"/>
                <a:cs typeface="Courier New" panose="02070309020205020404" pitchFamily="49" charset="0"/>
              </a:rPr>
              <a:t>end1</a:t>
            </a:r>
            <a:endParaRPr lang="zh-TW" altLang="en-US" sz="1600" dirty="0">
              <a:solidFill>
                <a:prstClr val="black"/>
              </a:solidFill>
              <a:ea typeface="新細明體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E10C214E-D581-6AA1-FD4C-7F9204156177}"/>
              </a:ext>
            </a:extLst>
          </p:cNvPr>
          <p:cNvSpPr/>
          <p:nvPr/>
        </p:nvSpPr>
        <p:spPr>
          <a:xfrm>
            <a:off x="2771770" y="5589276"/>
            <a:ext cx="360046" cy="360046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5" name="Line 43">
            <a:extLst>
              <a:ext uri="{FF2B5EF4-FFF2-40B4-BE49-F238E27FC236}">
                <a16:creationId xmlns:a16="http://schemas.microsoft.com/office/drawing/2014/main" id="{288FFE1A-78FE-429C-D309-7B9154CB87D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31700" y="5589276"/>
            <a:ext cx="720091" cy="18002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</p:spTree>
    <p:extLst>
      <p:ext uri="{BB962C8B-B14F-4D97-AF65-F5344CB8AC3E}">
        <p14:creationId xmlns:p14="http://schemas.microsoft.com/office/powerpoint/2010/main" val="395728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Configuration: Release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vector2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.capacity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() == 0 )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first1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vector1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last1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vector1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 + 1;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end1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vector1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 + 2;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first2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vector2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last2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vector2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 + 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end2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vector2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 + 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2;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*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first1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!= *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first2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*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last1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!= *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last2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*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end1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!= *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end2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9317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v;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length = 0; length &lt; 16; length++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length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088551"/>
              </p:ext>
            </p:extLst>
          </p:nvPr>
        </p:nvGraphicFramePr>
        <p:xfrm>
          <a:off x="1151563" y="1808793"/>
          <a:ext cx="10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4509138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v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2411724" y="2528885"/>
            <a:ext cx="3060392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2411724" y="2528885"/>
            <a:ext cx="216027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272468"/>
              </p:ext>
            </p:extLst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length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728498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first1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vector1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last1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vector1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+ 1;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end1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vector1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+ 2;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first2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vector2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+ 1;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last2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vector2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+ 2;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end2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vector2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+ 3;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first1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first2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last1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last2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end1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end2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4D76DBE-279D-385D-534B-12E381DCE8A1}"/>
              </a:ext>
            </a:extLst>
          </p:cNvPr>
          <p:cNvSpPr/>
          <p:nvPr/>
        </p:nvSpPr>
        <p:spPr>
          <a:xfrm>
            <a:off x="4932046" y="4509138"/>
            <a:ext cx="1800000" cy="1440184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23493715-3266-4C37-D1E2-1BD38D752E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444105"/>
              </p:ext>
            </p:extLst>
          </p:nvPr>
        </p:nvGraphicFramePr>
        <p:xfrm>
          <a:off x="4932046" y="4689138"/>
          <a:ext cx="1620000" cy="108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8309167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833521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MyFirst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3660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MyLast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6016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MyEnd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94213"/>
                  </a:ext>
                </a:extLst>
              </a:tr>
            </a:tbl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03BCC1E4-7A8F-DCA0-BE08-E3CBF8302F4B}"/>
              </a:ext>
            </a:extLst>
          </p:cNvPr>
          <p:cNvSpPr txBox="1"/>
          <p:nvPr/>
        </p:nvSpPr>
        <p:spPr>
          <a:xfrm>
            <a:off x="5292092" y="5949322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Courier New" panose="02070309020205020404" pitchFamily="49" charset="0"/>
              </a:rPr>
              <a:t>vector2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DFB121F-FB2E-CE16-EA5B-2CC3EEC4CA6B}"/>
              </a:ext>
            </a:extLst>
          </p:cNvPr>
          <p:cNvSpPr txBox="1"/>
          <p:nvPr/>
        </p:nvSpPr>
        <p:spPr>
          <a:xfrm>
            <a:off x="7452368" y="4509138"/>
            <a:ext cx="900000" cy="36000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Courier New" panose="02070309020205020404" pitchFamily="49" charset="0"/>
              </a:rPr>
              <a:t>first2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6DE60B7-2ED8-4C74-C5E5-AD3AD97FC8E7}"/>
              </a:ext>
            </a:extLst>
          </p:cNvPr>
          <p:cNvSpPr/>
          <p:nvPr/>
        </p:nvSpPr>
        <p:spPr>
          <a:xfrm>
            <a:off x="7092322" y="4509138"/>
            <a:ext cx="360046" cy="360046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" name="Line 43">
            <a:extLst>
              <a:ext uri="{FF2B5EF4-FFF2-40B4-BE49-F238E27FC236}">
                <a16:creationId xmlns:a16="http://schemas.microsoft.com/office/drawing/2014/main" id="{FC35CDF5-63B7-92A2-5D1E-2BE43A16E3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52253" y="4689135"/>
            <a:ext cx="720092" cy="18004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DA418EA-34A4-04B3-A185-D525B5AEF1D0}"/>
              </a:ext>
            </a:extLst>
          </p:cNvPr>
          <p:cNvSpPr txBox="1"/>
          <p:nvPr/>
        </p:nvSpPr>
        <p:spPr>
          <a:xfrm>
            <a:off x="7452368" y="5049207"/>
            <a:ext cx="90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Courier New" panose="02070309020205020404" pitchFamily="49" charset="0"/>
              </a:rPr>
              <a:t>last2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10C214E-D581-6AA1-FD4C-7F9204156177}"/>
              </a:ext>
            </a:extLst>
          </p:cNvPr>
          <p:cNvSpPr/>
          <p:nvPr/>
        </p:nvSpPr>
        <p:spPr>
          <a:xfrm>
            <a:off x="7092322" y="5049207"/>
            <a:ext cx="360046" cy="360046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8" name="Line 43">
            <a:extLst>
              <a:ext uri="{FF2B5EF4-FFF2-40B4-BE49-F238E27FC236}">
                <a16:creationId xmlns:a16="http://schemas.microsoft.com/office/drawing/2014/main" id="{288FFE1A-78FE-429C-D309-7B9154CB87D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52251" y="5229230"/>
            <a:ext cx="720093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DA418EA-34A4-04B3-A185-D525B5AEF1D0}"/>
              </a:ext>
            </a:extLst>
          </p:cNvPr>
          <p:cNvSpPr txBox="1"/>
          <p:nvPr/>
        </p:nvSpPr>
        <p:spPr>
          <a:xfrm>
            <a:off x="7452368" y="5589276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Courier New" panose="02070309020205020404" pitchFamily="49" charset="0"/>
              </a:rPr>
              <a:t>end2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10C214E-D581-6AA1-FD4C-7F9204156177}"/>
              </a:ext>
            </a:extLst>
          </p:cNvPr>
          <p:cNvSpPr/>
          <p:nvPr/>
        </p:nvSpPr>
        <p:spPr>
          <a:xfrm>
            <a:off x="7092322" y="5589276"/>
            <a:ext cx="360046" cy="360046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4" name="Line 43">
            <a:extLst>
              <a:ext uri="{FF2B5EF4-FFF2-40B4-BE49-F238E27FC236}">
                <a16:creationId xmlns:a16="http://schemas.microsoft.com/office/drawing/2014/main" id="{288FFE1A-78FE-429C-D309-7B9154CB87D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52252" y="5589276"/>
            <a:ext cx="720091" cy="18002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99A9DFB-C8F0-DAFF-4A5E-2D641C35C697}"/>
              </a:ext>
            </a:extLst>
          </p:cNvPr>
          <p:cNvSpPr/>
          <p:nvPr/>
        </p:nvSpPr>
        <p:spPr>
          <a:xfrm>
            <a:off x="791517" y="4509138"/>
            <a:ext cx="1620000" cy="1439954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76F4E6E6-C508-5A8B-F1EE-C51D276839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003867"/>
              </p:ext>
            </p:extLst>
          </p:nvPr>
        </p:nvGraphicFramePr>
        <p:xfrm>
          <a:off x="791517" y="4689161"/>
          <a:ext cx="1440000" cy="10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8309167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833521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myFirst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3660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myLast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6016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myEnd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94213"/>
                  </a:ext>
                </a:extLst>
              </a:tr>
            </a:tbl>
          </a:graphicData>
        </a:graphic>
      </p:graphicFrame>
      <p:sp>
        <p:nvSpPr>
          <p:cNvPr id="43" name="文字方塊 42">
            <a:extLst>
              <a:ext uri="{FF2B5EF4-FFF2-40B4-BE49-F238E27FC236}">
                <a16:creationId xmlns:a16="http://schemas.microsoft.com/office/drawing/2014/main" id="{7BD52AB7-F223-624A-B59A-DB7231DA567B}"/>
              </a:ext>
            </a:extLst>
          </p:cNvPr>
          <p:cNvSpPr txBox="1"/>
          <p:nvPr/>
        </p:nvSpPr>
        <p:spPr>
          <a:xfrm>
            <a:off x="971540" y="5949322"/>
            <a:ext cx="126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Courier New" panose="02070309020205020404" pitchFamily="49" charset="0"/>
              </a:rPr>
              <a:t>vector1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DFB121F-FB2E-CE16-EA5B-2CC3EEC4CA6B}"/>
              </a:ext>
            </a:extLst>
          </p:cNvPr>
          <p:cNvSpPr txBox="1"/>
          <p:nvPr/>
        </p:nvSpPr>
        <p:spPr>
          <a:xfrm>
            <a:off x="3131816" y="4509138"/>
            <a:ext cx="900000" cy="36000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Courier New" panose="02070309020205020404" pitchFamily="49" charset="0"/>
              </a:rPr>
              <a:t>first1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76DE60B7-2ED8-4C74-C5E5-AD3AD97FC8E7}"/>
              </a:ext>
            </a:extLst>
          </p:cNvPr>
          <p:cNvSpPr/>
          <p:nvPr/>
        </p:nvSpPr>
        <p:spPr>
          <a:xfrm>
            <a:off x="2771770" y="4509138"/>
            <a:ext cx="360046" cy="360046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59" name="Line 43">
            <a:extLst>
              <a:ext uri="{FF2B5EF4-FFF2-40B4-BE49-F238E27FC236}">
                <a16:creationId xmlns:a16="http://schemas.microsoft.com/office/drawing/2014/main" id="{FC35CDF5-63B7-92A2-5D1E-2BE43A16E3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31701" y="4689135"/>
            <a:ext cx="720092" cy="18004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2DA418EA-34A4-04B3-A185-D525B5AEF1D0}"/>
              </a:ext>
            </a:extLst>
          </p:cNvPr>
          <p:cNvSpPr txBox="1"/>
          <p:nvPr/>
        </p:nvSpPr>
        <p:spPr>
          <a:xfrm>
            <a:off x="3131816" y="5049207"/>
            <a:ext cx="90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Courier New" panose="02070309020205020404" pitchFamily="49" charset="0"/>
              </a:rPr>
              <a:t>last1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E10C214E-D581-6AA1-FD4C-7F9204156177}"/>
              </a:ext>
            </a:extLst>
          </p:cNvPr>
          <p:cNvSpPr/>
          <p:nvPr/>
        </p:nvSpPr>
        <p:spPr>
          <a:xfrm>
            <a:off x="2771770" y="5049207"/>
            <a:ext cx="360046" cy="360046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2" name="Line 43">
            <a:extLst>
              <a:ext uri="{FF2B5EF4-FFF2-40B4-BE49-F238E27FC236}">
                <a16:creationId xmlns:a16="http://schemas.microsoft.com/office/drawing/2014/main" id="{288FFE1A-78FE-429C-D309-7B9154CB87D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31699" y="5229230"/>
            <a:ext cx="720093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2DA418EA-34A4-04B3-A185-D525B5AEF1D0}"/>
              </a:ext>
            </a:extLst>
          </p:cNvPr>
          <p:cNvSpPr txBox="1"/>
          <p:nvPr/>
        </p:nvSpPr>
        <p:spPr>
          <a:xfrm>
            <a:off x="3131816" y="5589276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Courier New" panose="02070309020205020404" pitchFamily="49" charset="0"/>
              </a:rPr>
              <a:t>end1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E10C214E-D581-6AA1-FD4C-7F9204156177}"/>
              </a:ext>
            </a:extLst>
          </p:cNvPr>
          <p:cNvSpPr/>
          <p:nvPr/>
        </p:nvSpPr>
        <p:spPr>
          <a:xfrm>
            <a:off x="2771770" y="5589276"/>
            <a:ext cx="360046" cy="360046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5" name="Line 43">
            <a:extLst>
              <a:ext uri="{FF2B5EF4-FFF2-40B4-BE49-F238E27FC236}">
                <a16:creationId xmlns:a16="http://schemas.microsoft.com/office/drawing/2014/main" id="{288FFE1A-78FE-429C-D309-7B9154CB87D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31700" y="5589276"/>
            <a:ext cx="720091" cy="18002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273687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testCopyConstructor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 = 300;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numErrors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 = 0; c &lt;= n;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c++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vector1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c );</a:t>
            </a:r>
          </a:p>
          <a:p>
            <a:r>
              <a:rPr lang="nl-NL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std::</a:t>
            </a:r>
            <a:r>
              <a:rPr lang="nl-NL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nl-NL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nl-NL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l-NL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vector2( c );</a:t>
            </a:r>
          </a:p>
          <a:p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c; i++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value = 1 + rand() % 99;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vector1.at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 ) = value;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vector2.at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 ) = value;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644541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Configuration: Debug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first1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vector1.begin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(); </a:t>
            </a:r>
            <a:r>
              <a:rPr lang="en-US" altLang="zh-TW" dirty="0">
                <a:solidFill>
                  <a:srgbClr val="008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// </a:t>
            </a:r>
            <a:r>
              <a:rPr lang="en-US" altLang="zh-TW" dirty="0" err="1">
                <a:solidFill>
                  <a:srgbClr val="008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first1</a:t>
            </a:r>
            <a:r>
              <a:rPr lang="en-US" altLang="zh-TW" dirty="0">
                <a:solidFill>
                  <a:srgbClr val="008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8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vector1.myFirst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last1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vector1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 + 1;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8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// </a:t>
            </a:r>
            <a:r>
              <a:rPr lang="en-US" altLang="zh-TW" dirty="0" err="1">
                <a:solidFill>
                  <a:srgbClr val="008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last1</a:t>
            </a:r>
            <a:r>
              <a:rPr lang="en-US" altLang="zh-TW" dirty="0">
                <a:solidFill>
                  <a:srgbClr val="008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points to </a:t>
            </a:r>
            <a:r>
              <a:rPr lang="en-US" altLang="zh-TW" dirty="0" err="1">
                <a:solidFill>
                  <a:srgbClr val="008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vector1.myLast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first2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*(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vector2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 + 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8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// </a:t>
            </a:r>
            <a:r>
              <a:rPr lang="en-US" altLang="zh-TW" dirty="0" err="1">
                <a:solidFill>
                  <a:srgbClr val="008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first2</a:t>
            </a:r>
            <a:r>
              <a:rPr lang="en-US" altLang="zh-TW" dirty="0">
                <a:solidFill>
                  <a:srgbClr val="008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points to the first element of the array in </a:t>
            </a:r>
            <a:r>
              <a:rPr lang="en-US" altLang="zh-TW" dirty="0" err="1">
                <a:solidFill>
                  <a:srgbClr val="008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vector2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last2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vector2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 + 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2;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s = 0; s &lt;= c; s++ )</a:t>
            </a:r>
          </a:p>
          <a:p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*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last1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first1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s; </a:t>
            </a:r>
            <a:r>
              <a:rPr lang="en-US" altLang="zh-TW" dirty="0">
                <a:solidFill>
                  <a:srgbClr val="008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// </a:t>
            </a:r>
            <a:r>
              <a:rPr lang="en-US" altLang="zh-TW" dirty="0" err="1">
                <a:solidFill>
                  <a:srgbClr val="008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vector1.myLast</a:t>
            </a:r>
            <a:r>
              <a:rPr lang="en-US" altLang="zh-TW" dirty="0">
                <a:solidFill>
                  <a:srgbClr val="008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8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vector1.myFirst</a:t>
            </a:r>
            <a:r>
              <a:rPr lang="en-US" altLang="zh-TW" dirty="0">
                <a:solidFill>
                  <a:srgbClr val="008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s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*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last2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first2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s;</a:t>
            </a:r>
          </a:p>
          <a:p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vector3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vector1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vector4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vector2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);</a:t>
            </a:r>
          </a:p>
          <a:p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!equal(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vector3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vector4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  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numErrors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++;</a:t>
            </a:r>
          </a:p>
          <a:p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103984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5B4CC57-3804-4249-B602-FA755C419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vector1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( 6 );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first1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vector1.begin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last1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vector1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+ 1;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last1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first1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+ 5;</a:t>
            </a:r>
          </a:p>
          <a:p>
            <a:pPr lvl="0">
              <a:defRPr/>
            </a:pPr>
            <a:endParaRPr lang="nl-NL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defRPr/>
            </a:pPr>
            <a:r>
              <a:rPr lang="nl-NL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std::</a:t>
            </a:r>
            <a:r>
              <a:rPr lang="nl-NL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nl-NL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nl-NL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l-NL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vector2( 6 );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first2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*(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vector2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 + 1 );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defRPr/>
            </a:pP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last2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vector2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 + 2;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last2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first2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+ 5;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8A7E8E5-B9CE-0EC8-8167-9427FB8BA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842853"/>
              </p:ext>
            </p:extLst>
          </p:nvPr>
        </p:nvGraphicFramePr>
        <p:xfrm>
          <a:off x="6732276" y="3609023"/>
          <a:ext cx="360000" cy="21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25697479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9583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00843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33571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786599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54874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295678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F4D76DBE-279D-385D-534B-12E381DCE8A1}"/>
              </a:ext>
            </a:extLst>
          </p:cNvPr>
          <p:cNvSpPr/>
          <p:nvPr/>
        </p:nvSpPr>
        <p:spPr>
          <a:xfrm>
            <a:off x="4572000" y="3789046"/>
            <a:ext cx="1800000" cy="1800000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" name="Line 43">
            <a:extLst>
              <a:ext uri="{FF2B5EF4-FFF2-40B4-BE49-F238E27FC236}">
                <a16:creationId xmlns:a16="http://schemas.microsoft.com/office/drawing/2014/main" id="{BB3F0D5C-2117-10DB-C43C-02C76F8B01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2183" y="3789046"/>
            <a:ext cx="720093" cy="72009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7" name="Line 43">
            <a:extLst>
              <a:ext uri="{FF2B5EF4-FFF2-40B4-BE49-F238E27FC236}">
                <a16:creationId xmlns:a16="http://schemas.microsoft.com/office/drawing/2014/main" id="{2ADB8E43-2035-0665-8309-AA117CEB27B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2183" y="5229231"/>
            <a:ext cx="720093" cy="72009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23493715-3266-4C37-D1E2-1BD38D752E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005925"/>
              </p:ext>
            </p:extLst>
          </p:nvPr>
        </p:nvGraphicFramePr>
        <p:xfrm>
          <a:off x="4572000" y="3969046"/>
          <a:ext cx="1620000" cy="144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8309167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833521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Myproxy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959368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MyFirst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3660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MyLast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6016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MyEnd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94213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03BCC1E4-7A8F-DCA0-BE08-E3CBF8302F4B}"/>
              </a:ext>
            </a:extLst>
          </p:cNvPr>
          <p:cNvSpPr txBox="1"/>
          <p:nvPr/>
        </p:nvSpPr>
        <p:spPr>
          <a:xfrm>
            <a:off x="4932046" y="5589276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 err="1">
                <a:solidFill>
                  <a:prstClr val="black"/>
                </a:solidFill>
                <a:ea typeface="新細明體" pitchFamily="18" charset="-120"/>
                <a:cs typeface="Courier New" panose="02070309020205020404" pitchFamily="49" charset="0"/>
              </a:rPr>
              <a:t>vector2</a:t>
            </a:r>
            <a:endParaRPr lang="zh-TW" altLang="en-US" sz="1600" dirty="0">
              <a:solidFill>
                <a:prstClr val="black"/>
              </a:solidFill>
              <a:ea typeface="新細明體"/>
            </a:endParaRPr>
          </a:p>
        </p:txBody>
      </p:sp>
      <p:sp>
        <p:nvSpPr>
          <p:cNvPr id="10" name="Line 43">
            <a:extLst>
              <a:ext uri="{FF2B5EF4-FFF2-40B4-BE49-F238E27FC236}">
                <a16:creationId xmlns:a16="http://schemas.microsoft.com/office/drawing/2014/main" id="{75E1D743-6D82-C2AF-5216-B80E137BF7D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2185" y="4869185"/>
            <a:ext cx="720092" cy="108013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DFB121F-FB2E-CE16-EA5B-2CC3EEC4CA6B}"/>
              </a:ext>
            </a:extLst>
          </p:cNvPr>
          <p:cNvSpPr txBox="1"/>
          <p:nvPr/>
        </p:nvSpPr>
        <p:spPr>
          <a:xfrm>
            <a:off x="7812414" y="3609023"/>
            <a:ext cx="900000" cy="36000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r>
              <a:rPr lang="en-US" altLang="zh-TW" sz="1600" dirty="0" err="1">
                <a:solidFill>
                  <a:prstClr val="black"/>
                </a:solidFill>
                <a:ea typeface="新細明體" pitchFamily="18" charset="-120"/>
                <a:cs typeface="Courier New" panose="02070309020205020404" pitchFamily="49" charset="0"/>
              </a:rPr>
              <a:t>first2</a:t>
            </a:r>
            <a:endParaRPr lang="zh-TW" altLang="en-US" sz="1600" dirty="0">
              <a:solidFill>
                <a:prstClr val="black"/>
              </a:solidFill>
              <a:ea typeface="新細明體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6DE60B7-2ED8-4C74-C5E5-AD3AD97FC8E7}"/>
              </a:ext>
            </a:extLst>
          </p:cNvPr>
          <p:cNvSpPr/>
          <p:nvPr/>
        </p:nvSpPr>
        <p:spPr>
          <a:xfrm>
            <a:off x="7452368" y="3609023"/>
            <a:ext cx="360046" cy="360046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DA418EA-34A4-04B3-A185-D525B5AEF1D0}"/>
              </a:ext>
            </a:extLst>
          </p:cNvPr>
          <p:cNvSpPr txBox="1"/>
          <p:nvPr/>
        </p:nvSpPr>
        <p:spPr>
          <a:xfrm>
            <a:off x="7812414" y="4329115"/>
            <a:ext cx="90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sz="1600" dirty="0" err="1">
                <a:solidFill>
                  <a:prstClr val="black"/>
                </a:solidFill>
                <a:ea typeface="新細明體" pitchFamily="18" charset="-120"/>
                <a:cs typeface="Courier New" panose="02070309020205020404" pitchFamily="49" charset="0"/>
              </a:rPr>
              <a:t>last2</a:t>
            </a:r>
            <a:endParaRPr lang="zh-TW" altLang="en-US" sz="1600" dirty="0">
              <a:solidFill>
                <a:prstClr val="black"/>
              </a:solidFill>
              <a:ea typeface="新細明體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10C214E-D581-6AA1-FD4C-7F9204156177}"/>
              </a:ext>
            </a:extLst>
          </p:cNvPr>
          <p:cNvSpPr/>
          <p:nvPr/>
        </p:nvSpPr>
        <p:spPr>
          <a:xfrm>
            <a:off x="7452368" y="4329115"/>
            <a:ext cx="360046" cy="360046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99A9DFB-C8F0-DAFF-4A5E-2D641C35C697}"/>
              </a:ext>
            </a:extLst>
          </p:cNvPr>
          <p:cNvSpPr/>
          <p:nvPr/>
        </p:nvSpPr>
        <p:spPr>
          <a:xfrm>
            <a:off x="431471" y="4149092"/>
            <a:ext cx="1620000" cy="1439954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76F4E6E6-C508-5A8B-F1EE-C51D276839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658943"/>
              </p:ext>
            </p:extLst>
          </p:nvPr>
        </p:nvGraphicFramePr>
        <p:xfrm>
          <a:off x="431471" y="4329115"/>
          <a:ext cx="1440000" cy="10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8309167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833521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myFirst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3660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myLast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6016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myEnd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94213"/>
                  </a:ext>
                </a:extLst>
              </a:tr>
            </a:tbl>
          </a:graphicData>
        </a:graphic>
      </p:graphicFrame>
      <p:sp>
        <p:nvSpPr>
          <p:cNvPr id="22" name="文字方塊 21">
            <a:extLst>
              <a:ext uri="{FF2B5EF4-FFF2-40B4-BE49-F238E27FC236}">
                <a16:creationId xmlns:a16="http://schemas.microsoft.com/office/drawing/2014/main" id="{7BD52AB7-F223-624A-B59A-DB7231DA567B}"/>
              </a:ext>
            </a:extLst>
          </p:cNvPr>
          <p:cNvSpPr txBox="1"/>
          <p:nvPr/>
        </p:nvSpPr>
        <p:spPr>
          <a:xfrm>
            <a:off x="611494" y="5589276"/>
            <a:ext cx="126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>
              <a:defRPr/>
            </a:pPr>
            <a:r>
              <a:rPr lang="en-US" altLang="zh-TW" sz="1600" dirty="0" err="1">
                <a:solidFill>
                  <a:prstClr val="black"/>
                </a:solidFill>
                <a:ea typeface="新細明體" pitchFamily="18" charset="-120"/>
                <a:cs typeface="Courier New" panose="02070309020205020404" pitchFamily="49" charset="0"/>
              </a:rPr>
              <a:t>vector1</a:t>
            </a:r>
            <a:endParaRPr lang="zh-TW" altLang="en-US" sz="1600" dirty="0">
              <a:solidFill>
                <a:prstClr val="black"/>
              </a:solidFill>
              <a:ea typeface="新細明體"/>
            </a:endParaRPr>
          </a:p>
        </p:txBody>
      </p:sp>
      <p:sp>
        <p:nvSpPr>
          <p:cNvPr id="23" name="Line 43">
            <a:extLst>
              <a:ext uri="{FF2B5EF4-FFF2-40B4-BE49-F238E27FC236}">
                <a16:creationId xmlns:a16="http://schemas.microsoft.com/office/drawing/2014/main" id="{B2DFCEE1-CF47-C90A-E9EB-FE4019E250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91266" y="3789045"/>
            <a:ext cx="720458" cy="72006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24" name="Line 43">
            <a:extLst>
              <a:ext uri="{FF2B5EF4-FFF2-40B4-BE49-F238E27FC236}">
                <a16:creationId xmlns:a16="http://schemas.microsoft.com/office/drawing/2014/main" id="{645F1E1A-4C2D-49EC-1BF9-3AC3AEC34F7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1448" y="5229047"/>
            <a:ext cx="720276" cy="7202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D743DB00-F696-04A3-A48F-E05027C753B2}"/>
              </a:ext>
            </a:extLst>
          </p:cNvPr>
          <p:cNvSpPr txBox="1"/>
          <p:nvPr/>
        </p:nvSpPr>
        <p:spPr>
          <a:xfrm>
            <a:off x="3491862" y="3609023"/>
            <a:ext cx="900000" cy="360000"/>
          </a:xfrm>
          <a:prstGeom prst="rect">
            <a:avLst/>
          </a:prstGeom>
          <a:noFill/>
        </p:spPr>
        <p:txBody>
          <a:bodyPr wrap="none" rtlCol="0" anchor="b" anchorCtr="0">
            <a:noAutofit/>
          </a:bodyPr>
          <a:lstStyle/>
          <a:p>
            <a:pPr>
              <a:defRPr/>
            </a:pPr>
            <a:r>
              <a:rPr lang="en-US" altLang="zh-TW" sz="1600" dirty="0" err="1">
                <a:solidFill>
                  <a:prstClr val="black"/>
                </a:solidFill>
                <a:ea typeface="新細明體" pitchFamily="18" charset="-120"/>
                <a:cs typeface="Courier New" panose="02070309020205020404" pitchFamily="49" charset="0"/>
              </a:rPr>
              <a:t>first1</a:t>
            </a:r>
            <a:endParaRPr lang="zh-TW" altLang="en-US" sz="1600" dirty="0">
              <a:solidFill>
                <a:prstClr val="black"/>
              </a:solidFill>
              <a:ea typeface="新細明體"/>
            </a:endParaRPr>
          </a:p>
        </p:txBody>
      </p:sp>
      <p:sp>
        <p:nvSpPr>
          <p:cNvPr id="26" name="Line 43">
            <a:extLst>
              <a:ext uri="{FF2B5EF4-FFF2-40B4-BE49-F238E27FC236}">
                <a16:creationId xmlns:a16="http://schemas.microsoft.com/office/drawing/2014/main" id="{D50648B5-9CD5-C059-41D4-EBBBB46E46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1633" y="4869185"/>
            <a:ext cx="720091" cy="108013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E30DC75-3E3B-2DA5-5979-5B74E3A0309F}"/>
              </a:ext>
            </a:extLst>
          </p:cNvPr>
          <p:cNvSpPr/>
          <p:nvPr/>
        </p:nvSpPr>
        <p:spPr>
          <a:xfrm>
            <a:off x="3131816" y="3609023"/>
            <a:ext cx="360046" cy="360046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E23141C6-9DC4-3019-A9D4-56ECB9C9C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392869"/>
              </p:ext>
            </p:extLst>
          </p:nvPr>
        </p:nvGraphicFramePr>
        <p:xfrm>
          <a:off x="2411724" y="3609023"/>
          <a:ext cx="360000" cy="21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25697479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9583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00843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33571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786599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54874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295678"/>
                  </a:ext>
                </a:extLst>
              </a:tr>
            </a:tbl>
          </a:graphicData>
        </a:graphic>
      </p:graphicFrame>
      <p:sp>
        <p:nvSpPr>
          <p:cNvPr id="30" name="文字方塊 29">
            <a:extLst>
              <a:ext uri="{FF2B5EF4-FFF2-40B4-BE49-F238E27FC236}">
                <a16:creationId xmlns:a16="http://schemas.microsoft.com/office/drawing/2014/main" id="{2B7994CA-F958-2B88-9FB2-731D1F806BA7}"/>
              </a:ext>
            </a:extLst>
          </p:cNvPr>
          <p:cNvSpPr txBox="1"/>
          <p:nvPr/>
        </p:nvSpPr>
        <p:spPr>
          <a:xfrm>
            <a:off x="3491862" y="4329115"/>
            <a:ext cx="900000" cy="360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r>
              <a:rPr lang="en-US" altLang="zh-TW" sz="1600" dirty="0" err="1">
                <a:solidFill>
                  <a:prstClr val="black"/>
                </a:solidFill>
                <a:ea typeface="新細明體" pitchFamily="18" charset="-120"/>
                <a:cs typeface="Courier New" panose="02070309020205020404" pitchFamily="49" charset="0"/>
              </a:rPr>
              <a:t>last1</a:t>
            </a:r>
            <a:endParaRPr lang="zh-TW" altLang="en-US" sz="1600" dirty="0">
              <a:solidFill>
                <a:prstClr val="black"/>
              </a:solidFill>
              <a:ea typeface="新細明體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DA4F1A8-AD0C-F81A-E69E-08D88C2F1407}"/>
              </a:ext>
            </a:extLst>
          </p:cNvPr>
          <p:cNvSpPr/>
          <p:nvPr/>
        </p:nvSpPr>
        <p:spPr>
          <a:xfrm>
            <a:off x="3131816" y="4329115"/>
            <a:ext cx="360046" cy="360046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989713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5B4CC57-3804-4249-B602-FA755C419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vector1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( 6 );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first1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vector1.begin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last1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vector1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+ 1;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last1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first1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+ 5;</a:t>
            </a:r>
          </a:p>
          <a:p>
            <a:pPr lvl="0">
              <a:defRPr/>
            </a:pPr>
            <a:endParaRPr lang="nl-NL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defRPr/>
            </a:pPr>
            <a:r>
              <a:rPr lang="nl-NL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std::</a:t>
            </a:r>
            <a:r>
              <a:rPr lang="nl-NL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nl-NL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nl-NL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l-NL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vector2( 6 );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first2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*(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vector2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 + 1 );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defRPr/>
            </a:pP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last2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vector2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 + 2;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last2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first2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+ 5;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8A7E8E5-B9CE-0EC8-8167-9427FB8BA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842853"/>
              </p:ext>
            </p:extLst>
          </p:nvPr>
        </p:nvGraphicFramePr>
        <p:xfrm>
          <a:off x="6732276" y="3609023"/>
          <a:ext cx="360000" cy="21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25697479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9583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00843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33571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786599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54874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295678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F4D76DBE-279D-385D-534B-12E381DCE8A1}"/>
              </a:ext>
            </a:extLst>
          </p:cNvPr>
          <p:cNvSpPr/>
          <p:nvPr/>
        </p:nvSpPr>
        <p:spPr>
          <a:xfrm>
            <a:off x="4572000" y="3789046"/>
            <a:ext cx="1800000" cy="1800000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" name="Line 43">
            <a:extLst>
              <a:ext uri="{FF2B5EF4-FFF2-40B4-BE49-F238E27FC236}">
                <a16:creationId xmlns:a16="http://schemas.microsoft.com/office/drawing/2014/main" id="{BB3F0D5C-2117-10DB-C43C-02C76F8B01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2183" y="3789046"/>
            <a:ext cx="720093" cy="72009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7" name="Line 43">
            <a:extLst>
              <a:ext uri="{FF2B5EF4-FFF2-40B4-BE49-F238E27FC236}">
                <a16:creationId xmlns:a16="http://schemas.microsoft.com/office/drawing/2014/main" id="{2ADB8E43-2035-0665-8309-AA117CEB27B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2183" y="5229231"/>
            <a:ext cx="720093" cy="72009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23493715-3266-4C37-D1E2-1BD38D752E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005925"/>
              </p:ext>
            </p:extLst>
          </p:nvPr>
        </p:nvGraphicFramePr>
        <p:xfrm>
          <a:off x="4572000" y="3969046"/>
          <a:ext cx="1620000" cy="144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8309167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833521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Myproxy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959368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MyFirst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3660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MyLast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6016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MyEnd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94213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03BCC1E4-7A8F-DCA0-BE08-E3CBF8302F4B}"/>
              </a:ext>
            </a:extLst>
          </p:cNvPr>
          <p:cNvSpPr txBox="1"/>
          <p:nvPr/>
        </p:nvSpPr>
        <p:spPr>
          <a:xfrm>
            <a:off x="4932046" y="5589276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 err="1">
                <a:solidFill>
                  <a:prstClr val="black"/>
                </a:solidFill>
                <a:ea typeface="新細明體" pitchFamily="18" charset="-120"/>
                <a:cs typeface="Courier New" panose="02070309020205020404" pitchFamily="49" charset="0"/>
              </a:rPr>
              <a:t>vector2</a:t>
            </a:r>
            <a:endParaRPr lang="zh-TW" altLang="en-US" sz="1600" dirty="0">
              <a:solidFill>
                <a:prstClr val="black"/>
              </a:solidFill>
              <a:ea typeface="新細明體"/>
            </a:endParaRPr>
          </a:p>
        </p:txBody>
      </p:sp>
      <p:sp>
        <p:nvSpPr>
          <p:cNvPr id="10" name="Line 43">
            <a:extLst>
              <a:ext uri="{FF2B5EF4-FFF2-40B4-BE49-F238E27FC236}">
                <a16:creationId xmlns:a16="http://schemas.microsoft.com/office/drawing/2014/main" id="{75E1D743-6D82-C2AF-5216-B80E137BF7D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2185" y="4869185"/>
            <a:ext cx="720092" cy="108013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DFB121F-FB2E-CE16-EA5B-2CC3EEC4CA6B}"/>
              </a:ext>
            </a:extLst>
          </p:cNvPr>
          <p:cNvSpPr txBox="1"/>
          <p:nvPr/>
        </p:nvSpPr>
        <p:spPr>
          <a:xfrm>
            <a:off x="7812414" y="3609023"/>
            <a:ext cx="900000" cy="36000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r>
              <a:rPr lang="en-US" altLang="zh-TW" sz="1600" dirty="0" err="1">
                <a:solidFill>
                  <a:prstClr val="black"/>
                </a:solidFill>
                <a:ea typeface="新細明體" pitchFamily="18" charset="-120"/>
                <a:cs typeface="Courier New" panose="02070309020205020404" pitchFamily="49" charset="0"/>
              </a:rPr>
              <a:t>first2</a:t>
            </a:r>
            <a:endParaRPr lang="zh-TW" altLang="en-US" sz="1600" dirty="0">
              <a:solidFill>
                <a:prstClr val="black"/>
              </a:solidFill>
              <a:ea typeface="新細明體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6DE60B7-2ED8-4C74-C5E5-AD3AD97FC8E7}"/>
              </a:ext>
            </a:extLst>
          </p:cNvPr>
          <p:cNvSpPr/>
          <p:nvPr/>
        </p:nvSpPr>
        <p:spPr>
          <a:xfrm>
            <a:off x="7452368" y="3609023"/>
            <a:ext cx="360046" cy="360046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" name="Line 43">
            <a:extLst>
              <a:ext uri="{FF2B5EF4-FFF2-40B4-BE49-F238E27FC236}">
                <a16:creationId xmlns:a16="http://schemas.microsoft.com/office/drawing/2014/main" id="{FC35CDF5-63B7-92A2-5D1E-2BE43A16E3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92322" y="3789020"/>
            <a:ext cx="540069" cy="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DA418EA-34A4-04B3-A185-D525B5AEF1D0}"/>
              </a:ext>
            </a:extLst>
          </p:cNvPr>
          <p:cNvSpPr txBox="1"/>
          <p:nvPr/>
        </p:nvSpPr>
        <p:spPr>
          <a:xfrm>
            <a:off x="7812414" y="4329115"/>
            <a:ext cx="90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sz="1600" dirty="0" err="1">
                <a:solidFill>
                  <a:prstClr val="black"/>
                </a:solidFill>
                <a:ea typeface="新細明體" pitchFamily="18" charset="-120"/>
                <a:cs typeface="Courier New" panose="02070309020205020404" pitchFamily="49" charset="0"/>
              </a:rPr>
              <a:t>last2</a:t>
            </a:r>
            <a:endParaRPr lang="zh-TW" altLang="en-US" sz="1600" dirty="0">
              <a:solidFill>
                <a:prstClr val="black"/>
              </a:solidFill>
              <a:ea typeface="新細明體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10C214E-D581-6AA1-FD4C-7F9204156177}"/>
              </a:ext>
            </a:extLst>
          </p:cNvPr>
          <p:cNvSpPr/>
          <p:nvPr/>
        </p:nvSpPr>
        <p:spPr>
          <a:xfrm>
            <a:off x="7452368" y="4329115"/>
            <a:ext cx="360046" cy="360046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6" name="Line 43">
            <a:extLst>
              <a:ext uri="{FF2B5EF4-FFF2-40B4-BE49-F238E27FC236}">
                <a16:creationId xmlns:a16="http://schemas.microsoft.com/office/drawing/2014/main" id="{288FFE1A-78FE-429C-D309-7B9154CB87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92206" y="4509138"/>
            <a:ext cx="1440185" cy="36004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99A9DFB-C8F0-DAFF-4A5E-2D641C35C697}"/>
              </a:ext>
            </a:extLst>
          </p:cNvPr>
          <p:cNvSpPr/>
          <p:nvPr/>
        </p:nvSpPr>
        <p:spPr>
          <a:xfrm>
            <a:off x="431471" y="4149092"/>
            <a:ext cx="1620000" cy="1439954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76F4E6E6-C508-5A8B-F1EE-C51D276839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658943"/>
              </p:ext>
            </p:extLst>
          </p:nvPr>
        </p:nvGraphicFramePr>
        <p:xfrm>
          <a:off x="431471" y="4329115"/>
          <a:ext cx="1440000" cy="10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8309167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833521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myFirst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3660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myLast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6016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myEnd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94213"/>
                  </a:ext>
                </a:extLst>
              </a:tr>
            </a:tbl>
          </a:graphicData>
        </a:graphic>
      </p:graphicFrame>
      <p:sp>
        <p:nvSpPr>
          <p:cNvPr id="22" name="文字方塊 21">
            <a:extLst>
              <a:ext uri="{FF2B5EF4-FFF2-40B4-BE49-F238E27FC236}">
                <a16:creationId xmlns:a16="http://schemas.microsoft.com/office/drawing/2014/main" id="{7BD52AB7-F223-624A-B59A-DB7231DA567B}"/>
              </a:ext>
            </a:extLst>
          </p:cNvPr>
          <p:cNvSpPr txBox="1"/>
          <p:nvPr/>
        </p:nvSpPr>
        <p:spPr>
          <a:xfrm>
            <a:off x="611494" y="5589276"/>
            <a:ext cx="126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>
              <a:defRPr/>
            </a:pPr>
            <a:r>
              <a:rPr lang="en-US" altLang="zh-TW" sz="1600" dirty="0" err="1">
                <a:solidFill>
                  <a:prstClr val="black"/>
                </a:solidFill>
                <a:ea typeface="新細明體" pitchFamily="18" charset="-120"/>
                <a:cs typeface="Courier New" panose="02070309020205020404" pitchFamily="49" charset="0"/>
              </a:rPr>
              <a:t>vector1</a:t>
            </a:r>
            <a:endParaRPr lang="zh-TW" altLang="en-US" sz="1600" dirty="0">
              <a:solidFill>
                <a:prstClr val="black"/>
              </a:solidFill>
              <a:ea typeface="新細明體"/>
            </a:endParaRPr>
          </a:p>
        </p:txBody>
      </p:sp>
      <p:sp>
        <p:nvSpPr>
          <p:cNvPr id="23" name="Line 43">
            <a:extLst>
              <a:ext uri="{FF2B5EF4-FFF2-40B4-BE49-F238E27FC236}">
                <a16:creationId xmlns:a16="http://schemas.microsoft.com/office/drawing/2014/main" id="{B2DFCEE1-CF47-C90A-E9EB-FE4019E250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91266" y="3789045"/>
            <a:ext cx="720458" cy="72006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24" name="Line 43">
            <a:extLst>
              <a:ext uri="{FF2B5EF4-FFF2-40B4-BE49-F238E27FC236}">
                <a16:creationId xmlns:a16="http://schemas.microsoft.com/office/drawing/2014/main" id="{645F1E1A-4C2D-49EC-1BF9-3AC3AEC34F7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1448" y="5229047"/>
            <a:ext cx="720276" cy="7202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D743DB00-F696-04A3-A48F-E05027C753B2}"/>
              </a:ext>
            </a:extLst>
          </p:cNvPr>
          <p:cNvSpPr txBox="1"/>
          <p:nvPr/>
        </p:nvSpPr>
        <p:spPr>
          <a:xfrm>
            <a:off x="3491862" y="3609023"/>
            <a:ext cx="900000" cy="360000"/>
          </a:xfrm>
          <a:prstGeom prst="rect">
            <a:avLst/>
          </a:prstGeom>
          <a:noFill/>
        </p:spPr>
        <p:txBody>
          <a:bodyPr wrap="none" rtlCol="0" anchor="b" anchorCtr="0">
            <a:noAutofit/>
          </a:bodyPr>
          <a:lstStyle/>
          <a:p>
            <a:pPr>
              <a:defRPr/>
            </a:pPr>
            <a:r>
              <a:rPr lang="en-US" altLang="zh-TW" sz="1600" dirty="0" err="1">
                <a:solidFill>
                  <a:prstClr val="black"/>
                </a:solidFill>
                <a:ea typeface="新細明體" pitchFamily="18" charset="-120"/>
                <a:cs typeface="Courier New" panose="02070309020205020404" pitchFamily="49" charset="0"/>
              </a:rPr>
              <a:t>first1</a:t>
            </a:r>
            <a:endParaRPr lang="zh-TW" altLang="en-US" sz="1600" dirty="0">
              <a:solidFill>
                <a:prstClr val="black"/>
              </a:solidFill>
              <a:ea typeface="新細明體"/>
            </a:endParaRPr>
          </a:p>
        </p:txBody>
      </p:sp>
      <p:sp>
        <p:nvSpPr>
          <p:cNvPr id="26" name="Line 43">
            <a:extLst>
              <a:ext uri="{FF2B5EF4-FFF2-40B4-BE49-F238E27FC236}">
                <a16:creationId xmlns:a16="http://schemas.microsoft.com/office/drawing/2014/main" id="{D50648B5-9CD5-C059-41D4-EBBBB46E46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1633" y="4869185"/>
            <a:ext cx="720091" cy="108013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E30DC75-3E3B-2DA5-5979-5B74E3A0309F}"/>
              </a:ext>
            </a:extLst>
          </p:cNvPr>
          <p:cNvSpPr/>
          <p:nvPr/>
        </p:nvSpPr>
        <p:spPr>
          <a:xfrm>
            <a:off x="3131816" y="3609023"/>
            <a:ext cx="360046" cy="360046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8" name="Line 43">
            <a:extLst>
              <a:ext uri="{FF2B5EF4-FFF2-40B4-BE49-F238E27FC236}">
                <a16:creationId xmlns:a16="http://schemas.microsoft.com/office/drawing/2014/main" id="{52EAF9AE-8B4B-F9C5-794B-BC1CDC9F57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71770" y="3789020"/>
            <a:ext cx="540069" cy="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E23141C6-9DC4-3019-A9D4-56ECB9C9C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392869"/>
              </p:ext>
            </p:extLst>
          </p:nvPr>
        </p:nvGraphicFramePr>
        <p:xfrm>
          <a:off x="2411724" y="3609023"/>
          <a:ext cx="360000" cy="21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25697479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9583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00843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33571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786599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54874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295678"/>
                  </a:ext>
                </a:extLst>
              </a:tr>
            </a:tbl>
          </a:graphicData>
        </a:graphic>
      </p:graphicFrame>
      <p:sp>
        <p:nvSpPr>
          <p:cNvPr id="30" name="文字方塊 29">
            <a:extLst>
              <a:ext uri="{FF2B5EF4-FFF2-40B4-BE49-F238E27FC236}">
                <a16:creationId xmlns:a16="http://schemas.microsoft.com/office/drawing/2014/main" id="{2B7994CA-F958-2B88-9FB2-731D1F806BA7}"/>
              </a:ext>
            </a:extLst>
          </p:cNvPr>
          <p:cNvSpPr txBox="1"/>
          <p:nvPr/>
        </p:nvSpPr>
        <p:spPr>
          <a:xfrm>
            <a:off x="3491862" y="4329115"/>
            <a:ext cx="900000" cy="360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r>
              <a:rPr lang="en-US" altLang="zh-TW" sz="1600" dirty="0" err="1">
                <a:solidFill>
                  <a:prstClr val="black"/>
                </a:solidFill>
                <a:ea typeface="新細明體" pitchFamily="18" charset="-120"/>
                <a:cs typeface="Courier New" panose="02070309020205020404" pitchFamily="49" charset="0"/>
              </a:rPr>
              <a:t>last1</a:t>
            </a:r>
            <a:endParaRPr lang="zh-TW" altLang="en-US" sz="1600" dirty="0">
              <a:solidFill>
                <a:prstClr val="black"/>
              </a:solidFill>
              <a:ea typeface="新細明體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DA4F1A8-AD0C-F81A-E69E-08D88C2F1407}"/>
              </a:ext>
            </a:extLst>
          </p:cNvPr>
          <p:cNvSpPr/>
          <p:nvPr/>
        </p:nvSpPr>
        <p:spPr>
          <a:xfrm>
            <a:off x="3131816" y="4329115"/>
            <a:ext cx="360046" cy="360046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2" name="Line 43">
            <a:extLst>
              <a:ext uri="{FF2B5EF4-FFF2-40B4-BE49-F238E27FC236}">
                <a16:creationId xmlns:a16="http://schemas.microsoft.com/office/drawing/2014/main" id="{FAF61E85-2429-F960-C053-B71709C12B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71655" y="4509139"/>
            <a:ext cx="1440182" cy="36004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</p:spTree>
    <p:extLst>
      <p:ext uri="{BB962C8B-B14F-4D97-AF65-F5344CB8AC3E}">
        <p14:creationId xmlns:p14="http://schemas.microsoft.com/office/powerpoint/2010/main" val="410180550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5B4CC57-3804-4249-B602-FA755C419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vector1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( 6 );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first1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vector1.begin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last1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vector1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+ 1;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last1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first1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+ 5;</a:t>
            </a:r>
          </a:p>
          <a:p>
            <a:pPr lvl="0">
              <a:defRPr/>
            </a:pPr>
            <a:endParaRPr lang="nl-NL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defRPr/>
            </a:pPr>
            <a:r>
              <a:rPr lang="nl-NL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std::</a:t>
            </a:r>
            <a:r>
              <a:rPr lang="nl-NL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nl-NL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nl-NL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l-NL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vector2( 6 );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first2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*(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vector2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 + 1 );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defRPr/>
            </a:pP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last2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vector2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 + 2;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last2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first2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+ 5;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8A7E8E5-B9CE-0EC8-8167-9427FB8BA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842853"/>
              </p:ext>
            </p:extLst>
          </p:nvPr>
        </p:nvGraphicFramePr>
        <p:xfrm>
          <a:off x="6732276" y="3609023"/>
          <a:ext cx="360000" cy="21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25697479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9583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00843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33571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786599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54874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295678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F4D76DBE-279D-385D-534B-12E381DCE8A1}"/>
              </a:ext>
            </a:extLst>
          </p:cNvPr>
          <p:cNvSpPr/>
          <p:nvPr/>
        </p:nvSpPr>
        <p:spPr>
          <a:xfrm>
            <a:off x="4572000" y="3789046"/>
            <a:ext cx="1800000" cy="1800000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" name="Line 43">
            <a:extLst>
              <a:ext uri="{FF2B5EF4-FFF2-40B4-BE49-F238E27FC236}">
                <a16:creationId xmlns:a16="http://schemas.microsoft.com/office/drawing/2014/main" id="{BB3F0D5C-2117-10DB-C43C-02C76F8B01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2183" y="3789046"/>
            <a:ext cx="720093" cy="72009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7" name="Line 43">
            <a:extLst>
              <a:ext uri="{FF2B5EF4-FFF2-40B4-BE49-F238E27FC236}">
                <a16:creationId xmlns:a16="http://schemas.microsoft.com/office/drawing/2014/main" id="{2ADB8E43-2035-0665-8309-AA117CEB27B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2183" y="5229231"/>
            <a:ext cx="720093" cy="72009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23493715-3266-4C37-D1E2-1BD38D752E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005925"/>
              </p:ext>
            </p:extLst>
          </p:nvPr>
        </p:nvGraphicFramePr>
        <p:xfrm>
          <a:off x="4572000" y="3969046"/>
          <a:ext cx="1620000" cy="144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8309167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833521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Myproxy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959368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MyFirst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3660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MyLast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6016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MyEnd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94213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03BCC1E4-7A8F-DCA0-BE08-E3CBF8302F4B}"/>
              </a:ext>
            </a:extLst>
          </p:cNvPr>
          <p:cNvSpPr txBox="1"/>
          <p:nvPr/>
        </p:nvSpPr>
        <p:spPr>
          <a:xfrm>
            <a:off x="4932046" y="5589276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 err="1">
                <a:solidFill>
                  <a:prstClr val="black"/>
                </a:solidFill>
                <a:ea typeface="新細明體" pitchFamily="18" charset="-120"/>
                <a:cs typeface="Courier New" panose="02070309020205020404" pitchFamily="49" charset="0"/>
              </a:rPr>
              <a:t>vector2</a:t>
            </a:r>
            <a:endParaRPr lang="zh-TW" altLang="en-US" sz="1600" dirty="0">
              <a:solidFill>
                <a:prstClr val="black"/>
              </a:solidFill>
              <a:ea typeface="新細明體"/>
            </a:endParaRPr>
          </a:p>
        </p:txBody>
      </p:sp>
      <p:sp>
        <p:nvSpPr>
          <p:cNvPr id="10" name="Line 43">
            <a:extLst>
              <a:ext uri="{FF2B5EF4-FFF2-40B4-BE49-F238E27FC236}">
                <a16:creationId xmlns:a16="http://schemas.microsoft.com/office/drawing/2014/main" id="{75E1D743-6D82-C2AF-5216-B80E137BF7D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2185" y="4869185"/>
            <a:ext cx="720091" cy="72009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DFB121F-FB2E-CE16-EA5B-2CC3EEC4CA6B}"/>
              </a:ext>
            </a:extLst>
          </p:cNvPr>
          <p:cNvSpPr txBox="1"/>
          <p:nvPr/>
        </p:nvSpPr>
        <p:spPr>
          <a:xfrm>
            <a:off x="7812414" y="3609023"/>
            <a:ext cx="900000" cy="36000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r>
              <a:rPr lang="en-US" altLang="zh-TW" sz="1600" dirty="0" err="1">
                <a:solidFill>
                  <a:prstClr val="black"/>
                </a:solidFill>
                <a:ea typeface="新細明體" pitchFamily="18" charset="-120"/>
                <a:cs typeface="Courier New" panose="02070309020205020404" pitchFamily="49" charset="0"/>
              </a:rPr>
              <a:t>first2</a:t>
            </a:r>
            <a:endParaRPr lang="zh-TW" altLang="en-US" sz="1600" dirty="0">
              <a:solidFill>
                <a:prstClr val="black"/>
              </a:solidFill>
              <a:ea typeface="新細明體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6DE60B7-2ED8-4C74-C5E5-AD3AD97FC8E7}"/>
              </a:ext>
            </a:extLst>
          </p:cNvPr>
          <p:cNvSpPr/>
          <p:nvPr/>
        </p:nvSpPr>
        <p:spPr>
          <a:xfrm>
            <a:off x="7452368" y="3609023"/>
            <a:ext cx="360046" cy="360046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" name="Line 43">
            <a:extLst>
              <a:ext uri="{FF2B5EF4-FFF2-40B4-BE49-F238E27FC236}">
                <a16:creationId xmlns:a16="http://schemas.microsoft.com/office/drawing/2014/main" id="{FC35CDF5-63B7-92A2-5D1E-2BE43A16E3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92322" y="3789020"/>
            <a:ext cx="540069" cy="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DA418EA-34A4-04B3-A185-D525B5AEF1D0}"/>
              </a:ext>
            </a:extLst>
          </p:cNvPr>
          <p:cNvSpPr txBox="1"/>
          <p:nvPr/>
        </p:nvSpPr>
        <p:spPr>
          <a:xfrm>
            <a:off x="7812414" y="4329115"/>
            <a:ext cx="90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sz="1600" dirty="0" err="1">
                <a:solidFill>
                  <a:prstClr val="black"/>
                </a:solidFill>
                <a:ea typeface="新細明體" pitchFamily="18" charset="-120"/>
                <a:cs typeface="Courier New" panose="02070309020205020404" pitchFamily="49" charset="0"/>
              </a:rPr>
              <a:t>last2</a:t>
            </a:r>
            <a:endParaRPr lang="zh-TW" altLang="en-US" sz="1600" dirty="0">
              <a:solidFill>
                <a:prstClr val="black"/>
              </a:solidFill>
              <a:ea typeface="新細明體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10C214E-D581-6AA1-FD4C-7F9204156177}"/>
              </a:ext>
            </a:extLst>
          </p:cNvPr>
          <p:cNvSpPr/>
          <p:nvPr/>
        </p:nvSpPr>
        <p:spPr>
          <a:xfrm>
            <a:off x="7452368" y="4329115"/>
            <a:ext cx="360046" cy="360046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6" name="Line 43">
            <a:extLst>
              <a:ext uri="{FF2B5EF4-FFF2-40B4-BE49-F238E27FC236}">
                <a16:creationId xmlns:a16="http://schemas.microsoft.com/office/drawing/2014/main" id="{288FFE1A-78FE-429C-D309-7B9154CB87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92206" y="4509138"/>
            <a:ext cx="1440185" cy="36004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99A9DFB-C8F0-DAFF-4A5E-2D641C35C697}"/>
              </a:ext>
            </a:extLst>
          </p:cNvPr>
          <p:cNvSpPr/>
          <p:nvPr/>
        </p:nvSpPr>
        <p:spPr>
          <a:xfrm>
            <a:off x="431471" y="4149092"/>
            <a:ext cx="1620000" cy="1439954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76F4E6E6-C508-5A8B-F1EE-C51D276839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658943"/>
              </p:ext>
            </p:extLst>
          </p:nvPr>
        </p:nvGraphicFramePr>
        <p:xfrm>
          <a:off x="431471" y="4329115"/>
          <a:ext cx="1440000" cy="10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8309167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833521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myFirst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3660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myLast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6016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myEnd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94213"/>
                  </a:ext>
                </a:extLst>
              </a:tr>
            </a:tbl>
          </a:graphicData>
        </a:graphic>
      </p:graphicFrame>
      <p:sp>
        <p:nvSpPr>
          <p:cNvPr id="22" name="文字方塊 21">
            <a:extLst>
              <a:ext uri="{FF2B5EF4-FFF2-40B4-BE49-F238E27FC236}">
                <a16:creationId xmlns:a16="http://schemas.microsoft.com/office/drawing/2014/main" id="{7BD52AB7-F223-624A-B59A-DB7231DA567B}"/>
              </a:ext>
            </a:extLst>
          </p:cNvPr>
          <p:cNvSpPr txBox="1"/>
          <p:nvPr/>
        </p:nvSpPr>
        <p:spPr>
          <a:xfrm>
            <a:off x="611494" y="5589276"/>
            <a:ext cx="126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>
              <a:defRPr/>
            </a:pPr>
            <a:r>
              <a:rPr lang="en-US" altLang="zh-TW" sz="1600" dirty="0" err="1">
                <a:solidFill>
                  <a:prstClr val="black"/>
                </a:solidFill>
                <a:ea typeface="新細明體" pitchFamily="18" charset="-120"/>
                <a:cs typeface="Courier New" panose="02070309020205020404" pitchFamily="49" charset="0"/>
              </a:rPr>
              <a:t>vector1</a:t>
            </a:r>
            <a:endParaRPr lang="zh-TW" altLang="en-US" sz="1600" dirty="0">
              <a:solidFill>
                <a:prstClr val="black"/>
              </a:solidFill>
              <a:ea typeface="新細明體"/>
            </a:endParaRPr>
          </a:p>
        </p:txBody>
      </p:sp>
      <p:sp>
        <p:nvSpPr>
          <p:cNvPr id="23" name="Line 43">
            <a:extLst>
              <a:ext uri="{FF2B5EF4-FFF2-40B4-BE49-F238E27FC236}">
                <a16:creationId xmlns:a16="http://schemas.microsoft.com/office/drawing/2014/main" id="{B2DFCEE1-CF47-C90A-E9EB-FE4019E250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91266" y="3789045"/>
            <a:ext cx="720458" cy="72006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24" name="Line 43">
            <a:extLst>
              <a:ext uri="{FF2B5EF4-FFF2-40B4-BE49-F238E27FC236}">
                <a16:creationId xmlns:a16="http://schemas.microsoft.com/office/drawing/2014/main" id="{645F1E1A-4C2D-49EC-1BF9-3AC3AEC34F7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1448" y="5229047"/>
            <a:ext cx="720276" cy="7202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D743DB00-F696-04A3-A48F-E05027C753B2}"/>
              </a:ext>
            </a:extLst>
          </p:cNvPr>
          <p:cNvSpPr txBox="1"/>
          <p:nvPr/>
        </p:nvSpPr>
        <p:spPr>
          <a:xfrm>
            <a:off x="3491862" y="3609023"/>
            <a:ext cx="900000" cy="360000"/>
          </a:xfrm>
          <a:prstGeom prst="rect">
            <a:avLst/>
          </a:prstGeom>
          <a:noFill/>
        </p:spPr>
        <p:txBody>
          <a:bodyPr wrap="none" rtlCol="0" anchor="b" anchorCtr="0">
            <a:noAutofit/>
          </a:bodyPr>
          <a:lstStyle/>
          <a:p>
            <a:pPr>
              <a:defRPr/>
            </a:pPr>
            <a:r>
              <a:rPr lang="en-US" altLang="zh-TW" sz="1600" dirty="0" err="1">
                <a:solidFill>
                  <a:prstClr val="black"/>
                </a:solidFill>
                <a:ea typeface="新細明體" pitchFamily="18" charset="-120"/>
                <a:cs typeface="Courier New" panose="02070309020205020404" pitchFamily="49" charset="0"/>
              </a:rPr>
              <a:t>first1</a:t>
            </a:r>
            <a:endParaRPr lang="zh-TW" altLang="en-US" sz="1600" dirty="0">
              <a:solidFill>
                <a:prstClr val="black"/>
              </a:solidFill>
              <a:ea typeface="新細明體"/>
            </a:endParaRPr>
          </a:p>
        </p:txBody>
      </p:sp>
      <p:sp>
        <p:nvSpPr>
          <p:cNvPr id="26" name="Line 43">
            <a:extLst>
              <a:ext uri="{FF2B5EF4-FFF2-40B4-BE49-F238E27FC236}">
                <a16:creationId xmlns:a16="http://schemas.microsoft.com/office/drawing/2014/main" id="{D50648B5-9CD5-C059-41D4-EBBBB46E46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1633" y="4869185"/>
            <a:ext cx="720091" cy="72009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E30DC75-3E3B-2DA5-5979-5B74E3A0309F}"/>
              </a:ext>
            </a:extLst>
          </p:cNvPr>
          <p:cNvSpPr/>
          <p:nvPr/>
        </p:nvSpPr>
        <p:spPr>
          <a:xfrm>
            <a:off x="3131816" y="3609023"/>
            <a:ext cx="360046" cy="360046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8" name="Line 43">
            <a:extLst>
              <a:ext uri="{FF2B5EF4-FFF2-40B4-BE49-F238E27FC236}">
                <a16:creationId xmlns:a16="http://schemas.microsoft.com/office/drawing/2014/main" id="{52EAF9AE-8B4B-F9C5-794B-BC1CDC9F57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71770" y="3789020"/>
            <a:ext cx="540069" cy="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E23141C6-9DC4-3019-A9D4-56ECB9C9C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392869"/>
              </p:ext>
            </p:extLst>
          </p:nvPr>
        </p:nvGraphicFramePr>
        <p:xfrm>
          <a:off x="2411724" y="3609023"/>
          <a:ext cx="360000" cy="21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25697479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9583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00843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33571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786599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54874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295678"/>
                  </a:ext>
                </a:extLst>
              </a:tr>
            </a:tbl>
          </a:graphicData>
        </a:graphic>
      </p:graphicFrame>
      <p:sp>
        <p:nvSpPr>
          <p:cNvPr id="30" name="文字方塊 29">
            <a:extLst>
              <a:ext uri="{FF2B5EF4-FFF2-40B4-BE49-F238E27FC236}">
                <a16:creationId xmlns:a16="http://schemas.microsoft.com/office/drawing/2014/main" id="{2B7994CA-F958-2B88-9FB2-731D1F806BA7}"/>
              </a:ext>
            </a:extLst>
          </p:cNvPr>
          <p:cNvSpPr txBox="1"/>
          <p:nvPr/>
        </p:nvSpPr>
        <p:spPr>
          <a:xfrm>
            <a:off x="3491862" y="4329115"/>
            <a:ext cx="900000" cy="360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r>
              <a:rPr lang="en-US" altLang="zh-TW" sz="1600" dirty="0" err="1">
                <a:solidFill>
                  <a:prstClr val="black"/>
                </a:solidFill>
                <a:ea typeface="新細明體" pitchFamily="18" charset="-120"/>
                <a:cs typeface="Courier New" panose="02070309020205020404" pitchFamily="49" charset="0"/>
              </a:rPr>
              <a:t>last1</a:t>
            </a:r>
            <a:endParaRPr lang="zh-TW" altLang="en-US" sz="1600" dirty="0">
              <a:solidFill>
                <a:prstClr val="black"/>
              </a:solidFill>
              <a:ea typeface="新細明體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DA4F1A8-AD0C-F81A-E69E-08D88C2F1407}"/>
              </a:ext>
            </a:extLst>
          </p:cNvPr>
          <p:cNvSpPr/>
          <p:nvPr/>
        </p:nvSpPr>
        <p:spPr>
          <a:xfrm>
            <a:off x="3131816" y="4329115"/>
            <a:ext cx="360046" cy="360046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2" name="Line 43">
            <a:extLst>
              <a:ext uri="{FF2B5EF4-FFF2-40B4-BE49-F238E27FC236}">
                <a16:creationId xmlns:a16="http://schemas.microsoft.com/office/drawing/2014/main" id="{FAF61E85-2429-F960-C053-B71709C12B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71655" y="4509139"/>
            <a:ext cx="1440182" cy="36004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</p:spTree>
    <p:extLst>
      <p:ext uri="{BB962C8B-B14F-4D97-AF65-F5344CB8AC3E}">
        <p14:creationId xmlns:p14="http://schemas.microsoft.com/office/powerpoint/2010/main" val="402531031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Configuration: Release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</a:t>
            </a:r>
            <a:r>
              <a:rPr lang="en-US" altLang="zh-TW" dirty="0" smtClean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*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first1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vector1.begin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(); </a:t>
            </a:r>
            <a:r>
              <a:rPr lang="en-US" altLang="zh-TW" dirty="0">
                <a:solidFill>
                  <a:srgbClr val="008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// </a:t>
            </a:r>
            <a:r>
              <a:rPr lang="en-US" altLang="zh-TW" dirty="0" err="1">
                <a:solidFill>
                  <a:srgbClr val="008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first1</a:t>
            </a:r>
            <a:r>
              <a:rPr lang="en-US" altLang="zh-TW" dirty="0">
                <a:solidFill>
                  <a:srgbClr val="008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8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vector1.myFirst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last1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vector1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 + 1;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8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// </a:t>
            </a:r>
            <a:r>
              <a:rPr lang="en-US" altLang="zh-TW" dirty="0" err="1">
                <a:solidFill>
                  <a:srgbClr val="008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last1</a:t>
            </a:r>
            <a:r>
              <a:rPr lang="en-US" altLang="zh-TW" dirty="0">
                <a:solidFill>
                  <a:srgbClr val="008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points to </a:t>
            </a:r>
            <a:r>
              <a:rPr lang="en-US" altLang="zh-TW" dirty="0" err="1">
                <a:solidFill>
                  <a:srgbClr val="008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vector1.myLast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first2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*(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vector2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)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8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// </a:t>
            </a:r>
            <a:r>
              <a:rPr lang="en-US" altLang="zh-TW" dirty="0" err="1">
                <a:solidFill>
                  <a:srgbClr val="008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first2</a:t>
            </a:r>
            <a:r>
              <a:rPr lang="en-US" altLang="zh-TW" dirty="0">
                <a:solidFill>
                  <a:srgbClr val="008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points to the first element of the array in </a:t>
            </a:r>
            <a:r>
              <a:rPr lang="en-US" altLang="zh-TW" dirty="0" err="1">
                <a:solidFill>
                  <a:srgbClr val="008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vector2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last2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vector2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 + 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s = 0; s &lt;= c; s++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*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last1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first1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s; </a:t>
            </a:r>
            <a:r>
              <a:rPr lang="en-US" altLang="zh-TW" dirty="0">
                <a:solidFill>
                  <a:srgbClr val="008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// </a:t>
            </a:r>
            <a:r>
              <a:rPr lang="en-US" altLang="zh-TW" dirty="0" err="1">
                <a:solidFill>
                  <a:srgbClr val="008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vector1.myLast</a:t>
            </a:r>
            <a:r>
              <a:rPr lang="en-US" altLang="zh-TW" dirty="0">
                <a:solidFill>
                  <a:srgbClr val="008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8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vector1.myFirst</a:t>
            </a:r>
            <a:r>
              <a:rPr lang="en-US" altLang="zh-TW" dirty="0">
                <a:solidFill>
                  <a:srgbClr val="008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s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*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last2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first2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s;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vector3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vector1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vector4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vector2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);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!equal(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vector3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vector4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  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numErrors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++;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75033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5B4CC57-3804-4249-B602-FA755C419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vector1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( 6 );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first1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vector1.begin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last1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vector1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+ 1;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last1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first1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+ 5;</a:t>
            </a:r>
          </a:p>
          <a:p>
            <a:pPr lvl="0">
              <a:defRPr/>
            </a:pPr>
            <a:endParaRPr lang="nl-NL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defRPr/>
            </a:pPr>
            <a:r>
              <a:rPr lang="nl-NL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std::</a:t>
            </a:r>
            <a:r>
              <a:rPr lang="nl-NL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nl-NL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nl-NL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l-NL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vector2( 6 );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first2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*(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vector2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defRPr/>
            </a:pP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last2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vector2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 +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1;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last2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first2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+ 5;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8A7E8E5-B9CE-0EC8-8167-9427FB8BA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842853"/>
              </p:ext>
            </p:extLst>
          </p:nvPr>
        </p:nvGraphicFramePr>
        <p:xfrm>
          <a:off x="6732276" y="3609023"/>
          <a:ext cx="360000" cy="21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25697479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9583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00843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33571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786599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54874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295678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F4D76DBE-279D-385D-534B-12E381DCE8A1}"/>
              </a:ext>
            </a:extLst>
          </p:cNvPr>
          <p:cNvSpPr/>
          <p:nvPr/>
        </p:nvSpPr>
        <p:spPr>
          <a:xfrm>
            <a:off x="4572000" y="4149092"/>
            <a:ext cx="1800000" cy="1440184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" name="Line 43">
            <a:extLst>
              <a:ext uri="{FF2B5EF4-FFF2-40B4-BE49-F238E27FC236}">
                <a16:creationId xmlns:a16="http://schemas.microsoft.com/office/drawing/2014/main" id="{BB3F0D5C-2117-10DB-C43C-02C76F8B01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2183" y="3789046"/>
            <a:ext cx="720093" cy="72009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7" name="Line 43">
            <a:extLst>
              <a:ext uri="{FF2B5EF4-FFF2-40B4-BE49-F238E27FC236}">
                <a16:creationId xmlns:a16="http://schemas.microsoft.com/office/drawing/2014/main" id="{2ADB8E43-2035-0665-8309-AA117CEB27B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2183" y="5229231"/>
            <a:ext cx="720093" cy="72009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23493715-3266-4C37-D1E2-1BD38D752E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682373"/>
              </p:ext>
            </p:extLst>
          </p:nvPr>
        </p:nvGraphicFramePr>
        <p:xfrm>
          <a:off x="4572000" y="4329092"/>
          <a:ext cx="1620000" cy="108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8309167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833521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MyFirst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3660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MyLast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6016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MyEnd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94213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03BCC1E4-7A8F-DCA0-BE08-E3CBF8302F4B}"/>
              </a:ext>
            </a:extLst>
          </p:cNvPr>
          <p:cNvSpPr txBox="1"/>
          <p:nvPr/>
        </p:nvSpPr>
        <p:spPr>
          <a:xfrm>
            <a:off x="4932046" y="5589276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 err="1">
                <a:solidFill>
                  <a:prstClr val="black"/>
                </a:solidFill>
                <a:ea typeface="新細明體" pitchFamily="18" charset="-120"/>
                <a:cs typeface="Courier New" panose="02070309020205020404" pitchFamily="49" charset="0"/>
              </a:rPr>
              <a:t>vector2</a:t>
            </a:r>
            <a:endParaRPr lang="zh-TW" altLang="en-US" sz="1600" dirty="0">
              <a:solidFill>
                <a:prstClr val="black"/>
              </a:solidFill>
              <a:ea typeface="新細明體"/>
            </a:endParaRPr>
          </a:p>
        </p:txBody>
      </p:sp>
      <p:sp>
        <p:nvSpPr>
          <p:cNvPr id="10" name="Line 43">
            <a:extLst>
              <a:ext uri="{FF2B5EF4-FFF2-40B4-BE49-F238E27FC236}">
                <a16:creationId xmlns:a16="http://schemas.microsoft.com/office/drawing/2014/main" id="{75E1D743-6D82-C2AF-5216-B80E137BF7D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2185" y="4869185"/>
            <a:ext cx="720092" cy="108013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DFB121F-FB2E-CE16-EA5B-2CC3EEC4CA6B}"/>
              </a:ext>
            </a:extLst>
          </p:cNvPr>
          <p:cNvSpPr txBox="1"/>
          <p:nvPr/>
        </p:nvSpPr>
        <p:spPr>
          <a:xfrm>
            <a:off x="7812414" y="3609023"/>
            <a:ext cx="900000" cy="36000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r>
              <a:rPr lang="en-US" altLang="zh-TW" sz="1600" dirty="0" err="1">
                <a:solidFill>
                  <a:prstClr val="black"/>
                </a:solidFill>
                <a:ea typeface="新細明體" pitchFamily="18" charset="-120"/>
                <a:cs typeface="Courier New" panose="02070309020205020404" pitchFamily="49" charset="0"/>
              </a:rPr>
              <a:t>first2</a:t>
            </a:r>
            <a:endParaRPr lang="zh-TW" altLang="en-US" sz="1600" dirty="0">
              <a:solidFill>
                <a:prstClr val="black"/>
              </a:solidFill>
              <a:ea typeface="新細明體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6DE60B7-2ED8-4C74-C5E5-AD3AD97FC8E7}"/>
              </a:ext>
            </a:extLst>
          </p:cNvPr>
          <p:cNvSpPr/>
          <p:nvPr/>
        </p:nvSpPr>
        <p:spPr>
          <a:xfrm>
            <a:off x="7452368" y="3609023"/>
            <a:ext cx="360046" cy="360046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" name="Line 43">
            <a:extLst>
              <a:ext uri="{FF2B5EF4-FFF2-40B4-BE49-F238E27FC236}">
                <a16:creationId xmlns:a16="http://schemas.microsoft.com/office/drawing/2014/main" id="{FC35CDF5-63B7-92A2-5D1E-2BE43A16E3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92322" y="3789020"/>
            <a:ext cx="540069" cy="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DA418EA-34A4-04B3-A185-D525B5AEF1D0}"/>
              </a:ext>
            </a:extLst>
          </p:cNvPr>
          <p:cNvSpPr txBox="1"/>
          <p:nvPr/>
        </p:nvSpPr>
        <p:spPr>
          <a:xfrm>
            <a:off x="7812414" y="4329115"/>
            <a:ext cx="90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sz="1600" dirty="0" err="1">
                <a:solidFill>
                  <a:prstClr val="black"/>
                </a:solidFill>
                <a:ea typeface="新細明體" pitchFamily="18" charset="-120"/>
                <a:cs typeface="Courier New" panose="02070309020205020404" pitchFamily="49" charset="0"/>
              </a:rPr>
              <a:t>last2</a:t>
            </a:r>
            <a:endParaRPr lang="zh-TW" altLang="en-US" sz="1600" dirty="0">
              <a:solidFill>
                <a:prstClr val="black"/>
              </a:solidFill>
              <a:ea typeface="新細明體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10C214E-D581-6AA1-FD4C-7F9204156177}"/>
              </a:ext>
            </a:extLst>
          </p:cNvPr>
          <p:cNvSpPr/>
          <p:nvPr/>
        </p:nvSpPr>
        <p:spPr>
          <a:xfrm>
            <a:off x="7452368" y="4329115"/>
            <a:ext cx="360046" cy="360046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6" name="Line 43">
            <a:extLst>
              <a:ext uri="{FF2B5EF4-FFF2-40B4-BE49-F238E27FC236}">
                <a16:creationId xmlns:a16="http://schemas.microsoft.com/office/drawing/2014/main" id="{288FFE1A-78FE-429C-D309-7B9154CB87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92206" y="4509138"/>
            <a:ext cx="1440185" cy="36004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99A9DFB-C8F0-DAFF-4A5E-2D641C35C697}"/>
              </a:ext>
            </a:extLst>
          </p:cNvPr>
          <p:cNvSpPr/>
          <p:nvPr/>
        </p:nvSpPr>
        <p:spPr>
          <a:xfrm>
            <a:off x="431471" y="4149092"/>
            <a:ext cx="1620000" cy="1439954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76F4E6E6-C508-5A8B-F1EE-C51D276839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658943"/>
              </p:ext>
            </p:extLst>
          </p:nvPr>
        </p:nvGraphicFramePr>
        <p:xfrm>
          <a:off x="431471" y="4329115"/>
          <a:ext cx="1440000" cy="10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8309167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833521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myFirst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3660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myLast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6016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myEnd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94213"/>
                  </a:ext>
                </a:extLst>
              </a:tr>
            </a:tbl>
          </a:graphicData>
        </a:graphic>
      </p:graphicFrame>
      <p:sp>
        <p:nvSpPr>
          <p:cNvPr id="22" name="文字方塊 21">
            <a:extLst>
              <a:ext uri="{FF2B5EF4-FFF2-40B4-BE49-F238E27FC236}">
                <a16:creationId xmlns:a16="http://schemas.microsoft.com/office/drawing/2014/main" id="{7BD52AB7-F223-624A-B59A-DB7231DA567B}"/>
              </a:ext>
            </a:extLst>
          </p:cNvPr>
          <p:cNvSpPr txBox="1"/>
          <p:nvPr/>
        </p:nvSpPr>
        <p:spPr>
          <a:xfrm>
            <a:off x="611494" y="5589276"/>
            <a:ext cx="126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>
              <a:defRPr/>
            </a:pPr>
            <a:r>
              <a:rPr lang="en-US" altLang="zh-TW" sz="1600" dirty="0" err="1">
                <a:solidFill>
                  <a:prstClr val="black"/>
                </a:solidFill>
                <a:ea typeface="新細明體" pitchFamily="18" charset="-120"/>
                <a:cs typeface="Courier New" panose="02070309020205020404" pitchFamily="49" charset="0"/>
              </a:rPr>
              <a:t>vector1</a:t>
            </a:r>
            <a:endParaRPr lang="zh-TW" altLang="en-US" sz="1600" dirty="0">
              <a:solidFill>
                <a:prstClr val="black"/>
              </a:solidFill>
              <a:ea typeface="新細明體"/>
            </a:endParaRPr>
          </a:p>
        </p:txBody>
      </p:sp>
      <p:sp>
        <p:nvSpPr>
          <p:cNvPr id="23" name="Line 43">
            <a:extLst>
              <a:ext uri="{FF2B5EF4-FFF2-40B4-BE49-F238E27FC236}">
                <a16:creationId xmlns:a16="http://schemas.microsoft.com/office/drawing/2014/main" id="{B2DFCEE1-CF47-C90A-E9EB-FE4019E250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91266" y="3789045"/>
            <a:ext cx="720458" cy="72006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24" name="Line 43">
            <a:extLst>
              <a:ext uri="{FF2B5EF4-FFF2-40B4-BE49-F238E27FC236}">
                <a16:creationId xmlns:a16="http://schemas.microsoft.com/office/drawing/2014/main" id="{645F1E1A-4C2D-49EC-1BF9-3AC3AEC34F7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1448" y="5229047"/>
            <a:ext cx="720276" cy="7202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D743DB00-F696-04A3-A48F-E05027C753B2}"/>
              </a:ext>
            </a:extLst>
          </p:cNvPr>
          <p:cNvSpPr txBox="1"/>
          <p:nvPr/>
        </p:nvSpPr>
        <p:spPr>
          <a:xfrm>
            <a:off x="3491862" y="3609023"/>
            <a:ext cx="900000" cy="360000"/>
          </a:xfrm>
          <a:prstGeom prst="rect">
            <a:avLst/>
          </a:prstGeom>
          <a:noFill/>
        </p:spPr>
        <p:txBody>
          <a:bodyPr wrap="none" rtlCol="0" anchor="b" anchorCtr="0">
            <a:noAutofit/>
          </a:bodyPr>
          <a:lstStyle/>
          <a:p>
            <a:pPr>
              <a:defRPr/>
            </a:pPr>
            <a:r>
              <a:rPr lang="en-US" altLang="zh-TW" sz="1600" dirty="0" err="1">
                <a:solidFill>
                  <a:prstClr val="black"/>
                </a:solidFill>
                <a:ea typeface="新細明體" pitchFamily="18" charset="-120"/>
                <a:cs typeface="Courier New" panose="02070309020205020404" pitchFamily="49" charset="0"/>
              </a:rPr>
              <a:t>first1</a:t>
            </a:r>
            <a:endParaRPr lang="zh-TW" altLang="en-US" sz="1600" dirty="0">
              <a:solidFill>
                <a:prstClr val="black"/>
              </a:solidFill>
              <a:ea typeface="新細明體"/>
            </a:endParaRPr>
          </a:p>
        </p:txBody>
      </p:sp>
      <p:sp>
        <p:nvSpPr>
          <p:cNvPr id="26" name="Line 43">
            <a:extLst>
              <a:ext uri="{FF2B5EF4-FFF2-40B4-BE49-F238E27FC236}">
                <a16:creationId xmlns:a16="http://schemas.microsoft.com/office/drawing/2014/main" id="{D50648B5-9CD5-C059-41D4-EBBBB46E46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1633" y="4869185"/>
            <a:ext cx="720091" cy="108013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E30DC75-3E3B-2DA5-5979-5B74E3A0309F}"/>
              </a:ext>
            </a:extLst>
          </p:cNvPr>
          <p:cNvSpPr/>
          <p:nvPr/>
        </p:nvSpPr>
        <p:spPr>
          <a:xfrm>
            <a:off x="3131816" y="3609023"/>
            <a:ext cx="360046" cy="360046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8" name="Line 43">
            <a:extLst>
              <a:ext uri="{FF2B5EF4-FFF2-40B4-BE49-F238E27FC236}">
                <a16:creationId xmlns:a16="http://schemas.microsoft.com/office/drawing/2014/main" id="{52EAF9AE-8B4B-F9C5-794B-BC1CDC9F57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71770" y="3789020"/>
            <a:ext cx="540069" cy="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E23141C6-9DC4-3019-A9D4-56ECB9C9C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392869"/>
              </p:ext>
            </p:extLst>
          </p:nvPr>
        </p:nvGraphicFramePr>
        <p:xfrm>
          <a:off x="2411724" y="3609023"/>
          <a:ext cx="360000" cy="21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25697479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9583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00843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33571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786599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54874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295678"/>
                  </a:ext>
                </a:extLst>
              </a:tr>
            </a:tbl>
          </a:graphicData>
        </a:graphic>
      </p:graphicFrame>
      <p:sp>
        <p:nvSpPr>
          <p:cNvPr id="30" name="文字方塊 29">
            <a:extLst>
              <a:ext uri="{FF2B5EF4-FFF2-40B4-BE49-F238E27FC236}">
                <a16:creationId xmlns:a16="http://schemas.microsoft.com/office/drawing/2014/main" id="{2B7994CA-F958-2B88-9FB2-731D1F806BA7}"/>
              </a:ext>
            </a:extLst>
          </p:cNvPr>
          <p:cNvSpPr txBox="1"/>
          <p:nvPr/>
        </p:nvSpPr>
        <p:spPr>
          <a:xfrm>
            <a:off x="3491862" y="4329115"/>
            <a:ext cx="900000" cy="360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r>
              <a:rPr lang="en-US" altLang="zh-TW" sz="1600" dirty="0" err="1">
                <a:solidFill>
                  <a:prstClr val="black"/>
                </a:solidFill>
                <a:ea typeface="新細明體" pitchFamily="18" charset="-120"/>
                <a:cs typeface="Courier New" panose="02070309020205020404" pitchFamily="49" charset="0"/>
              </a:rPr>
              <a:t>last1</a:t>
            </a:r>
            <a:endParaRPr lang="zh-TW" altLang="en-US" sz="1600" dirty="0">
              <a:solidFill>
                <a:prstClr val="black"/>
              </a:solidFill>
              <a:ea typeface="新細明體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DA4F1A8-AD0C-F81A-E69E-08D88C2F1407}"/>
              </a:ext>
            </a:extLst>
          </p:cNvPr>
          <p:cNvSpPr/>
          <p:nvPr/>
        </p:nvSpPr>
        <p:spPr>
          <a:xfrm>
            <a:off x="3131816" y="4329115"/>
            <a:ext cx="360046" cy="360046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2" name="Line 43">
            <a:extLst>
              <a:ext uri="{FF2B5EF4-FFF2-40B4-BE49-F238E27FC236}">
                <a16:creationId xmlns:a16="http://schemas.microsoft.com/office/drawing/2014/main" id="{FAF61E85-2429-F960-C053-B71709C12B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71655" y="4509139"/>
            <a:ext cx="1440182" cy="36004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</p:spTree>
    <p:extLst>
      <p:ext uri="{BB962C8B-B14F-4D97-AF65-F5344CB8AC3E}">
        <p14:creationId xmlns:p14="http://schemas.microsoft.com/office/powerpoint/2010/main" val="125201616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5B4CC57-3804-4249-B602-FA755C419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vector1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( 6 );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first1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vector1.begin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last1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vector1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+ 1;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last1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first1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+ 5;</a:t>
            </a:r>
          </a:p>
          <a:p>
            <a:pPr lvl="0">
              <a:defRPr/>
            </a:pPr>
            <a:endParaRPr lang="nl-NL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defRPr/>
            </a:pPr>
            <a:r>
              <a:rPr lang="nl-NL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std::</a:t>
            </a:r>
            <a:r>
              <a:rPr lang="nl-NL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nl-NL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nl-NL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l-NL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vector2( 6 );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first2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*(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vector2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defRPr/>
            </a:pP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last2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vector2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 +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1;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last2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first2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+ 5;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8A7E8E5-B9CE-0EC8-8167-9427FB8BA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842853"/>
              </p:ext>
            </p:extLst>
          </p:nvPr>
        </p:nvGraphicFramePr>
        <p:xfrm>
          <a:off x="6732276" y="3609023"/>
          <a:ext cx="360000" cy="21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25697479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9583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00843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33571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786599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54874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295678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F4D76DBE-279D-385D-534B-12E381DCE8A1}"/>
              </a:ext>
            </a:extLst>
          </p:cNvPr>
          <p:cNvSpPr/>
          <p:nvPr/>
        </p:nvSpPr>
        <p:spPr>
          <a:xfrm>
            <a:off x="4572000" y="4149092"/>
            <a:ext cx="1800000" cy="1440184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" name="Line 43">
            <a:extLst>
              <a:ext uri="{FF2B5EF4-FFF2-40B4-BE49-F238E27FC236}">
                <a16:creationId xmlns:a16="http://schemas.microsoft.com/office/drawing/2014/main" id="{BB3F0D5C-2117-10DB-C43C-02C76F8B01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2183" y="3789046"/>
            <a:ext cx="720093" cy="72009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7" name="Line 43">
            <a:extLst>
              <a:ext uri="{FF2B5EF4-FFF2-40B4-BE49-F238E27FC236}">
                <a16:creationId xmlns:a16="http://schemas.microsoft.com/office/drawing/2014/main" id="{2ADB8E43-2035-0665-8309-AA117CEB27B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2183" y="5229231"/>
            <a:ext cx="720093" cy="72009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23493715-3266-4C37-D1E2-1BD38D752E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682373"/>
              </p:ext>
            </p:extLst>
          </p:nvPr>
        </p:nvGraphicFramePr>
        <p:xfrm>
          <a:off x="4572000" y="4329092"/>
          <a:ext cx="1620000" cy="108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8309167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833521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MyFirst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3660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MyLast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6016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MyEnd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94213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03BCC1E4-7A8F-DCA0-BE08-E3CBF8302F4B}"/>
              </a:ext>
            </a:extLst>
          </p:cNvPr>
          <p:cNvSpPr txBox="1"/>
          <p:nvPr/>
        </p:nvSpPr>
        <p:spPr>
          <a:xfrm>
            <a:off x="4932046" y="5589276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 err="1">
                <a:solidFill>
                  <a:prstClr val="black"/>
                </a:solidFill>
                <a:ea typeface="新細明體" pitchFamily="18" charset="-120"/>
                <a:cs typeface="Courier New" panose="02070309020205020404" pitchFamily="49" charset="0"/>
              </a:rPr>
              <a:t>vector2</a:t>
            </a:r>
            <a:endParaRPr lang="zh-TW" altLang="en-US" sz="1600" dirty="0">
              <a:solidFill>
                <a:prstClr val="black"/>
              </a:solidFill>
              <a:ea typeface="新細明體"/>
            </a:endParaRPr>
          </a:p>
        </p:txBody>
      </p:sp>
      <p:sp>
        <p:nvSpPr>
          <p:cNvPr id="10" name="Line 43">
            <a:extLst>
              <a:ext uri="{FF2B5EF4-FFF2-40B4-BE49-F238E27FC236}">
                <a16:creationId xmlns:a16="http://schemas.microsoft.com/office/drawing/2014/main" id="{75E1D743-6D82-C2AF-5216-B80E137BF7D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2185" y="4869185"/>
            <a:ext cx="720091" cy="72009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DFB121F-FB2E-CE16-EA5B-2CC3EEC4CA6B}"/>
              </a:ext>
            </a:extLst>
          </p:cNvPr>
          <p:cNvSpPr txBox="1"/>
          <p:nvPr/>
        </p:nvSpPr>
        <p:spPr>
          <a:xfrm>
            <a:off x="7812414" y="3609023"/>
            <a:ext cx="900000" cy="36000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r>
              <a:rPr lang="en-US" altLang="zh-TW" sz="1600" dirty="0" err="1">
                <a:solidFill>
                  <a:prstClr val="black"/>
                </a:solidFill>
                <a:ea typeface="新細明體" pitchFamily="18" charset="-120"/>
                <a:cs typeface="Courier New" panose="02070309020205020404" pitchFamily="49" charset="0"/>
              </a:rPr>
              <a:t>first2</a:t>
            </a:r>
            <a:endParaRPr lang="zh-TW" altLang="en-US" sz="1600" dirty="0">
              <a:solidFill>
                <a:prstClr val="black"/>
              </a:solidFill>
              <a:ea typeface="新細明體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6DE60B7-2ED8-4C74-C5E5-AD3AD97FC8E7}"/>
              </a:ext>
            </a:extLst>
          </p:cNvPr>
          <p:cNvSpPr/>
          <p:nvPr/>
        </p:nvSpPr>
        <p:spPr>
          <a:xfrm>
            <a:off x="7452368" y="3609023"/>
            <a:ext cx="360046" cy="360046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" name="Line 43">
            <a:extLst>
              <a:ext uri="{FF2B5EF4-FFF2-40B4-BE49-F238E27FC236}">
                <a16:creationId xmlns:a16="http://schemas.microsoft.com/office/drawing/2014/main" id="{FC35CDF5-63B7-92A2-5D1E-2BE43A16E3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92322" y="3789020"/>
            <a:ext cx="540069" cy="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DA418EA-34A4-04B3-A185-D525B5AEF1D0}"/>
              </a:ext>
            </a:extLst>
          </p:cNvPr>
          <p:cNvSpPr txBox="1"/>
          <p:nvPr/>
        </p:nvSpPr>
        <p:spPr>
          <a:xfrm>
            <a:off x="7812414" y="4329115"/>
            <a:ext cx="90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sz="1600" dirty="0" err="1">
                <a:solidFill>
                  <a:prstClr val="black"/>
                </a:solidFill>
                <a:ea typeface="新細明體" pitchFamily="18" charset="-120"/>
                <a:cs typeface="Courier New" panose="02070309020205020404" pitchFamily="49" charset="0"/>
              </a:rPr>
              <a:t>last2</a:t>
            </a:r>
            <a:endParaRPr lang="zh-TW" altLang="en-US" sz="1600" dirty="0">
              <a:solidFill>
                <a:prstClr val="black"/>
              </a:solidFill>
              <a:ea typeface="新細明體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10C214E-D581-6AA1-FD4C-7F9204156177}"/>
              </a:ext>
            </a:extLst>
          </p:cNvPr>
          <p:cNvSpPr/>
          <p:nvPr/>
        </p:nvSpPr>
        <p:spPr>
          <a:xfrm>
            <a:off x="7452368" y="4329115"/>
            <a:ext cx="360046" cy="360046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6" name="Line 43">
            <a:extLst>
              <a:ext uri="{FF2B5EF4-FFF2-40B4-BE49-F238E27FC236}">
                <a16:creationId xmlns:a16="http://schemas.microsoft.com/office/drawing/2014/main" id="{288FFE1A-78FE-429C-D309-7B9154CB87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92206" y="4509138"/>
            <a:ext cx="1440185" cy="36004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99A9DFB-C8F0-DAFF-4A5E-2D641C35C697}"/>
              </a:ext>
            </a:extLst>
          </p:cNvPr>
          <p:cNvSpPr/>
          <p:nvPr/>
        </p:nvSpPr>
        <p:spPr>
          <a:xfrm>
            <a:off x="431471" y="4149092"/>
            <a:ext cx="1620000" cy="1439954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76F4E6E6-C508-5A8B-F1EE-C51D276839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658943"/>
              </p:ext>
            </p:extLst>
          </p:nvPr>
        </p:nvGraphicFramePr>
        <p:xfrm>
          <a:off x="431471" y="4329115"/>
          <a:ext cx="1440000" cy="10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8309167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833521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myFirst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3660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myLast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6016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myEnd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94213"/>
                  </a:ext>
                </a:extLst>
              </a:tr>
            </a:tbl>
          </a:graphicData>
        </a:graphic>
      </p:graphicFrame>
      <p:sp>
        <p:nvSpPr>
          <p:cNvPr id="22" name="文字方塊 21">
            <a:extLst>
              <a:ext uri="{FF2B5EF4-FFF2-40B4-BE49-F238E27FC236}">
                <a16:creationId xmlns:a16="http://schemas.microsoft.com/office/drawing/2014/main" id="{7BD52AB7-F223-624A-B59A-DB7231DA567B}"/>
              </a:ext>
            </a:extLst>
          </p:cNvPr>
          <p:cNvSpPr txBox="1"/>
          <p:nvPr/>
        </p:nvSpPr>
        <p:spPr>
          <a:xfrm>
            <a:off x="611494" y="5589276"/>
            <a:ext cx="126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>
              <a:defRPr/>
            </a:pPr>
            <a:r>
              <a:rPr lang="en-US" altLang="zh-TW" sz="1600" dirty="0" err="1">
                <a:solidFill>
                  <a:prstClr val="black"/>
                </a:solidFill>
                <a:ea typeface="新細明體" pitchFamily="18" charset="-120"/>
                <a:cs typeface="Courier New" panose="02070309020205020404" pitchFamily="49" charset="0"/>
              </a:rPr>
              <a:t>vector1</a:t>
            </a:r>
            <a:endParaRPr lang="zh-TW" altLang="en-US" sz="1600" dirty="0">
              <a:solidFill>
                <a:prstClr val="black"/>
              </a:solidFill>
              <a:ea typeface="新細明體"/>
            </a:endParaRPr>
          </a:p>
        </p:txBody>
      </p:sp>
      <p:sp>
        <p:nvSpPr>
          <p:cNvPr id="23" name="Line 43">
            <a:extLst>
              <a:ext uri="{FF2B5EF4-FFF2-40B4-BE49-F238E27FC236}">
                <a16:creationId xmlns:a16="http://schemas.microsoft.com/office/drawing/2014/main" id="{B2DFCEE1-CF47-C90A-E9EB-FE4019E250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91266" y="3789045"/>
            <a:ext cx="720458" cy="72006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24" name="Line 43">
            <a:extLst>
              <a:ext uri="{FF2B5EF4-FFF2-40B4-BE49-F238E27FC236}">
                <a16:creationId xmlns:a16="http://schemas.microsoft.com/office/drawing/2014/main" id="{645F1E1A-4C2D-49EC-1BF9-3AC3AEC34F7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1448" y="5229047"/>
            <a:ext cx="720276" cy="7202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D743DB00-F696-04A3-A48F-E05027C753B2}"/>
              </a:ext>
            </a:extLst>
          </p:cNvPr>
          <p:cNvSpPr txBox="1"/>
          <p:nvPr/>
        </p:nvSpPr>
        <p:spPr>
          <a:xfrm>
            <a:off x="3491862" y="3609023"/>
            <a:ext cx="900000" cy="360000"/>
          </a:xfrm>
          <a:prstGeom prst="rect">
            <a:avLst/>
          </a:prstGeom>
          <a:noFill/>
        </p:spPr>
        <p:txBody>
          <a:bodyPr wrap="none" rtlCol="0" anchor="b" anchorCtr="0">
            <a:noAutofit/>
          </a:bodyPr>
          <a:lstStyle/>
          <a:p>
            <a:pPr>
              <a:defRPr/>
            </a:pPr>
            <a:r>
              <a:rPr lang="en-US" altLang="zh-TW" sz="1600" dirty="0" err="1">
                <a:solidFill>
                  <a:prstClr val="black"/>
                </a:solidFill>
                <a:ea typeface="新細明體" pitchFamily="18" charset="-120"/>
                <a:cs typeface="Courier New" panose="02070309020205020404" pitchFamily="49" charset="0"/>
              </a:rPr>
              <a:t>first1</a:t>
            </a:r>
            <a:endParaRPr lang="zh-TW" altLang="en-US" sz="1600" dirty="0">
              <a:solidFill>
                <a:prstClr val="black"/>
              </a:solidFill>
              <a:ea typeface="新細明體"/>
            </a:endParaRPr>
          </a:p>
        </p:txBody>
      </p:sp>
      <p:sp>
        <p:nvSpPr>
          <p:cNvPr id="26" name="Line 43">
            <a:extLst>
              <a:ext uri="{FF2B5EF4-FFF2-40B4-BE49-F238E27FC236}">
                <a16:creationId xmlns:a16="http://schemas.microsoft.com/office/drawing/2014/main" id="{D50648B5-9CD5-C059-41D4-EBBBB46E46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1633" y="4869185"/>
            <a:ext cx="720091" cy="72009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E30DC75-3E3B-2DA5-5979-5B74E3A0309F}"/>
              </a:ext>
            </a:extLst>
          </p:cNvPr>
          <p:cNvSpPr/>
          <p:nvPr/>
        </p:nvSpPr>
        <p:spPr>
          <a:xfrm>
            <a:off x="3131816" y="3609023"/>
            <a:ext cx="360046" cy="360046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8" name="Line 43">
            <a:extLst>
              <a:ext uri="{FF2B5EF4-FFF2-40B4-BE49-F238E27FC236}">
                <a16:creationId xmlns:a16="http://schemas.microsoft.com/office/drawing/2014/main" id="{52EAF9AE-8B4B-F9C5-794B-BC1CDC9F57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71770" y="3789020"/>
            <a:ext cx="540069" cy="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E23141C6-9DC4-3019-A9D4-56ECB9C9C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392869"/>
              </p:ext>
            </p:extLst>
          </p:nvPr>
        </p:nvGraphicFramePr>
        <p:xfrm>
          <a:off x="2411724" y="3609023"/>
          <a:ext cx="360000" cy="21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25697479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9583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00843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33571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786599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54874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295678"/>
                  </a:ext>
                </a:extLst>
              </a:tr>
            </a:tbl>
          </a:graphicData>
        </a:graphic>
      </p:graphicFrame>
      <p:sp>
        <p:nvSpPr>
          <p:cNvPr id="30" name="文字方塊 29">
            <a:extLst>
              <a:ext uri="{FF2B5EF4-FFF2-40B4-BE49-F238E27FC236}">
                <a16:creationId xmlns:a16="http://schemas.microsoft.com/office/drawing/2014/main" id="{2B7994CA-F958-2B88-9FB2-731D1F806BA7}"/>
              </a:ext>
            </a:extLst>
          </p:cNvPr>
          <p:cNvSpPr txBox="1"/>
          <p:nvPr/>
        </p:nvSpPr>
        <p:spPr>
          <a:xfrm>
            <a:off x="3491862" y="4329115"/>
            <a:ext cx="900000" cy="360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r>
              <a:rPr lang="en-US" altLang="zh-TW" sz="1600" dirty="0" err="1">
                <a:solidFill>
                  <a:prstClr val="black"/>
                </a:solidFill>
                <a:ea typeface="新細明體" pitchFamily="18" charset="-120"/>
                <a:cs typeface="Courier New" panose="02070309020205020404" pitchFamily="49" charset="0"/>
              </a:rPr>
              <a:t>last1</a:t>
            </a:r>
            <a:endParaRPr lang="zh-TW" altLang="en-US" sz="1600" dirty="0">
              <a:solidFill>
                <a:prstClr val="black"/>
              </a:solidFill>
              <a:ea typeface="新細明體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DA4F1A8-AD0C-F81A-E69E-08D88C2F1407}"/>
              </a:ext>
            </a:extLst>
          </p:cNvPr>
          <p:cNvSpPr/>
          <p:nvPr/>
        </p:nvSpPr>
        <p:spPr>
          <a:xfrm>
            <a:off x="3131816" y="4329115"/>
            <a:ext cx="360046" cy="360046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2" name="Line 43">
            <a:extLst>
              <a:ext uri="{FF2B5EF4-FFF2-40B4-BE49-F238E27FC236}">
                <a16:creationId xmlns:a16="http://schemas.microsoft.com/office/drawing/2014/main" id="{FAF61E85-2429-F960-C053-B71709C12B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71655" y="4509139"/>
            <a:ext cx="1440182" cy="36004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</p:spTree>
    <p:extLst>
      <p:ext uri="{BB962C8B-B14F-4D97-AF65-F5344CB8AC3E}">
        <p14:creationId xmlns:p14="http://schemas.microsoft.com/office/powerpoint/2010/main" val="18310898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156161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5">
      <a:majorFont>
        <a:latin typeface="Times New Roman"/>
        <a:ea typeface=""/>
        <a:cs typeface=""/>
      </a:majorFont>
      <a:minorFont>
        <a:latin typeface="Lucida Conso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12756</TotalTime>
  <Words>6800</Words>
  <Application>Microsoft Office PowerPoint</Application>
  <PresentationFormat>如螢幕大小 (4:3)</PresentationFormat>
  <Paragraphs>2723</Paragraphs>
  <Slides>109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109</vt:i4>
      </vt:variant>
    </vt:vector>
  </HeadingPairs>
  <TitlesOfParts>
    <vt:vector size="118" baseType="lpstr">
      <vt:lpstr>細明體</vt:lpstr>
      <vt:lpstr>微軟正黑體</vt:lpstr>
      <vt:lpstr>新細明體</vt:lpstr>
      <vt:lpstr>標楷體</vt:lpstr>
      <vt:lpstr>Arial</vt:lpstr>
      <vt:lpstr>Courier New</vt:lpstr>
      <vt:lpstr>Lucida Console</vt:lpstr>
      <vt:lpstr>Times New Roman</vt:lpstr>
      <vt:lpstr>1_Office 佈景主題</vt:lpstr>
      <vt:lpstr>Assignment 1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How is resize implemented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How is assign implemented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Configuration: Debug</vt:lpstr>
      <vt:lpstr>PowerPoint 簡報</vt:lpstr>
      <vt:lpstr>PowerPoint 簡報</vt:lpstr>
      <vt:lpstr>Configuration: Release</vt:lpstr>
      <vt:lpstr>PowerPoint 簡報</vt:lpstr>
      <vt:lpstr>PowerPoint 簡報</vt:lpstr>
      <vt:lpstr>Configuration: Debug</vt:lpstr>
      <vt:lpstr>PowerPoint 簡報</vt:lpstr>
      <vt:lpstr>PowerPoint 簡報</vt:lpstr>
      <vt:lpstr>PowerPoint 簡報</vt:lpstr>
      <vt:lpstr>Configuration: Release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jclin</dc:creator>
  <cp:lastModifiedBy>james</cp:lastModifiedBy>
  <cp:revision>766</cp:revision>
  <dcterms:created xsi:type="dcterms:W3CDTF">2013-03-13T12:22:18Z</dcterms:created>
  <dcterms:modified xsi:type="dcterms:W3CDTF">2024-02-20T00:23:49Z</dcterms:modified>
</cp:coreProperties>
</file>