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1220" r:id="rId3"/>
    <p:sldId id="1221" r:id="rId4"/>
    <p:sldId id="1262" r:id="rId5"/>
    <p:sldId id="1392" r:id="rId6"/>
    <p:sldId id="1234" r:id="rId7"/>
    <p:sldId id="1225" r:id="rId8"/>
    <p:sldId id="1231" r:id="rId9"/>
    <p:sldId id="1230" r:id="rId10"/>
    <p:sldId id="1228" r:id="rId11"/>
    <p:sldId id="1222" r:id="rId12"/>
    <p:sldId id="1229" r:id="rId13"/>
    <p:sldId id="1206" r:id="rId14"/>
    <p:sldId id="1208" r:id="rId15"/>
    <p:sldId id="1223" r:id="rId16"/>
    <p:sldId id="1207" r:id="rId17"/>
    <p:sldId id="1209" r:id="rId18"/>
    <p:sldId id="1176" r:id="rId19"/>
    <p:sldId id="1177" r:id="rId20"/>
    <p:sldId id="1210" r:id="rId21"/>
    <p:sldId id="1211" r:id="rId22"/>
    <p:sldId id="1212" r:id="rId23"/>
    <p:sldId id="1213" r:id="rId24"/>
    <p:sldId id="1214" r:id="rId25"/>
    <p:sldId id="1216" r:id="rId26"/>
    <p:sldId id="1217" r:id="rId27"/>
    <p:sldId id="1251" r:id="rId28"/>
    <p:sldId id="1255" r:id="rId29"/>
    <p:sldId id="1256" r:id="rId30"/>
    <p:sldId id="1254" r:id="rId31"/>
    <p:sldId id="1252" r:id="rId32"/>
    <p:sldId id="1253" r:id="rId33"/>
    <p:sldId id="1403" r:id="rId34"/>
    <p:sldId id="1404" r:id="rId35"/>
    <p:sldId id="1405" r:id="rId36"/>
    <p:sldId id="1406" r:id="rId37"/>
    <p:sldId id="1407" r:id="rId38"/>
    <p:sldId id="1408" r:id="rId39"/>
    <p:sldId id="1409" r:id="rId40"/>
    <p:sldId id="1410" r:id="rId41"/>
    <p:sldId id="1411" r:id="rId42"/>
    <p:sldId id="1412" r:id="rId43"/>
    <p:sldId id="1413" r:id="rId44"/>
    <p:sldId id="1414" r:id="rId45"/>
    <p:sldId id="1415" r:id="rId46"/>
    <p:sldId id="1235" r:id="rId47"/>
    <p:sldId id="1236" r:id="rId48"/>
    <p:sldId id="1237" r:id="rId49"/>
    <p:sldId id="1238" r:id="rId50"/>
    <p:sldId id="1239" r:id="rId51"/>
    <p:sldId id="1240" r:id="rId52"/>
    <p:sldId id="1241" r:id="rId53"/>
    <p:sldId id="1242" r:id="rId54"/>
    <p:sldId id="1257" r:id="rId55"/>
    <p:sldId id="1258" r:id="rId56"/>
    <p:sldId id="1243" r:id="rId57"/>
    <p:sldId id="1244" r:id="rId58"/>
    <p:sldId id="1245" r:id="rId59"/>
    <p:sldId id="1246" r:id="rId60"/>
    <p:sldId id="1247" r:id="rId61"/>
    <p:sldId id="1248" r:id="rId62"/>
    <p:sldId id="1249" r:id="rId63"/>
    <p:sldId id="1259" r:id="rId64"/>
    <p:sldId id="1260" r:id="rId65"/>
    <p:sldId id="1261" r:id="rId66"/>
    <p:sldId id="1250" r:id="rId67"/>
    <p:sldId id="1316" r:id="rId68"/>
    <p:sldId id="1318" r:id="rId69"/>
    <p:sldId id="1319" r:id="rId70"/>
    <p:sldId id="1367" r:id="rId71"/>
    <p:sldId id="1368" r:id="rId72"/>
    <p:sldId id="1369" r:id="rId73"/>
    <p:sldId id="1370" r:id="rId74"/>
    <p:sldId id="1371" r:id="rId75"/>
    <p:sldId id="1372" r:id="rId76"/>
    <p:sldId id="1373" r:id="rId77"/>
    <p:sldId id="1374" r:id="rId78"/>
    <p:sldId id="1375" r:id="rId79"/>
    <p:sldId id="1376" r:id="rId80"/>
    <p:sldId id="1377" r:id="rId81"/>
    <p:sldId id="1378" r:id="rId82"/>
    <p:sldId id="1379" r:id="rId83"/>
    <p:sldId id="1380" r:id="rId84"/>
    <p:sldId id="1381" r:id="rId85"/>
    <p:sldId id="1382" r:id="rId86"/>
    <p:sldId id="1383" r:id="rId87"/>
    <p:sldId id="1384" r:id="rId88"/>
    <p:sldId id="1385" r:id="rId89"/>
    <p:sldId id="1386" r:id="rId90"/>
    <p:sldId id="1387" r:id="rId91"/>
    <p:sldId id="1388" r:id="rId92"/>
    <p:sldId id="1389" r:id="rId93"/>
    <p:sldId id="1390" r:id="rId94"/>
    <p:sldId id="1391" r:id="rId95"/>
    <p:sldId id="1423" r:id="rId96"/>
    <p:sldId id="1440" r:id="rId97"/>
    <p:sldId id="1441" r:id="rId98"/>
    <p:sldId id="1320" r:id="rId99"/>
    <p:sldId id="1416" r:id="rId100"/>
    <p:sldId id="1437" r:id="rId101"/>
    <p:sldId id="1438" r:id="rId102"/>
    <p:sldId id="1420" r:id="rId103"/>
    <p:sldId id="1422" r:id="rId104"/>
    <p:sldId id="1426" r:id="rId105"/>
    <p:sldId id="1425" r:id="rId106"/>
    <p:sldId id="1439" r:id="rId107"/>
    <p:sldId id="1418" r:id="rId108"/>
    <p:sldId id="1430" r:id="rId109"/>
    <p:sldId id="1428" r:id="rId110"/>
    <p:sldId id="1431" r:id="rId111"/>
    <p:sldId id="1429" r:id="rId112"/>
    <p:sldId id="1427" r:id="rId113"/>
    <p:sldId id="1432" r:id="rId114"/>
    <p:sldId id="1433" r:id="rId115"/>
    <p:sldId id="1434" r:id="rId116"/>
    <p:sldId id="1435" r:id="rId117"/>
    <p:sldId id="1326" r:id="rId118"/>
    <p:sldId id="1448" r:id="rId119"/>
    <p:sldId id="1442" r:id="rId120"/>
    <p:sldId id="1446" r:id="rId121"/>
    <p:sldId id="1447" r:id="rId122"/>
    <p:sldId id="1443" r:id="rId123"/>
    <p:sldId id="1444" r:id="rId124"/>
    <p:sldId id="1449" r:id="rId125"/>
    <p:sldId id="1450" r:id="rId126"/>
    <p:sldId id="1445" r:id="rId127"/>
    <p:sldId id="1451" r:id="rId128"/>
    <p:sldId id="1452" r:id="rId1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2D050"/>
    <a:srgbClr val="FFFF00"/>
    <a:srgbClr val="FFCCFF"/>
    <a:srgbClr val="0080FF"/>
    <a:srgbClr val="00B0F0"/>
    <a:srgbClr val="66CCFF"/>
    <a:srgbClr val="85DFFF"/>
    <a:srgbClr val="FFC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8" autoAdjust="0"/>
    <p:restoredTop sz="94660"/>
  </p:normalViewPr>
  <p:slideViewPr>
    <p:cSldViewPr showGuides="1">
      <p:cViewPr varScale="1">
        <p:scale>
          <a:sx n="98" d="100"/>
          <a:sy n="98" d="100"/>
        </p:scale>
        <p:origin x="82" y="86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48" y="2708910"/>
            <a:ext cx="8641104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1724" y="728655"/>
            <a:ext cx="4320553" cy="36004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29944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18" y="1988816"/>
            <a:ext cx="2160276" cy="36004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536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368609"/>
            <a:ext cx="5220667" cy="900115"/>
          </a:xfr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611494" y="4869183"/>
            <a:ext cx="7921012" cy="162020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81288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548632"/>
            <a:ext cx="2520322" cy="900115"/>
          </a:xfr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971540" y="4329115"/>
            <a:ext cx="6120782" cy="216027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1910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1610" y="548632"/>
            <a:ext cx="2520322" cy="900115"/>
          </a:xfrm>
        </p:spPr>
        <p:txBody>
          <a:bodyPr/>
          <a:lstStyle>
            <a:lvl1pPr>
              <a:defRPr sz="3600"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971540" y="4329115"/>
            <a:ext cx="6300805" cy="216027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9871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1460" y="548632"/>
            <a:ext cx="8641080" cy="576072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11954" y="368609"/>
            <a:ext cx="4500563" cy="720092"/>
          </a:xfrm>
        </p:spPr>
        <p:txBody>
          <a:bodyPr/>
          <a:lstStyle>
            <a:lvl1pPr algn="l">
              <a:defRPr sz="3600"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5545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1460" y="548632"/>
            <a:ext cx="8641080" cy="5760728"/>
          </a:xfrm>
        </p:spPr>
        <p:txBody>
          <a:bodyPr wrap="none"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11954" y="368609"/>
            <a:ext cx="4500563" cy="1080138"/>
          </a:xfrm>
        </p:spPr>
        <p:txBody>
          <a:bodyPr/>
          <a:lstStyle>
            <a:lvl1pPr algn="l">
              <a:defRPr sz="3600"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4495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1460" y="548632"/>
            <a:ext cx="8641080" cy="5760728"/>
          </a:xfrm>
        </p:spPr>
        <p:txBody>
          <a:bodyPr wrap="none"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32161" y="368609"/>
            <a:ext cx="2880356" cy="720092"/>
          </a:xfrm>
        </p:spPr>
        <p:txBody>
          <a:bodyPr/>
          <a:lstStyle>
            <a:lvl1pPr algn="l">
              <a:defRPr sz="3600"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470" y="548632"/>
            <a:ext cx="8281059" cy="5760728"/>
          </a:xfrm>
        </p:spPr>
        <p:txBody>
          <a:bodyPr wrap="none"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32161" y="368609"/>
            <a:ext cx="2880356" cy="720092"/>
          </a:xfrm>
        </p:spPr>
        <p:txBody>
          <a:bodyPr/>
          <a:lstStyle>
            <a:lvl1pPr algn="l">
              <a:defRPr sz="3600"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92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49" y="2528885"/>
            <a:ext cx="8641104" cy="1800230"/>
          </a:xfrm>
        </p:spPr>
        <p:txBody>
          <a:bodyPr>
            <a:noAutofit/>
          </a:bodyPr>
          <a:lstStyle>
            <a:lvl1pPr>
              <a:defRPr sz="5400"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2453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470" y="368609"/>
            <a:ext cx="8281059" cy="6300805"/>
          </a:xfrm>
        </p:spPr>
        <p:txBody>
          <a:bodyPr wrap="none"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92092" y="368609"/>
            <a:ext cx="3600460" cy="720092"/>
          </a:xfrm>
        </p:spPr>
        <p:txBody>
          <a:bodyPr/>
          <a:lstStyle>
            <a:lvl1pPr algn="l">
              <a:defRPr sz="3600"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8631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0" y="368609"/>
            <a:ext cx="8281059" cy="900115"/>
          </a:xfr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1460" y="4869184"/>
            <a:ext cx="8641080" cy="1440176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8646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1"/>
            <a:ext cx="8281059" cy="576073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9" y="1268724"/>
            <a:ext cx="7200920" cy="504064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22203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4509137"/>
            <a:ext cx="8641104" cy="1980253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7146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1609" y="908678"/>
            <a:ext cx="6120782" cy="144017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85794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29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62546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1816" y="1268725"/>
            <a:ext cx="2880368" cy="72009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142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33" y="1268724"/>
            <a:ext cx="5760736" cy="36004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6849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6" r:id="rId3"/>
    <p:sldLayoutId id="2147483672" r:id="rId4"/>
    <p:sldLayoutId id="2147483661" r:id="rId5"/>
    <p:sldLayoutId id="2147483658" r:id="rId6"/>
    <p:sldLayoutId id="2147483673" r:id="rId7"/>
    <p:sldLayoutId id="2147483659" r:id="rId8"/>
    <p:sldLayoutId id="2147483657" r:id="rId9"/>
    <p:sldLayoutId id="2147483660" r:id="rId10"/>
    <p:sldLayoutId id="2147483674" r:id="rId11"/>
    <p:sldLayoutId id="2147483654" r:id="rId12"/>
    <p:sldLayoutId id="2147483676" r:id="rId13"/>
    <p:sldLayoutId id="2147483681" r:id="rId14"/>
    <p:sldLayoutId id="2147483682" r:id="rId15"/>
    <p:sldLayoutId id="2147483666" r:id="rId16"/>
    <p:sldLayoutId id="2147483677" r:id="rId17"/>
    <p:sldLayoutId id="2147483675" r:id="rId18"/>
    <p:sldLayoutId id="2147483680" r:id="rId19"/>
    <p:sldLayoutId id="2147483679" r:id="rId20"/>
    <p:sldLayoutId id="2147483664" r:id="rId21"/>
    <p:sldLayoutId id="2147483655" r:id="rId2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Assignment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1268724"/>
            <a:ext cx="2880000" cy="360046"/>
          </a:xfrm>
        </p:spPr>
        <p:txBody>
          <a:bodyPr/>
          <a:lstStyle/>
          <a:p>
            <a:pPr lvl="0" algn="ctr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43595"/>
              </p:ext>
            </p:extLst>
          </p:nvPr>
        </p:nvGraphicFramePr>
        <p:xfrm>
          <a:off x="2051678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691632" y="2708908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aaaaaaaaaaaaaaaaaaaa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871655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214263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myCap1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c;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*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myCap2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c;</a:t>
            </a:r>
          </a:p>
          <a:p>
            <a:pPr lvl="0"/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 s;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value = </a:t>
            </a:r>
            <a:r>
              <a:rPr lang="en-US" altLang="zh-TW" sz="1400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string1.at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j ) = value;</a:t>
            </a:r>
          </a:p>
          <a:p>
            <a:pPr lvl="0">
              <a:lnSpc>
                <a:spcPct val="50000"/>
              </a:lnSpc>
            </a:pPr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string1.at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s ) = </a:t>
            </a:r>
            <a:r>
              <a:rPr lang="en-US" altLang="zh-TW" sz="1400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string2</a:t>
            </a:r>
            <a:r>
              <a:rPr lang="en-US" altLang="zh-TW" sz="1400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s </a:t>
            </a:r>
            <a:r>
              <a:rPr lang="en-US" altLang="zh-TW" sz="1400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400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string3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string1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sz="1400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string4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string2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!equal(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string3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string4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pPr>
              <a:lnSpc>
                <a:spcPct val="50000"/>
              </a:lnSpc>
            </a:pPr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lnSpc>
                <a:spcPct val="50000"/>
              </a:lnSpc>
            </a:pPr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4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A31515"/>
                </a:solidFill>
                <a:ea typeface="細明體" panose="02020509000000000000" pitchFamily="49" charset="-120"/>
              </a:rPr>
              <a:t>" errors.\n"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46085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testCopyConstructor2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number = 30;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i = 0; i &lt;= number;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c = capacities[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= 0; s &lt;= c; s++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s,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c + 1 ];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== 4 )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+ 3;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c;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j = 0; j &lt; s;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value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string1.at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j ) = value;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string1.at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s ) =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string3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vector</a:t>
            </a:r>
            <a:r>
              <a:rPr lang="en-US" altLang="zh-TW" dirty="0"/>
              <a:t>: </a:t>
            </a:r>
            <a:r>
              <a:rPr lang="en-US" altLang="zh-TW" dirty="0" err="1"/>
              <a:t>string1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43482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testCopyConstructor2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number = 30;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i = 0; i &lt;= number;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c = capacities[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= 0; s &lt;= c; s++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s,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c + 1 ];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myCap1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+ 5;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c;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j = 0; j &lt; s;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value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string1.at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j ) = value;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string1.at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s ) =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Platform: </a:t>
            </a:r>
            <a:r>
              <a:rPr lang="en-US" altLang="zh-TW" dirty="0" err="1"/>
              <a:t>x86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02374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Platform</a:t>
            </a:r>
            <a:r>
              <a:rPr lang="en-US" altLang="zh-TW" dirty="0"/>
              <a:t>: </a:t>
            </a:r>
            <a:r>
              <a:rPr lang="en-US" altLang="zh-TW" dirty="0" err="1" smtClean="0"/>
              <a:t>x86</a:t>
            </a:r>
            <a:r>
              <a:rPr lang="en-US" altLang="zh-TW" dirty="0"/>
              <a:t>, </a:t>
            </a:r>
            <a:r>
              <a:rPr lang="en-US" altLang="zh-TW" dirty="0" smtClean="0"/>
              <a:t>capacity: 31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7,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31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+ 1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+ 5;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31;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23330"/>
              </p:ext>
            </p:extLst>
          </p:nvPr>
        </p:nvGraphicFramePr>
        <p:xfrm>
          <a:off x="2231701" y="2168839"/>
          <a:ext cx="3960000" cy="21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491862" y="1808793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string1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" name="Line 43"/>
          <p:cNvSpPr>
            <a:spLocks noChangeShapeType="1"/>
          </p:cNvSpPr>
          <p:nvPr/>
        </p:nvSpPr>
        <p:spPr bwMode="auto">
          <a:xfrm flipV="1">
            <a:off x="4932046" y="728655"/>
            <a:ext cx="1800230" cy="162020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21285"/>
              </p:ext>
            </p:extLst>
          </p:nvPr>
        </p:nvGraphicFramePr>
        <p:xfrm>
          <a:off x="6732276" y="548632"/>
          <a:ext cx="162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74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1894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4240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246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3560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2231701" y="1808793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11609" y="1808793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ptr1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2411724" y="1988816"/>
            <a:ext cx="1080137" cy="180024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71655" y="3789046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71540" y="3789046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myCap1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 flipV="1">
            <a:off x="2051679" y="3969069"/>
            <a:ext cx="1440184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7695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testCopyConstructor2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number = 30;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i = 0; i &lt;= number;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c = capacities[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= 0; s &lt;= c; s++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s,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c + 1 ];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myCap1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c;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j = 0; j &lt; s;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value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string1.at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j ) = value;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string1.at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s ) =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Platform: </a:t>
            </a:r>
            <a:r>
              <a:rPr lang="en-US" altLang="zh-TW" dirty="0" err="1" smtClean="0"/>
              <a:t>x64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0592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Platform</a:t>
            </a:r>
            <a:r>
              <a:rPr lang="en-US" altLang="zh-TW" dirty="0"/>
              <a:t>: </a:t>
            </a:r>
            <a:r>
              <a:rPr lang="en-US" altLang="zh-TW" dirty="0" err="1" smtClean="0"/>
              <a:t>x64</a:t>
            </a:r>
            <a:r>
              <a:rPr lang="en-US" altLang="zh-TW" dirty="0" smtClean="0"/>
              <a:t>, capacity: 31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7,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31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+ 1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myCap1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31;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051678" y="1808793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lvl="0" algn="ctr"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string1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4211954" y="728655"/>
            <a:ext cx="2340299" cy="162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46477"/>
              </p:ext>
            </p:extLst>
          </p:nvPr>
        </p:nvGraphicFramePr>
        <p:xfrm>
          <a:off x="251448" y="2168839"/>
          <a:ext cx="612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56402"/>
              </p:ext>
            </p:extLst>
          </p:nvPr>
        </p:nvGraphicFramePr>
        <p:xfrm>
          <a:off x="6552253" y="548632"/>
          <a:ext cx="252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74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1894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4240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246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3560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431471" y="1628770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51448" y="1268724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ptr1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611495" y="1808793"/>
            <a:ext cx="720092" cy="360046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1494" y="3789046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1448" y="4149092"/>
            <a:ext cx="108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myCap1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791518" y="3429000"/>
            <a:ext cx="540068" cy="540069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599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STL</a:t>
            </a:r>
            <a:r>
              <a:rPr lang="en-US" altLang="zh-TW" dirty="0"/>
              <a:t> </a:t>
            </a:r>
            <a:r>
              <a:rPr lang="en-US" altLang="zh-TW" dirty="0" smtClean="0"/>
              <a:t>vector</a:t>
            </a:r>
            <a:r>
              <a:rPr lang="en-US" altLang="zh-TW" dirty="0"/>
              <a:t>: </a:t>
            </a:r>
            <a:r>
              <a:rPr lang="en-US" altLang="zh-TW" dirty="0" err="1"/>
              <a:t>string2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78602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testCopyConstructor2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number = 30;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i = 0; i &lt;= number;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c = capacities[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= 0; s &lt;= c; s++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s,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c + 1 ];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== 4 )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5;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c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j = 0; j &lt; s;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value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j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value;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Release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12571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testCopyConstructor2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number = 30;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i = 0; i &lt;= number;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c = capacities[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= 0; s &lt;= c; s++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s,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c + 1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];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5;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c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j = 0; j &lt; s;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value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j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value;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zh-TW" altLang="en-US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/>
              <a:t>Configuration: Release</a:t>
            </a:r>
            <a:br>
              <a:rPr lang="en-US" altLang="zh-TW" dirty="0"/>
            </a:br>
            <a:r>
              <a:rPr lang="en-US" altLang="zh-TW" dirty="0"/>
              <a:t>Platform: </a:t>
            </a:r>
            <a:r>
              <a:rPr lang="en-US" altLang="zh-TW" dirty="0" err="1"/>
              <a:t>x86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64766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</a:t>
            </a:r>
            <a:r>
              <a:rPr lang="en-US" altLang="zh-TW" dirty="0" smtClean="0"/>
              <a:t>Release,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Platform: </a:t>
            </a:r>
            <a:r>
              <a:rPr lang="en-US" altLang="zh-TW" dirty="0" err="1" smtClean="0"/>
              <a:t>x86</a:t>
            </a:r>
            <a:r>
              <a:rPr lang="en-US" altLang="zh-TW" dirty="0"/>
              <a:t>, </a:t>
            </a:r>
            <a:r>
              <a:rPr lang="en-US" altLang="zh-TW" dirty="0" smtClean="0"/>
              <a:t>capacity: 31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7,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31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+ 1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+ 5;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31;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03912"/>
              </p:ext>
            </p:extLst>
          </p:nvPr>
        </p:nvGraphicFramePr>
        <p:xfrm>
          <a:off x="2231701" y="2168839"/>
          <a:ext cx="3960000" cy="21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Buf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491862" y="1808793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string2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" name="Line 43"/>
          <p:cNvSpPr>
            <a:spLocks noChangeShapeType="1"/>
          </p:cNvSpPr>
          <p:nvPr/>
        </p:nvSpPr>
        <p:spPr bwMode="auto">
          <a:xfrm flipV="1">
            <a:off x="4932046" y="728655"/>
            <a:ext cx="1800230" cy="162020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732276" y="548632"/>
          <a:ext cx="162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74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1894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4240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246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3560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2231701" y="1808793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11609" y="1808793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ptr2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2411724" y="1988816"/>
            <a:ext cx="1080137" cy="180024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71655" y="3789046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71540" y="3789046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myCap2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 flipV="1">
            <a:off x="2051679" y="3969069"/>
            <a:ext cx="1440184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5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131816" y="548632"/>
            <a:ext cx="2880000" cy="360039"/>
          </a:xfrm>
        </p:spPr>
        <p:txBody>
          <a:bodyPr/>
          <a:lstStyle/>
          <a:p>
            <a:pPr lvl="0" algn="ctr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7345"/>
              </p:ext>
            </p:extLst>
          </p:nvPr>
        </p:nvGraphicFramePr>
        <p:xfrm>
          <a:off x="2771770" y="1268724"/>
          <a:ext cx="360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548991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77222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416219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n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myRes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82981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796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4065576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402651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090691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326253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559660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48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41617964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48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093285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64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3932842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64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0636806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80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9667390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80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6746496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96 + 15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084395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8300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testCopyConstructor2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number = 30;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i = 0; i &lt;= number;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c = capacities[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= 0; s &lt;= c; s++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s,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c + 1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];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c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j = 0; j &lt; s;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value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j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value;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zh-TW" altLang="en-US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/>
              <a:t>Configuration: Release</a:t>
            </a:r>
            <a:br>
              <a:rPr lang="en-US" altLang="zh-TW" dirty="0"/>
            </a:br>
            <a:r>
              <a:rPr lang="en-US" altLang="zh-TW" dirty="0"/>
              <a:t>Platform: </a:t>
            </a:r>
            <a:r>
              <a:rPr lang="en-US" altLang="zh-TW" dirty="0" err="1" smtClean="0"/>
              <a:t>x64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699953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</a:t>
            </a:r>
            <a:r>
              <a:rPr lang="en-US" altLang="zh-TW" dirty="0" smtClean="0"/>
              <a:t>Release,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Platform: </a:t>
            </a:r>
            <a:r>
              <a:rPr lang="en-US" altLang="zh-TW" dirty="0" err="1" smtClean="0"/>
              <a:t>x64</a:t>
            </a:r>
            <a:r>
              <a:rPr lang="en-US" altLang="zh-TW" dirty="0" smtClean="0"/>
              <a:t>, capacity: 31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( 7,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[ 31 + 1 ];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31;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051678" y="1988816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string2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4211954" y="728653"/>
            <a:ext cx="2340300" cy="180023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773221"/>
              </p:ext>
            </p:extLst>
          </p:nvPr>
        </p:nvGraphicFramePr>
        <p:xfrm>
          <a:off x="251448" y="2348862"/>
          <a:ext cx="612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Buf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6552253" y="548632"/>
          <a:ext cx="252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74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1894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4240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246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3560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431471" y="1808793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51448" y="1448747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ptr1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611495" y="1988816"/>
            <a:ext cx="720092" cy="360046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1494" y="3969069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1448" y="4329115"/>
            <a:ext cx="108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myCap1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791518" y="3609023"/>
            <a:ext cx="540068" cy="540069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8759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testCopyConstructor2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number = 30;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i = 0; i &lt;= number;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c = capacities[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= 0; s &lt;= c; s++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s,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c + 1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];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== 4 )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6;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4;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c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j = 0; j &lt; s;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value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j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value;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Debug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82234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testCopyConstructor2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number = 30;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i = 0; i &lt;= number;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c = capacities[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= 0; s &lt;= c; s++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s,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c + 1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];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6;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c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j = 0; j &lt; s;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value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j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value;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zh-TW" altLang="en-US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/>
              <a:t>Configuration: Debug</a:t>
            </a:r>
            <a:br>
              <a:rPr lang="en-US" altLang="zh-TW" dirty="0"/>
            </a:br>
            <a:r>
              <a:rPr lang="en-US" altLang="zh-TW" dirty="0"/>
              <a:t>Platform: </a:t>
            </a:r>
            <a:r>
              <a:rPr lang="en-US" altLang="zh-TW" dirty="0" err="1"/>
              <a:t>x86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6455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Debug,</a:t>
            </a:r>
            <a:br>
              <a:rPr lang="en-US" altLang="zh-TW" dirty="0"/>
            </a:br>
            <a:r>
              <a:rPr lang="en-US" altLang="zh-TW" dirty="0"/>
              <a:t>Platform: </a:t>
            </a:r>
            <a:r>
              <a:rPr lang="en-US" altLang="zh-TW" dirty="0" err="1" smtClean="0"/>
              <a:t>x86</a:t>
            </a:r>
            <a:r>
              <a:rPr lang="en-US" altLang="zh-TW" dirty="0"/>
              <a:t>, </a:t>
            </a:r>
            <a:r>
              <a:rPr lang="en-US" altLang="zh-TW" dirty="0" smtClean="0"/>
              <a:t>capacity: 31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7,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31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+ 1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6;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31;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6" name="Line 43"/>
          <p:cNvSpPr>
            <a:spLocks noChangeShapeType="1"/>
          </p:cNvSpPr>
          <p:nvPr/>
        </p:nvSpPr>
        <p:spPr bwMode="auto">
          <a:xfrm flipV="1">
            <a:off x="4932046" y="728653"/>
            <a:ext cx="1800230" cy="198025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732276" y="548632"/>
          <a:ext cx="162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74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1894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4240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246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3560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2231701" y="1628770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11609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ptr2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2411724" y="1808793"/>
            <a:ext cx="1080138" cy="360046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71655" y="3789046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71540" y="3789046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myCap2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Line 43"/>
          <p:cNvSpPr>
            <a:spLocks noChangeShapeType="1"/>
          </p:cNvSpPr>
          <p:nvPr/>
        </p:nvSpPr>
        <p:spPr bwMode="auto">
          <a:xfrm flipV="1">
            <a:off x="2051679" y="3969069"/>
            <a:ext cx="1440184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87102"/>
              </p:ext>
            </p:extLst>
          </p:nvPr>
        </p:nvGraphicFramePr>
        <p:xfrm>
          <a:off x="2231701" y="2168839"/>
          <a:ext cx="3960000" cy="25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3491862" y="1808793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string2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9024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testCopyConstructor2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number = 30;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i = 0; i &lt;= number;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c = capacities[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= 0; s &lt;= c; s++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s,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c + 1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];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4;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c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j = 0; j &lt; s;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value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j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value;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zh-TW" altLang="en-US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/>
              <a:t>Configuration: Debug</a:t>
            </a:r>
            <a:br>
              <a:rPr lang="en-US" altLang="zh-TW" dirty="0"/>
            </a:br>
            <a:r>
              <a:rPr lang="en-US" altLang="zh-TW" dirty="0"/>
              <a:t>Platform: </a:t>
            </a:r>
            <a:r>
              <a:rPr lang="en-US" altLang="zh-TW" dirty="0" err="1" smtClean="0"/>
              <a:t>x64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97284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Debug,</a:t>
            </a:r>
            <a:br>
              <a:rPr lang="en-US" altLang="zh-TW" dirty="0"/>
            </a:br>
            <a:r>
              <a:rPr lang="en-US" altLang="zh-TW" dirty="0"/>
              <a:t>Platform: </a:t>
            </a:r>
            <a:r>
              <a:rPr lang="en-US" altLang="zh-TW" dirty="0" err="1" smtClean="0"/>
              <a:t>x64</a:t>
            </a:r>
            <a:r>
              <a:rPr lang="en-US" altLang="zh-TW" dirty="0" smtClean="0"/>
              <a:t>, capacity: 31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( 7,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[ 31 + 1 ];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4;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myCap2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31;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4211954" y="728651"/>
            <a:ext cx="2340300" cy="216027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6552253" y="548632"/>
          <a:ext cx="252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74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1894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4240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246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3560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431471" y="1808793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51448" y="1448747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ptr1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611495" y="1988816"/>
            <a:ext cx="720092" cy="360046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1494" y="4329115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71540" y="4329115"/>
            <a:ext cx="108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myCap1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791518" y="3969069"/>
            <a:ext cx="540068" cy="540069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31701" y="1988816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string2</a:t>
            </a:r>
            <a:endParaRPr lang="zh-TW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121689"/>
              </p:ext>
            </p:extLst>
          </p:nvPr>
        </p:nvGraphicFramePr>
        <p:xfrm>
          <a:off x="71425" y="2348862"/>
          <a:ext cx="6300000" cy="18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17968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0618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testPushBack3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 = 0; s &lt; 15; s++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!= p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errors.\n"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34825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::begin()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myRes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16 )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bx.buf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bx.ptr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043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buffer 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808336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capacity: </a:t>
            </a:r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6,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*p =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str.begin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str.begin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 != p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++;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42655"/>
              </p:ext>
            </p:extLst>
          </p:nvPr>
        </p:nvGraphicFramePr>
        <p:xfrm>
          <a:off x="3131816" y="2348862"/>
          <a:ext cx="3780000" cy="21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buf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572000" y="1988816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str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>
          <a:xfrm>
            <a:off x="431471" y="1988816"/>
            <a:ext cx="2520321" cy="19802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72000" rIns="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union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Bxty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buf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[ 16 ];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pointer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}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bx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;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size_type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mySize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size_type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myRes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;</a:t>
            </a:r>
          </a:p>
        </p:txBody>
      </p:sp>
      <p:sp>
        <p:nvSpPr>
          <p:cNvPr id="18" name="矩形 17"/>
          <p:cNvSpPr/>
          <p:nvPr/>
        </p:nvSpPr>
        <p:spPr>
          <a:xfrm>
            <a:off x="3311839" y="1808793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311839" y="1448747"/>
            <a:ext cx="36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p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3491862" y="1988815"/>
            <a:ext cx="720092" cy="360047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55373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capacity: </a:t>
            </a:r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6,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*p =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str.begin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str.begin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 != p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++;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01110"/>
              </p:ext>
            </p:extLst>
          </p:nvPr>
        </p:nvGraphicFramePr>
        <p:xfrm>
          <a:off x="3131816" y="2348862"/>
          <a:ext cx="3780000" cy="21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572000" y="1988816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str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5652138" y="908678"/>
            <a:ext cx="1620207" cy="162020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06531"/>
              </p:ext>
            </p:extLst>
          </p:nvPr>
        </p:nvGraphicFramePr>
        <p:xfrm>
          <a:off x="7272345" y="728655"/>
          <a:ext cx="162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74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1894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4240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246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3560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311839" y="1808793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11839" y="1448747"/>
            <a:ext cx="36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p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>
            <a:off x="3491862" y="1988815"/>
            <a:ext cx="720092" cy="360047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內容版面配置區 1"/>
          <p:cNvSpPr txBox="1">
            <a:spLocks/>
          </p:cNvSpPr>
          <p:nvPr/>
        </p:nvSpPr>
        <p:spPr>
          <a:xfrm>
            <a:off x="431471" y="1988816"/>
            <a:ext cx="2520321" cy="19802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72000" rIns="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union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Bxty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buf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[ 16 ];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pointer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}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bx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;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size_type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mySize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size_type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myRes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06017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testPushBack4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&lt;= number;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 = capacities[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 &lt;= c; s++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c + 1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myCap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== 4 )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myCap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+ 5;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myCap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+ 3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myCap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c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str.capacity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== c &amp;&amp;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!= p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pPr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errors.\n"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557577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testPushBack4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i = 0; i &lt;= number;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c = capacities[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=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16;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 &lt;= c; s++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s,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c + 1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];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+ 5;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c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*p =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str.begin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&gt;( 97 + rand() % 26 ) );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str.capacity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 == c &amp;&amp;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str.begin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++;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" errors.\n"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Platform: </a:t>
            </a:r>
            <a:r>
              <a:rPr lang="en-US" altLang="zh-TW" dirty="0" err="1"/>
              <a:t>x86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035289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capacity: </a:t>
            </a:r>
            <a:r>
              <a:rPr lang="en-US" altLang="zh-TW" dirty="0" smtClean="0"/>
              <a:t>31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29,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31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+ 1 ];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*p 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str.begin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str.begin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 != p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++;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6765"/>
              </p:ext>
            </p:extLst>
          </p:nvPr>
        </p:nvGraphicFramePr>
        <p:xfrm>
          <a:off x="3131816" y="1808793"/>
          <a:ext cx="3780000" cy="21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572000" y="1448747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str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5652138" y="908678"/>
            <a:ext cx="1620208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74834"/>
              </p:ext>
            </p:extLst>
          </p:nvPr>
        </p:nvGraphicFramePr>
        <p:xfrm>
          <a:off x="7272345" y="728655"/>
          <a:ext cx="1620000" cy="36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3560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882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460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2279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63074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311839" y="1268724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11839" y="908678"/>
            <a:ext cx="36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p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>
            <a:off x="3491862" y="1448746"/>
            <a:ext cx="720092" cy="360047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5635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capacity: </a:t>
            </a:r>
            <a:r>
              <a:rPr lang="en-US" altLang="zh-TW" dirty="0" smtClean="0"/>
              <a:t>31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29,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31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+ 1 ];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*p 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str.begin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'a'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str.begin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 != p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++;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56031"/>
              </p:ext>
            </p:extLst>
          </p:nvPr>
        </p:nvGraphicFramePr>
        <p:xfrm>
          <a:off x="3131816" y="1808793"/>
          <a:ext cx="3780000" cy="21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572000" y="1448747"/>
            <a:ext cx="720000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str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5652138" y="908678"/>
            <a:ext cx="1620208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20693"/>
              </p:ext>
            </p:extLst>
          </p:nvPr>
        </p:nvGraphicFramePr>
        <p:xfrm>
          <a:off x="7272345" y="728655"/>
          <a:ext cx="1620000" cy="36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3560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882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4602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2279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63074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311839" y="1268724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11839" y="908678"/>
            <a:ext cx="36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p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>
            <a:off x="3491862" y="1448746"/>
            <a:ext cx="720092" cy="360047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12191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testPushBack4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i = 0; i &lt;= number;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c = capacities[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s =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16;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 &lt;= c; s++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s,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c + 1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];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 + 3;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myCap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c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*p =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str.begin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&gt;( 97 + rand() % 26 ) );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str.capacity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 == c &amp;&amp;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str.begin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++;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" errors.\n"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Platform: </a:t>
            </a:r>
            <a:r>
              <a:rPr lang="en-US" altLang="zh-TW" dirty="0" err="1" smtClean="0"/>
              <a:t>x64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359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capacity: </a:t>
            </a:r>
            <a:r>
              <a:rPr lang="en-US" altLang="zh-TW" dirty="0" smtClean="0"/>
              <a:t>31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29,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31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+ 1 ];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*p 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str.begin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str.begin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 != p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++;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051678" y="1808793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lvl="0" algn="ctr"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4211954" y="728655"/>
            <a:ext cx="2340299" cy="162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08007"/>
              </p:ext>
            </p:extLst>
          </p:nvPr>
        </p:nvGraphicFramePr>
        <p:xfrm>
          <a:off x="251448" y="2168839"/>
          <a:ext cx="612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43499"/>
              </p:ext>
            </p:extLst>
          </p:nvPr>
        </p:nvGraphicFramePr>
        <p:xfrm>
          <a:off x="6552253" y="548632"/>
          <a:ext cx="2520000" cy="36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3560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7722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2518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886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80758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5472115" y="548632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12069" y="54863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p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5652139" y="728655"/>
            <a:ext cx="900114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18884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capacity: </a:t>
            </a:r>
            <a:r>
              <a:rPr lang="en-US" altLang="zh-TW" dirty="0" smtClean="0"/>
              <a:t>31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29,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31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+ 1 ];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*p =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str.begin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str.push_back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Lucida Console" pitchFamily="49" charset="0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str.begin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() != p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++;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051678" y="1808793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lvl="0" algn="ctr">
              <a:defRPr/>
            </a:pP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4211954" y="728655"/>
            <a:ext cx="2340299" cy="16202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30745"/>
              </p:ext>
            </p:extLst>
          </p:nvPr>
        </p:nvGraphicFramePr>
        <p:xfrm>
          <a:off x="251448" y="2168839"/>
          <a:ext cx="612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993"/>
              </p:ext>
            </p:extLst>
          </p:nvPr>
        </p:nvGraphicFramePr>
        <p:xfrm>
          <a:off x="6552253" y="548632"/>
          <a:ext cx="2520000" cy="360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3560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7722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2518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886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80758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5472115" y="548632"/>
            <a:ext cx="360046" cy="36004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12069" y="54863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p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5652139" y="728655"/>
            <a:ext cx="900114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40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67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5769299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4869184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31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89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15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5769299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00324"/>
              </p:ext>
            </p:extLst>
          </p:nvPr>
        </p:nvGraphicFramePr>
        <p:xfrm>
          <a:off x="2051678" y="4869184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691632" y="3609023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871655" y="3969069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233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01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728655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2528885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2168839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2888931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2528885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2528885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2528885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6" y="4689161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1691632" y="4329115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131816" y="5049207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2092" y="4689161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6192207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8" y="4689161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xonzhsspmk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72230" y="4689161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112069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41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-1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內容版面配置區 1"/>
          <p:cNvSpPr txBox="1">
            <a:spLocks/>
          </p:cNvSpPr>
          <p:nvPr/>
        </p:nvSpPr>
        <p:spPr>
          <a:xfrm>
            <a:off x="5472115" y="548632"/>
            <a:ext cx="3420437" cy="23402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72000" rIns="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union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Bxty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[ 16 ];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myRes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72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728655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2528885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2168839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2888931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2528885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2528885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1600" spc="330" dirty="0" err="1" smtClean="0">
                <a:solidFill>
                  <a:prstClr val="black"/>
                </a:solidFill>
              </a:rPr>
              <a:t>xonzhsspmk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err="1" smtClean="0">
                <a:solidFill>
                  <a:prstClr val="black"/>
                </a:solidFill>
              </a:rPr>
              <a:t>0</a:t>
            </a:r>
            <a:r>
              <a:rPr lang="en-US" altLang="zh-TW" sz="1600" spc="330" dirty="0" err="1" smtClean="0">
                <a:solidFill>
                  <a:prstClr val="black"/>
                </a:solidFill>
              </a:rPr>
              <a:t>lnlfd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2528885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6" y="4689161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1691632" y="4329115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131816" y="5049207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2092" y="4689161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6192207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8" y="4689161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xonzhsspmk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72230" y="4689161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112069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315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94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548632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2348862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1988816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270890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270890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2348862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270890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7" y="4869184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1816" y="522922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92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192207" y="522922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112069" y="522922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35409"/>
              </p:ext>
            </p:extLst>
          </p:nvPr>
        </p:nvGraphicFramePr>
        <p:xfrm>
          <a:off x="2051678" y="486918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1632" y="3789046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871655" y="4149092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內容版面配置區 1"/>
          <p:cNvSpPr txBox="1">
            <a:spLocks/>
          </p:cNvSpPr>
          <p:nvPr/>
        </p:nvSpPr>
        <p:spPr>
          <a:xfrm>
            <a:off x="1511609" y="6129345"/>
            <a:ext cx="6120000" cy="36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( 16 / 16 ) * 16 + 15 == 31 &gt; 22 == 15 * 3 / 2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8705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548632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2348862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7" y="4869184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1816" y="522922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92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192207" y="522922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112069" y="522922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9938"/>
              </p:ext>
            </p:extLst>
          </p:nvPr>
        </p:nvGraphicFramePr>
        <p:xfrm>
          <a:off x="2051678" y="486918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1632" y="3789046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871655" y="4149092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流程圖: 程序 20"/>
          <p:cNvSpPr/>
          <p:nvPr/>
        </p:nvSpPr>
        <p:spPr>
          <a:xfrm>
            <a:off x="1691632" y="1988816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2708906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92092" y="2348860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270890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72230" y="2348860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5112069" y="270890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0913"/>
              </p:ext>
            </p:extLst>
          </p:nvPr>
        </p:nvGraphicFramePr>
        <p:xfrm>
          <a:off x="2051678" y="2348860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1691632" y="1268724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1871655" y="1628770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9" name="內容版面配置區 1"/>
          <p:cNvSpPr txBox="1">
            <a:spLocks/>
          </p:cNvSpPr>
          <p:nvPr/>
        </p:nvSpPr>
        <p:spPr>
          <a:xfrm>
            <a:off x="1511609" y="6129345"/>
            <a:ext cx="6120000" cy="36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( 16 / 16 ) * 16 + 15 == 31 &gt; 22 == 15 * 3 / 2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8626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343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728655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4869184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4869184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7" y="2888931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691632" y="2528885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1816" y="324897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92" y="288892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192207" y="324897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288892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112069" y="324897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62910"/>
              </p:ext>
            </p:extLst>
          </p:nvPr>
        </p:nvGraphicFramePr>
        <p:xfrm>
          <a:off x="2051678" y="288892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1632" y="1808793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871655" y="2168839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82027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728655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4869184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4869184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7" y="2888931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691632" y="2528885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1816" y="324897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92" y="288892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192207" y="324897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288892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112069" y="324897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62910"/>
              </p:ext>
            </p:extLst>
          </p:nvPr>
        </p:nvGraphicFramePr>
        <p:xfrm>
          <a:off x="2051678" y="288892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1632" y="1808793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30" dirty="0" err="1" smtClean="0">
                <a:solidFill>
                  <a:prstClr val="black"/>
                </a:solidFill>
              </a:rPr>
              <a:t>phqghumeaylnlfd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err="1" smtClean="0">
                <a:solidFill>
                  <a:prstClr val="black"/>
                </a:solidFill>
              </a:rPr>
              <a:t>0</a:t>
            </a:r>
            <a:r>
              <a:rPr lang="en-US" altLang="zh-TW" sz="1600" spc="380" dirty="0" err="1" smtClean="0">
                <a:solidFill>
                  <a:prstClr val="black"/>
                </a:solidFill>
              </a:rPr>
              <a:t>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871655" y="2168839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2269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592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548632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6012184" y="2348862"/>
            <a:ext cx="900115" cy="540069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12184" y="4869184"/>
            <a:ext cx="900115" cy="540069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251448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1691632" y="522922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51908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4752023" y="522922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2046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3671885" y="522922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13700"/>
              </p:ext>
            </p:extLst>
          </p:nvPr>
        </p:nvGraphicFramePr>
        <p:xfrm>
          <a:off x="611494" y="486918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251448" y="3789046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phqghumeaylnlfdxfircvscxggbwkfnq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431471" y="4149092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9" name="流程圖: 程序 38"/>
          <p:cNvSpPr/>
          <p:nvPr/>
        </p:nvSpPr>
        <p:spPr>
          <a:xfrm>
            <a:off x="251448" y="1988816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1691632" y="270890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51908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4752023" y="270890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32046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3671885" y="270890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24149"/>
              </p:ext>
            </p:extLst>
          </p:nvPr>
        </p:nvGraphicFramePr>
        <p:xfrm>
          <a:off x="611494" y="234886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flipH="1" flipV="1">
            <a:off x="431471" y="1628770"/>
            <a:ext cx="540070" cy="90011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8" name="內容版面配置區 1"/>
          <p:cNvSpPr txBox="1">
            <a:spLocks/>
          </p:cNvSpPr>
          <p:nvPr/>
        </p:nvSpPr>
        <p:spPr>
          <a:xfrm>
            <a:off x="1511609" y="6129345"/>
            <a:ext cx="6120000" cy="36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( 32 / 16 ) * 16 + 15 == 47 &gt; 46 == 31 * 3 / 2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1448" y="1268724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907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548632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6012184" y="2348862"/>
            <a:ext cx="900115" cy="540069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12184" y="4869184"/>
            <a:ext cx="900115" cy="540069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251448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1691632" y="522922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51908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4752023" y="522922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2046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3671885" y="522922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13700"/>
              </p:ext>
            </p:extLst>
          </p:nvPr>
        </p:nvGraphicFramePr>
        <p:xfrm>
          <a:off x="611494" y="486918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251448" y="3789046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phqghumeaylnlfdxfircvscxggbwkfnq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431471" y="4149092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9" name="流程圖: 程序 38"/>
          <p:cNvSpPr/>
          <p:nvPr/>
        </p:nvSpPr>
        <p:spPr>
          <a:xfrm>
            <a:off x="251448" y="1988816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1691632" y="270890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51908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4752023" y="270890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32046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3671885" y="270890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24149"/>
              </p:ext>
            </p:extLst>
          </p:nvPr>
        </p:nvGraphicFramePr>
        <p:xfrm>
          <a:off x="611494" y="234886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flipH="1" flipV="1">
            <a:off x="431471" y="1628770"/>
            <a:ext cx="540070" cy="90011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8" name="內容版面配置區 1"/>
          <p:cNvSpPr txBox="1">
            <a:spLocks/>
          </p:cNvSpPr>
          <p:nvPr/>
        </p:nvSpPr>
        <p:spPr>
          <a:xfrm>
            <a:off x="1511609" y="6129345"/>
            <a:ext cx="6120000" cy="36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( 32 / 16 ) * 16 + 15 == 47 &gt; 46 == 31 * 3 / 2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448" y="1268724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phqghumeaylnlfdxfircvscxggbwkfnq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9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1"/>
            <a:ext cx="8281059" cy="594076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front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front()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back()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c_str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capacity()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empty()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1025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12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548632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6012184" y="2348862"/>
            <a:ext cx="900115" cy="540069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12184" y="4869184"/>
            <a:ext cx="900115" cy="540069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251448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1691632" y="522922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51908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4752023" y="522922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2046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63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3671885" y="522922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13700"/>
              </p:ext>
            </p:extLst>
          </p:nvPr>
        </p:nvGraphicFramePr>
        <p:xfrm>
          <a:off x="611494" y="486918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H="1" flipV="1">
            <a:off x="431471" y="4149092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9" name="流程圖: 程序 38"/>
          <p:cNvSpPr/>
          <p:nvPr/>
        </p:nvSpPr>
        <p:spPr>
          <a:xfrm>
            <a:off x="251448" y="1988816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1691632" y="270890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51908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4752023" y="270890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32046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3671885" y="270890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24149"/>
              </p:ext>
            </p:extLst>
          </p:nvPr>
        </p:nvGraphicFramePr>
        <p:xfrm>
          <a:off x="611494" y="234886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flipH="1" flipV="1">
            <a:off x="431471" y="1628770"/>
            <a:ext cx="540070" cy="90011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8" name="內容版面配置區 1"/>
          <p:cNvSpPr txBox="1">
            <a:spLocks/>
          </p:cNvSpPr>
          <p:nvPr/>
        </p:nvSpPr>
        <p:spPr>
          <a:xfrm>
            <a:off x="1511609" y="6129345"/>
            <a:ext cx="6120000" cy="36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( 48 / 16 ) * 16 + 15 == 63 &lt;= 70 == 47 * 3 / 2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30118"/>
              </p:ext>
            </p:extLst>
          </p:nvPr>
        </p:nvGraphicFramePr>
        <p:xfrm>
          <a:off x="251448" y="3789046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917647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xonzhsspmklyhlabphqghumeaylnlfdxfircvscxggbwkfnq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08161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95474"/>
              </p:ext>
            </p:extLst>
          </p:nvPr>
        </p:nvGraphicFramePr>
        <p:xfrm>
          <a:off x="251448" y="1268724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917647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phqghumeaylnlfdxfircvscxggbwkfnq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08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06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548632"/>
            <a:ext cx="2880000" cy="360046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6012184" y="2348862"/>
            <a:ext cx="900115" cy="540069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12184" y="4869184"/>
            <a:ext cx="900115" cy="540069"/>
          </a:xfrm>
          <a:prstGeom prst="rect">
            <a:avLst/>
          </a:prstGeom>
          <a:noFill/>
        </p:spPr>
        <p:txBody>
          <a:bodyPr wrap="square" lIns="90000" rIns="72000" bIns="4680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251448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1691632" y="522922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51908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4752023" y="522922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2046" y="486918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63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3671885" y="522922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43058"/>
              </p:ext>
            </p:extLst>
          </p:nvPr>
        </p:nvGraphicFramePr>
        <p:xfrm>
          <a:off x="611494" y="486918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H="1" flipV="1">
            <a:off x="431471" y="4149092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9" name="流程圖: 程序 38"/>
          <p:cNvSpPr/>
          <p:nvPr/>
        </p:nvSpPr>
        <p:spPr>
          <a:xfrm>
            <a:off x="251448" y="1988816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1691632" y="270890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51908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4752023" y="270890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32046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70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3671885" y="270890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6760"/>
              </p:ext>
            </p:extLst>
          </p:nvPr>
        </p:nvGraphicFramePr>
        <p:xfrm>
          <a:off x="611494" y="234886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flipH="1" flipV="1">
            <a:off x="431471" y="1628770"/>
            <a:ext cx="540070" cy="90011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103821"/>
              </p:ext>
            </p:extLst>
          </p:nvPr>
        </p:nvGraphicFramePr>
        <p:xfrm>
          <a:off x="251448" y="1268724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917647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xonzhsspmklyhlabphqghumeaylnlfdxfircvscxggbwkfnq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081611"/>
                  </a:ext>
                </a:extLst>
              </a:tr>
            </a:tbl>
          </a:graphicData>
        </a:graphic>
      </p:graphicFrame>
      <p:sp>
        <p:nvSpPr>
          <p:cNvPr id="24" name="內容版面配置區 1"/>
          <p:cNvSpPr txBox="1">
            <a:spLocks/>
          </p:cNvSpPr>
          <p:nvPr/>
        </p:nvSpPr>
        <p:spPr>
          <a:xfrm>
            <a:off x="1511609" y="6129345"/>
            <a:ext cx="6120000" cy="36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( 48 / 16 ) * 16 + 15 == 63 &lt;= 70 == 47 * 3 / 2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11812"/>
              </p:ext>
            </p:extLst>
          </p:nvPr>
        </p:nvGraphicFramePr>
        <p:xfrm>
          <a:off x="251448" y="3789046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9176473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xonzhsspmklyhlabphqghumeaylnlfdxfircvscxggbwkfnq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08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130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566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10;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i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10 );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( 20 );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031931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1691632" y="4149092"/>
            <a:ext cx="5760736" cy="1260161"/>
          </a:xfrm>
          <a:prstGeom prst="flowChartProcess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13181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92" y="4509138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6192207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1678" y="4509138"/>
            <a:ext cx="2880368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mxwtptttyk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2230" y="4509138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511206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395283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10;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i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10 );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( 20 );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031931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400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1691632" y="4149092"/>
            <a:ext cx="5760736" cy="1260161"/>
          </a:xfrm>
          <a:prstGeom prst="flowChartProcess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13181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92" y="4509138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6192207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30" y="4509138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511206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84497"/>
              </p:ext>
            </p:extLst>
          </p:nvPr>
        </p:nvGraphicFramePr>
        <p:xfrm>
          <a:off x="2051678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691632" y="3248977"/>
            <a:ext cx="5760000" cy="36004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2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mxwtptttyk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1871655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7982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966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10;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i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10 );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( 32 );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494" y="4509138"/>
            <a:ext cx="2880368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mxwtptttyk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02960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10;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i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10 );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( 32 );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400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78282"/>
              </p:ext>
            </p:extLst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51448" y="3248977"/>
            <a:ext cx="8640000" cy="36004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2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mxwtptttyk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09965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1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311838" y="1268723"/>
            <a:ext cx="2520323" cy="162020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::string()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bx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( 0 ),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myRes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( 15 )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3969069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04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20;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i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20 );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400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20330"/>
              </p:ext>
            </p:extLst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51448" y="3248977"/>
            <a:ext cx="5760000" cy="36004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2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mxwtptttykduyvxjbzhq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43900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20;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i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20 );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400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18353"/>
              </p:ext>
            </p:extLst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51448" y="3248977"/>
            <a:ext cx="8640000" cy="36004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2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mxwtptttykduyvxjbzhq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38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69534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40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20;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i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20 );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( 10 );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400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99296"/>
              </p:ext>
            </p:extLst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51448" y="3248977"/>
            <a:ext cx="5760000" cy="36004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2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mxwtptttykduyvxjbzhq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653182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20;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i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20 );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( 10 );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400">
                <a:solidFill>
                  <a:prstClr val="black"/>
                </a:solidFill>
                <a:cs typeface="Times New Roman" panose="02020603050405020304" pitchFamily="18" charset="0"/>
              </a:rPr>
              <a:t>str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ea typeface="微軟正黑體"/>
              </a:rPr>
              <a:t>bx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ea typeface="微軟正黑體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51448" y="3248977"/>
            <a:ext cx="5760000" cy="36004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2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mxwtptttyk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86245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 );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90664"/>
              </p:ext>
            </p:extLst>
          </p:nvPr>
        </p:nvGraphicFramePr>
        <p:xfrm>
          <a:off x="3491862" y="548632"/>
          <a:ext cx="4680000" cy="57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5548991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54829734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7722237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n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Original </a:t>
                      </a:r>
                      <a:r>
                        <a:rPr lang="en-US" altLang="zh-TW" sz="1600" dirty="0" err="1" smtClean="0">
                          <a:latin typeface="+mn-lt"/>
                        </a:rPr>
                        <a:t>myRes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New </a:t>
                      </a:r>
                      <a:r>
                        <a:rPr lang="en-US" altLang="zh-TW" sz="1600" dirty="0" err="1" smtClean="0">
                          <a:latin typeface="+mn-lt"/>
                        </a:rPr>
                        <a:t>myRes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29812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65144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0685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03622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691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15358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63749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25339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91659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6300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28425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81103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14967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22832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2186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175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12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098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push_back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895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106;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5049207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17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5049207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910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5049207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90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378048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union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Bxty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storage for small buffer or pointer to larger one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buf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[ 16 ];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}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bx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current length of string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myRes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current storage reserved for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string</a:t>
            </a:r>
          </a:p>
          <a:p>
            <a:endParaRPr lang="en-US" altLang="zh-TW" dirty="0">
              <a:solidFill>
                <a:srgbClr val="008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::string()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bx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( 0 ),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myRes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( 15 )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031931" y="5769299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1678" y="4869184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648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5049207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379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789046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phqghumeaylnlfdx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" name="內容版面配置區 1"/>
          <p:cNvSpPr txBox="1">
            <a:spLocks/>
          </p:cNvSpPr>
          <p:nvPr/>
        </p:nvSpPr>
        <p:spPr>
          <a:xfrm>
            <a:off x="6372230" y="5049207"/>
            <a:ext cx="1800000" cy="54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31 == 15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+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16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975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789046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phqghumeaylnlfdxfircvscxggbwkfn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06358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1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789046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phqghumeaylnlfdxfircvscxggbwkfnq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" name="內容版面配置區 1"/>
          <p:cNvSpPr txBox="1">
            <a:spLocks/>
          </p:cNvSpPr>
          <p:nvPr/>
        </p:nvSpPr>
        <p:spPr>
          <a:xfrm>
            <a:off x="6372230" y="5049207"/>
            <a:ext cx="1800000" cy="54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47 ==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31 +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16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0013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1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789046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>
              <a:defRPr/>
            </a:pPr>
            <a:r>
              <a:rPr lang="en-US" altLang="zh-TW" sz="1600" spc="380" dirty="0" err="1">
                <a:solidFill>
                  <a:prstClr val="black"/>
                </a:solidFill>
              </a:rPr>
              <a:t>phqghumeaylnlfdxfircvscxggbwkfnqduxwfnfozvsrtkj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072551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1" y="548632"/>
            <a:ext cx="5940759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106;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c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949322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689161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5409253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5049207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70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5049207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H="1" flipV="1">
            <a:off x="431471" y="4149092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83503"/>
              </p:ext>
            </p:extLst>
          </p:nvPr>
        </p:nvGraphicFramePr>
        <p:xfrm>
          <a:off x="251448" y="3789046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865031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phqghumeaylnlfdxfircvscxggbwkfnqduxwfnfozvsrtkjp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731"/>
                  </a:ext>
                </a:extLst>
              </a:tr>
            </a:tbl>
          </a:graphicData>
        </a:graphic>
      </p:graphicFrame>
      <p:sp>
        <p:nvSpPr>
          <p:cNvPr id="16" name="內容版面配置區 1"/>
          <p:cNvSpPr txBox="1">
            <a:spLocks/>
          </p:cNvSpPr>
          <p:nvPr/>
        </p:nvSpPr>
        <p:spPr>
          <a:xfrm>
            <a:off x="6372230" y="5049207"/>
            <a:ext cx="2160000" cy="54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70 == 47 * 3 / 2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0192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71639"/>
              </p:ext>
            </p:extLst>
          </p:nvPr>
        </p:nvGraphicFramePr>
        <p:xfrm>
          <a:off x="2951793" y="2708908"/>
          <a:ext cx="324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548991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9772223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80275379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n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myRes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82981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796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968956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 + 16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4065576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402651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090691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326253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105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393284254"/>
                  </a:ext>
                </a:extLst>
              </a:tr>
            </a:tbl>
          </a:graphicData>
        </a:graphic>
      </p:graphicFrame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511609" y="908678"/>
            <a:ext cx="6120782" cy="126016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n;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c 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48425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5142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15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31931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1678" y="3969069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396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15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31931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051678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691632" y="2708908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1871655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9727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fill 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3943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6989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31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591747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251448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1691632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51908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4752023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2046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3671885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611494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251448" y="2708908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aaaaaaaaaaaaaaaa</a:t>
            </a:r>
            <a:r>
              <a:rPr kumimoji="0" lang="en-US" altLang="zh-TW" sz="1600" b="0" i="0" u="none" strike="noStrike" kern="1200" cap="none" spc="38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431471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952638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31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91747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1448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691632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1908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752023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32046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3671885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611494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251448" y="2708908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aaaaaaaaaaaaaaaaaaaaaaaaaaaaaaaa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431471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619802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6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47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91747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1448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691632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1908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752023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32046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3671885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611494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431471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82766"/>
              </p:ext>
            </p:extLst>
          </p:nvPr>
        </p:nvGraphicFramePr>
        <p:xfrm>
          <a:off x="251448" y="2708908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865031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aaaaaaaaaaaaaaaaaaaaaaaaaaaaaaaaaaaaaaaaaaaaaaa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9886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47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91747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1448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691632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1908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752023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32046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70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3671885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611494" y="396906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H="1" flipV="1">
            <a:off x="431471" y="3068954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90888"/>
              </p:ext>
            </p:extLst>
          </p:nvPr>
        </p:nvGraphicFramePr>
        <p:xfrm>
          <a:off x="251448" y="2708908"/>
          <a:ext cx="86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0">
                  <a:extLst>
                    <a:ext uri="{9D8B030D-6E8A-4147-A177-3AD203B41FA5}">
                      <a16:colId xmlns:a16="http://schemas.microsoft.com/office/drawing/2014/main" val="1865031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0" i="0" u="none" strike="noStrike" kern="1200" cap="none" spc="38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aaaaaaaaaaaaaaaaaaaaaaaaaaaaaaaaaaaaaaaaaaaaaaa</a:t>
                      </a:r>
                      <a:r>
                        <a:rPr kumimoji="0" lang="en-US" altLang="zh-TW" sz="16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 marL="12600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387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1268724"/>
            <a:ext cx="3960507" cy="72009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str.push_back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03067"/>
              </p:ext>
            </p:extLst>
          </p:nvPr>
        </p:nvGraphicFramePr>
        <p:xfrm>
          <a:off x="2771770" y="2348862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548991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77222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416219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n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</a:rPr>
                        <a:t>myRes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82981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0796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 + 16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4065576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+ 16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402651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090691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63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326253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79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559660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95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41617964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111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093285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190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127 * 3 / 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39328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8248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 smtClean="0"/>
              <a:t>copy </a:t>
            </a:r>
            <a:r>
              <a:rPr lang="en-US" altLang="zh-TW" sz="6000" dirty="0"/>
              <a:t>constructor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94931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771770" y="548632"/>
            <a:ext cx="3600460" cy="90011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( 16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pop_back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691632" y="2708908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131816" y="342899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92" y="306895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92207" y="342899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306895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342899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47960"/>
              </p:ext>
            </p:extLst>
          </p:nvPr>
        </p:nvGraphicFramePr>
        <p:xfrm>
          <a:off x="2051678" y="306895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691632" y="1988816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>
              <a:defRPr/>
            </a:pPr>
            <a:r>
              <a:rPr lang="en-US" altLang="zh-TW" sz="1600" spc="330" dirty="0" err="1">
                <a:solidFill>
                  <a:prstClr val="black"/>
                </a:solidFill>
              </a:rPr>
              <a:t>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871655" y="2348862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611495" y="306895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80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771770" y="548632"/>
            <a:ext cx="3600460" cy="90011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( 16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pop_back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691632" y="2708908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131816" y="342899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92" y="306895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92207" y="342899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306895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342899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47960"/>
              </p:ext>
            </p:extLst>
          </p:nvPr>
        </p:nvGraphicFramePr>
        <p:xfrm>
          <a:off x="2051678" y="3068952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691632" y="1988816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>
              <a:defRPr/>
            </a:pPr>
            <a:r>
              <a:rPr lang="en-US" altLang="zh-TW" sz="1600" spc="330" dirty="0" err="1">
                <a:solidFill>
                  <a:prstClr val="black"/>
                </a:solidFill>
              </a:rPr>
              <a:t>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871655" y="2348862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611495" y="306895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1494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678" y="4869184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99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1268724"/>
            <a:ext cx="2880000" cy="360046"/>
          </a:xfrm>
        </p:spPr>
        <p:txBody>
          <a:bodyPr/>
          <a:lstStyle/>
          <a:p>
            <a:pPr lvl="0" algn="ctr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3969069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04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Configuration: Debug</a:t>
            </a:r>
            <a:br>
              <a:rPr lang="en-US" altLang="zh-TW" dirty="0"/>
            </a:br>
            <a:r>
              <a:rPr lang="en-US" altLang="zh-TW" dirty="0" smtClean="0"/>
              <a:t>Platform: </a:t>
            </a:r>
            <a:r>
              <a:rPr lang="en-US" altLang="zh-TW" dirty="0" err="1" smtClean="0"/>
              <a:t>x86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71316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0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 &gt;( &amp;data ) + 4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);  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_</a:t>
            </a:r>
            <a:r>
              <a:rPr lang="en-US" altLang="zh-TW" dirty="0" err="1" smtClean="0">
                <a:solidFill>
                  <a:srgbClr val="008000"/>
                </a:solidFill>
                <a:latin typeface="Lucida Console"/>
                <a:ea typeface="細明體"/>
              </a:rPr>
              <a:t>Buf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+ 5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+ 6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 smtClean="0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/>
          </p:nvPr>
        </p:nvGraphicFramePr>
        <p:xfrm>
          <a:off x="1151563" y="908678"/>
          <a:ext cx="3960000" cy="25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Buf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412184" y="548954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4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bbbbbbbbbbbbbbb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15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 &gt;( &amp;data ) + 4 );  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Buf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+ 5 );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+ 6 );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/>
          </p:nvPr>
        </p:nvGraphicFramePr>
        <p:xfrm>
          <a:off x="1151563" y="908678"/>
          <a:ext cx="3960000" cy="25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Buf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412184" y="548954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537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data(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Lucida Console"/>
                <a:ea typeface="細明體"/>
              </a:rPr>
              <a:t>bbbbbbbbbbbbbbbb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);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16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** &gt;( &amp;data ) + 1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);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_</a:t>
            </a:r>
            <a:r>
              <a:rPr lang="en-US" altLang="zh-TW" dirty="0" err="1" smtClean="0">
                <a:solidFill>
                  <a:srgbClr val="008000"/>
                </a:solidFill>
                <a:latin typeface="Lucida Console"/>
                <a:ea typeface="細明體"/>
              </a:rPr>
              <a:t>Ptr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+ 5 );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+ 6 );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/>
          </p:nvPr>
        </p:nvGraphicFramePr>
        <p:xfrm>
          <a:off x="1151563" y="908678"/>
          <a:ext cx="3960000" cy="25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2411724" y="548632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652000" y="369000"/>
          <a:ext cx="270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Line 43"/>
          <p:cNvSpPr>
            <a:spLocks noChangeShapeType="1"/>
          </p:cNvSpPr>
          <p:nvPr/>
        </p:nvSpPr>
        <p:spPr bwMode="auto">
          <a:xfrm flipV="1">
            <a:off x="3851908" y="549000"/>
            <a:ext cx="1800092" cy="8997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3288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data(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 err="1" smtClean="0">
                <a:solidFill>
                  <a:srgbClr val="A31515"/>
                </a:solidFill>
                <a:latin typeface="Lucida Console"/>
                <a:ea typeface="細明體"/>
              </a:rPr>
              <a:t>bbbbbbbbbbbbbbbbbbbbbbbbbbbbbbb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31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** &gt;( &amp;data ) + 1 );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Ptr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+ 5 );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+ 6 );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/>
          </p:nvPr>
        </p:nvGraphicFramePr>
        <p:xfrm>
          <a:off x="1151563" y="908678"/>
          <a:ext cx="3960000" cy="25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411724" y="548632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652000" y="369000"/>
          <a:ext cx="270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3851908" y="549000"/>
            <a:ext cx="1800092" cy="8997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22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data(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Lucida Console"/>
                <a:ea typeface="細明體"/>
              </a:rPr>
              <a:t>bbbbbbbbbbbbbbbbbbbbbbbbbbbbbbbb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);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32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** &gt;( &amp;data ) + 1 );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Ptr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+ 5 );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+ 6 );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/>
          </p:nvPr>
        </p:nvGraphicFramePr>
        <p:xfrm>
          <a:off x="1151563" y="908678"/>
          <a:ext cx="3960000" cy="25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411724" y="548632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52000" y="369000"/>
          <a:ext cx="270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6027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786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0873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0357A854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09048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0357A858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0357A85C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Line 43"/>
          <p:cNvSpPr>
            <a:spLocks noChangeShapeType="1"/>
          </p:cNvSpPr>
          <p:nvPr/>
        </p:nvSpPr>
        <p:spPr bwMode="auto">
          <a:xfrm flipV="1">
            <a:off x="3851908" y="549000"/>
            <a:ext cx="1800092" cy="8997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8720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Configuration: </a:t>
            </a:r>
            <a:r>
              <a:rPr lang="en-US" altLang="zh-TW" dirty="0" smtClean="0"/>
              <a:t>Release</a:t>
            </a:r>
            <a:br>
              <a:rPr lang="en-US" altLang="zh-TW" dirty="0" smtClean="0"/>
            </a:br>
            <a:r>
              <a:rPr lang="en-US" altLang="zh-TW" dirty="0" smtClean="0"/>
              <a:t>Platform: </a:t>
            </a:r>
            <a:r>
              <a:rPr lang="en-US" altLang="zh-TW" dirty="0" err="1" smtClean="0"/>
              <a:t>x86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6966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0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 &gt;( &amp;data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) );      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Buf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4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5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/>
          </p:nvPr>
        </p:nvGraphicFramePr>
        <p:xfrm>
          <a:off x="1151563" y="1268724"/>
          <a:ext cx="3960000" cy="21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Buf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412184" y="909000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721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bbbbbbbbbbbbbbb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15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 &gt;( &amp;data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   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Buf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4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5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/>
          </p:nvPr>
        </p:nvGraphicFramePr>
        <p:xfrm>
          <a:off x="1151563" y="1268724"/>
          <a:ext cx="3960000" cy="21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Buf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412184" y="909000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418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data(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Lucida Console"/>
                <a:ea typeface="細明體"/>
              </a:rPr>
              <a:t>bbbbbbbbbbbbbbbb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);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16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** &gt;( &amp;data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Ptr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4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5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/>
          </p:nvPr>
        </p:nvGraphicFramePr>
        <p:xfrm>
          <a:off x="1151563" y="1268724"/>
          <a:ext cx="3960000" cy="21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2411724" y="908678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652000" y="369000"/>
          <a:ext cx="270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Line 43"/>
          <p:cNvSpPr>
            <a:spLocks noChangeShapeType="1"/>
          </p:cNvSpPr>
          <p:nvPr/>
        </p:nvSpPr>
        <p:spPr bwMode="auto">
          <a:xfrm flipV="1">
            <a:off x="3851908" y="549000"/>
            <a:ext cx="1800092" cy="8997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53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1268724"/>
            <a:ext cx="2880000" cy="360046"/>
          </a:xfrm>
        </p:spPr>
        <p:txBody>
          <a:bodyPr/>
          <a:lstStyle/>
          <a:p>
            <a:pPr lvl="0" algn="ctr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3969069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9188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data(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 err="1" smtClean="0">
                <a:solidFill>
                  <a:srgbClr val="A31515"/>
                </a:solidFill>
                <a:latin typeface="Lucida Console"/>
                <a:ea typeface="細明體"/>
              </a:rPr>
              <a:t>bbbbbbbbbbbbbbbbbbbbbbbbbbbbbbb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31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** &gt;( &amp;data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  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Ptr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4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5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/>
          </p:nvPr>
        </p:nvGraphicFramePr>
        <p:xfrm>
          <a:off x="1151563" y="1268724"/>
          <a:ext cx="3960000" cy="21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411724" y="908678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652000" y="369000"/>
          <a:ext cx="270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3851908" y="549000"/>
            <a:ext cx="1800092" cy="8997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1527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data(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Lucida Console"/>
                <a:ea typeface="細明體"/>
              </a:rPr>
              <a:t>bbbbbbbbbbbbbbbbbbbbbbbbbbbbbbbb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);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32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** &gt;( &amp;data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Ptr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4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5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/>
          </p:nvPr>
        </p:nvGraphicFramePr>
        <p:xfrm>
          <a:off x="1151563" y="1268724"/>
          <a:ext cx="3960000" cy="21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411724" y="908678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652000" y="369000"/>
          <a:ext cx="270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6027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786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0873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0357A854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09048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0357A858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0357A85C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Line 43"/>
          <p:cNvSpPr>
            <a:spLocks noChangeShapeType="1"/>
          </p:cNvSpPr>
          <p:nvPr/>
        </p:nvSpPr>
        <p:spPr bwMode="auto">
          <a:xfrm flipV="1">
            <a:off x="3851908" y="549000"/>
            <a:ext cx="1800092" cy="8997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9279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Configuration: Debug</a:t>
            </a:r>
            <a:br>
              <a:rPr lang="en-US" altLang="zh-TW" dirty="0"/>
            </a:br>
            <a:r>
              <a:rPr lang="en-US" altLang="zh-TW" dirty="0"/>
              <a:t>Platform: </a:t>
            </a:r>
            <a:r>
              <a:rPr lang="en-US" altLang="zh-TW" dirty="0" err="1"/>
              <a:t>x64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74536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0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8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 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Buf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3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4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/>
          </p:nvPr>
        </p:nvGraphicFramePr>
        <p:xfrm>
          <a:off x="251448" y="908678"/>
          <a:ext cx="5400000" cy="18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139577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246523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75671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50363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65120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231905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747878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Buf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231701" y="548632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032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bbbbbbbbbbbbbbb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15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8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 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Buf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3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4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/>
          </p:nvPr>
        </p:nvGraphicFramePr>
        <p:xfrm>
          <a:off x="251448" y="908678"/>
          <a:ext cx="5400000" cy="18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139577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246523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75671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50363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65120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231905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747878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Buf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231701" y="548632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468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data(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Lucida Console"/>
                <a:ea typeface="細明體"/>
              </a:rPr>
              <a:t>bbbbbbbbbbbbbbbb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);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16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** &gt;( &amp;data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) + 1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Ptr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3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4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192207" y="368609"/>
          <a:ext cx="270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Line 43"/>
          <p:cNvSpPr>
            <a:spLocks noChangeShapeType="1"/>
          </p:cNvSpPr>
          <p:nvPr/>
        </p:nvSpPr>
        <p:spPr bwMode="auto">
          <a:xfrm flipV="1">
            <a:off x="4392115" y="548609"/>
            <a:ext cx="1800092" cy="8997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/>
          </p:nvPr>
        </p:nvGraphicFramePr>
        <p:xfrm>
          <a:off x="251448" y="908678"/>
          <a:ext cx="5400000" cy="18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231701" y="548632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68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data(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 err="1" smtClean="0">
                <a:solidFill>
                  <a:srgbClr val="A31515"/>
                </a:solidFill>
                <a:latin typeface="Lucida Console"/>
                <a:ea typeface="細明體"/>
              </a:rPr>
              <a:t>bbbbbbbbbbbbbbbbbbbbbbbbbbbbbbb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31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** &gt;( &amp;data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) + 1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Ptr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3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4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192207" y="368609"/>
          <a:ext cx="270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4392115" y="548609"/>
            <a:ext cx="1800092" cy="8997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/>
          </p:nvPr>
        </p:nvGraphicFramePr>
        <p:xfrm>
          <a:off x="251448" y="908678"/>
          <a:ext cx="5400000" cy="18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231701" y="548632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597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data(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Lucida Console"/>
                <a:ea typeface="細明體"/>
              </a:rPr>
              <a:t>bbbbbbbbbbbbbbbbbbbbbbbbbbbbbbbb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);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32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** &gt;( &amp;data ) + 1 ); 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//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Ptr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3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4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/>
          </p:nvPr>
        </p:nvGraphicFramePr>
        <p:xfrm>
          <a:off x="251448" y="908678"/>
          <a:ext cx="5400000" cy="18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00EFFC58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231701" y="548632"/>
            <a:ext cx="1440184" cy="360046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192207" y="368609"/>
          <a:ext cx="270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6027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786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0873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0357A854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09048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0357A858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0357A85C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Line 43"/>
          <p:cNvSpPr>
            <a:spLocks noChangeShapeType="1"/>
          </p:cNvSpPr>
          <p:nvPr/>
        </p:nvSpPr>
        <p:spPr bwMode="auto">
          <a:xfrm flipV="1">
            <a:off x="4391977" y="548632"/>
            <a:ext cx="1800092" cy="8997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6274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Configuration: Release</a:t>
            </a:r>
            <a:br>
              <a:rPr lang="en-US" altLang="zh-TW" dirty="0"/>
            </a:br>
            <a:r>
              <a:rPr lang="en-US" altLang="zh-TW" dirty="0"/>
              <a:t>Platform: </a:t>
            </a:r>
            <a:r>
              <a:rPr lang="en-US" altLang="zh-TW" dirty="0" err="1"/>
              <a:t>x64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5254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0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 &gt;( &amp;data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    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Buf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2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3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/>
          </p:nvPr>
        </p:nvGraphicFramePr>
        <p:xfrm>
          <a:off x="71425" y="1268724"/>
          <a:ext cx="612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139577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246523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75671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50363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65120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231905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74787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Buf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31701" y="908678"/>
            <a:ext cx="720000" cy="360046"/>
          </a:xfrm>
          <a:prstGeom prst="rect">
            <a:avLst/>
          </a:prstGeom>
          <a:noFill/>
        </p:spPr>
        <p:txBody>
          <a:bodyPr wrap="square" lIns="72000" r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4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16" y="1268724"/>
            <a:ext cx="2880000" cy="360046"/>
          </a:xfrm>
        </p:spPr>
        <p:txBody>
          <a:bodyPr/>
          <a:lstStyle/>
          <a:p>
            <a:pPr lvl="0" algn="ctr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'a'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4869184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3609023"/>
            <a:ext cx="5760736" cy="1260161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32911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3969069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aaaaaaaaaa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396906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32911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32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bbbbbbbbbbbbbbb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15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 &gt;( &amp;data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   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Buf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2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3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/>
          </p:nvPr>
        </p:nvGraphicFramePr>
        <p:xfrm>
          <a:off x="71425" y="1268724"/>
          <a:ext cx="612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139577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246523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75671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50363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65120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231905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74787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Buf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231701" y="908678"/>
            <a:ext cx="720000" cy="360046"/>
          </a:xfrm>
          <a:prstGeom prst="rect">
            <a:avLst/>
          </a:prstGeom>
          <a:noFill/>
        </p:spPr>
        <p:txBody>
          <a:bodyPr wrap="square" lIns="72000" r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90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data(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Lucida Console"/>
                <a:ea typeface="細明體"/>
              </a:rPr>
              <a:t>bbbbbbbbbbbbbbbb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);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16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** &gt;( &amp;data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Ptr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2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3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4032069" y="728655"/>
            <a:ext cx="2340161" cy="719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6" name="Group 5"/>
          <p:cNvGraphicFramePr>
            <a:graphicFrameLocks noGrp="1"/>
          </p:cNvGraphicFramePr>
          <p:nvPr>
            <p:extLst/>
          </p:nvPr>
        </p:nvGraphicFramePr>
        <p:xfrm>
          <a:off x="71425" y="1268724"/>
          <a:ext cx="612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6372230" y="548632"/>
          <a:ext cx="252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74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1894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4240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246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3560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2231701" y="908678"/>
            <a:ext cx="720000" cy="360046"/>
          </a:xfrm>
          <a:prstGeom prst="rect">
            <a:avLst/>
          </a:prstGeom>
          <a:noFill/>
        </p:spPr>
        <p:txBody>
          <a:bodyPr wrap="square" lIns="72000" r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767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data(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 err="1" smtClean="0">
                <a:solidFill>
                  <a:srgbClr val="A31515"/>
                </a:solidFill>
                <a:latin typeface="Lucida Console"/>
                <a:ea typeface="細明體"/>
              </a:rPr>
              <a:t>bbbbbbbbbbbbbbbbbbbbbbbbbbbbbbb</a:t>
            </a:r>
            <a:r>
              <a:rPr lang="en-US" altLang="zh-TW" dirty="0" smtClean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31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** &gt;( &amp;data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  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Ptr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2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3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4032069" y="728655"/>
            <a:ext cx="2340161" cy="719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/>
          </p:nvPr>
        </p:nvGraphicFramePr>
        <p:xfrm>
          <a:off x="71425" y="1268724"/>
          <a:ext cx="612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372230" y="548632"/>
          <a:ext cx="252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74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1894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4240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246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3560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2231701" y="908678"/>
            <a:ext cx="720000" cy="360046"/>
          </a:xfrm>
          <a:prstGeom prst="rect">
            <a:avLst/>
          </a:prstGeom>
          <a:noFill/>
        </p:spPr>
        <p:txBody>
          <a:bodyPr wrap="square" lIns="72000" r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431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data(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Lucida Console"/>
                <a:ea typeface="細明體"/>
              </a:rPr>
              <a:t>bbbbbbbbbbbbbbbbbbbbbbbbbbbbbbbb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ea typeface="細明體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);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length == 32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** &gt;( &amp;data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 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  </a:t>
            </a:r>
            <a:r>
              <a:rPr lang="en-US" altLang="zh-TW" dirty="0" smtClean="0">
                <a:solidFill>
                  <a:srgbClr val="008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Ptr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2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Mysize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  cout </a:t>
            </a:r>
            <a:r>
              <a:rPr lang="en-US" altLang="zh-TW" dirty="0">
                <a:solidFill>
                  <a:prstClr val="black"/>
                </a:solidFill>
                <a:latin typeface="Lucida Console"/>
                <a:ea typeface="細明體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* &gt;( &amp;data ) +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3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/>
              </a:rPr>
              <a:t> // _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/>
              </a:rPr>
              <a:t>Myres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 flipV="1">
            <a:off x="4032069" y="728655"/>
            <a:ext cx="2340161" cy="719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/>
          </p:nvPr>
        </p:nvGraphicFramePr>
        <p:xfrm>
          <a:off x="71425" y="1268724"/>
          <a:ext cx="612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Myres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000000C113D0F780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372230" y="548632"/>
          <a:ext cx="252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000000C15275F741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74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1894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000000C15275F75F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4240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000000C15275F760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246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735609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000000C15275F76E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000000C15275F76F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231701" y="908678"/>
            <a:ext cx="720000" cy="360046"/>
          </a:xfrm>
          <a:prstGeom prst="rect">
            <a:avLst/>
          </a:prstGeom>
          <a:noFill/>
        </p:spPr>
        <p:txBody>
          <a:bodyPr wrap="square" lIns="72000" r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cida Console"/>
                <a:ea typeface="新細明體"/>
                <a:cs typeface="+mn-cs"/>
              </a:rPr>
              <a:t>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992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6582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-1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內容版面配置區 1"/>
          <p:cNvSpPr txBox="1">
            <a:spLocks/>
          </p:cNvSpPr>
          <p:nvPr/>
        </p:nvSpPr>
        <p:spPr>
          <a:xfrm>
            <a:off x="5472115" y="548632"/>
            <a:ext cx="3420437" cy="23402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72000" rIns="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private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union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Bxty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    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value_type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buf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[ 16 ];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    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pointer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ptr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  }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bx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;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size_type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mySize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size_type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myRes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細明體" panose="02020509000000000000" pitchFamily="49" charset="-120"/>
                <a:cs typeface="+mn-cs"/>
              </a:rPr>
              <a:t>};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itchFamily="49" charset="0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5200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testFromBufferConstructor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1000;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 = 0; s &lt;= number; s++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+ 1 ];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s;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s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s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s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!equal(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errors.\n"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1163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testFillConstructor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200;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 = 0; s &lt;= number; s++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32; i &lt;= 126;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i 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i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!equal(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errors.\n"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5953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3960507" cy="1440177"/>
          </a:xfrm>
        </p:spPr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6F008A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6F008A"/>
                </a:solidFill>
                <a:ea typeface="細明體" panose="02020509000000000000" pitchFamily="49" charset="-120"/>
              </a:rPr>
              <a:t>ITERATOR_DEBUG_LEVEL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2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offset = 1;</a:t>
            </a: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offset = 0;</a:t>
            </a: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endif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2452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testCopyConstructor2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number = 30;</a:t>
            </a:r>
          </a:p>
          <a:p>
            <a:pPr lvl="0"/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&lt;= number; i++ )</a:t>
            </a:r>
          </a:p>
          <a:p>
            <a:pPr lvl="0"/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c = capacities[ i ];</a:t>
            </a:r>
          </a:p>
          <a:p>
            <a:pPr lvl="0"/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s = 0; s &lt;= c; s++ )</a:t>
            </a:r>
          </a:p>
          <a:p>
            <a:pPr lvl="0"/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string1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sz="1400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sz="1400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string2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sz="1400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ptr1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4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string1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ptr2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4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string2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 + offset;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ptr1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ptr2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*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ptr1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[ c + 1 ];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*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ptr2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[ c + 1 ];</a:t>
            </a:r>
          </a:p>
          <a:p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myCap1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myCap2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400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4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 == 4 )</a:t>
            </a:r>
          </a:p>
          <a:p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myCap1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4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string1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 + 5;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myCap2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4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string2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 + 5 + offset;</a:t>
            </a:r>
          </a:p>
          <a:p>
            <a:pPr>
              <a:lnSpc>
                <a:spcPct val="50000"/>
              </a:lnSpc>
            </a:pPr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myCap1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4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string1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 + 3;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myCap2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4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4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string2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 + 3 + offset;</a:t>
            </a:r>
          </a:p>
          <a:p>
            <a:pPr>
              <a:lnSpc>
                <a:spcPct val="50000"/>
              </a:lnSpc>
            </a:pPr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84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18123</TotalTime>
  <Words>9060</Words>
  <Application>Microsoft Office PowerPoint</Application>
  <PresentationFormat>如螢幕大小 (4:3)</PresentationFormat>
  <Paragraphs>2620</Paragraphs>
  <Slides>128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128</vt:i4>
      </vt:variant>
    </vt:vector>
  </HeadingPairs>
  <TitlesOfParts>
    <vt:vector size="137" baseType="lpstr">
      <vt:lpstr>細明體</vt:lpstr>
      <vt:lpstr>微軟正黑體</vt:lpstr>
      <vt:lpstr>新細明體</vt:lpstr>
      <vt:lpstr>標楷體</vt:lpstr>
      <vt:lpstr>Arial</vt:lpstr>
      <vt:lpstr>Courier New</vt:lpstr>
      <vt:lpstr>Lucida Console</vt:lpstr>
      <vt:lpstr>Times New Roman</vt:lpstr>
      <vt:lpstr>Office 佈景主題</vt:lpstr>
      <vt:lpstr>Assignment 2</vt:lpstr>
      <vt:lpstr>PowerPoint 簡報</vt:lpstr>
      <vt:lpstr>PowerPoint 簡報</vt:lpstr>
      <vt:lpstr>PowerPoint 簡報</vt:lpstr>
      <vt:lpstr>PowerPoint 簡報</vt:lpstr>
      <vt:lpstr>fill constructor</vt:lpstr>
      <vt:lpstr>PowerPoint 簡報</vt:lpstr>
      <vt:lpstr>PowerPoint 簡報</vt:lpstr>
      <vt:lpstr>PowerPoint 簡報</vt:lpstr>
      <vt:lpstr>PowerPoint 簡報</vt:lpstr>
      <vt:lpstr>PowerPoint 簡報</vt:lpstr>
      <vt:lpstr>buffer constructor</vt:lpstr>
      <vt:lpstr>PowerPoint 簡報</vt:lpstr>
      <vt:lpstr>PowerPoint 簡報</vt:lpstr>
      <vt:lpstr>PowerPoint 簡報</vt:lpstr>
      <vt:lpstr>PowerPoint 簡報</vt:lpstr>
      <vt:lpstr>PowerPoint 簡報</vt:lpstr>
      <vt:lpstr>assign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resize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push_back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copy constructor</vt:lpstr>
      <vt:lpstr>PowerPoint 簡報</vt:lpstr>
      <vt:lpstr>PowerPoint 簡報</vt:lpstr>
      <vt:lpstr>Configuration: Debug Platform: x86</vt:lpstr>
      <vt:lpstr>PowerPoint 簡報</vt:lpstr>
      <vt:lpstr>PowerPoint 簡報</vt:lpstr>
      <vt:lpstr>PowerPoint 簡報</vt:lpstr>
      <vt:lpstr>PowerPoint 簡報</vt:lpstr>
      <vt:lpstr>PowerPoint 簡報</vt:lpstr>
      <vt:lpstr>Configuration: Release Platform: x86</vt:lpstr>
      <vt:lpstr>PowerPoint 簡報</vt:lpstr>
      <vt:lpstr>PowerPoint 簡報</vt:lpstr>
      <vt:lpstr>PowerPoint 簡報</vt:lpstr>
      <vt:lpstr>PowerPoint 簡報</vt:lpstr>
      <vt:lpstr>PowerPoint 簡報</vt:lpstr>
      <vt:lpstr>Configuration: Debug Platform: x64</vt:lpstr>
      <vt:lpstr>PowerPoint 簡報</vt:lpstr>
      <vt:lpstr>PowerPoint 簡報</vt:lpstr>
      <vt:lpstr>PowerPoint 簡報</vt:lpstr>
      <vt:lpstr>PowerPoint 簡報</vt:lpstr>
      <vt:lpstr>PowerPoint 簡報</vt:lpstr>
      <vt:lpstr>Configuration: Release Platform: x64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My vector: string1</vt:lpstr>
      <vt:lpstr>Platform: x86</vt:lpstr>
      <vt:lpstr>Platform: x86, capacity: 31</vt:lpstr>
      <vt:lpstr>Platform: x64</vt:lpstr>
      <vt:lpstr>Platform: x64, capacity: 31</vt:lpstr>
      <vt:lpstr>STL vector: string2</vt:lpstr>
      <vt:lpstr>Configuration: Release</vt:lpstr>
      <vt:lpstr>Configuration: Release Platform: x86</vt:lpstr>
      <vt:lpstr>Configuration: Release, Platform: x86, capacity: 31</vt:lpstr>
      <vt:lpstr>Configuration: Release Platform: x64</vt:lpstr>
      <vt:lpstr>Configuration: Release, Platform: x64, capacity: 31</vt:lpstr>
      <vt:lpstr>Configuration: Debug</vt:lpstr>
      <vt:lpstr>Configuration: Debug Platform: x86</vt:lpstr>
      <vt:lpstr>Configuration: Debug, Platform: x86, capacity: 31</vt:lpstr>
      <vt:lpstr>Configuration: Debug Platform: x64</vt:lpstr>
      <vt:lpstr>Configuration: Debug, Platform: x64, capacity: 31</vt:lpstr>
      <vt:lpstr>PowerPoint 簡報</vt:lpstr>
      <vt:lpstr>PowerPoint 簡報</vt:lpstr>
      <vt:lpstr>PowerPoint 簡報</vt:lpstr>
      <vt:lpstr>capacity: 15</vt:lpstr>
      <vt:lpstr>capacity: 15</vt:lpstr>
      <vt:lpstr>PowerPoint 簡報</vt:lpstr>
      <vt:lpstr>Platform: x86</vt:lpstr>
      <vt:lpstr>capacity: 31</vt:lpstr>
      <vt:lpstr>capacity: 31</vt:lpstr>
      <vt:lpstr>Platform: x64</vt:lpstr>
      <vt:lpstr>capacity: 31</vt:lpstr>
      <vt:lpstr>capacity: 31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915</cp:revision>
  <dcterms:created xsi:type="dcterms:W3CDTF">2013-03-13T12:22:18Z</dcterms:created>
  <dcterms:modified xsi:type="dcterms:W3CDTF">2024-02-25T11:04:05Z</dcterms:modified>
</cp:coreProperties>
</file>