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17"/>
  </p:notesMasterIdLst>
  <p:handoutMasterIdLst>
    <p:handoutMasterId r:id="rId18"/>
  </p:handoutMasterIdLst>
  <p:sldIdLst>
    <p:sldId id="286" r:id="rId5"/>
    <p:sldId id="294" r:id="rId6"/>
    <p:sldId id="297" r:id="rId7"/>
    <p:sldId id="298" r:id="rId8"/>
    <p:sldId id="299" r:id="rId9"/>
    <p:sldId id="300" r:id="rId10"/>
    <p:sldId id="287" r:id="rId11"/>
    <p:sldId id="293" r:id="rId12"/>
    <p:sldId id="302" r:id="rId13"/>
    <p:sldId id="288" r:id="rId14"/>
    <p:sldId id="303" r:id="rId15"/>
    <p:sldId id="290" r:id="rId16"/>
  </p:sldIdLst>
  <p:sldSz cx="12192000" cy="6858000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D09"/>
    <a:srgbClr val="A7190E"/>
    <a:srgbClr val="FFD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69CDB-1C25-3925-ADC4-9852B58010DE}" v="113" dt="2025-10-20T20:49:14.764"/>
    <p1510:client id="{1BB0D57D-2417-4838-A6CA-043BC4462411}" v="1104" dt="2025-10-20T20:51:54.927"/>
    <p1510:client id="{5D01D518-6E29-6DCF-94E1-CC76A0271C66}" v="1506" dt="2025-10-20T19:40:08.078"/>
    <p1510:client id="{7B418B5C-B95F-2A27-6E45-F5516D78063A}" v="213" dt="2025-10-20T20:48:54.964"/>
    <p1510:client id="{D65C888D-AD10-EA0A-A704-25BCDA6B97E4}" v="2" dt="2025-10-20T19:16:57.602"/>
    <p1510:client id="{F5E80D83-2405-37E6-A696-1FFD0034D1AE}" v="289" dt="2025-10-20T20:24:06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410370A-4EA9-4720-9F5E-1510D96B4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30C2684-42A7-4DF6-9FE1-7001D18670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8051A36-CCDA-46D6-8751-4C8D74526861}" type="datetimeFigureOut">
              <a:rPr lang="pl-PL"/>
              <a:pPr>
                <a:defRPr/>
              </a:pPr>
              <a:t>20.10.2025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ACFDFD6-3813-49B7-BB0F-191E9B212A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82F540B-711C-459B-8E06-9C4104A3CF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8F4FCD9-BA7F-48A7-B3B3-82ADBA7B3B21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818A71B-DC1F-408C-B3D1-E849FB7B4B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9C2135F-0056-4A00-9936-7DC2A5ED369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958589B-E6FC-4863-935D-DE3851DA945C}" type="datetimeFigureOut">
              <a:rPr lang="pl-PL"/>
              <a:pPr>
                <a:defRPr/>
              </a:pPr>
              <a:t>20.10.2025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2A0AA2D0-0220-4B41-946E-A13520E091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ED235504-81E4-44E6-8904-ECD328F55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D310A0-03E4-4B1C-8E07-370908C2DC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850364-4A0B-4F60-93B9-58F4EA961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580E2B2-3987-459E-9E73-FCE4CF2EC872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138B1951-AD23-4425-9B6F-B6FE41B8412E}"/>
              </a:ext>
            </a:extLst>
          </p:cNvPr>
          <p:cNvSpPr txBox="1">
            <a:spLocks/>
          </p:cNvSpPr>
          <p:nvPr/>
        </p:nvSpPr>
        <p:spPr bwMode="auto">
          <a:xfrm>
            <a:off x="387351" y="2420939"/>
            <a:ext cx="11521016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sz="4000" kern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28D5811-6A0A-468C-90DC-4B945CF4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988840"/>
            <a:ext cx="10152536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F1A1287-80D1-49F2-BADB-63A496BF1E38}"/>
              </a:ext>
            </a:extLst>
          </p:cNvPr>
          <p:cNvSpPr/>
          <p:nvPr userDrawn="1"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54E3832-9100-4002-B6F1-CF8628753A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5" y="136682"/>
            <a:ext cx="1228207" cy="1778729"/>
          </a:xfrm>
          <a:prstGeom prst="rect">
            <a:avLst/>
          </a:prstGeom>
        </p:spPr>
      </p:pic>
      <p:sp>
        <p:nvSpPr>
          <p:cNvPr id="17" name="Prostokąt 16">
            <a:extLst>
              <a:ext uri="{FF2B5EF4-FFF2-40B4-BE49-F238E27FC236}">
                <a16:creationId xmlns:a16="http://schemas.microsoft.com/office/drawing/2014/main" id="{C2A4E921-2519-4294-B815-59F4A13390F9}"/>
              </a:ext>
            </a:extLst>
          </p:cNvPr>
          <p:cNvSpPr/>
          <p:nvPr userDrawn="1"/>
        </p:nvSpPr>
        <p:spPr>
          <a:xfrm>
            <a:off x="256085" y="5081591"/>
            <a:ext cx="1152128" cy="1368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pic>
        <p:nvPicPr>
          <p:cNvPr id="18" name="Symbol zastępczy obrazu 4">
            <a:extLst>
              <a:ext uri="{FF2B5EF4-FFF2-40B4-BE49-F238E27FC236}">
                <a16:creationId xmlns:a16="http://schemas.microsoft.com/office/drawing/2014/main" id="{67166448-885E-4A21-8B9D-038F6BCA98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428888" y="5802552"/>
            <a:ext cx="796922" cy="56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2AF32D63-C336-4DE1-AC06-BB8C3083E5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29" y="5231107"/>
            <a:ext cx="937241" cy="42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66992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>
            <a:extLst>
              <a:ext uri="{FF2B5EF4-FFF2-40B4-BE49-F238E27FC236}">
                <a16:creationId xmlns:a16="http://schemas.microsoft.com/office/drawing/2014/main" id="{BB935609-CB55-405F-8B5E-32481A6CD997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B33CD6CA-CE75-4C42-A1BA-022400A1DA83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00981068-72BD-43CC-B5F6-A284719F0F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D3AAED1-1E56-4E0F-BA47-B297E2E36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EFA466E-1A63-45EC-9BBE-3350A790265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116632"/>
            <a:ext cx="3209461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16632"/>
            <a:ext cx="7628565" cy="6696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3636459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4">
            <a:extLst>
              <a:ext uri="{FF2B5EF4-FFF2-40B4-BE49-F238E27FC236}">
                <a16:creationId xmlns:a16="http://schemas.microsoft.com/office/drawing/2014/main" id="{554F3A11-EEA8-42B0-904A-8D56848B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44D2146-237E-446E-96A3-073E895DF9EF}"/>
              </a:ext>
            </a:extLst>
          </p:cNvPr>
          <p:cNvSpPr/>
          <p:nvPr userDrawn="1"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D10C243E-6135-4B5D-8478-8D1C90B512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5" y="136682"/>
            <a:ext cx="1228207" cy="1778729"/>
          </a:xfrm>
          <a:prstGeom prst="rect">
            <a:avLst/>
          </a:prstGeom>
        </p:spPr>
      </p:pic>
      <p:sp>
        <p:nvSpPr>
          <p:cNvPr id="19" name="Prostokąt 18">
            <a:extLst>
              <a:ext uri="{FF2B5EF4-FFF2-40B4-BE49-F238E27FC236}">
                <a16:creationId xmlns:a16="http://schemas.microsoft.com/office/drawing/2014/main" id="{77C1AE52-6F05-4D88-B2EB-EBE30CDBE8CD}"/>
              </a:ext>
            </a:extLst>
          </p:cNvPr>
          <p:cNvSpPr/>
          <p:nvPr userDrawn="1"/>
        </p:nvSpPr>
        <p:spPr>
          <a:xfrm>
            <a:off x="256085" y="5081591"/>
            <a:ext cx="1152128" cy="1368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pic>
        <p:nvPicPr>
          <p:cNvPr id="20" name="Symbol zastępczy obrazu 4">
            <a:extLst>
              <a:ext uri="{FF2B5EF4-FFF2-40B4-BE49-F238E27FC236}">
                <a16:creationId xmlns:a16="http://schemas.microsoft.com/office/drawing/2014/main" id="{5F46E874-101C-46F7-90BA-C3D9120F43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428888" y="5802552"/>
            <a:ext cx="796922" cy="56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D719F630-3FDA-4858-AF6A-BF436F28AB6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29" y="5231107"/>
            <a:ext cx="937241" cy="42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0436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4">
            <a:extLst>
              <a:ext uri="{FF2B5EF4-FFF2-40B4-BE49-F238E27FC236}">
                <a16:creationId xmlns:a16="http://schemas.microsoft.com/office/drawing/2014/main" id="{C86E8BA2-DF0C-4553-ABEE-2AA703CAD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A7CBBD8-F20F-4CFA-A1C0-A2BD928C98E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3" y="1556792"/>
            <a:ext cx="11016635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15B8C060-797C-495C-BC8A-2154F3CEEC35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92C32551-02FA-4391-BD24-420530585A40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C94A9103-2040-4CBB-8F48-63134FA77A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86177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a 10">
            <a:extLst>
              <a:ext uri="{FF2B5EF4-FFF2-40B4-BE49-F238E27FC236}">
                <a16:creationId xmlns:a16="http://schemas.microsoft.com/office/drawing/2014/main" id="{3AF413EC-A0EB-48C8-AAFB-7634DB218E41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F446A836-1F6A-44FD-A507-72760F9AD1E7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7E9E2F66-D036-47BF-9010-265CC9DE87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7" name="pole tekstowe 4">
            <a:extLst>
              <a:ext uri="{FF2B5EF4-FFF2-40B4-BE49-F238E27FC236}">
                <a16:creationId xmlns:a16="http://schemas.microsoft.com/office/drawing/2014/main" id="{8C20DE13-7457-4626-BE75-0D6CC48F2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E4C6FF5-B562-440C-B37F-2991087E69D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4" y="1844824"/>
            <a:ext cx="4896545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6095238" y="1844824"/>
            <a:ext cx="5953423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3" y="1120626"/>
            <a:ext cx="11041227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353814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>
            <a:extLst>
              <a:ext uri="{FF2B5EF4-FFF2-40B4-BE49-F238E27FC236}">
                <a16:creationId xmlns:a16="http://schemas.microsoft.com/office/drawing/2014/main" id="{A8E7C890-083C-489A-BD2F-599A7E8934D0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5B50D36-29A4-4384-AB09-BBD226989967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A75D0FEB-0A6B-409B-AB8B-9AA6F6F460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7" name="pole tekstowe 4">
            <a:extLst>
              <a:ext uri="{FF2B5EF4-FFF2-40B4-BE49-F238E27FC236}">
                <a16:creationId xmlns:a16="http://schemas.microsoft.com/office/drawing/2014/main" id="{3ECACFEE-8855-436E-B24A-E1DC4A4FB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1D416BD-FDA9-41E2-9ABB-44EC43B1E1F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537659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576054" y="1628801"/>
            <a:ext cx="547767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44624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3" y="548680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554396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76BF23AB-D7A2-473F-B25D-1D68588F1728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C6E2C7D1-3BD9-4A24-B4CF-104AFC655614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08AE5F37-8A98-4B89-827B-0F6589C8C2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8" name="pole tekstowe 4">
            <a:extLst>
              <a:ext uri="{FF2B5EF4-FFF2-40B4-BE49-F238E27FC236}">
                <a16:creationId xmlns:a16="http://schemas.microsoft.com/office/drawing/2014/main" id="{719BE861-94A7-4968-91BA-651409160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B2396A7-488D-4B29-B27E-B1F82536D5B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5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672064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5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6672064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753937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C8288E89-3B0A-407D-A2A1-C9C3C74060EB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A3CF7106-AAC5-4336-AEA0-B600B7DBB6D0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1FF25586-59C3-4EC8-AB49-11F0E61497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6" name="pole tekstowe 4">
            <a:extLst>
              <a:ext uri="{FF2B5EF4-FFF2-40B4-BE49-F238E27FC236}">
                <a16:creationId xmlns:a16="http://schemas.microsoft.com/office/drawing/2014/main" id="{CB9EE27C-4280-4699-B0FB-00C29EC0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0900F33-D32C-4F5F-BC7D-BCD466A0306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4416491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19936" y="116632"/>
            <a:ext cx="6528725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1424" y="1435100"/>
            <a:ext cx="4416491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823153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B7638175-FCC2-4A2E-BD4B-C014158136BF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FAC1082C-5AA9-4C8A-9F4F-BC1FBB2899FF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C1D5298B-83A2-4B46-9D5B-305383378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6" name="pole tekstowe 4">
            <a:extLst>
              <a:ext uri="{FF2B5EF4-FFF2-40B4-BE49-F238E27FC236}">
                <a16:creationId xmlns:a16="http://schemas.microsoft.com/office/drawing/2014/main" id="{38114D0A-9A9F-4AC0-AB2B-9D7ECEC1B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70C72BC-1685-4E5C-9AB7-8C22C053D08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526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5" y="283"/>
            <a:ext cx="11184061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00526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943110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>
            <a:extLst>
              <a:ext uri="{FF2B5EF4-FFF2-40B4-BE49-F238E27FC236}">
                <a16:creationId xmlns:a16="http://schemas.microsoft.com/office/drawing/2014/main" id="{794969D8-3780-45AC-AF1F-E1C5AA28CBA9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3BFB7953-19B6-41F5-AAD5-D23DCF4695E6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5F7E8FE9-0E36-44CC-98EC-31461F67D0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776E1DE-8E59-4FAF-828C-A1E3A9F6D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378A4F9-4C6D-448A-9C2B-718DC76E7A0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7435" y="116632"/>
            <a:ext cx="11041227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772817"/>
            <a:ext cx="11041227" cy="4968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21464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A9D2542B-478A-4E26-A12F-4232999A5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934" y="115888"/>
            <a:ext cx="11040533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3201AC01-9E6A-4CE5-A822-FEB3753C6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34" y="1773239"/>
            <a:ext cx="1104053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46A86-5C5A-41CC-22E6-FCF24369741B}"/>
              </a:ext>
            </a:extLst>
          </p:cNvPr>
          <p:cNvSpPr txBox="1"/>
          <p:nvPr userDrawn="1"/>
        </p:nvSpPr>
        <p:spPr>
          <a:xfrm>
            <a:off x="11169953" y="6376411"/>
            <a:ext cx="102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C006DA7-0F56-42C0-9539-087A40D12437}" type="slidenum">
              <a:rPr lang="en-US" smtClean="0"/>
              <a:pPr algn="ctr"/>
              <a:t>‹#›</a:t>
            </a:fld>
            <a:r>
              <a:rPr lang="en-US"/>
              <a:t>/12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1">
            <a:extLst>
              <a:ext uri="{FF2B5EF4-FFF2-40B4-BE49-F238E27FC236}">
                <a16:creationId xmlns:a16="http://schemas.microsoft.com/office/drawing/2014/main" id="{D082F18C-2043-4D64-8064-A753060752E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pl-PL" noProof="0"/>
              <a:t>Prowadzący: dr inż. Marek Woda</a:t>
            </a:r>
          </a:p>
          <a:p>
            <a:endParaRPr lang="pl-PL" noProof="0"/>
          </a:p>
          <a:p>
            <a:r>
              <a:rPr lang="pl-PL" noProof="0"/>
              <a:t>Skład grupy: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noProof="0">
                <a:latin typeface="Calibri"/>
                <a:ea typeface="Calibri"/>
                <a:cs typeface="Calibri"/>
              </a:rPr>
              <a:t>Robert Pytel, </a:t>
            </a:r>
            <a:r>
              <a:rPr lang="pl-PL">
                <a:latin typeface="Calibri"/>
                <a:ea typeface="Calibri"/>
                <a:cs typeface="Calibri"/>
              </a:rPr>
              <a:t>272931</a:t>
            </a:r>
            <a:endParaRPr lang="pl-PL" noProof="0"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noProof="0"/>
              <a:t>Bartosz Gruca, 272906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noProof="0"/>
              <a:t>Jędrzej Radłowski, 272927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noProof="0"/>
              <a:t>Tomasz Piwoda, 272941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C8470A-D0D2-4ECC-A4D3-F4CC7849E82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/>
              <a:t>Akceleracja obliczeniowa algorytmu mnożenia macierzy</a:t>
            </a:r>
          </a:p>
        </p:txBody>
      </p:sp>
    </p:spTree>
    <p:extLst>
      <p:ext uri="{BB962C8B-B14F-4D97-AF65-F5344CB8AC3E}">
        <p14:creationId xmlns:p14="http://schemas.microsoft.com/office/powerpoint/2010/main" val="2619901615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FB3289-79DC-5952-B585-60C69FC2DBC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pl-PL">
                <a:latin typeface="Calibri"/>
                <a:ea typeface="Calibri"/>
                <a:cs typeface="Calibri"/>
              </a:rPr>
              <a:t>Język programowania:</a:t>
            </a:r>
          </a:p>
          <a:p>
            <a:pPr marL="457200" indent="-457200"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C/</a:t>
            </a:r>
            <a:r>
              <a:rPr lang="pl-PL">
                <a:latin typeface="Calibri"/>
                <a:ea typeface="Calibri"/>
                <a:cs typeface="Calibri"/>
              </a:rPr>
              <a:t>C++</a:t>
            </a:r>
          </a:p>
          <a:p>
            <a:r>
              <a:rPr lang="pl-PL">
                <a:latin typeface="Calibri"/>
                <a:ea typeface="Calibri"/>
                <a:cs typeface="Calibri"/>
              </a:rPr>
              <a:t>Dodatkowe biblioteki i narzędzia:</a:t>
            </a:r>
          </a:p>
          <a:p>
            <a:pPr marL="457200" indent="-457200">
              <a:buFont typeface="Arial"/>
              <a:buChar char="•"/>
            </a:pPr>
            <a:r>
              <a:rPr lang="pl-PL" err="1">
                <a:latin typeface="Calibri"/>
                <a:ea typeface="Calibri"/>
                <a:cs typeface="Calibri"/>
              </a:rPr>
              <a:t>OpenMP</a:t>
            </a:r>
            <a:r>
              <a:rPr lang="pl-PL">
                <a:latin typeface="Calibri"/>
                <a:ea typeface="Calibri"/>
                <a:cs typeface="Calibri"/>
              </a:rPr>
              <a:t> / </a:t>
            </a:r>
            <a:r>
              <a:rPr lang="pl-PL" err="1">
                <a:latin typeface="Calibri"/>
                <a:ea typeface="Calibri"/>
                <a:cs typeface="Calibri"/>
              </a:rPr>
              <a:t>std</a:t>
            </a:r>
            <a:r>
              <a:rPr lang="pl-PL">
                <a:latin typeface="Calibri"/>
                <a:ea typeface="Calibri"/>
                <a:cs typeface="Calibri"/>
              </a:rPr>
              <a:t>::</a:t>
            </a:r>
            <a:r>
              <a:rPr lang="pl-PL" err="1">
                <a:latin typeface="Calibri"/>
                <a:ea typeface="Calibri"/>
                <a:cs typeface="Calibri"/>
              </a:rPr>
              <a:t>thread</a:t>
            </a:r>
            <a:r>
              <a:rPr lang="pl-PL">
                <a:latin typeface="Calibri"/>
                <a:ea typeface="Calibri"/>
                <a:cs typeface="Calibri"/>
              </a:rPr>
              <a:t> - zrównoleglenie na CPU</a:t>
            </a:r>
            <a:endParaRPr lang="pl-PL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pl-PL">
                <a:latin typeface="Calibri"/>
                <a:ea typeface="Calibri"/>
                <a:cs typeface="Calibri"/>
              </a:rPr>
              <a:t>CUDA Toolkit – implementacja zrównoleglenia na GPU</a:t>
            </a:r>
          </a:p>
          <a:p>
            <a:pPr marL="457200" indent="-457200">
              <a:buFont typeface="Arial"/>
              <a:buChar char="•"/>
            </a:pPr>
            <a:r>
              <a:rPr lang="pl-PL">
                <a:latin typeface="Calibri"/>
                <a:ea typeface="Calibri"/>
                <a:cs typeface="Calibri"/>
              </a:rPr>
              <a:t>NVIDIA </a:t>
            </a:r>
            <a:r>
              <a:rPr lang="pl-PL" err="1">
                <a:latin typeface="Calibri"/>
                <a:ea typeface="Calibri"/>
                <a:cs typeface="Calibri"/>
              </a:rPr>
              <a:t>Nsight</a:t>
            </a:r>
            <a:r>
              <a:rPr lang="pl-PL">
                <a:latin typeface="Calibri"/>
                <a:ea typeface="Calibri"/>
                <a:cs typeface="Calibri"/>
              </a:rPr>
              <a:t> Systems – profilowanie wydajności</a:t>
            </a:r>
          </a:p>
          <a:p>
            <a:pPr marL="457200" indent="-457200">
              <a:buFont typeface="Arial"/>
              <a:buChar char="•"/>
            </a:pPr>
            <a:r>
              <a:rPr lang="pl-PL">
                <a:latin typeface="Calibri"/>
                <a:ea typeface="Calibri"/>
                <a:cs typeface="Calibri"/>
              </a:rPr>
              <a:t>La</a:t>
            </a:r>
            <a:r>
              <a:rPr lang="en-US">
                <a:latin typeface="Calibri"/>
                <a:ea typeface="Calibri"/>
                <a:cs typeface="Calibri"/>
              </a:rPr>
              <a:t>T</a:t>
            </a:r>
            <a:r>
              <a:rPr lang="pl-PL">
                <a:latin typeface="Calibri"/>
                <a:ea typeface="Calibri"/>
                <a:cs typeface="Calibri"/>
              </a:rPr>
              <a:t>e</a:t>
            </a:r>
            <a:r>
              <a:rPr lang="en-US">
                <a:latin typeface="Calibri"/>
                <a:ea typeface="Calibri"/>
                <a:cs typeface="Calibri"/>
              </a:rPr>
              <a:t>X</a:t>
            </a:r>
            <a:r>
              <a:rPr lang="pl-PL">
                <a:latin typeface="Calibri"/>
                <a:ea typeface="Calibri"/>
                <a:cs typeface="Calibri"/>
              </a:rPr>
              <a:t> – przygotowanie sprawozdania</a:t>
            </a:r>
            <a:endParaRPr lang="pl-PL">
              <a:ea typeface="Calibri"/>
              <a:cs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ED955D-C6C8-E5C6-54E5-2A17A2D6D0E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/>
              <a:t>Narzędzia i technologie</a:t>
            </a:r>
          </a:p>
        </p:txBody>
      </p:sp>
    </p:spTree>
    <p:extLst>
      <p:ext uri="{BB962C8B-B14F-4D97-AF65-F5344CB8AC3E}">
        <p14:creationId xmlns:p14="http://schemas.microsoft.com/office/powerpoint/2010/main" val="4161140335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98AD3C-8C90-E3B7-B123-7D540E25A38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err="1"/>
              <a:t>Źródła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0B813-7965-A82F-9CE3-83134F903D1C}"/>
              </a:ext>
            </a:extLst>
          </p:cNvPr>
          <p:cNvSpPr txBox="1"/>
          <p:nvPr/>
        </p:nvSpPr>
        <p:spPr>
          <a:xfrm>
            <a:off x="1871531" y="1600200"/>
            <a:ext cx="9863269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pl-PL" sz="16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1">
                <a:latin typeface="Arial"/>
                <a:cs typeface="Arial"/>
              </a:rPr>
              <a:t>How to Optimize a CUDA </a:t>
            </a:r>
            <a:r>
              <a:rPr lang="en-US" sz="1600" i="1" err="1">
                <a:latin typeface="Arial"/>
                <a:cs typeface="Arial"/>
              </a:rPr>
              <a:t>Matmul</a:t>
            </a:r>
            <a:r>
              <a:rPr lang="en-US" sz="1600" i="1">
                <a:latin typeface="Arial"/>
                <a:cs typeface="Arial"/>
              </a:rPr>
              <a:t> Kernel for </a:t>
            </a:r>
            <a:r>
              <a:rPr lang="en-US" sz="1600" i="1" err="1">
                <a:latin typeface="Arial"/>
                <a:cs typeface="Arial"/>
              </a:rPr>
              <a:t>cuBLAS</a:t>
            </a:r>
            <a:r>
              <a:rPr lang="en-US" sz="1600" i="1">
                <a:latin typeface="Arial"/>
                <a:cs typeface="Arial"/>
              </a:rPr>
              <a:t>-like Performance: a Worklog</a:t>
            </a:r>
            <a:r>
              <a:rPr lang="en-US" sz="1600">
                <a:latin typeface="Calibri"/>
                <a:ea typeface="Calibri"/>
                <a:cs typeface="Calibri"/>
              </a:rPr>
              <a:t>: https://siboehm.com/articles/22/CUDA-MMM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1">
                <a:latin typeface="Calibri"/>
                <a:ea typeface="Calibri"/>
                <a:cs typeface="Calibri"/>
              </a:rPr>
              <a:t>CUDA docs</a:t>
            </a:r>
            <a:r>
              <a:rPr lang="en-US" sz="1600">
                <a:latin typeface="Calibri"/>
                <a:ea typeface="Calibri"/>
                <a:cs typeface="Calibri"/>
              </a:rPr>
              <a:t>: https://docs.nvidia.com/cuda/cuda-c-programming-guide/contents.html, </a:t>
            </a:r>
            <a:r>
              <a:rPr lang="en-US" sz="1600">
                <a:latin typeface="Arial"/>
                <a:ea typeface="Calibri"/>
                <a:cs typeface="Arial"/>
              </a:rPr>
              <a:t>https://docs.nvidia.com/cuda/cuda-c-programming-guide/index.html?highlight=matrix%20multiply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1">
                <a:latin typeface="Arial"/>
                <a:cs typeface="Arial"/>
              </a:rPr>
              <a:t>CUDA Programming Course – High-Performance Computing with GPUs: </a:t>
            </a:r>
            <a:r>
              <a:rPr lang="en-US" sz="1600">
                <a:latin typeface="Calibri"/>
                <a:ea typeface="Calibri"/>
                <a:cs typeface="Calibri"/>
              </a:rPr>
              <a:t>https://www.youtube.com/watch?v=86FAWCzIe_4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1" err="1">
                <a:latin typeface="Calibri"/>
                <a:ea typeface="Calibri"/>
                <a:cs typeface="Calibri"/>
              </a:rPr>
              <a:t>Grafika</a:t>
            </a:r>
            <a:r>
              <a:rPr lang="en-US" sz="1600" i="1">
                <a:latin typeface="Calibri"/>
                <a:ea typeface="Calibri"/>
                <a:cs typeface="Calibri"/>
              </a:rPr>
              <a:t> Ślimak</a:t>
            </a:r>
            <a:r>
              <a:rPr lang="en-US" sz="1600">
                <a:latin typeface="Calibri"/>
                <a:ea typeface="Calibri"/>
                <a:cs typeface="Calibri"/>
              </a:rPr>
              <a:t>: https://www.google.com/url?sa=i&amp;url=https%3A%2F%2Fdreamworks.fandom.com%2Fpl%2Fwiki%2FTurbo_%2528posta%25C4%2587%2529&amp;psig=AOvVaw2QPyKXvlQUCJ79hEWtd_Mq&amp;ust=1761079631026000&amp;source=images&amp;cd=vfe&amp;opi=89978449&amp;ved=0CBIQjRxqFwoTCICEwP7Ss5ADFQAAAAAdAAAAABA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1">
                <a:latin typeface="Calibri"/>
                <a:ea typeface="Calibri"/>
                <a:cs typeface="Calibri"/>
              </a:rPr>
              <a:t>Grafika Znak </a:t>
            </a:r>
            <a:r>
              <a:rPr lang="en-US" sz="1600" i="1" err="1">
                <a:latin typeface="Calibri"/>
                <a:ea typeface="Calibri"/>
                <a:cs typeface="Calibri"/>
              </a:rPr>
              <a:t>zapytania</a:t>
            </a:r>
            <a:r>
              <a:rPr lang="en-US" sz="1600" i="1">
                <a:latin typeface="Calibri"/>
                <a:ea typeface="Calibri"/>
                <a:cs typeface="Calibri"/>
              </a:rPr>
              <a:t>: </a:t>
            </a:r>
            <a:r>
              <a:rPr lang="en-US" sz="1600">
                <a:latin typeface="Calibri"/>
                <a:ea typeface="Calibri"/>
                <a:cs typeface="Calibri"/>
              </a:rPr>
              <a:t>https://www.pexels.com/pl-pl/zdjecie/ilustracja-znak-zapytania-356079/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653144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51BDD3-6586-14B4-F3B2-59E304DD6A5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6588968"/>
          </a:xfrm>
        </p:spPr>
        <p:txBody>
          <a:bodyPr/>
          <a:lstStyle/>
          <a:p>
            <a:pPr algn="ctr"/>
            <a:r>
              <a:rPr lang="en-US" err="1">
                <a:latin typeface="Calibri"/>
                <a:ea typeface="Calibri"/>
                <a:cs typeface="Calibri"/>
              </a:rPr>
              <a:t>Dziękujemy</a:t>
            </a:r>
            <a:r>
              <a:rPr lang="en-US">
                <a:latin typeface="Calibri"/>
                <a:ea typeface="Calibri"/>
                <a:cs typeface="Calibri"/>
              </a:rPr>
              <a:t> za </a:t>
            </a:r>
            <a:r>
              <a:rPr lang="en-US" err="1">
                <a:latin typeface="Calibri"/>
                <a:ea typeface="Calibri"/>
                <a:cs typeface="Calibri"/>
              </a:rPr>
              <a:t>uwagę</a:t>
            </a:r>
            <a:br>
              <a:rPr lang="en-US">
                <a:latin typeface="Calibri"/>
                <a:ea typeface="Calibri"/>
                <a:cs typeface="Calibri"/>
              </a:rPr>
            </a:b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4476294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5A5D6-AD99-53A4-31E9-BA041FBD8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195D0C-D3E7-38D5-272C-545F7291F8F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/>
              <a:t>Zakres i cele projektu</a:t>
            </a:r>
          </a:p>
        </p:txBody>
      </p:sp>
      <p:pic>
        <p:nvPicPr>
          <p:cNvPr id="5" name="Picture Placeholder 4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E2896A39-3922-A931-E3AA-E604B2CF1E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" r="4611"/>
          <a:stretch>
            <a:fillRect/>
          </a:stretch>
        </p:blipFill>
        <p:spPr>
          <a:xfrm>
            <a:off x="2209800" y="1988840"/>
            <a:ext cx="8186869" cy="3832375"/>
          </a:xfrm>
        </p:spPr>
      </p:pic>
    </p:spTree>
    <p:extLst>
      <p:ext uri="{BB962C8B-B14F-4D97-AF65-F5344CB8AC3E}">
        <p14:creationId xmlns:p14="http://schemas.microsoft.com/office/powerpoint/2010/main" val="128836116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4B3B0B-A525-E366-7689-E01E6898344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/>
              <a:t>Zakres i cele projektu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AE93C-59D6-8586-6B7B-FC119994AE59}"/>
              </a:ext>
            </a:extLst>
          </p:cNvPr>
          <p:cNvSpPr txBox="1"/>
          <p:nvPr/>
        </p:nvSpPr>
        <p:spPr>
          <a:xfrm>
            <a:off x="1871531" y="1844824"/>
            <a:ext cx="9329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err="1">
                <a:latin typeface="Calibri" panose="020F0502020204030204" pitchFamily="34" charset="0"/>
                <a:cs typeface="Calibri" panose="020F0502020204030204" pitchFamily="34" charset="0"/>
              </a:rPr>
              <a:t>Implementacja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err="1">
                <a:latin typeface="Calibri" panose="020F0502020204030204" pitchFamily="34" charset="0"/>
                <a:cs typeface="Calibri" panose="020F0502020204030204" pitchFamily="34" charset="0"/>
              </a:rPr>
              <a:t>algorytmu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CPU</a:t>
            </a:r>
          </a:p>
          <a:p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EA7E2A-EA0C-33A9-5E4E-E02B35ED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29654"/>
            <a:ext cx="5306878" cy="3399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6DD03D-084E-708C-4064-2D9D03AC8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154" y="5328674"/>
            <a:ext cx="3903894" cy="7006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3C1EE9-0818-2D3E-C4DC-06C6DE5CE03E}"/>
                  </a:ext>
                </a:extLst>
              </p:cNvPr>
              <p:cNvSpPr txBox="1"/>
              <p:nvPr/>
            </p:nvSpPr>
            <p:spPr>
              <a:xfrm>
                <a:off x="8564734" y="3129184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7200">
                    <a:latin typeface="Calibri"/>
                    <a:ea typeface="Calibri"/>
                    <a:cs typeface="Calibri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p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7200">
                    <a:latin typeface="Calibri"/>
                    <a:ea typeface="Calibri"/>
                    <a:cs typeface="Calibri"/>
                  </a:rPr>
                  <a:t>) </a:t>
                </a:r>
                <a:endParaRPr lang="en-US" sz="72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3C1EE9-0818-2D3E-C4DC-06C6DE5C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734" y="3129184"/>
                <a:ext cx="6096000" cy="1200329"/>
              </a:xfrm>
              <a:prstGeom prst="rect">
                <a:avLst/>
              </a:prstGeom>
              <a:blipFill>
                <a:blip r:embed="rId4"/>
                <a:stretch>
                  <a:fillRect l="-7600" t="-18782" b="-4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05089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6DB35-F3B9-12C6-F44B-0D8FA64A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CEFA28-54D9-5BA6-1C99-7916D859FCF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/>
              <a:t>Zakres i cele projektu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69D40-02FB-4DE2-5A40-7CCEB61395A1}"/>
              </a:ext>
            </a:extLst>
          </p:cNvPr>
          <p:cNvSpPr txBox="1"/>
          <p:nvPr/>
        </p:nvSpPr>
        <p:spPr>
          <a:xfrm>
            <a:off x="1871531" y="1844824"/>
            <a:ext cx="9329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err="1">
                <a:latin typeface="Calibri" panose="020F0502020204030204" pitchFamily="34" charset="0"/>
                <a:cs typeface="Calibri" panose="020F0502020204030204" pitchFamily="34" charset="0"/>
              </a:rPr>
              <a:t>Implementacja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err="1">
                <a:latin typeface="Calibri" panose="020F0502020204030204" pitchFamily="34" charset="0"/>
                <a:cs typeface="Calibri" panose="020F0502020204030204" pitchFamily="34" charset="0"/>
              </a:rPr>
              <a:t>algorytmu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CPU </a:t>
            </a:r>
            <a:r>
              <a:rPr lang="en-US" sz="3200" err="1">
                <a:latin typeface="Calibri" panose="020F0502020204030204" pitchFamily="34" charset="0"/>
                <a:cs typeface="Calibri" panose="020F0502020204030204" pitchFamily="34" charset="0"/>
              </a:rPr>
              <a:t>wielowątkowo</a:t>
            </a: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question mark drawn on a blackboard&#10;&#10;AI-generated content may be incorrect.">
            <a:extLst>
              <a:ext uri="{FF2B5EF4-FFF2-40B4-BE49-F238E27FC236}">
                <a16:creationId xmlns:a16="http://schemas.microsoft.com/office/drawing/2014/main" id="{8F147705-7E5A-BF4B-8C58-E5593FDBD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54" y="2819400"/>
            <a:ext cx="566462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21454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D1176-3A2F-0BFA-3825-C93CB1193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D1CE8C-BCB6-669F-2DB4-D2161CD0C75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/>
              <a:t>Zakres i cele projektu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08BB1-F770-4403-766E-B4249E6C6DF9}"/>
              </a:ext>
            </a:extLst>
          </p:cNvPr>
          <p:cNvSpPr txBox="1"/>
          <p:nvPr/>
        </p:nvSpPr>
        <p:spPr>
          <a:xfrm>
            <a:off x="1871531" y="1844824"/>
            <a:ext cx="9329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err="1">
                <a:latin typeface="Calibri" panose="020F0502020204030204" pitchFamily="34" charset="0"/>
                <a:cs typeface="Calibri" panose="020F0502020204030204" pitchFamily="34" charset="0"/>
              </a:rPr>
              <a:t>Implementacja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err="1">
                <a:latin typeface="Calibri" panose="020F0502020204030204" pitchFamily="34" charset="0"/>
                <a:cs typeface="Calibri" panose="020F0502020204030204" pitchFamily="34" charset="0"/>
              </a:rPr>
              <a:t>algorytmu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GPU</a:t>
            </a:r>
          </a:p>
          <a:p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35BC0-465F-2A96-4D05-BD8400B5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629654"/>
            <a:ext cx="5932285" cy="3847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00567F-954B-02EB-E5B1-4F5171B2589A}"/>
                  </a:ext>
                </a:extLst>
              </p:cNvPr>
              <p:cNvSpPr/>
              <p:nvPr/>
            </p:nvSpPr>
            <p:spPr>
              <a:xfrm>
                <a:off x="3080442" y="3429000"/>
                <a:ext cx="6934200" cy="3200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00567F-954B-02EB-E5B1-4F5171B25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442" y="3429000"/>
                <a:ext cx="6934200" cy="3200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9C5E7D2-BCD1-649C-303F-39D1C0DDD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064" y="3962400"/>
            <a:ext cx="3903894" cy="700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ACC9A0-CC5A-E04A-63A7-D8669F15E624}"/>
              </a:ext>
            </a:extLst>
          </p:cNvPr>
          <p:cNvSpPr txBox="1"/>
          <p:nvPr/>
        </p:nvSpPr>
        <p:spPr>
          <a:xfrm>
            <a:off x="5638800" y="29754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0EB766-EAD2-B703-E5AC-01A178FF1F97}"/>
                  </a:ext>
                </a:extLst>
              </p:cNvPr>
              <p:cNvSpPr txBox="1"/>
              <p:nvPr/>
            </p:nvSpPr>
            <p:spPr>
              <a:xfrm>
                <a:off x="4213945" y="5142676"/>
                <a:ext cx="511813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𝑃𝑟𝑧𝑒𝑤𝑖𝑑𝑦𝑤𝑎𝑛𝑒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𝑝𝑟𝑧𝑦𝑠𝑝𝑖𝑒𝑠𝑧𝑒𝑛𝑖𝑒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𝑟𝑎𝑧𝑦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0EB766-EAD2-B703-E5AC-01A178FF1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45" y="5142676"/>
                <a:ext cx="5118132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Turbo (postać) | DreamWorks Polska Wiki | Fandom">
            <a:extLst>
              <a:ext uri="{FF2B5EF4-FFF2-40B4-BE49-F238E27FC236}">
                <a16:creationId xmlns:a16="http://schemas.microsoft.com/office/drawing/2014/main" id="{360288F7-2FD1-7ADA-D758-707A0F47FD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7587" y="3443517"/>
            <a:ext cx="1970810" cy="26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9271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392A4-801F-FAAD-F3AD-40AF958F7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4778B-34FD-F5F6-EED1-958CAF51D3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/>
              <a:t>Zakres i cele projektu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9865C-B7DE-2124-F622-DC85A13FC2FC}"/>
              </a:ext>
            </a:extLst>
          </p:cNvPr>
          <p:cNvSpPr txBox="1"/>
          <p:nvPr/>
        </p:nvSpPr>
        <p:spPr>
          <a:xfrm>
            <a:off x="1871531" y="1844824"/>
            <a:ext cx="9329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err="1">
                <a:latin typeface="Calibri" panose="020F0502020204030204" pitchFamily="34" charset="0"/>
                <a:cs typeface="Calibri" panose="020F0502020204030204" pitchFamily="34" charset="0"/>
              </a:rPr>
              <a:t>Implementacja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err="1">
                <a:latin typeface="Calibri" panose="020F0502020204030204" pitchFamily="34" charset="0"/>
                <a:cs typeface="Calibri" panose="020F0502020204030204" pitchFamily="34" charset="0"/>
              </a:rPr>
              <a:t>algorytmu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GPU </a:t>
            </a:r>
            <a:r>
              <a:rPr lang="en-US" sz="3200" err="1">
                <a:latin typeface="Calibri" panose="020F0502020204030204" pitchFamily="34" charset="0"/>
                <a:cs typeface="Calibri" panose="020F0502020204030204" pitchFamily="34" charset="0"/>
              </a:rPr>
              <a:t>jeszcze</a:t>
            </a: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err="1">
                <a:latin typeface="Calibri" panose="020F0502020204030204" pitchFamily="34" charset="0"/>
                <a:cs typeface="Calibri" panose="020F0502020204030204" pitchFamily="34" charset="0"/>
              </a:rPr>
              <a:t>wydajniej</a:t>
            </a: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EF103-A9BB-EE21-E804-388CDCFB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629654"/>
            <a:ext cx="5932285" cy="38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2201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4E337C-DCF7-0BBD-77DE-B4D4493BE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71531" y="1676400"/>
            <a:ext cx="10152536" cy="4752528"/>
          </a:xfrm>
        </p:spPr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oraz</a:t>
            </a:r>
            <a:r>
              <a:rPr lang="en-US">
                <a:latin typeface="Calibri"/>
                <a:ea typeface="Calibri"/>
                <a:cs typeface="Calibri"/>
              </a:rPr>
              <a:t> …</a:t>
            </a:r>
            <a:endParaRPr lang="en-US"/>
          </a:p>
          <a:p>
            <a:endParaRPr lang="en-US" noProof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err="1">
                <a:latin typeface="Calibri"/>
                <a:ea typeface="Calibri"/>
                <a:cs typeface="Calibri"/>
              </a:rPr>
              <a:t>Zidentyfikowanie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wąskich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gardeł</a:t>
            </a:r>
            <a:r>
              <a:rPr lang="en-US">
                <a:latin typeface="Calibri"/>
                <a:ea typeface="Calibri"/>
                <a:cs typeface="Calibri"/>
              </a:rPr>
              <a:t> </a:t>
            </a:r>
            <a:r>
              <a:rPr lang="en-US" err="1">
                <a:latin typeface="Calibri"/>
                <a:ea typeface="Calibri"/>
                <a:cs typeface="Calibri"/>
              </a:rPr>
              <a:t>oraz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możliwości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optymalizacji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przy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użyciu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profilera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i="1">
                <a:latin typeface="Calibri"/>
                <a:ea typeface="Calibri"/>
                <a:cs typeface="Calibri"/>
              </a:rPr>
              <a:t>NVIDIA Nsight</a:t>
            </a:r>
            <a:r>
              <a:rPr lang="en-US">
                <a:latin typeface="Calibri"/>
                <a:ea typeface="Calibri"/>
                <a:cs typeface="Calibri"/>
              </a:rPr>
              <a:t>.</a:t>
            </a:r>
            <a:endParaRPr lang="pl-PL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>
                <a:latin typeface="Calibri"/>
                <a:ea typeface="Calibri"/>
                <a:cs typeface="Calibri"/>
              </a:rPr>
              <a:t>Zrozumienie i porównanie efektywności różnych podejść do mnożenia macierzy.</a:t>
            </a:r>
          </a:p>
          <a:p>
            <a:pPr marL="457200" indent="-457200">
              <a:buFont typeface="Calibri"/>
              <a:buChar char="-"/>
            </a:pPr>
            <a:endParaRPr lang="pl-PL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2808C6-E77A-C55D-3F4C-7EA6223589F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/>
              <a:t>Zakres i cele projektu</a:t>
            </a:r>
          </a:p>
        </p:txBody>
      </p:sp>
    </p:spTree>
    <p:extLst>
      <p:ext uri="{BB962C8B-B14F-4D97-AF65-F5344CB8AC3E}">
        <p14:creationId xmlns:p14="http://schemas.microsoft.com/office/powerpoint/2010/main" val="2319069448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7512C-A55E-56DB-E8D6-DD9D9B06A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FC890D-A00B-6871-AF8A-F952D8BDA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71531" y="1988841"/>
            <a:ext cx="10152536" cy="4752527"/>
          </a:xfrm>
        </p:spPr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Mnożenia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macierzy</a:t>
            </a:r>
            <a:r>
              <a:rPr lang="en-US">
                <a:latin typeface="Calibri"/>
                <a:ea typeface="Calibri"/>
                <a:cs typeface="Calibri"/>
              </a:rPr>
              <a:t> jest </a:t>
            </a:r>
            <a:r>
              <a:rPr lang="en-US" err="1">
                <a:latin typeface="Calibri"/>
                <a:ea typeface="Calibri"/>
                <a:cs typeface="Calibri"/>
              </a:rPr>
              <a:t>powszechnie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wykorzystwane</a:t>
            </a:r>
            <a:r>
              <a:rPr lang="en-US">
                <a:latin typeface="Calibri"/>
                <a:ea typeface="Calibri"/>
                <a:cs typeface="Calibri"/>
              </a:rPr>
              <a:t> w </a:t>
            </a:r>
            <a:r>
              <a:rPr lang="en-US" err="1">
                <a:latin typeface="Calibri"/>
                <a:ea typeface="Calibri"/>
                <a:cs typeface="Calibri"/>
              </a:rPr>
              <a:t>następujących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dziedzinach</a:t>
            </a:r>
            <a:r>
              <a:rPr lang="en-US">
                <a:latin typeface="Calibri"/>
                <a:ea typeface="Calibri"/>
                <a:cs typeface="Calibri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Grafika </a:t>
            </a:r>
            <a:r>
              <a:rPr lang="en-US" err="1">
                <a:latin typeface="Calibri"/>
                <a:ea typeface="Calibri"/>
                <a:cs typeface="Calibri"/>
              </a:rPr>
              <a:t>komputerowa</a:t>
            </a:r>
            <a:r>
              <a:rPr lang="en-US">
                <a:latin typeface="Calibri"/>
                <a:ea typeface="Calibri"/>
                <a:cs typeface="Calibri"/>
              </a:rPr>
              <a:t> - </a:t>
            </a:r>
            <a:r>
              <a:rPr lang="en-US" err="1">
                <a:latin typeface="Calibri"/>
                <a:ea typeface="Calibri"/>
                <a:cs typeface="Calibri"/>
              </a:rPr>
              <a:t>obracanie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skalowanie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oraz</a:t>
            </a:r>
            <a:r>
              <a:rPr lang="en-US">
                <a:latin typeface="Calibri"/>
                <a:ea typeface="Calibri"/>
                <a:cs typeface="Calibri"/>
              </a:rPr>
              <a:t> </a:t>
            </a:r>
            <a:r>
              <a:rPr lang="en-US" err="1">
                <a:latin typeface="Calibri"/>
                <a:ea typeface="Calibri"/>
                <a:cs typeface="Calibri"/>
              </a:rPr>
              <a:t>filtrowanie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obrazów</a:t>
            </a:r>
            <a:r>
              <a:rPr lang="en-US">
                <a:latin typeface="Calibri"/>
                <a:ea typeface="Calibri"/>
                <a:cs typeface="Calibri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err="1">
                <a:latin typeface="Calibri"/>
                <a:ea typeface="Calibri"/>
                <a:cs typeface="Calibri"/>
              </a:rPr>
              <a:t>Uczenie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maszynowe</a:t>
            </a:r>
            <a:r>
              <a:rPr lang="en-US">
                <a:latin typeface="Calibri"/>
                <a:ea typeface="Calibri"/>
                <a:cs typeface="Calibri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Analiza </a:t>
            </a:r>
            <a:r>
              <a:rPr lang="en-US" err="1">
                <a:latin typeface="Calibri"/>
                <a:ea typeface="Calibri"/>
                <a:cs typeface="Calibri"/>
              </a:rPr>
              <a:t>danych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</a:t>
            </a:r>
            <a:r>
              <a:rPr lang="en-US">
                <a:latin typeface="Calibri"/>
                <a:ea typeface="Calibri"/>
                <a:cs typeface="Calibri"/>
              </a:rPr>
              <a:t> </a:t>
            </a:r>
            <a:r>
              <a:rPr lang="en-US" err="1">
                <a:latin typeface="Calibri"/>
                <a:ea typeface="Calibri"/>
                <a:cs typeface="Calibri"/>
              </a:rPr>
              <a:t>statystyka</a:t>
            </a:r>
            <a:r>
              <a:rPr lang="en-US">
                <a:latin typeface="Calibri"/>
                <a:ea typeface="Calibri"/>
                <a:cs typeface="Calibri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err="1">
                <a:latin typeface="Calibri"/>
                <a:ea typeface="Calibri"/>
                <a:cs typeface="Calibri"/>
              </a:rPr>
              <a:t>Symulacje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fizyczne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inżynierskie</a:t>
            </a:r>
            <a:r>
              <a:rPr lang="en-US">
                <a:latin typeface="Calibri"/>
                <a:ea typeface="Calibri"/>
                <a:cs typeface="Calibri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99FDA8-02C6-3616-1978-6338F76689C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/>
              <a:t>Aktualny stan wiedzy</a:t>
            </a:r>
          </a:p>
        </p:txBody>
      </p:sp>
    </p:spTree>
    <p:extLst>
      <p:ext uri="{BB962C8B-B14F-4D97-AF65-F5344CB8AC3E}">
        <p14:creationId xmlns:p14="http://schemas.microsoft.com/office/powerpoint/2010/main" val="3717559457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DE8AA-C503-F791-273C-99E0AFDB7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CE51ACA-91F4-CD2A-C953-986F5B03C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71531" y="1600200"/>
            <a:ext cx="10152536" cy="4752527"/>
          </a:xfrm>
        </p:spPr>
        <p:txBody>
          <a:bodyPr/>
          <a:lstStyle/>
          <a:p>
            <a:r>
              <a:rPr lang="en-US" sz="2800">
                <a:latin typeface="Calibri"/>
                <a:ea typeface="Calibri"/>
                <a:cs typeface="Calibri"/>
              </a:rPr>
              <a:t>Z </a:t>
            </a:r>
            <a:r>
              <a:rPr lang="en-US" sz="2800" err="1">
                <a:latin typeface="Calibri"/>
                <a:ea typeface="Calibri"/>
                <a:cs typeface="Calibri"/>
              </a:rPr>
              <a:t>uwagi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na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szerokie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zastosowanie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operacji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mnożenia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macierzy</a:t>
            </a:r>
            <a:r>
              <a:rPr lang="en-US" sz="2800">
                <a:latin typeface="Calibri"/>
                <a:ea typeface="Calibri"/>
                <a:cs typeface="Calibri"/>
              </a:rPr>
              <a:t> w </a:t>
            </a:r>
            <a:r>
              <a:rPr lang="en-US" sz="2800" err="1">
                <a:latin typeface="Calibri"/>
                <a:ea typeface="Calibri"/>
                <a:cs typeface="Calibri"/>
              </a:rPr>
              <a:t>wielu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dziedzinach</a:t>
            </a:r>
            <a:r>
              <a:rPr lang="en-US" sz="2800">
                <a:latin typeface="Calibri"/>
                <a:ea typeface="Calibri"/>
                <a:cs typeface="Calibri"/>
              </a:rPr>
              <a:t>, w </a:t>
            </a:r>
            <a:r>
              <a:rPr lang="en-US" sz="2800" err="1">
                <a:latin typeface="Calibri"/>
                <a:ea typeface="Calibri"/>
                <a:cs typeface="Calibri"/>
              </a:rPr>
              <a:t>szczególności</a:t>
            </a:r>
            <a:r>
              <a:rPr lang="en-US" sz="2800">
                <a:latin typeface="Calibri"/>
                <a:ea typeface="Calibri"/>
                <a:cs typeface="Calibri"/>
              </a:rPr>
              <a:t> w </a:t>
            </a:r>
            <a:r>
              <a:rPr lang="en-US" sz="2800" err="1">
                <a:latin typeface="Calibri"/>
                <a:ea typeface="Calibri"/>
                <a:cs typeface="Calibri"/>
              </a:rPr>
              <a:t>sztucznej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inteligencji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i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uczeniu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maszynowym</a:t>
            </a:r>
            <a:r>
              <a:rPr lang="en-US" sz="2800">
                <a:latin typeface="Calibri"/>
                <a:ea typeface="Calibri"/>
                <a:cs typeface="Calibri"/>
              </a:rPr>
              <a:t>, </a:t>
            </a:r>
            <a:r>
              <a:rPr lang="en-US" sz="2800" err="1">
                <a:latin typeface="Calibri"/>
                <a:ea typeface="Calibri"/>
                <a:cs typeface="Calibri"/>
              </a:rPr>
              <a:t>powstały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liczne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rozwiązania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oraz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biblioteki</a:t>
            </a:r>
            <a:r>
              <a:rPr lang="en-US" sz="2800">
                <a:latin typeface="Calibri"/>
                <a:ea typeface="Calibri"/>
                <a:cs typeface="Calibri"/>
              </a:rPr>
              <a:t>, </a:t>
            </a:r>
            <a:r>
              <a:rPr lang="en-US" sz="2800" err="1">
                <a:latin typeface="Calibri"/>
                <a:ea typeface="Calibri"/>
                <a:cs typeface="Calibri"/>
              </a:rPr>
              <a:t>które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zostały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maksymalnie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zoptymalizowane</a:t>
            </a:r>
            <a:r>
              <a:rPr lang="en-US" sz="2800">
                <a:latin typeface="Calibri"/>
                <a:ea typeface="Calibri"/>
                <a:cs typeface="Calibri"/>
              </a:rPr>
              <a:t> pod </a:t>
            </a:r>
            <a:r>
              <a:rPr lang="en-US" sz="2800" err="1">
                <a:latin typeface="Calibri"/>
                <a:ea typeface="Calibri"/>
                <a:cs typeface="Calibri"/>
              </a:rPr>
              <a:t>kątem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wydajnego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wykonywania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tego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typu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operacji</a:t>
            </a:r>
            <a:r>
              <a:rPr lang="en-US" sz="2800">
                <a:latin typeface="Calibri"/>
                <a:ea typeface="Calibri"/>
                <a:cs typeface="Calibri"/>
              </a:rPr>
              <a:t>:</a:t>
            </a:r>
            <a:endParaRPr lang="en-US" sz="2800">
              <a:ea typeface="Calibri"/>
              <a:cs typeface="Calibri"/>
            </a:endParaRPr>
          </a:p>
          <a:p>
            <a:endParaRPr lang="en-US" sz="280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libri"/>
                <a:ea typeface="Calibri"/>
                <a:cs typeface="Calibri"/>
              </a:rPr>
              <a:t>BLAS / </a:t>
            </a:r>
            <a:r>
              <a:rPr lang="en-US" sz="2800" err="1">
                <a:latin typeface="Calibri"/>
                <a:ea typeface="Calibri"/>
                <a:cs typeface="Calibri"/>
              </a:rPr>
              <a:t>OpenBLAS</a:t>
            </a:r>
            <a:r>
              <a:rPr lang="en-US" sz="2800">
                <a:latin typeface="Calibri"/>
                <a:ea typeface="Calibri"/>
                <a:cs typeface="Calibri"/>
              </a:rPr>
              <a:t> / Intel MKL (</a:t>
            </a:r>
            <a:r>
              <a:rPr lang="en-US" sz="2800" err="1">
                <a:latin typeface="Calibri"/>
                <a:ea typeface="Calibri"/>
                <a:cs typeface="Calibri"/>
              </a:rPr>
              <a:t>zrównoleglenie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na</a:t>
            </a:r>
            <a:r>
              <a:rPr lang="en-US" sz="2800">
                <a:latin typeface="Calibri"/>
                <a:ea typeface="Calibri"/>
                <a:cs typeface="Calibri"/>
              </a:rPr>
              <a:t> CPU)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>
                <a:latin typeface="Calibri"/>
                <a:ea typeface="Calibri"/>
                <a:cs typeface="Calibri"/>
              </a:rPr>
              <a:t>Oficjalna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biblioteka</a:t>
            </a:r>
            <a:r>
              <a:rPr lang="en-US" sz="2800">
                <a:latin typeface="Calibri"/>
                <a:ea typeface="Calibri"/>
                <a:cs typeface="Calibri"/>
              </a:rPr>
              <a:t> NVIDIA </a:t>
            </a:r>
            <a:r>
              <a:rPr lang="en-US" sz="2800" err="1">
                <a:latin typeface="Calibri"/>
                <a:ea typeface="Calibri"/>
                <a:cs typeface="Calibri"/>
              </a:rPr>
              <a:t>CuBLAS</a:t>
            </a:r>
            <a:r>
              <a:rPr lang="en-US" sz="2800">
                <a:latin typeface="Calibri"/>
                <a:ea typeface="Calibri"/>
                <a:cs typeface="Calibri"/>
              </a:rPr>
              <a:t> (Basic Linear Algebra Subprograms) / CUDA kernels</a:t>
            </a:r>
            <a:endParaRPr lang="en-US" sz="2800"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libri"/>
                <a:ea typeface="Calibri"/>
                <a:cs typeface="Calibri"/>
              </a:rPr>
              <a:t>TensorFlow / </a:t>
            </a:r>
            <a:r>
              <a:rPr lang="en-US" sz="2800" err="1">
                <a:latin typeface="Calibri"/>
                <a:ea typeface="Calibri"/>
                <a:cs typeface="Calibri"/>
              </a:rPr>
              <a:t>PyTorch</a:t>
            </a:r>
            <a:r>
              <a:rPr lang="en-US" sz="2800">
                <a:latin typeface="Calibri"/>
                <a:ea typeface="Calibri"/>
                <a:cs typeface="Calibri"/>
              </a:rPr>
              <a:t> (</a:t>
            </a:r>
            <a:r>
              <a:rPr lang="en-US" sz="2800" err="1">
                <a:latin typeface="Calibri"/>
                <a:ea typeface="Calibri"/>
                <a:cs typeface="Calibri"/>
              </a:rPr>
              <a:t>automatyzacja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obliczeń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</a:rPr>
              <a:t>macierzowych</a:t>
            </a:r>
            <a:r>
              <a:rPr lang="en-US" sz="2800">
                <a:latin typeface="Calibri"/>
                <a:ea typeface="Calibri"/>
                <a:cs typeface="Calibri"/>
              </a:rPr>
              <a:t>)</a:t>
            </a:r>
            <a:endParaRPr lang="pl-PL" sz="2800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86351A-1AC8-93CF-88D4-ED7FCD12B5F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noProof="0"/>
              <a:t>Aktualny stan wiedzy</a:t>
            </a:r>
          </a:p>
        </p:txBody>
      </p:sp>
    </p:spTree>
    <p:extLst>
      <p:ext uri="{BB962C8B-B14F-4D97-AF65-F5344CB8AC3E}">
        <p14:creationId xmlns:p14="http://schemas.microsoft.com/office/powerpoint/2010/main" val="531834907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ja_16x9_2024_PL_v1" id="{8FB10544-9DAC-4AF5-A820-ABE75E5ABB0F}" vid="{91C4030D-1BBB-4428-B870-B723CF3A8B7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b8b8b2-6375-4c75-aa8a-4a145dd76c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F045A5EAFDB4459854BB6EF9C493B7" ma:contentTypeVersion="11" ma:contentTypeDescription="Create a new document." ma:contentTypeScope="" ma:versionID="57e917e0dc235a428879262c24c8fdc9">
  <xsd:schema xmlns:xsd="http://www.w3.org/2001/XMLSchema" xmlns:xs="http://www.w3.org/2001/XMLSchema" xmlns:p="http://schemas.microsoft.com/office/2006/metadata/properties" xmlns:ns3="56b8b8b2-6375-4c75-aa8a-4a145dd76c3f" xmlns:ns4="90d2300d-56d2-4036-b8c1-adbd1c63bd83" targetNamespace="http://schemas.microsoft.com/office/2006/metadata/properties" ma:root="true" ma:fieldsID="1de1575b1d4c82f85e187d92689e2d19" ns3:_="" ns4:_="">
    <xsd:import namespace="56b8b8b2-6375-4c75-aa8a-4a145dd76c3f"/>
    <xsd:import namespace="90d2300d-56d2-4036-b8c1-adbd1c63b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8b8b2-6375-4c75-aa8a-4a145dd76c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2300d-56d2-4036-b8c1-adbd1c63bd8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1C911B-740E-401F-A700-0566941689E0}">
  <ds:schemaRefs>
    <ds:schemaRef ds:uri="56b8b8b2-6375-4c75-aa8a-4a145dd76c3f"/>
    <ds:schemaRef ds:uri="90d2300d-56d2-4036-b8c1-adbd1c63bd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137BCBC-F4B4-4AF9-AE1F-A00A5D7D53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9CCBE-FA6D-4604-8447-B9214DDDD4F0}">
  <ds:schemaRefs>
    <ds:schemaRef ds:uri="56b8b8b2-6375-4c75-aa8a-4a145dd76c3f"/>
    <ds:schemaRef ds:uri="90d2300d-56d2-4036-b8c1-adbd1c63bd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prezentacja_16x9_2024_pl_v1 (1)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Pytel (272931)</dc:creator>
  <cp:revision>4</cp:revision>
  <cp:lastPrinted>2017-02-27T13:04:48Z</cp:lastPrinted>
  <dcterms:created xsi:type="dcterms:W3CDTF">2025-10-20T11:20:06Z</dcterms:created>
  <dcterms:modified xsi:type="dcterms:W3CDTF">2025-10-20T20:53:11Z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0x010100CBF045A5EAFDB4459854BB6EF9C493B7</vt:lpwstr>
  </property>
</Properties>
</file>