
<file path=[Content_Types].xml><?xml version="1.0" encoding="utf-8"?>
<Types xmlns="http://schemas.openxmlformats.org/package/2006/content-types">
  <Default Extension="bin" ContentType="application/vnd.openxmlformats-officedocument.oleObject"/>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9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Lst>
  <p:sldSz cx="9144000" cy="6858000" type="screen4x3"/>
  <p:notesSz cx="6858000" cy="9144000"/>
  <p:embeddedFontLst>
    <p:embeddedFont>
      <p:font typeface="Balthazar" panose="020B0604020202020204" charset="0"/>
      <p:regular r:id="rId45"/>
    </p:embeddedFont>
    <p:embeddedFont>
      <p:font typeface="Century Gothic" panose="020B050202020202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ffKtpFq2FD/SGAf02bZMvMEj70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1546"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388FFE-C8C9-4166-BA22-FDFF82369BAC}" type="doc">
      <dgm:prSet loTypeId="urn:microsoft.com/office/officeart/2005/8/layout/cycle2" loCatId="cycle" qsTypeId="urn:microsoft.com/office/officeart/2005/8/quickstyle/simple1" qsCatId="simple" csTypeId="urn:microsoft.com/office/officeart/2005/8/colors/colorful2" csCatId="colorful" phldr="1"/>
      <dgm:spPr/>
      <dgm:t>
        <a:bodyPr/>
        <a:lstStyle/>
        <a:p>
          <a:endParaRPr lang="en-PH"/>
        </a:p>
      </dgm:t>
    </dgm:pt>
    <dgm:pt modelId="{5476DD34-427C-4DC5-8EFC-DFDD06BDF9AC}">
      <dgm:prSet phldrT="[Text]"/>
      <dgm:spPr/>
      <dgm:t>
        <a:bodyPr/>
        <a:lstStyle/>
        <a:p>
          <a:r>
            <a:rPr lang="en-PH" dirty="0"/>
            <a:t>Planning</a:t>
          </a:r>
        </a:p>
      </dgm:t>
    </dgm:pt>
    <dgm:pt modelId="{07A9633D-8785-4225-B7D5-2CC14052BBD2}" type="parTrans" cxnId="{4E26A118-9838-4B65-8A58-D9F07A3687EA}">
      <dgm:prSet/>
      <dgm:spPr/>
      <dgm:t>
        <a:bodyPr/>
        <a:lstStyle/>
        <a:p>
          <a:endParaRPr lang="en-PH"/>
        </a:p>
      </dgm:t>
    </dgm:pt>
    <dgm:pt modelId="{E160C110-0C4F-4762-8182-CA241F34357F}" type="sibTrans" cxnId="{4E26A118-9838-4B65-8A58-D9F07A3687EA}">
      <dgm:prSet/>
      <dgm:spPr/>
      <dgm:t>
        <a:bodyPr/>
        <a:lstStyle/>
        <a:p>
          <a:endParaRPr lang="en-PH"/>
        </a:p>
      </dgm:t>
    </dgm:pt>
    <dgm:pt modelId="{0166D9FB-DA35-46F6-8BA7-143A4E753467}">
      <dgm:prSet phldrT="[Text]"/>
      <dgm:spPr/>
      <dgm:t>
        <a:bodyPr/>
        <a:lstStyle/>
        <a:p>
          <a:r>
            <a:rPr lang="en-PH" dirty="0"/>
            <a:t>Analysis</a:t>
          </a:r>
        </a:p>
      </dgm:t>
    </dgm:pt>
    <dgm:pt modelId="{F219C740-7667-42B1-991B-E69DA4063746}" type="parTrans" cxnId="{68CDEE4F-A004-4B8F-A148-4793E361E9F7}">
      <dgm:prSet/>
      <dgm:spPr/>
      <dgm:t>
        <a:bodyPr/>
        <a:lstStyle/>
        <a:p>
          <a:endParaRPr lang="en-PH"/>
        </a:p>
      </dgm:t>
    </dgm:pt>
    <dgm:pt modelId="{4AB70848-8097-4D05-8342-CBE5917ED28B}" type="sibTrans" cxnId="{68CDEE4F-A004-4B8F-A148-4793E361E9F7}">
      <dgm:prSet/>
      <dgm:spPr/>
      <dgm:t>
        <a:bodyPr/>
        <a:lstStyle/>
        <a:p>
          <a:endParaRPr lang="en-PH"/>
        </a:p>
      </dgm:t>
    </dgm:pt>
    <dgm:pt modelId="{00616780-A81D-4FDE-B10B-4AFC868F2310}">
      <dgm:prSet phldrT="[Text]"/>
      <dgm:spPr/>
      <dgm:t>
        <a:bodyPr/>
        <a:lstStyle/>
        <a:p>
          <a:r>
            <a:rPr lang="en-PH" dirty="0"/>
            <a:t>Design</a:t>
          </a:r>
        </a:p>
      </dgm:t>
    </dgm:pt>
    <dgm:pt modelId="{EAACC382-93F0-493B-B7EC-813B4E5D493D}" type="parTrans" cxnId="{DE9AA41A-0C45-4537-9695-3E6618463F5D}">
      <dgm:prSet/>
      <dgm:spPr/>
      <dgm:t>
        <a:bodyPr/>
        <a:lstStyle/>
        <a:p>
          <a:endParaRPr lang="en-PH"/>
        </a:p>
      </dgm:t>
    </dgm:pt>
    <dgm:pt modelId="{F266AD41-1D2E-4783-9439-3C333DB0F1F9}" type="sibTrans" cxnId="{DE9AA41A-0C45-4537-9695-3E6618463F5D}">
      <dgm:prSet/>
      <dgm:spPr/>
      <dgm:t>
        <a:bodyPr/>
        <a:lstStyle/>
        <a:p>
          <a:endParaRPr lang="en-PH"/>
        </a:p>
      </dgm:t>
    </dgm:pt>
    <dgm:pt modelId="{14D5716D-D18A-4D19-83B5-46A045F63989}">
      <dgm:prSet phldrT="[Text]"/>
      <dgm:spPr/>
      <dgm:t>
        <a:bodyPr/>
        <a:lstStyle/>
        <a:p>
          <a:r>
            <a:rPr lang="en-PH" dirty="0"/>
            <a:t>Implementation</a:t>
          </a:r>
        </a:p>
      </dgm:t>
    </dgm:pt>
    <dgm:pt modelId="{2054CD95-6CC1-429D-90F0-B8831B776C72}" type="parTrans" cxnId="{B3406EA1-1066-4318-BCD7-E8FF5F69911C}">
      <dgm:prSet/>
      <dgm:spPr/>
      <dgm:t>
        <a:bodyPr/>
        <a:lstStyle/>
        <a:p>
          <a:endParaRPr lang="en-PH"/>
        </a:p>
      </dgm:t>
    </dgm:pt>
    <dgm:pt modelId="{96C89320-87E8-4529-8F98-F35E046BA583}" type="sibTrans" cxnId="{B3406EA1-1066-4318-BCD7-E8FF5F69911C}">
      <dgm:prSet/>
      <dgm:spPr/>
      <dgm:t>
        <a:bodyPr/>
        <a:lstStyle/>
        <a:p>
          <a:endParaRPr lang="en-PH"/>
        </a:p>
      </dgm:t>
    </dgm:pt>
    <dgm:pt modelId="{924FAA42-F431-43DE-9C11-803EE6E8111C}">
      <dgm:prSet phldrT="[Text]"/>
      <dgm:spPr/>
      <dgm:t>
        <a:bodyPr/>
        <a:lstStyle/>
        <a:p>
          <a:r>
            <a:rPr lang="en-PH" dirty="0"/>
            <a:t>Maintenance</a:t>
          </a:r>
        </a:p>
      </dgm:t>
    </dgm:pt>
    <dgm:pt modelId="{7D5255E6-FE0D-4664-9D90-0F5A3D55F3B9}" type="parTrans" cxnId="{281B37DD-23C5-42D4-840C-C5DD6A375CB5}">
      <dgm:prSet/>
      <dgm:spPr/>
      <dgm:t>
        <a:bodyPr/>
        <a:lstStyle/>
        <a:p>
          <a:endParaRPr lang="en-PH"/>
        </a:p>
      </dgm:t>
    </dgm:pt>
    <dgm:pt modelId="{47CD86F5-7181-40C1-9394-E0B978A5624D}" type="sibTrans" cxnId="{281B37DD-23C5-42D4-840C-C5DD6A375CB5}">
      <dgm:prSet/>
      <dgm:spPr/>
      <dgm:t>
        <a:bodyPr/>
        <a:lstStyle/>
        <a:p>
          <a:endParaRPr lang="en-PH"/>
        </a:p>
      </dgm:t>
    </dgm:pt>
    <dgm:pt modelId="{E9B2E132-2052-4526-9EF5-414E21FF695E}" type="pres">
      <dgm:prSet presAssocID="{62388FFE-C8C9-4166-BA22-FDFF82369BAC}" presName="cycle" presStyleCnt="0">
        <dgm:presLayoutVars>
          <dgm:dir/>
          <dgm:resizeHandles val="exact"/>
        </dgm:presLayoutVars>
      </dgm:prSet>
      <dgm:spPr/>
    </dgm:pt>
    <dgm:pt modelId="{1E196B1B-4547-4967-A8E2-9870EA1513D7}" type="pres">
      <dgm:prSet presAssocID="{5476DD34-427C-4DC5-8EFC-DFDD06BDF9AC}" presName="node" presStyleLbl="node1" presStyleIdx="0" presStyleCnt="5">
        <dgm:presLayoutVars>
          <dgm:bulletEnabled val="1"/>
        </dgm:presLayoutVars>
      </dgm:prSet>
      <dgm:spPr/>
    </dgm:pt>
    <dgm:pt modelId="{E0535EC3-83AE-40C7-B995-42E8288161AE}" type="pres">
      <dgm:prSet presAssocID="{E160C110-0C4F-4762-8182-CA241F34357F}" presName="sibTrans" presStyleLbl="sibTrans2D1" presStyleIdx="0" presStyleCnt="5"/>
      <dgm:spPr/>
    </dgm:pt>
    <dgm:pt modelId="{684A9FDF-2AAF-4205-8812-E64D094AFF0E}" type="pres">
      <dgm:prSet presAssocID="{E160C110-0C4F-4762-8182-CA241F34357F}" presName="connectorText" presStyleLbl="sibTrans2D1" presStyleIdx="0" presStyleCnt="5"/>
      <dgm:spPr/>
    </dgm:pt>
    <dgm:pt modelId="{E95B8599-772F-4994-AD5F-988D52B8D19C}" type="pres">
      <dgm:prSet presAssocID="{0166D9FB-DA35-46F6-8BA7-143A4E753467}" presName="node" presStyleLbl="node1" presStyleIdx="1" presStyleCnt="5">
        <dgm:presLayoutVars>
          <dgm:bulletEnabled val="1"/>
        </dgm:presLayoutVars>
      </dgm:prSet>
      <dgm:spPr/>
    </dgm:pt>
    <dgm:pt modelId="{E46AD874-3ACD-4762-88AD-ABA581FFD234}" type="pres">
      <dgm:prSet presAssocID="{4AB70848-8097-4D05-8342-CBE5917ED28B}" presName="sibTrans" presStyleLbl="sibTrans2D1" presStyleIdx="1" presStyleCnt="5"/>
      <dgm:spPr/>
    </dgm:pt>
    <dgm:pt modelId="{1FA1CE3E-247C-4DAB-A1FA-C5C94E15AE0E}" type="pres">
      <dgm:prSet presAssocID="{4AB70848-8097-4D05-8342-CBE5917ED28B}" presName="connectorText" presStyleLbl="sibTrans2D1" presStyleIdx="1" presStyleCnt="5"/>
      <dgm:spPr/>
    </dgm:pt>
    <dgm:pt modelId="{2E7E7CD0-94A4-4B80-BF55-C184DFE77EA4}" type="pres">
      <dgm:prSet presAssocID="{00616780-A81D-4FDE-B10B-4AFC868F2310}" presName="node" presStyleLbl="node1" presStyleIdx="2" presStyleCnt="5">
        <dgm:presLayoutVars>
          <dgm:bulletEnabled val="1"/>
        </dgm:presLayoutVars>
      </dgm:prSet>
      <dgm:spPr/>
    </dgm:pt>
    <dgm:pt modelId="{E2224DBC-457A-4475-8161-19B4B1C994BB}" type="pres">
      <dgm:prSet presAssocID="{F266AD41-1D2E-4783-9439-3C333DB0F1F9}" presName="sibTrans" presStyleLbl="sibTrans2D1" presStyleIdx="2" presStyleCnt="5"/>
      <dgm:spPr/>
    </dgm:pt>
    <dgm:pt modelId="{722B7CEB-52B0-4FFC-823B-328A7A5B2984}" type="pres">
      <dgm:prSet presAssocID="{F266AD41-1D2E-4783-9439-3C333DB0F1F9}" presName="connectorText" presStyleLbl="sibTrans2D1" presStyleIdx="2" presStyleCnt="5"/>
      <dgm:spPr/>
    </dgm:pt>
    <dgm:pt modelId="{A634FA6D-A50D-4EF9-99B5-7860B88237A3}" type="pres">
      <dgm:prSet presAssocID="{14D5716D-D18A-4D19-83B5-46A045F63989}" presName="node" presStyleLbl="node1" presStyleIdx="3" presStyleCnt="5">
        <dgm:presLayoutVars>
          <dgm:bulletEnabled val="1"/>
        </dgm:presLayoutVars>
      </dgm:prSet>
      <dgm:spPr/>
    </dgm:pt>
    <dgm:pt modelId="{ECFA1BBD-DE58-4B2D-9BD9-F1415EED1B82}" type="pres">
      <dgm:prSet presAssocID="{96C89320-87E8-4529-8F98-F35E046BA583}" presName="sibTrans" presStyleLbl="sibTrans2D1" presStyleIdx="3" presStyleCnt="5"/>
      <dgm:spPr/>
    </dgm:pt>
    <dgm:pt modelId="{BD3A6CBB-133A-423A-AF53-36889E88E29E}" type="pres">
      <dgm:prSet presAssocID="{96C89320-87E8-4529-8F98-F35E046BA583}" presName="connectorText" presStyleLbl="sibTrans2D1" presStyleIdx="3" presStyleCnt="5"/>
      <dgm:spPr/>
    </dgm:pt>
    <dgm:pt modelId="{57DA0DF5-5ADC-4C27-B6F9-BC089107D170}" type="pres">
      <dgm:prSet presAssocID="{924FAA42-F431-43DE-9C11-803EE6E8111C}" presName="node" presStyleLbl="node1" presStyleIdx="4" presStyleCnt="5">
        <dgm:presLayoutVars>
          <dgm:bulletEnabled val="1"/>
        </dgm:presLayoutVars>
      </dgm:prSet>
      <dgm:spPr/>
    </dgm:pt>
    <dgm:pt modelId="{2FFCC1AB-0614-4B44-94FA-DA4764C6DBC6}" type="pres">
      <dgm:prSet presAssocID="{47CD86F5-7181-40C1-9394-E0B978A5624D}" presName="sibTrans" presStyleLbl="sibTrans2D1" presStyleIdx="4" presStyleCnt="5"/>
      <dgm:spPr/>
    </dgm:pt>
    <dgm:pt modelId="{D66D4364-D87E-45D8-BC07-D805277E775C}" type="pres">
      <dgm:prSet presAssocID="{47CD86F5-7181-40C1-9394-E0B978A5624D}" presName="connectorText" presStyleLbl="sibTrans2D1" presStyleIdx="4" presStyleCnt="5"/>
      <dgm:spPr/>
    </dgm:pt>
  </dgm:ptLst>
  <dgm:cxnLst>
    <dgm:cxn modelId="{94175105-5840-4299-87BD-606C8546F9BF}" type="presOf" srcId="{4AB70848-8097-4D05-8342-CBE5917ED28B}" destId="{1FA1CE3E-247C-4DAB-A1FA-C5C94E15AE0E}" srcOrd="1" destOrd="0" presId="urn:microsoft.com/office/officeart/2005/8/layout/cycle2"/>
    <dgm:cxn modelId="{4E26A118-9838-4B65-8A58-D9F07A3687EA}" srcId="{62388FFE-C8C9-4166-BA22-FDFF82369BAC}" destId="{5476DD34-427C-4DC5-8EFC-DFDD06BDF9AC}" srcOrd="0" destOrd="0" parTransId="{07A9633D-8785-4225-B7D5-2CC14052BBD2}" sibTransId="{E160C110-0C4F-4762-8182-CA241F34357F}"/>
    <dgm:cxn modelId="{C31D331A-4C09-4CA4-BA50-DCB10E863F9A}" type="presOf" srcId="{E160C110-0C4F-4762-8182-CA241F34357F}" destId="{E0535EC3-83AE-40C7-B995-42E8288161AE}" srcOrd="0" destOrd="0" presId="urn:microsoft.com/office/officeart/2005/8/layout/cycle2"/>
    <dgm:cxn modelId="{DE9AA41A-0C45-4537-9695-3E6618463F5D}" srcId="{62388FFE-C8C9-4166-BA22-FDFF82369BAC}" destId="{00616780-A81D-4FDE-B10B-4AFC868F2310}" srcOrd="2" destOrd="0" parTransId="{EAACC382-93F0-493B-B7EC-813B4E5D493D}" sibTransId="{F266AD41-1D2E-4783-9439-3C333DB0F1F9}"/>
    <dgm:cxn modelId="{02F8E127-DF7C-4419-96E7-27D30CC7D9E3}" type="presOf" srcId="{47CD86F5-7181-40C1-9394-E0B978A5624D}" destId="{D66D4364-D87E-45D8-BC07-D805277E775C}" srcOrd="1" destOrd="0" presId="urn:microsoft.com/office/officeart/2005/8/layout/cycle2"/>
    <dgm:cxn modelId="{87C79134-BBBA-4646-9877-5F76ACFF4FED}" type="presOf" srcId="{47CD86F5-7181-40C1-9394-E0B978A5624D}" destId="{2FFCC1AB-0614-4B44-94FA-DA4764C6DBC6}" srcOrd="0" destOrd="0" presId="urn:microsoft.com/office/officeart/2005/8/layout/cycle2"/>
    <dgm:cxn modelId="{C6FD665D-632D-4C8A-A617-5BB20930B854}" type="presOf" srcId="{F266AD41-1D2E-4783-9439-3C333DB0F1F9}" destId="{722B7CEB-52B0-4FFC-823B-328A7A5B2984}" srcOrd="1" destOrd="0" presId="urn:microsoft.com/office/officeart/2005/8/layout/cycle2"/>
    <dgm:cxn modelId="{E4E46C45-CC50-4899-A069-9D2A320BE844}" type="presOf" srcId="{14D5716D-D18A-4D19-83B5-46A045F63989}" destId="{A634FA6D-A50D-4EF9-99B5-7860B88237A3}" srcOrd="0" destOrd="0" presId="urn:microsoft.com/office/officeart/2005/8/layout/cycle2"/>
    <dgm:cxn modelId="{68CDEE4F-A004-4B8F-A148-4793E361E9F7}" srcId="{62388FFE-C8C9-4166-BA22-FDFF82369BAC}" destId="{0166D9FB-DA35-46F6-8BA7-143A4E753467}" srcOrd="1" destOrd="0" parTransId="{F219C740-7667-42B1-991B-E69DA4063746}" sibTransId="{4AB70848-8097-4D05-8342-CBE5917ED28B}"/>
    <dgm:cxn modelId="{22408C74-C6A6-4456-9C76-F486B390E759}" type="presOf" srcId="{4AB70848-8097-4D05-8342-CBE5917ED28B}" destId="{E46AD874-3ACD-4762-88AD-ABA581FFD234}" srcOrd="0" destOrd="0" presId="urn:microsoft.com/office/officeart/2005/8/layout/cycle2"/>
    <dgm:cxn modelId="{41CE447A-083B-45CB-9EC8-7F516A102D00}" type="presOf" srcId="{E160C110-0C4F-4762-8182-CA241F34357F}" destId="{684A9FDF-2AAF-4205-8812-E64D094AFF0E}" srcOrd="1" destOrd="0" presId="urn:microsoft.com/office/officeart/2005/8/layout/cycle2"/>
    <dgm:cxn modelId="{B3406EA1-1066-4318-BCD7-E8FF5F69911C}" srcId="{62388FFE-C8C9-4166-BA22-FDFF82369BAC}" destId="{14D5716D-D18A-4D19-83B5-46A045F63989}" srcOrd="3" destOrd="0" parTransId="{2054CD95-6CC1-429D-90F0-B8831B776C72}" sibTransId="{96C89320-87E8-4529-8F98-F35E046BA583}"/>
    <dgm:cxn modelId="{5EA92BAE-EED0-42BD-B4FF-2B4A8B778EA6}" type="presOf" srcId="{00616780-A81D-4FDE-B10B-4AFC868F2310}" destId="{2E7E7CD0-94A4-4B80-BF55-C184DFE77EA4}" srcOrd="0" destOrd="0" presId="urn:microsoft.com/office/officeart/2005/8/layout/cycle2"/>
    <dgm:cxn modelId="{CD16B8B1-8E82-4334-8413-3647F384D681}" type="presOf" srcId="{0166D9FB-DA35-46F6-8BA7-143A4E753467}" destId="{E95B8599-772F-4994-AD5F-988D52B8D19C}" srcOrd="0" destOrd="0" presId="urn:microsoft.com/office/officeart/2005/8/layout/cycle2"/>
    <dgm:cxn modelId="{82AA8ED6-3021-4B47-9304-ADB043D1C211}" type="presOf" srcId="{5476DD34-427C-4DC5-8EFC-DFDD06BDF9AC}" destId="{1E196B1B-4547-4967-A8E2-9870EA1513D7}" srcOrd="0" destOrd="0" presId="urn:microsoft.com/office/officeart/2005/8/layout/cycle2"/>
    <dgm:cxn modelId="{6FBDB6DA-E425-4ABC-AF4F-CEBDCD636B80}" type="presOf" srcId="{F266AD41-1D2E-4783-9439-3C333DB0F1F9}" destId="{E2224DBC-457A-4475-8161-19B4B1C994BB}" srcOrd="0" destOrd="0" presId="urn:microsoft.com/office/officeart/2005/8/layout/cycle2"/>
    <dgm:cxn modelId="{37D595DC-A573-4E2D-B9C2-C77921930561}" type="presOf" srcId="{924FAA42-F431-43DE-9C11-803EE6E8111C}" destId="{57DA0DF5-5ADC-4C27-B6F9-BC089107D170}" srcOrd="0" destOrd="0" presId="urn:microsoft.com/office/officeart/2005/8/layout/cycle2"/>
    <dgm:cxn modelId="{281B37DD-23C5-42D4-840C-C5DD6A375CB5}" srcId="{62388FFE-C8C9-4166-BA22-FDFF82369BAC}" destId="{924FAA42-F431-43DE-9C11-803EE6E8111C}" srcOrd="4" destOrd="0" parTransId="{7D5255E6-FE0D-4664-9D90-0F5A3D55F3B9}" sibTransId="{47CD86F5-7181-40C1-9394-E0B978A5624D}"/>
    <dgm:cxn modelId="{CCAB9ADD-3C9E-4687-8B56-1FA2BAC57716}" type="presOf" srcId="{62388FFE-C8C9-4166-BA22-FDFF82369BAC}" destId="{E9B2E132-2052-4526-9EF5-414E21FF695E}" srcOrd="0" destOrd="0" presId="urn:microsoft.com/office/officeart/2005/8/layout/cycle2"/>
    <dgm:cxn modelId="{6AF0CCF6-1928-4EE0-97EE-AB1320BE4B8D}" type="presOf" srcId="{96C89320-87E8-4529-8F98-F35E046BA583}" destId="{BD3A6CBB-133A-423A-AF53-36889E88E29E}" srcOrd="1" destOrd="0" presId="urn:microsoft.com/office/officeart/2005/8/layout/cycle2"/>
    <dgm:cxn modelId="{9F058DFA-1587-486D-81D8-E2B264B99D5F}" type="presOf" srcId="{96C89320-87E8-4529-8F98-F35E046BA583}" destId="{ECFA1BBD-DE58-4B2D-9BD9-F1415EED1B82}" srcOrd="0" destOrd="0" presId="urn:microsoft.com/office/officeart/2005/8/layout/cycle2"/>
    <dgm:cxn modelId="{CFFB0BA0-4422-4898-86BC-794862F4B1D6}" type="presParOf" srcId="{E9B2E132-2052-4526-9EF5-414E21FF695E}" destId="{1E196B1B-4547-4967-A8E2-9870EA1513D7}" srcOrd="0" destOrd="0" presId="urn:microsoft.com/office/officeart/2005/8/layout/cycle2"/>
    <dgm:cxn modelId="{E1627A77-F5FF-4B58-BC16-EEAF6E44476E}" type="presParOf" srcId="{E9B2E132-2052-4526-9EF5-414E21FF695E}" destId="{E0535EC3-83AE-40C7-B995-42E8288161AE}" srcOrd="1" destOrd="0" presId="urn:microsoft.com/office/officeart/2005/8/layout/cycle2"/>
    <dgm:cxn modelId="{796B9449-8365-4C2C-B709-7516440C47AE}" type="presParOf" srcId="{E0535EC3-83AE-40C7-B995-42E8288161AE}" destId="{684A9FDF-2AAF-4205-8812-E64D094AFF0E}" srcOrd="0" destOrd="0" presId="urn:microsoft.com/office/officeart/2005/8/layout/cycle2"/>
    <dgm:cxn modelId="{D6EBFF39-F2C7-4850-9E08-78E2DAFBAAA6}" type="presParOf" srcId="{E9B2E132-2052-4526-9EF5-414E21FF695E}" destId="{E95B8599-772F-4994-AD5F-988D52B8D19C}" srcOrd="2" destOrd="0" presId="urn:microsoft.com/office/officeart/2005/8/layout/cycle2"/>
    <dgm:cxn modelId="{BD1C6550-2275-42D0-9CB1-8188A9AF5644}" type="presParOf" srcId="{E9B2E132-2052-4526-9EF5-414E21FF695E}" destId="{E46AD874-3ACD-4762-88AD-ABA581FFD234}" srcOrd="3" destOrd="0" presId="urn:microsoft.com/office/officeart/2005/8/layout/cycle2"/>
    <dgm:cxn modelId="{B22528E0-CC07-41CE-9A06-BDE7E5E0D6B3}" type="presParOf" srcId="{E46AD874-3ACD-4762-88AD-ABA581FFD234}" destId="{1FA1CE3E-247C-4DAB-A1FA-C5C94E15AE0E}" srcOrd="0" destOrd="0" presId="urn:microsoft.com/office/officeart/2005/8/layout/cycle2"/>
    <dgm:cxn modelId="{9017853F-7C54-417C-841B-F478C4571AD5}" type="presParOf" srcId="{E9B2E132-2052-4526-9EF5-414E21FF695E}" destId="{2E7E7CD0-94A4-4B80-BF55-C184DFE77EA4}" srcOrd="4" destOrd="0" presId="urn:microsoft.com/office/officeart/2005/8/layout/cycle2"/>
    <dgm:cxn modelId="{4C48FE8D-C468-4809-B837-EAFBD1A813DC}" type="presParOf" srcId="{E9B2E132-2052-4526-9EF5-414E21FF695E}" destId="{E2224DBC-457A-4475-8161-19B4B1C994BB}" srcOrd="5" destOrd="0" presId="urn:microsoft.com/office/officeart/2005/8/layout/cycle2"/>
    <dgm:cxn modelId="{192A5F36-0F63-4993-A6B0-5D4BD1E014CD}" type="presParOf" srcId="{E2224DBC-457A-4475-8161-19B4B1C994BB}" destId="{722B7CEB-52B0-4FFC-823B-328A7A5B2984}" srcOrd="0" destOrd="0" presId="urn:microsoft.com/office/officeart/2005/8/layout/cycle2"/>
    <dgm:cxn modelId="{F4842A03-07CD-451F-B707-6754B6ABA40B}" type="presParOf" srcId="{E9B2E132-2052-4526-9EF5-414E21FF695E}" destId="{A634FA6D-A50D-4EF9-99B5-7860B88237A3}" srcOrd="6" destOrd="0" presId="urn:microsoft.com/office/officeart/2005/8/layout/cycle2"/>
    <dgm:cxn modelId="{A1107B61-D9A4-4B9A-896A-396F292A4A78}" type="presParOf" srcId="{E9B2E132-2052-4526-9EF5-414E21FF695E}" destId="{ECFA1BBD-DE58-4B2D-9BD9-F1415EED1B82}" srcOrd="7" destOrd="0" presId="urn:microsoft.com/office/officeart/2005/8/layout/cycle2"/>
    <dgm:cxn modelId="{D5BEAE5E-DF28-49B4-BF21-EA659A713015}" type="presParOf" srcId="{ECFA1BBD-DE58-4B2D-9BD9-F1415EED1B82}" destId="{BD3A6CBB-133A-423A-AF53-36889E88E29E}" srcOrd="0" destOrd="0" presId="urn:microsoft.com/office/officeart/2005/8/layout/cycle2"/>
    <dgm:cxn modelId="{D42D0A4F-8B2F-4917-B5CD-0E295352F2FC}" type="presParOf" srcId="{E9B2E132-2052-4526-9EF5-414E21FF695E}" destId="{57DA0DF5-5ADC-4C27-B6F9-BC089107D170}" srcOrd="8" destOrd="0" presId="urn:microsoft.com/office/officeart/2005/8/layout/cycle2"/>
    <dgm:cxn modelId="{D5A3B73E-3EC4-45CD-8A34-F67811240B93}" type="presParOf" srcId="{E9B2E132-2052-4526-9EF5-414E21FF695E}" destId="{2FFCC1AB-0614-4B44-94FA-DA4764C6DBC6}" srcOrd="9" destOrd="0" presId="urn:microsoft.com/office/officeart/2005/8/layout/cycle2"/>
    <dgm:cxn modelId="{494CCE56-2D7E-4B5E-AD53-3F395D103FEE}" type="presParOf" srcId="{2FFCC1AB-0614-4B44-94FA-DA4764C6DBC6}" destId="{D66D4364-D87E-45D8-BC07-D805277E775C}"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196B1B-4547-4967-A8E2-9870EA1513D7}">
      <dsp:nvSpPr>
        <dsp:cNvPr id="0" name=""/>
        <dsp:cNvSpPr/>
      </dsp:nvSpPr>
      <dsp:spPr>
        <a:xfrm>
          <a:off x="2434828" y="401"/>
          <a:ext cx="1226343" cy="122634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PH" sz="900" kern="1200" dirty="0"/>
            <a:t>Planning</a:t>
          </a:r>
        </a:p>
      </dsp:txBody>
      <dsp:txXfrm>
        <a:off x="2614422" y="179995"/>
        <a:ext cx="867155" cy="867155"/>
      </dsp:txXfrm>
    </dsp:sp>
    <dsp:sp modelId="{E0535EC3-83AE-40C7-B995-42E8288161AE}">
      <dsp:nvSpPr>
        <dsp:cNvPr id="0" name=""/>
        <dsp:cNvSpPr/>
      </dsp:nvSpPr>
      <dsp:spPr>
        <a:xfrm rot="2160000">
          <a:off x="3622675" y="942976"/>
          <a:ext cx="327092" cy="413891"/>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PH" sz="700" kern="1200"/>
        </a:p>
      </dsp:txBody>
      <dsp:txXfrm>
        <a:off x="3632045" y="996915"/>
        <a:ext cx="228964" cy="248335"/>
      </dsp:txXfrm>
    </dsp:sp>
    <dsp:sp modelId="{E95B8599-772F-4994-AD5F-988D52B8D19C}">
      <dsp:nvSpPr>
        <dsp:cNvPr id="0" name=""/>
        <dsp:cNvSpPr/>
      </dsp:nvSpPr>
      <dsp:spPr>
        <a:xfrm>
          <a:off x="3926250" y="1083982"/>
          <a:ext cx="1226343" cy="1226343"/>
        </a:xfrm>
        <a:prstGeom prst="ellipse">
          <a:avLst/>
        </a:prstGeom>
        <a:solidFill>
          <a:schemeClr val="accent2">
            <a:hueOff val="-4051890"/>
            <a:satOff val="8333"/>
            <a:lumOff val="-6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PH" sz="900" kern="1200" dirty="0"/>
            <a:t>Analysis</a:t>
          </a:r>
        </a:p>
      </dsp:txBody>
      <dsp:txXfrm>
        <a:off x="4105844" y="1263576"/>
        <a:ext cx="867155" cy="867155"/>
      </dsp:txXfrm>
    </dsp:sp>
    <dsp:sp modelId="{E46AD874-3ACD-4762-88AD-ABA581FFD234}">
      <dsp:nvSpPr>
        <dsp:cNvPr id="0" name=""/>
        <dsp:cNvSpPr/>
      </dsp:nvSpPr>
      <dsp:spPr>
        <a:xfrm rot="6480000">
          <a:off x="4093900" y="2358041"/>
          <a:ext cx="327092" cy="413891"/>
        </a:xfrm>
        <a:prstGeom prst="rightArrow">
          <a:avLst>
            <a:gd name="adj1" fmla="val 60000"/>
            <a:gd name="adj2" fmla="val 50000"/>
          </a:avLst>
        </a:prstGeom>
        <a:solidFill>
          <a:schemeClr val="accent2">
            <a:hueOff val="-4051890"/>
            <a:satOff val="8333"/>
            <a:lumOff val="-6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PH" sz="700" kern="1200"/>
        </a:p>
      </dsp:txBody>
      <dsp:txXfrm rot="10800000">
        <a:off x="4158126" y="2394156"/>
        <a:ext cx="228964" cy="248335"/>
      </dsp:txXfrm>
    </dsp:sp>
    <dsp:sp modelId="{2E7E7CD0-94A4-4B80-BF55-C184DFE77EA4}">
      <dsp:nvSpPr>
        <dsp:cNvPr id="0" name=""/>
        <dsp:cNvSpPr/>
      </dsp:nvSpPr>
      <dsp:spPr>
        <a:xfrm>
          <a:off x="3356577" y="2837255"/>
          <a:ext cx="1226343" cy="1226343"/>
        </a:xfrm>
        <a:prstGeom prst="ellipse">
          <a:avLst/>
        </a:prstGeom>
        <a:solidFill>
          <a:schemeClr val="accent2">
            <a:hueOff val="-8103780"/>
            <a:satOff val="16667"/>
            <a:lumOff val="-127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PH" sz="900" kern="1200" dirty="0"/>
            <a:t>Design</a:t>
          </a:r>
        </a:p>
      </dsp:txBody>
      <dsp:txXfrm>
        <a:off x="3536171" y="3016849"/>
        <a:ext cx="867155" cy="867155"/>
      </dsp:txXfrm>
    </dsp:sp>
    <dsp:sp modelId="{E2224DBC-457A-4475-8161-19B4B1C994BB}">
      <dsp:nvSpPr>
        <dsp:cNvPr id="0" name=""/>
        <dsp:cNvSpPr/>
      </dsp:nvSpPr>
      <dsp:spPr>
        <a:xfrm rot="10800000">
          <a:off x="2893711" y="3243481"/>
          <a:ext cx="327092" cy="413891"/>
        </a:xfrm>
        <a:prstGeom prst="rightArrow">
          <a:avLst>
            <a:gd name="adj1" fmla="val 60000"/>
            <a:gd name="adj2" fmla="val 50000"/>
          </a:avLst>
        </a:prstGeom>
        <a:solidFill>
          <a:schemeClr val="accent2">
            <a:hueOff val="-8103780"/>
            <a:satOff val="16667"/>
            <a:lumOff val="-127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PH" sz="700" kern="1200"/>
        </a:p>
      </dsp:txBody>
      <dsp:txXfrm rot="10800000">
        <a:off x="2991839" y="3326259"/>
        <a:ext cx="228964" cy="248335"/>
      </dsp:txXfrm>
    </dsp:sp>
    <dsp:sp modelId="{A634FA6D-A50D-4EF9-99B5-7860B88237A3}">
      <dsp:nvSpPr>
        <dsp:cNvPr id="0" name=""/>
        <dsp:cNvSpPr/>
      </dsp:nvSpPr>
      <dsp:spPr>
        <a:xfrm>
          <a:off x="1513078" y="2837255"/>
          <a:ext cx="1226343" cy="1226343"/>
        </a:xfrm>
        <a:prstGeom prst="ellipse">
          <a:avLst/>
        </a:prstGeom>
        <a:solidFill>
          <a:schemeClr val="accent2">
            <a:hueOff val="-12155671"/>
            <a:satOff val="25001"/>
            <a:lumOff val="-19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PH" sz="900" kern="1200" dirty="0"/>
            <a:t>Implementation</a:t>
          </a:r>
        </a:p>
      </dsp:txBody>
      <dsp:txXfrm>
        <a:off x="1692672" y="3016849"/>
        <a:ext cx="867155" cy="867155"/>
      </dsp:txXfrm>
    </dsp:sp>
    <dsp:sp modelId="{ECFA1BBD-DE58-4B2D-9BD9-F1415EED1B82}">
      <dsp:nvSpPr>
        <dsp:cNvPr id="0" name=""/>
        <dsp:cNvSpPr/>
      </dsp:nvSpPr>
      <dsp:spPr>
        <a:xfrm rot="15120000">
          <a:off x="1680728" y="2375649"/>
          <a:ext cx="327092" cy="413891"/>
        </a:xfrm>
        <a:prstGeom prst="rightArrow">
          <a:avLst>
            <a:gd name="adj1" fmla="val 60000"/>
            <a:gd name="adj2" fmla="val 50000"/>
          </a:avLst>
        </a:prstGeom>
        <a:solidFill>
          <a:schemeClr val="accent2">
            <a:hueOff val="-12155671"/>
            <a:satOff val="25001"/>
            <a:lumOff val="-191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PH" sz="700" kern="1200"/>
        </a:p>
      </dsp:txBody>
      <dsp:txXfrm rot="10800000">
        <a:off x="1744954" y="2505090"/>
        <a:ext cx="228964" cy="248335"/>
      </dsp:txXfrm>
    </dsp:sp>
    <dsp:sp modelId="{57DA0DF5-5ADC-4C27-B6F9-BC089107D170}">
      <dsp:nvSpPr>
        <dsp:cNvPr id="0" name=""/>
        <dsp:cNvSpPr/>
      </dsp:nvSpPr>
      <dsp:spPr>
        <a:xfrm>
          <a:off x="943405" y="1083982"/>
          <a:ext cx="1226343" cy="1226343"/>
        </a:xfrm>
        <a:prstGeom prst="ellipse">
          <a:avLst/>
        </a:prstGeom>
        <a:solidFill>
          <a:schemeClr val="accent2">
            <a:hueOff val="-16207560"/>
            <a:satOff val="33334"/>
            <a:lumOff val="-2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PH" sz="900" kern="1200" dirty="0"/>
            <a:t>Maintenance</a:t>
          </a:r>
        </a:p>
      </dsp:txBody>
      <dsp:txXfrm>
        <a:off x="1122999" y="1263576"/>
        <a:ext cx="867155" cy="867155"/>
      </dsp:txXfrm>
    </dsp:sp>
    <dsp:sp modelId="{2FFCC1AB-0614-4B44-94FA-DA4764C6DBC6}">
      <dsp:nvSpPr>
        <dsp:cNvPr id="0" name=""/>
        <dsp:cNvSpPr/>
      </dsp:nvSpPr>
      <dsp:spPr>
        <a:xfrm rot="19440000">
          <a:off x="2131253" y="953859"/>
          <a:ext cx="327092" cy="413891"/>
        </a:xfrm>
        <a:prstGeom prst="rightArrow">
          <a:avLst>
            <a:gd name="adj1" fmla="val 60000"/>
            <a:gd name="adj2" fmla="val 50000"/>
          </a:avLst>
        </a:prstGeom>
        <a:solidFill>
          <a:schemeClr val="accent2">
            <a:hueOff val="-16207560"/>
            <a:satOff val="33334"/>
            <a:lumOff val="-254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PH" sz="700" kern="1200"/>
        </a:p>
      </dsp:txBody>
      <dsp:txXfrm>
        <a:off x="2140623" y="1065476"/>
        <a:ext cx="228964" cy="248335"/>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 name="Google Shape;26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9" name="Google Shape;29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43"/>
          <p:cNvSpPr txBox="1">
            <a:spLocks noGrp="1"/>
          </p:cNvSpPr>
          <p:nvPr>
            <p:ph type="ctrTitle"/>
          </p:nvPr>
        </p:nvSpPr>
        <p:spPr>
          <a:xfrm>
            <a:off x="685800" y="2130425"/>
            <a:ext cx="7772400" cy="1470025"/>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560"/>
              </a:spcBef>
              <a:spcAft>
                <a:spcPts val="0"/>
              </a:spcAft>
              <a:buClr>
                <a:srgbClr val="888888"/>
              </a:buClr>
              <a:buSzPts val="2800"/>
              <a:buNone/>
              <a:defRPr>
                <a:solidFill>
                  <a:srgbClr val="888888"/>
                </a:solidFill>
              </a:defRPr>
            </a:lvl1pPr>
            <a:lvl2pPr lvl="1" algn="ctr">
              <a:spcBef>
                <a:spcPts val="480"/>
              </a:spcBef>
              <a:spcAft>
                <a:spcPts val="0"/>
              </a:spcAft>
              <a:buClr>
                <a:srgbClr val="888888"/>
              </a:buClr>
              <a:buSzPts val="24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4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
        <p:nvSpPr>
          <p:cNvPr id="2" name="TextBox 6">
            <a:extLst>
              <a:ext uri="{FF2B5EF4-FFF2-40B4-BE49-F238E27FC236}">
                <a16:creationId xmlns:a16="http://schemas.microsoft.com/office/drawing/2014/main" id="{4A71169C-07D3-D0DF-FB5E-6ECDCE2B89E3}"/>
              </a:ext>
            </a:extLst>
          </p:cNvPr>
          <p:cNvSpPr txBox="1"/>
          <p:nvPr userDrawn="1"/>
        </p:nvSpPr>
        <p:spPr>
          <a:xfrm>
            <a:off x="1371600" y="5136726"/>
            <a:ext cx="635798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PH" sz="1400" dirty="0">
                <a:solidFill>
                  <a:srgbClr val="0070C0"/>
                </a:solidFill>
              </a:rPr>
              <a:t>MELEC9 – Systems</a:t>
            </a:r>
            <a:r>
              <a:rPr lang="en-PH" sz="1400" baseline="0" dirty="0">
                <a:solidFill>
                  <a:srgbClr val="0070C0"/>
                </a:solidFill>
              </a:rPr>
              <a:t> Need Analysis</a:t>
            </a:r>
            <a:endParaRPr lang="en-PH" sz="1400" dirty="0">
              <a:solidFill>
                <a:srgbClr val="0070C0"/>
              </a:solidFill>
            </a:endParaRPr>
          </a:p>
        </p:txBody>
      </p:sp>
      <p:sp>
        <p:nvSpPr>
          <p:cNvPr id="3" name="TextBox 7">
            <a:extLst>
              <a:ext uri="{FF2B5EF4-FFF2-40B4-BE49-F238E27FC236}">
                <a16:creationId xmlns:a16="http://schemas.microsoft.com/office/drawing/2014/main" id="{32E0FEEF-8ECF-4492-0598-72249ABB349B}"/>
              </a:ext>
            </a:extLst>
          </p:cNvPr>
          <p:cNvSpPr txBox="1"/>
          <p:nvPr userDrawn="1"/>
        </p:nvSpPr>
        <p:spPr>
          <a:xfrm>
            <a:off x="1371600" y="5351040"/>
            <a:ext cx="6357982"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PH" sz="1400" dirty="0">
                <a:solidFill>
                  <a:srgbClr val="0070C0"/>
                </a:solidFill>
              </a:rPr>
              <a:t>Bachelor of Science in Information Technology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52"/>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53"/>
          <p:cNvSpPr txBox="1">
            <a:spLocks noGrp="1"/>
          </p:cNvSpPr>
          <p:nvPr>
            <p:ph type="title"/>
          </p:nvPr>
        </p:nvSpPr>
        <p:spPr>
          <a:xfrm rot="5400000">
            <a:off x="4732337" y="2171700"/>
            <a:ext cx="5851525" cy="2057400"/>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4"/>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228600" algn="just">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5"/>
          <p:cNvSpPr txBox="1">
            <a:spLocks noGrp="1"/>
          </p:cNvSpPr>
          <p:nvPr>
            <p:ph type="title"/>
          </p:nvPr>
        </p:nvSpPr>
        <p:spPr>
          <a:xfrm>
            <a:off x="722313" y="4406900"/>
            <a:ext cx="7772400" cy="1362075"/>
          </a:xfrm>
          <a:prstGeom prst="rect">
            <a:avLst/>
          </a:prstGeom>
          <a:solidFill>
            <a:srgbClr val="C00000"/>
          </a:solidFill>
          <a:ln>
            <a:noFill/>
          </a:ln>
        </p:spPr>
        <p:txBody>
          <a:bodyPr spcFirstLastPara="1" wrap="square" lIns="91425" tIns="45700" rIns="91425" bIns="45700" anchor="t" anchorCtr="0">
            <a:normAutofit/>
          </a:bodyPr>
          <a:lstStyle>
            <a:lvl1pPr lvl="0" algn="l">
              <a:spcBef>
                <a:spcPts val="0"/>
              </a:spcBef>
              <a:spcAft>
                <a:spcPts val="0"/>
              </a:spcAft>
              <a:buClr>
                <a:srgbClr val="FFFF00"/>
              </a:buClr>
              <a:buSzPts val="4000"/>
              <a:buFont typeface="Century Gothic"/>
              <a:buNone/>
              <a:defRPr sz="4000" b="1" cap="none">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6"/>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4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40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4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4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4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8"/>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lvl1pPr lvl="0" algn="r">
              <a:spcBef>
                <a:spcPts val="0"/>
              </a:spcBef>
              <a:spcAft>
                <a:spcPts val="0"/>
              </a:spcAft>
              <a:buClr>
                <a:srgbClr val="FFFF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
        <p:nvSpPr>
          <p:cNvPr id="54" name="Google Shape;54;p48"/>
          <p:cNvSpPr txBox="1"/>
          <p:nvPr/>
        </p:nvSpPr>
        <p:spPr>
          <a:xfrm>
            <a:off x="500034" y="5786454"/>
            <a:ext cx="814393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1" u="none" strike="noStrike" cap="none">
                <a:solidFill>
                  <a:srgbClr val="C00000"/>
                </a:solidFill>
                <a:latin typeface="Balthazar"/>
                <a:ea typeface="Balthazar"/>
                <a:cs typeface="Balthazar"/>
                <a:sym typeface="Balthazar"/>
              </a:rPr>
              <a:t>”We Care, your Legacy to Share”</a:t>
            </a:r>
            <a:endParaRPr sz="1800" b="0" i="1" u="none" strike="noStrike" cap="none">
              <a:solidFill>
                <a:srgbClr val="C00000"/>
              </a:solidFill>
              <a:latin typeface="Balthazar"/>
              <a:ea typeface="Balthazar"/>
              <a:cs typeface="Balthazar"/>
              <a:sym typeface="Balthaz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
        <p:nvSpPr>
          <p:cNvPr id="59" name="Google Shape;59;p49"/>
          <p:cNvSpPr txBox="1"/>
          <p:nvPr/>
        </p:nvSpPr>
        <p:spPr>
          <a:xfrm>
            <a:off x="500034" y="5786454"/>
            <a:ext cx="814393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800" b="0" i="1" u="none" strike="noStrike" cap="none">
                <a:solidFill>
                  <a:srgbClr val="C00000"/>
                </a:solidFill>
                <a:latin typeface="Balthazar"/>
                <a:ea typeface="Balthazar"/>
                <a:cs typeface="Balthazar"/>
                <a:sym typeface="Balthazar"/>
              </a:rPr>
              <a:t>”We Care, your Legacy to Share”</a:t>
            </a:r>
            <a:endParaRPr sz="1800" b="0" i="1" u="none" strike="noStrike" cap="none">
              <a:solidFill>
                <a:srgbClr val="C00000"/>
              </a:solidFill>
              <a:latin typeface="Balthazar"/>
              <a:ea typeface="Balthazar"/>
              <a:cs typeface="Balthazar"/>
              <a:sym typeface="Balthaz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50"/>
          <p:cNvSpPr txBox="1">
            <a:spLocks noGrp="1"/>
          </p:cNvSpPr>
          <p:nvPr>
            <p:ph type="title"/>
          </p:nvPr>
        </p:nvSpPr>
        <p:spPr>
          <a:xfrm>
            <a:off x="457200" y="273050"/>
            <a:ext cx="3008313" cy="1162050"/>
          </a:xfrm>
          <a:prstGeom prst="rect">
            <a:avLst/>
          </a:prstGeom>
          <a:solidFill>
            <a:srgbClr val="C00000"/>
          </a:solidFill>
          <a:ln>
            <a:noFill/>
          </a:ln>
        </p:spPr>
        <p:txBody>
          <a:bodyPr spcFirstLastPara="1" wrap="square" lIns="91425" tIns="45700" rIns="91425" bIns="45700" anchor="b" anchorCtr="0">
            <a:normAutofit/>
          </a:bodyPr>
          <a:lstStyle>
            <a:lvl1pPr lvl="0" algn="l">
              <a:spcBef>
                <a:spcPts val="0"/>
              </a:spcBef>
              <a:spcAft>
                <a:spcPts val="0"/>
              </a:spcAft>
              <a:buClr>
                <a:srgbClr val="FFFF00"/>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5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228600" algn="l">
              <a:spcBef>
                <a:spcPts val="560"/>
              </a:spcBef>
              <a:spcAft>
                <a:spcPts val="0"/>
              </a:spcAft>
              <a:buClr>
                <a:schemeClr val="dk1"/>
              </a:buClr>
              <a:buSzPts val="2800"/>
              <a:buNone/>
              <a:defRPr sz="2800"/>
            </a:lvl2pPr>
            <a:lvl3pPr marL="1371600" lvl="2" indent="-228600" algn="l">
              <a:spcBef>
                <a:spcPts val="480"/>
              </a:spcBef>
              <a:spcAft>
                <a:spcPts val="0"/>
              </a:spcAft>
              <a:buClr>
                <a:schemeClr val="dk1"/>
              </a:buClr>
              <a:buSzPts val="2400"/>
              <a:buNone/>
              <a:defRPr sz="24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5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1792288" y="4800600"/>
            <a:ext cx="5486400" cy="566738"/>
          </a:xfrm>
          <a:prstGeom prst="rect">
            <a:avLst/>
          </a:prstGeom>
          <a:solidFill>
            <a:srgbClr val="C00000"/>
          </a:solidFill>
          <a:ln>
            <a:noFill/>
          </a:ln>
        </p:spPr>
        <p:txBody>
          <a:bodyPr spcFirstLastPara="1" wrap="square" lIns="91425" tIns="45700" rIns="91425" bIns="45700" anchor="b" anchorCtr="0">
            <a:normAutofit/>
          </a:bodyPr>
          <a:lstStyle>
            <a:lvl1pPr lvl="0" algn="l">
              <a:spcBef>
                <a:spcPts val="0"/>
              </a:spcBef>
              <a:spcAft>
                <a:spcPts val="0"/>
              </a:spcAft>
              <a:buClr>
                <a:srgbClr val="FFFF00"/>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0" name="Google Shape;70;p5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lvl1pPr marR="0" lvl="0" algn="r" rtl="0">
              <a:spcBef>
                <a:spcPts val="0"/>
              </a:spcBef>
              <a:spcAft>
                <a:spcPts val="0"/>
              </a:spcAft>
              <a:buClr>
                <a:srgbClr val="FFFF00"/>
              </a:buClr>
              <a:buSzPts val="4000"/>
              <a:buFont typeface="Arial"/>
              <a:buNone/>
              <a:defRPr sz="4000" b="0" i="0" u="none" strike="noStrike" cap="none">
                <a:solidFill>
                  <a:srgbClr val="FFFF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dirty="0"/>
          </a:p>
        </p:txBody>
      </p:sp>
      <p:sp>
        <p:nvSpPr>
          <p:cNvPr id="8" name="Google Shape;8;p4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4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4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PH"/>
              <a:t>‹#›</a:t>
            </a:fld>
            <a:endParaRPr/>
          </a:p>
        </p:txBody>
      </p:sp>
      <p:sp>
        <p:nvSpPr>
          <p:cNvPr id="12" name="Google Shape;12;p42"/>
          <p:cNvSpPr txBox="1"/>
          <p:nvPr/>
        </p:nvSpPr>
        <p:spPr>
          <a:xfrm>
            <a:off x="500034" y="6060064"/>
            <a:ext cx="8143932"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PH" sz="1400" b="0" i="1" u="none" strike="noStrike" cap="none">
                <a:solidFill>
                  <a:srgbClr val="C00000"/>
                </a:solidFill>
                <a:latin typeface="Balthazar"/>
                <a:ea typeface="Balthazar"/>
                <a:cs typeface="Balthazar"/>
                <a:sym typeface="Balthazar"/>
              </a:rPr>
              <a:t>” Be a Gabrielian: We Care, your Legacy to Share”</a:t>
            </a:r>
            <a:endParaRPr sz="1400" b="0" i="1" u="none" strike="noStrike" cap="none">
              <a:solidFill>
                <a:srgbClr val="C00000"/>
              </a:solidFill>
              <a:latin typeface="Balthazar"/>
              <a:ea typeface="Balthazar"/>
              <a:cs typeface="Balthazar"/>
              <a:sym typeface="Balthazar"/>
            </a:endParaRPr>
          </a:p>
        </p:txBody>
      </p:sp>
      <p:pic>
        <p:nvPicPr>
          <p:cNvPr id="3" name="Picture 2">
            <a:extLst>
              <a:ext uri="{FF2B5EF4-FFF2-40B4-BE49-F238E27FC236}">
                <a16:creationId xmlns:a16="http://schemas.microsoft.com/office/drawing/2014/main" id="{5EC1CE6D-5C34-6552-FA4F-5F996BB99810}"/>
              </a:ext>
            </a:extLst>
          </p:cNvPr>
          <p:cNvPicPr>
            <a:picLocks noChangeAspect="1"/>
          </p:cNvPicPr>
          <p:nvPr userDrawn="1"/>
        </p:nvPicPr>
        <p:blipFill>
          <a:blip r:embed="rId13"/>
          <a:stretch>
            <a:fillRect/>
          </a:stretch>
        </p:blipFill>
        <p:spPr>
          <a:xfrm>
            <a:off x="457200" y="274638"/>
            <a:ext cx="1143000" cy="1143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85800" y="2130425"/>
            <a:ext cx="7772400" cy="1470025"/>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Approaches to System Development</a:t>
            </a:r>
            <a:endParaRPr/>
          </a:p>
        </p:txBody>
      </p:sp>
      <p:sp>
        <p:nvSpPr>
          <p:cNvPr id="91" name="Google Shape;91;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800"/>
              <a:buNone/>
            </a:pPr>
            <a:r>
              <a:rPr lang="en-PH"/>
              <a:t>Presented by</a:t>
            </a:r>
            <a:endParaRPr/>
          </a:p>
          <a:p>
            <a:pPr marL="0" lvl="0" indent="0" algn="ctr" rtl="0">
              <a:spcBef>
                <a:spcPts val="560"/>
              </a:spcBef>
              <a:spcAft>
                <a:spcPts val="0"/>
              </a:spcAft>
              <a:buClr>
                <a:srgbClr val="888888"/>
              </a:buClr>
              <a:buSzPts val="2800"/>
              <a:buNone/>
            </a:pPr>
            <a:r>
              <a:rPr lang="en-PH"/>
              <a:t>JIMMY DE VERA ROLDAN, MSIT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Analysis Phase Activities</a:t>
            </a:r>
            <a:endParaRPr/>
          </a:p>
        </p:txBody>
      </p:sp>
      <p:sp>
        <p:nvSpPr>
          <p:cNvPr id="139" name="Google Shape;139;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Gather information</a:t>
            </a:r>
            <a:endParaRPr/>
          </a:p>
          <a:p>
            <a:pPr marL="1079500" lvl="0" indent="-546100" algn="just" rtl="0">
              <a:spcBef>
                <a:spcPts val="480"/>
              </a:spcBef>
              <a:spcAft>
                <a:spcPts val="0"/>
              </a:spcAft>
              <a:buClr>
                <a:schemeClr val="dk1"/>
              </a:buClr>
              <a:buSzPts val="2400"/>
              <a:buFont typeface="Arial"/>
              <a:buAutoNum type="arabicPeriod"/>
            </a:pPr>
            <a:r>
              <a:rPr lang="en-PH"/>
              <a:t>Define system requirements</a:t>
            </a:r>
            <a:endParaRPr/>
          </a:p>
          <a:p>
            <a:pPr marL="1079500" lvl="0" indent="-546100" algn="just" rtl="0">
              <a:spcBef>
                <a:spcPts val="480"/>
              </a:spcBef>
              <a:spcAft>
                <a:spcPts val="0"/>
              </a:spcAft>
              <a:buClr>
                <a:schemeClr val="dk1"/>
              </a:buClr>
              <a:buSzPts val="2400"/>
              <a:buFont typeface="Arial"/>
              <a:buAutoNum type="arabicPeriod"/>
            </a:pPr>
            <a:r>
              <a:rPr lang="en-PH"/>
              <a:t>Build prototypes</a:t>
            </a:r>
            <a:endParaRPr/>
          </a:p>
          <a:p>
            <a:pPr marL="1079500" lvl="0" indent="-546100" algn="just" rtl="0">
              <a:spcBef>
                <a:spcPts val="480"/>
              </a:spcBef>
              <a:spcAft>
                <a:spcPts val="0"/>
              </a:spcAft>
              <a:buClr>
                <a:schemeClr val="dk1"/>
              </a:buClr>
              <a:buSzPts val="2400"/>
              <a:buFont typeface="Arial"/>
              <a:buAutoNum type="arabicPeriod"/>
            </a:pPr>
            <a:r>
              <a:rPr lang="en-PH"/>
              <a:t>Prioritize requirements</a:t>
            </a:r>
            <a:endParaRPr/>
          </a:p>
          <a:p>
            <a:pPr marL="1079500" lvl="0" indent="-546100" algn="just" rtl="0">
              <a:spcBef>
                <a:spcPts val="480"/>
              </a:spcBef>
              <a:spcAft>
                <a:spcPts val="0"/>
              </a:spcAft>
              <a:buClr>
                <a:schemeClr val="dk1"/>
              </a:buClr>
              <a:buSzPts val="2400"/>
              <a:buFont typeface="Arial"/>
              <a:buAutoNum type="arabicPeriod"/>
            </a:pPr>
            <a:r>
              <a:rPr lang="en-PH"/>
              <a:t>Generate and evaluate alternatives</a:t>
            </a:r>
            <a:endParaRPr/>
          </a:p>
          <a:p>
            <a:pPr marL="1079500" lvl="0" indent="-546100" algn="just" rtl="0">
              <a:spcBef>
                <a:spcPts val="480"/>
              </a:spcBef>
              <a:spcAft>
                <a:spcPts val="0"/>
              </a:spcAft>
              <a:buClr>
                <a:schemeClr val="dk1"/>
              </a:buClr>
              <a:buSzPts val="2400"/>
              <a:buFont typeface="Arial"/>
              <a:buAutoNum type="arabicPeriod"/>
            </a:pPr>
            <a:r>
              <a:rPr lang="en-PH"/>
              <a:t>Review recommendations with management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0"/>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Design Phase Objective</a:t>
            </a:r>
            <a:endParaRPr/>
          </a:p>
        </p:txBody>
      </p:sp>
      <p:sp>
        <p:nvSpPr>
          <p:cNvPr id="145" name="Google Shape;145;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This phase is where the technical blueprint of the system is created. The primary objective of the design phase is to design the solution system based on the requirements defined and decisions made during the analysis phase.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Design Phase Activities</a:t>
            </a:r>
            <a:endParaRPr/>
          </a:p>
        </p:txBody>
      </p:sp>
      <p:sp>
        <p:nvSpPr>
          <p:cNvPr id="151" name="Google Shape;15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Design and integrate the network</a:t>
            </a:r>
            <a:endParaRPr/>
          </a:p>
          <a:p>
            <a:pPr marL="1079500" lvl="0" indent="-546100" algn="just" rtl="0">
              <a:spcBef>
                <a:spcPts val="480"/>
              </a:spcBef>
              <a:spcAft>
                <a:spcPts val="0"/>
              </a:spcAft>
              <a:buClr>
                <a:schemeClr val="dk1"/>
              </a:buClr>
              <a:buSzPts val="2400"/>
              <a:buFont typeface="Arial"/>
              <a:buAutoNum type="arabicPeriod"/>
            </a:pPr>
            <a:r>
              <a:rPr lang="en-PH"/>
              <a:t>Design the application architecture</a:t>
            </a:r>
            <a:endParaRPr/>
          </a:p>
          <a:p>
            <a:pPr marL="1079500" lvl="0" indent="-546100" algn="just" rtl="0">
              <a:spcBef>
                <a:spcPts val="480"/>
              </a:spcBef>
              <a:spcAft>
                <a:spcPts val="0"/>
              </a:spcAft>
              <a:buClr>
                <a:schemeClr val="dk1"/>
              </a:buClr>
              <a:buSzPts val="2400"/>
              <a:buFont typeface="Arial"/>
              <a:buAutoNum type="arabicPeriod"/>
            </a:pPr>
            <a:r>
              <a:rPr lang="en-PH"/>
              <a:t>Design the user interfaces</a:t>
            </a:r>
            <a:endParaRPr/>
          </a:p>
          <a:p>
            <a:pPr marL="1079500" lvl="0" indent="-546100" algn="just" rtl="0">
              <a:spcBef>
                <a:spcPts val="480"/>
              </a:spcBef>
              <a:spcAft>
                <a:spcPts val="0"/>
              </a:spcAft>
              <a:buClr>
                <a:schemeClr val="dk1"/>
              </a:buClr>
              <a:buSzPts val="2400"/>
              <a:buFont typeface="Arial"/>
              <a:buAutoNum type="arabicPeriod"/>
            </a:pPr>
            <a:r>
              <a:rPr lang="en-PH"/>
              <a:t>Design the system interfaces</a:t>
            </a:r>
            <a:endParaRPr/>
          </a:p>
          <a:p>
            <a:pPr marL="1079500" lvl="0" indent="-546100" algn="just" rtl="0">
              <a:spcBef>
                <a:spcPts val="480"/>
              </a:spcBef>
              <a:spcAft>
                <a:spcPts val="0"/>
              </a:spcAft>
              <a:buClr>
                <a:schemeClr val="dk1"/>
              </a:buClr>
              <a:buSzPts val="2400"/>
              <a:buFont typeface="Arial"/>
              <a:buAutoNum type="arabicPeriod"/>
            </a:pPr>
            <a:r>
              <a:rPr lang="en-PH"/>
              <a:t>Design and integrate the database</a:t>
            </a:r>
            <a:endParaRPr/>
          </a:p>
          <a:p>
            <a:pPr marL="1079500" lvl="0" indent="-546100" algn="just" rtl="0">
              <a:spcBef>
                <a:spcPts val="480"/>
              </a:spcBef>
              <a:spcAft>
                <a:spcPts val="0"/>
              </a:spcAft>
              <a:buClr>
                <a:schemeClr val="dk1"/>
              </a:buClr>
              <a:buSzPts val="2400"/>
              <a:buFont typeface="Arial"/>
              <a:buAutoNum type="arabicPeriod"/>
            </a:pPr>
            <a:r>
              <a:rPr lang="en-PH"/>
              <a:t>Prototype the design details</a:t>
            </a:r>
            <a:endParaRPr/>
          </a:p>
          <a:p>
            <a:pPr marL="1079500" lvl="0" indent="-546100" algn="just" rtl="0">
              <a:spcBef>
                <a:spcPts val="480"/>
              </a:spcBef>
              <a:spcAft>
                <a:spcPts val="0"/>
              </a:spcAft>
              <a:buClr>
                <a:schemeClr val="dk1"/>
              </a:buClr>
              <a:buSzPts val="2400"/>
              <a:buFont typeface="Arial"/>
              <a:buAutoNum type="arabicPeriod"/>
            </a:pPr>
            <a:r>
              <a:rPr lang="en-PH"/>
              <a:t>Design and integrate the system controls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2"/>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3600"/>
              <a:buFont typeface="Arial"/>
              <a:buNone/>
            </a:pPr>
            <a:r>
              <a:rPr lang="en-PH" sz="3600"/>
              <a:t>Implementation Phase Objective</a:t>
            </a:r>
            <a:endParaRPr sz="3600"/>
          </a:p>
        </p:txBody>
      </p:sp>
      <p:sp>
        <p:nvSpPr>
          <p:cNvPr id="157" name="Google Shape;157;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7913" lvl="0" indent="-544513" algn="just" rtl="0">
              <a:spcBef>
                <a:spcPts val="0"/>
              </a:spcBef>
              <a:spcAft>
                <a:spcPts val="0"/>
              </a:spcAft>
              <a:buClr>
                <a:schemeClr val="dk1"/>
              </a:buClr>
              <a:buSzPts val="2400"/>
              <a:buNone/>
            </a:pPr>
            <a:r>
              <a:rPr lang="en-PH"/>
              <a:t>In the implementation phase, the system is built, tested, and installed. The objective of the activities of this phase is not only to produce a reliable, fully functional information system, but also to ensure that the users are all trained and that the organization is ready to benefit as expected from use of the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3600"/>
              <a:buFont typeface="Arial"/>
              <a:buNone/>
            </a:pPr>
            <a:r>
              <a:rPr lang="en-PH" sz="3600"/>
              <a:t>Implementation Phase Activities</a:t>
            </a:r>
            <a:endParaRPr sz="3600"/>
          </a:p>
        </p:txBody>
      </p:sp>
      <p:sp>
        <p:nvSpPr>
          <p:cNvPr id="163" name="Google Shape;16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Construct software components</a:t>
            </a:r>
            <a:endParaRPr/>
          </a:p>
          <a:p>
            <a:pPr marL="1079500" lvl="0" indent="-546100" algn="just" rtl="0">
              <a:spcBef>
                <a:spcPts val="480"/>
              </a:spcBef>
              <a:spcAft>
                <a:spcPts val="0"/>
              </a:spcAft>
              <a:buClr>
                <a:schemeClr val="dk1"/>
              </a:buClr>
              <a:buSzPts val="2400"/>
              <a:buFont typeface="Arial"/>
              <a:buAutoNum type="arabicPeriod"/>
            </a:pPr>
            <a:r>
              <a:rPr lang="en-PH"/>
              <a:t>Verify and test</a:t>
            </a:r>
            <a:endParaRPr/>
          </a:p>
          <a:p>
            <a:pPr marL="1079500" lvl="0" indent="-546100" algn="just" rtl="0">
              <a:spcBef>
                <a:spcPts val="480"/>
              </a:spcBef>
              <a:spcAft>
                <a:spcPts val="0"/>
              </a:spcAft>
              <a:buClr>
                <a:schemeClr val="dk1"/>
              </a:buClr>
              <a:buSzPts val="2400"/>
              <a:buFont typeface="Arial"/>
              <a:buAutoNum type="arabicPeriod"/>
            </a:pPr>
            <a:r>
              <a:rPr lang="en-PH"/>
              <a:t>Convert data</a:t>
            </a:r>
            <a:endParaRPr/>
          </a:p>
          <a:p>
            <a:pPr marL="1079500" lvl="0" indent="-546100" algn="just" rtl="0">
              <a:spcBef>
                <a:spcPts val="480"/>
              </a:spcBef>
              <a:spcAft>
                <a:spcPts val="0"/>
              </a:spcAft>
              <a:buClr>
                <a:schemeClr val="dk1"/>
              </a:buClr>
              <a:buSzPts val="2400"/>
              <a:buFont typeface="Arial"/>
              <a:buAutoNum type="arabicPeriod"/>
            </a:pPr>
            <a:r>
              <a:rPr lang="en-PH"/>
              <a:t>Train users and document the system</a:t>
            </a:r>
            <a:endParaRPr/>
          </a:p>
          <a:p>
            <a:pPr marL="1079500" lvl="0" indent="-546100" algn="just" rtl="0">
              <a:spcBef>
                <a:spcPts val="480"/>
              </a:spcBef>
              <a:spcAft>
                <a:spcPts val="0"/>
              </a:spcAft>
              <a:buClr>
                <a:schemeClr val="dk1"/>
              </a:buClr>
              <a:buSzPts val="2400"/>
              <a:buFont typeface="Arial"/>
              <a:buAutoNum type="arabicPeriod"/>
            </a:pPr>
            <a:r>
              <a:rPr lang="en-PH"/>
              <a:t>Install the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Maintenance Phase Objective</a:t>
            </a:r>
            <a:endParaRPr/>
          </a:p>
        </p:txBody>
      </p:sp>
      <p:sp>
        <p:nvSpPr>
          <p:cNvPr id="169" name="Google Shape;169;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 objective of the maintenance phase is to keep the system running productively during the years following its initial installation. This phase begins only after the new system has been installed and put into use, and it lasts throughout the productive life of the system. At some stage in this phase, upgrades or enhancements may be carried out to expand the system’s capabilities.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5"/>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Maintenance Phase Activities</a:t>
            </a:r>
            <a:endParaRPr/>
          </a:p>
        </p:txBody>
      </p:sp>
      <p:sp>
        <p:nvSpPr>
          <p:cNvPr id="175" name="Google Shape;175;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Maintain the system</a:t>
            </a:r>
            <a:endParaRPr/>
          </a:p>
          <a:p>
            <a:pPr marL="1079500" lvl="0" indent="-546100" algn="just" rtl="0">
              <a:spcBef>
                <a:spcPts val="480"/>
              </a:spcBef>
              <a:spcAft>
                <a:spcPts val="0"/>
              </a:spcAft>
              <a:buClr>
                <a:schemeClr val="dk1"/>
              </a:buClr>
              <a:buSzPts val="2400"/>
              <a:buFont typeface="Arial"/>
              <a:buAutoNum type="arabicPeriod"/>
            </a:pPr>
            <a:r>
              <a:rPr lang="en-PH"/>
              <a:t>Enhance the system</a:t>
            </a:r>
            <a:endParaRPr/>
          </a:p>
          <a:p>
            <a:pPr marL="1079500" lvl="0" indent="-546100" algn="just" rtl="0">
              <a:spcBef>
                <a:spcPts val="480"/>
              </a:spcBef>
              <a:spcAft>
                <a:spcPts val="0"/>
              </a:spcAft>
              <a:buClr>
                <a:schemeClr val="dk1"/>
              </a:buClr>
              <a:buSzPts val="2400"/>
              <a:buFont typeface="Arial"/>
              <a:buAutoNum type="arabicPeriod"/>
            </a:pPr>
            <a:r>
              <a:rPr lang="en-PH"/>
              <a:t>Support the users</a:t>
            </a:r>
            <a:endParaRPr/>
          </a:p>
          <a:p>
            <a:pPr marL="1079500" lvl="0" indent="-393700" algn="just" rtl="0">
              <a:spcBef>
                <a:spcPts val="480"/>
              </a:spcBef>
              <a:spcAft>
                <a:spcPts val="0"/>
              </a:spcAft>
              <a:buClr>
                <a:schemeClr val="dk1"/>
              </a:buClr>
              <a:buSzPts val="2400"/>
              <a:buFont typeface="Arial"/>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6"/>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Approaches to System Development</a:t>
            </a:r>
            <a:endParaRPr sz="3600"/>
          </a:p>
        </p:txBody>
      </p:sp>
      <p:sp>
        <p:nvSpPr>
          <p:cNvPr id="181" name="Google Shape;18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There are two general approaches to system development and these are:</a:t>
            </a:r>
            <a:endParaRPr/>
          </a:p>
          <a:p>
            <a:pPr marL="1079500" lvl="0" indent="-546100" algn="just" rtl="0">
              <a:spcBef>
                <a:spcPts val="480"/>
              </a:spcBef>
              <a:spcAft>
                <a:spcPts val="0"/>
              </a:spcAft>
              <a:buClr>
                <a:schemeClr val="dk1"/>
              </a:buClr>
              <a:buSzPts val="2400"/>
              <a:buFont typeface="Arial"/>
              <a:buAutoNum type="arabicPeriod"/>
            </a:pPr>
            <a:r>
              <a:rPr lang="en-PH"/>
              <a:t>Traditional Approach. Also known as structured system development.</a:t>
            </a:r>
            <a:endParaRPr/>
          </a:p>
          <a:p>
            <a:pPr marL="1079500" lvl="0" indent="-546100" algn="just" rtl="0">
              <a:spcBef>
                <a:spcPts val="480"/>
              </a:spcBef>
              <a:spcAft>
                <a:spcPts val="0"/>
              </a:spcAft>
              <a:buClr>
                <a:schemeClr val="dk1"/>
              </a:buClr>
              <a:buSzPts val="2400"/>
              <a:buFont typeface="Arial"/>
              <a:buAutoNum type="arabicPeriod"/>
            </a:pPr>
            <a:r>
              <a:rPr lang="en-PH"/>
              <a:t>Object-Oriented Approach. It views an information system as a collection of interacting objects that work together to accomplish tasks.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7"/>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The Waterfall Model</a:t>
            </a:r>
            <a:endParaRPr/>
          </a:p>
        </p:txBody>
      </p:sp>
      <p:sp>
        <p:nvSpPr>
          <p:cNvPr id="187" name="Google Shape;187;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 waterfall model describes a development method that is linear and sequential. It is based on the metaphor that when one phase is finished, the development proceeds to the next phase with no turning back.</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8"/>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The Waterfall Model</a:t>
            </a:r>
            <a:endParaRPr/>
          </a:p>
        </p:txBody>
      </p:sp>
      <p:grpSp>
        <p:nvGrpSpPr>
          <p:cNvPr id="34" name="Group 33">
            <a:extLst>
              <a:ext uri="{FF2B5EF4-FFF2-40B4-BE49-F238E27FC236}">
                <a16:creationId xmlns:a16="http://schemas.microsoft.com/office/drawing/2014/main" id="{3E904754-E206-EC11-27A9-9A37F488484E}"/>
              </a:ext>
            </a:extLst>
          </p:cNvPr>
          <p:cNvGrpSpPr/>
          <p:nvPr/>
        </p:nvGrpSpPr>
        <p:grpSpPr>
          <a:xfrm>
            <a:off x="1605151" y="1831462"/>
            <a:ext cx="6114241" cy="3908743"/>
            <a:chOff x="1336792" y="1751950"/>
            <a:chExt cx="6114241" cy="3908743"/>
          </a:xfrm>
        </p:grpSpPr>
        <p:sp>
          <p:nvSpPr>
            <p:cNvPr id="3" name="Rectangle: Rounded Corners 2">
              <a:extLst>
                <a:ext uri="{FF2B5EF4-FFF2-40B4-BE49-F238E27FC236}">
                  <a16:creationId xmlns:a16="http://schemas.microsoft.com/office/drawing/2014/main" id="{71A3397A-AECA-42D8-79C9-084E321935E5}"/>
                </a:ext>
              </a:extLst>
            </p:cNvPr>
            <p:cNvSpPr/>
            <p:nvPr/>
          </p:nvSpPr>
          <p:spPr>
            <a:xfrm>
              <a:off x="1336792" y="1751950"/>
              <a:ext cx="1474305" cy="606287"/>
            </a:xfrm>
            <a:prstGeom prst="roundRect">
              <a:avLst/>
            </a:prstGeom>
            <a:solidFill>
              <a:schemeClr val="bg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Requirements</a:t>
              </a:r>
            </a:p>
          </p:txBody>
        </p:sp>
        <p:sp>
          <p:nvSpPr>
            <p:cNvPr id="5" name="Arrow: Bent-Up 4">
              <a:extLst>
                <a:ext uri="{FF2B5EF4-FFF2-40B4-BE49-F238E27FC236}">
                  <a16:creationId xmlns:a16="http://schemas.microsoft.com/office/drawing/2014/main" id="{CAF8587B-A964-088E-250D-0F19A8F3A7F0}"/>
                </a:ext>
              </a:extLst>
            </p:cNvPr>
            <p:cNvSpPr/>
            <p:nvPr/>
          </p:nvSpPr>
          <p:spPr>
            <a:xfrm rot="10800000" flipH="1">
              <a:off x="2815470" y="1958365"/>
              <a:ext cx="534017" cy="606288"/>
            </a:xfrm>
            <a:prstGeom prst="ben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9" name="Rectangle: Rounded Corners 18">
              <a:extLst>
                <a:ext uri="{FF2B5EF4-FFF2-40B4-BE49-F238E27FC236}">
                  <a16:creationId xmlns:a16="http://schemas.microsoft.com/office/drawing/2014/main" id="{29943BE0-5F1C-CDF3-6D76-D6936B7151AF}"/>
                </a:ext>
              </a:extLst>
            </p:cNvPr>
            <p:cNvSpPr/>
            <p:nvPr/>
          </p:nvSpPr>
          <p:spPr>
            <a:xfrm>
              <a:off x="2497416" y="2587794"/>
              <a:ext cx="1474305" cy="606287"/>
            </a:xfrm>
            <a:prstGeom prst="round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Design</a:t>
              </a:r>
            </a:p>
          </p:txBody>
        </p:sp>
        <p:sp>
          <p:nvSpPr>
            <p:cNvPr id="21" name="Arrow: Bent-Up 20">
              <a:extLst>
                <a:ext uri="{FF2B5EF4-FFF2-40B4-BE49-F238E27FC236}">
                  <a16:creationId xmlns:a16="http://schemas.microsoft.com/office/drawing/2014/main" id="{F02C4920-D235-3D64-B859-A58EB6052480}"/>
                </a:ext>
              </a:extLst>
            </p:cNvPr>
            <p:cNvSpPr/>
            <p:nvPr/>
          </p:nvSpPr>
          <p:spPr>
            <a:xfrm rot="10800000" flipH="1">
              <a:off x="3971721" y="2799571"/>
              <a:ext cx="534017" cy="606288"/>
            </a:xfrm>
            <a:prstGeom prst="ben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Rectangle: Rounded Corners 22">
              <a:extLst>
                <a:ext uri="{FF2B5EF4-FFF2-40B4-BE49-F238E27FC236}">
                  <a16:creationId xmlns:a16="http://schemas.microsoft.com/office/drawing/2014/main" id="{79FF3BEE-CA33-686E-4FF9-FEDCCCE7F830}"/>
                </a:ext>
              </a:extLst>
            </p:cNvPr>
            <p:cNvSpPr/>
            <p:nvPr/>
          </p:nvSpPr>
          <p:spPr>
            <a:xfrm>
              <a:off x="3634407" y="3429000"/>
              <a:ext cx="1474305" cy="6062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Implementation</a:t>
              </a:r>
            </a:p>
          </p:txBody>
        </p:sp>
        <p:sp>
          <p:nvSpPr>
            <p:cNvPr id="25" name="Arrow: Bent-Up 24">
              <a:extLst>
                <a:ext uri="{FF2B5EF4-FFF2-40B4-BE49-F238E27FC236}">
                  <a16:creationId xmlns:a16="http://schemas.microsoft.com/office/drawing/2014/main" id="{CC0B139F-FF36-B0E3-B8B9-BC2FCE821BC5}"/>
                </a:ext>
              </a:extLst>
            </p:cNvPr>
            <p:cNvSpPr/>
            <p:nvPr/>
          </p:nvSpPr>
          <p:spPr>
            <a:xfrm rot="10800000" flipH="1">
              <a:off x="5142902" y="3635415"/>
              <a:ext cx="534017" cy="606288"/>
            </a:xfrm>
            <a:prstGeom prst="ben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7" name="Rectangle: Rounded Corners 26">
              <a:extLst>
                <a:ext uri="{FF2B5EF4-FFF2-40B4-BE49-F238E27FC236}">
                  <a16:creationId xmlns:a16="http://schemas.microsoft.com/office/drawing/2014/main" id="{9D51C211-A5ED-60C7-05DA-211508FA4527}"/>
                </a:ext>
              </a:extLst>
            </p:cNvPr>
            <p:cNvSpPr/>
            <p:nvPr/>
          </p:nvSpPr>
          <p:spPr>
            <a:xfrm>
              <a:off x="4800598" y="4241703"/>
              <a:ext cx="1474305" cy="606287"/>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Verification</a:t>
              </a:r>
            </a:p>
          </p:txBody>
        </p:sp>
        <p:sp>
          <p:nvSpPr>
            <p:cNvPr id="29" name="Arrow: Bent-Up 28">
              <a:extLst>
                <a:ext uri="{FF2B5EF4-FFF2-40B4-BE49-F238E27FC236}">
                  <a16:creationId xmlns:a16="http://schemas.microsoft.com/office/drawing/2014/main" id="{3688AC4E-333A-CF22-3630-6F06EB8FD33D}"/>
                </a:ext>
              </a:extLst>
            </p:cNvPr>
            <p:cNvSpPr/>
            <p:nvPr/>
          </p:nvSpPr>
          <p:spPr>
            <a:xfrm rot="10800000" flipH="1">
              <a:off x="6309093" y="4448118"/>
              <a:ext cx="534017" cy="606288"/>
            </a:xfrm>
            <a:prstGeom prst="bentUp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31" name="Rectangle: Rounded Corners 30">
              <a:extLst>
                <a:ext uri="{FF2B5EF4-FFF2-40B4-BE49-F238E27FC236}">
                  <a16:creationId xmlns:a16="http://schemas.microsoft.com/office/drawing/2014/main" id="{7FF6ACCF-6FA3-112A-1E00-3127783F8208}"/>
                </a:ext>
              </a:extLst>
            </p:cNvPr>
            <p:cNvSpPr/>
            <p:nvPr/>
          </p:nvSpPr>
          <p:spPr>
            <a:xfrm>
              <a:off x="5976728" y="5054406"/>
              <a:ext cx="1474305" cy="60628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PH" dirty="0"/>
                <a:t>Maintenance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5999-F9E3-4ABD-DF06-A1284F901467}"/>
              </a:ext>
            </a:extLst>
          </p:cNvPr>
          <p:cNvSpPr>
            <a:spLocks noGrp="1"/>
          </p:cNvSpPr>
          <p:nvPr>
            <p:ph type="title"/>
          </p:nvPr>
        </p:nvSpPr>
        <p:spPr/>
        <p:txBody>
          <a:bodyPr/>
          <a:lstStyle/>
          <a:p>
            <a:r>
              <a:rPr lang="en-PH" dirty="0"/>
              <a:t>Specific Objectives</a:t>
            </a:r>
          </a:p>
        </p:txBody>
      </p:sp>
      <p:sp>
        <p:nvSpPr>
          <p:cNvPr id="3" name="Text Placeholder 2">
            <a:extLst>
              <a:ext uri="{FF2B5EF4-FFF2-40B4-BE49-F238E27FC236}">
                <a16:creationId xmlns:a16="http://schemas.microsoft.com/office/drawing/2014/main" id="{C9090F3E-2281-B296-87BF-844BAA119362}"/>
              </a:ext>
            </a:extLst>
          </p:cNvPr>
          <p:cNvSpPr>
            <a:spLocks noGrp="1"/>
          </p:cNvSpPr>
          <p:nvPr>
            <p:ph type="body" idx="1"/>
          </p:nvPr>
        </p:nvSpPr>
        <p:spPr/>
        <p:txBody>
          <a:bodyPr>
            <a:normAutofit lnSpcReduction="10000"/>
          </a:bodyPr>
          <a:lstStyle/>
          <a:p>
            <a:pPr marL="1073150" indent="-536575"/>
            <a:r>
              <a:rPr lang="en-PH" dirty="0"/>
              <a:t>At the end of the topic session, the students should be able to:</a:t>
            </a:r>
          </a:p>
          <a:p>
            <a:pPr marL="1073150" indent="-536575">
              <a:buFont typeface="+mj-lt"/>
              <a:buAutoNum type="arabicPeriod"/>
            </a:pPr>
            <a:r>
              <a:rPr lang="en-PH" dirty="0"/>
              <a:t>Define Systems Development Life Cycle (SDLC).</a:t>
            </a:r>
          </a:p>
          <a:p>
            <a:pPr marL="1073150" indent="-536575">
              <a:buFont typeface="+mj-lt"/>
              <a:buAutoNum type="arabicPeriod"/>
            </a:pPr>
            <a:r>
              <a:rPr lang="en-PH" dirty="0"/>
              <a:t>Identify the steps in SDLC methodology.</a:t>
            </a:r>
          </a:p>
          <a:p>
            <a:pPr marL="1073150" indent="-536575">
              <a:buFont typeface="+mj-lt"/>
              <a:buAutoNum type="arabicPeriod"/>
            </a:pPr>
            <a:r>
              <a:rPr lang="en-PH" dirty="0"/>
              <a:t>Illustrate the SDLC.</a:t>
            </a:r>
          </a:p>
          <a:p>
            <a:pPr marL="1073150" indent="-536575">
              <a:buFont typeface="+mj-lt"/>
              <a:buAutoNum type="arabicPeriod"/>
            </a:pPr>
            <a:r>
              <a:rPr lang="en-PH" dirty="0"/>
              <a:t>Describe each phase in SDLC and identify its activities.</a:t>
            </a:r>
          </a:p>
          <a:p>
            <a:pPr marL="1073150" indent="-536575">
              <a:buFont typeface="+mj-lt"/>
              <a:buAutoNum type="arabicPeriod"/>
            </a:pPr>
            <a:r>
              <a:rPr lang="en-PH" dirty="0"/>
              <a:t>Differentiate traditional approach from object oriented approach.</a:t>
            </a:r>
          </a:p>
          <a:p>
            <a:pPr marL="1073150" indent="-536575">
              <a:buFont typeface="+mj-lt"/>
              <a:buAutoNum type="arabicPeriod"/>
            </a:pPr>
            <a:r>
              <a:rPr lang="en-PH" dirty="0"/>
              <a:t>Explain the variations of SDLC used by system developers.</a:t>
            </a:r>
          </a:p>
        </p:txBody>
      </p:sp>
    </p:spTree>
    <p:extLst>
      <p:ext uri="{BB962C8B-B14F-4D97-AF65-F5344CB8AC3E}">
        <p14:creationId xmlns:p14="http://schemas.microsoft.com/office/powerpoint/2010/main" val="2769117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The Waterfall Model</a:t>
            </a:r>
            <a:endParaRPr/>
          </a:p>
        </p:txBody>
      </p:sp>
      <p:sp>
        <p:nvSpPr>
          <p:cNvPr id="199" name="Google Shape;199;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A drawback in using the waterfall model is that it does not accept the expected changes and revisions that become necessary with most projects. Once an application is in the testing phase, it is very difficult to go back and change something that was not thought of in the concept stage. Some alternatives to the waterfall model include joint application development (JAD), rapid application development (RAD), and spiral model.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Prototyping Model</a:t>
            </a:r>
            <a:endParaRPr/>
          </a:p>
        </p:txBody>
      </p:sp>
      <p:sp>
        <p:nvSpPr>
          <p:cNvPr id="205" name="Google Shape;20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Prototyping is a systems development methodology in which a prototype is built, tested, and then reworked as necessary until an acceptable prototype is finally achieved from which the complete system or product can now be developed. In addition, this model is an iterative, trial-and-error process that takes place between the system developers and the end users.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1"/>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Prototyping Model</a:t>
            </a:r>
            <a:endParaRPr/>
          </a:p>
        </p:txBody>
      </p:sp>
      <p:sp>
        <p:nvSpPr>
          <p:cNvPr id="211" name="Google Shape;211;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endParaRPr/>
          </a:p>
        </p:txBody>
      </p:sp>
      <p:graphicFrame>
        <p:nvGraphicFramePr>
          <p:cNvPr id="212" name="Google Shape;212;p21"/>
          <p:cNvGraphicFramePr/>
          <p:nvPr/>
        </p:nvGraphicFramePr>
        <p:xfrm>
          <a:off x="1151380" y="2357430"/>
          <a:ext cx="7063958" cy="3286148"/>
        </p:xfrm>
        <a:graphic>
          <a:graphicData uri="http://schemas.openxmlformats.org/presentationml/2006/ole">
            <mc:AlternateContent xmlns:mc="http://schemas.openxmlformats.org/markup-compatibility/2006">
              <mc:Choice xmlns:v="urn:schemas-microsoft-com:vml" Requires="v">
                <p:oleObj r:id="rId3" imgW="7063958" imgH="3286148" progId="Visio.Drawing.6">
                  <p:embed/>
                </p:oleObj>
              </mc:Choice>
              <mc:Fallback>
                <p:oleObj r:id="rId3" imgW="7063958" imgH="3286148" progId="Visio.Drawing.6">
                  <p:embed/>
                  <p:pic>
                    <p:nvPicPr>
                      <p:cNvPr id="212" name="Google Shape;212;p21"/>
                      <p:cNvPicPr preferRelativeResize="0"/>
                      <p:nvPr/>
                    </p:nvPicPr>
                    <p:blipFill rotWithShape="1">
                      <a:blip r:embed="rId4">
                        <a:alphaModFix/>
                      </a:blip>
                      <a:srcRect/>
                      <a:stretch/>
                    </p:blipFill>
                    <p:spPr>
                      <a:xfrm>
                        <a:off x="1151380" y="2357430"/>
                        <a:ext cx="7063958" cy="3286148"/>
                      </a:xfrm>
                      <a:prstGeom prst="rect">
                        <a:avLst/>
                      </a:prstGeom>
                      <a:noFill/>
                      <a:ln>
                        <a:noFill/>
                      </a:ln>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2"/>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Prototyping Advantages</a:t>
            </a:r>
            <a:endParaRPr/>
          </a:p>
        </p:txBody>
      </p:sp>
      <p:sp>
        <p:nvSpPr>
          <p:cNvPr id="218" name="Google Shape;218;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May provide the proof of concept necessary to attract funding</a:t>
            </a:r>
            <a:endParaRPr/>
          </a:p>
          <a:p>
            <a:pPr marL="1079500" lvl="0" indent="-546100" algn="just" rtl="0">
              <a:spcBef>
                <a:spcPts val="480"/>
              </a:spcBef>
              <a:spcAft>
                <a:spcPts val="0"/>
              </a:spcAft>
              <a:buClr>
                <a:schemeClr val="dk1"/>
              </a:buClr>
              <a:buSzPts val="2400"/>
              <a:buFont typeface="Arial"/>
              <a:buAutoNum type="arabicPeriod"/>
            </a:pPr>
            <a:r>
              <a:rPr lang="en-PH"/>
              <a:t>Early visibility of the prototype gives users an idea of what the final system looks like </a:t>
            </a:r>
            <a:endParaRPr/>
          </a:p>
          <a:p>
            <a:pPr marL="1079500" lvl="0" indent="-546100" algn="just" rtl="0">
              <a:spcBef>
                <a:spcPts val="480"/>
              </a:spcBef>
              <a:spcAft>
                <a:spcPts val="0"/>
              </a:spcAft>
              <a:buClr>
                <a:schemeClr val="dk1"/>
              </a:buClr>
              <a:buSzPts val="2400"/>
              <a:buFont typeface="Arial"/>
              <a:buAutoNum type="arabicPeriod"/>
            </a:pPr>
            <a:r>
              <a:rPr lang="en-PH"/>
              <a:t>Encourages active participation among users and producers</a:t>
            </a:r>
            <a:endParaRPr/>
          </a:p>
          <a:p>
            <a:pPr marL="1079500" lvl="0" indent="-546100" algn="just" rtl="0">
              <a:spcBef>
                <a:spcPts val="480"/>
              </a:spcBef>
              <a:spcAft>
                <a:spcPts val="0"/>
              </a:spcAft>
              <a:buClr>
                <a:schemeClr val="dk1"/>
              </a:buClr>
              <a:buSzPts val="2400"/>
              <a:buFont typeface="Arial"/>
              <a:buAutoNum type="arabicPeriod"/>
            </a:pPr>
            <a:r>
              <a:rPr lang="en-PH"/>
              <a:t>Enables a higher output for user</a:t>
            </a:r>
            <a:endParaRPr/>
          </a:p>
          <a:p>
            <a:pPr marL="1079500" lvl="0" indent="-546100" algn="just" rtl="0">
              <a:spcBef>
                <a:spcPts val="480"/>
              </a:spcBef>
              <a:spcAft>
                <a:spcPts val="0"/>
              </a:spcAft>
              <a:buClr>
                <a:schemeClr val="dk1"/>
              </a:buClr>
              <a:buSzPts val="2400"/>
              <a:buFont typeface="Arial"/>
              <a:buAutoNum type="arabicPeriod"/>
            </a:pPr>
            <a:r>
              <a:rPr lang="en-PH"/>
              <a:t>Cost effective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3"/>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Prototyping Advantages</a:t>
            </a:r>
            <a:endParaRPr/>
          </a:p>
        </p:txBody>
      </p:sp>
      <p:sp>
        <p:nvSpPr>
          <p:cNvPr id="224" name="Google Shape;224;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startAt="6"/>
            </a:pPr>
            <a:r>
              <a:rPr lang="en-PH"/>
              <a:t>Increased system development speed</a:t>
            </a:r>
            <a:endParaRPr/>
          </a:p>
          <a:p>
            <a:pPr marL="1079500" lvl="0" indent="-546100" algn="just" rtl="0">
              <a:spcBef>
                <a:spcPts val="480"/>
              </a:spcBef>
              <a:spcAft>
                <a:spcPts val="0"/>
              </a:spcAft>
              <a:buClr>
                <a:schemeClr val="dk1"/>
              </a:buClr>
              <a:buSzPts val="2400"/>
              <a:buFont typeface="Arial"/>
              <a:buAutoNum type="arabicPeriod" startAt="6"/>
            </a:pPr>
            <a:r>
              <a:rPr lang="en-PH"/>
              <a:t>Assists to identify any problems with efficacy of earlier design, requirements analysis, and coding activities</a:t>
            </a:r>
            <a:endParaRPr/>
          </a:p>
          <a:p>
            <a:pPr marL="1079500" lvl="0" indent="-546100" algn="just" rtl="0">
              <a:spcBef>
                <a:spcPts val="480"/>
              </a:spcBef>
              <a:spcAft>
                <a:spcPts val="0"/>
              </a:spcAft>
              <a:buClr>
                <a:schemeClr val="dk1"/>
              </a:buClr>
              <a:buSzPts val="2400"/>
              <a:buFont typeface="Arial"/>
              <a:buAutoNum type="arabicPeriod" startAt="6"/>
            </a:pPr>
            <a:r>
              <a:rPr lang="en-PH"/>
              <a:t>Helps to refine the potential risks associated with the delivery of the system being developed</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4"/>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Prototyping Disadvantages</a:t>
            </a:r>
            <a:endParaRPr/>
          </a:p>
        </p:txBody>
      </p:sp>
      <p:sp>
        <p:nvSpPr>
          <p:cNvPr id="230" name="Google Shape;230;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Possibility of causing systems to be left unfinished</a:t>
            </a:r>
            <a:endParaRPr/>
          </a:p>
          <a:p>
            <a:pPr marL="1079500" lvl="0" indent="-546100" algn="just" rtl="0">
              <a:spcBef>
                <a:spcPts val="480"/>
              </a:spcBef>
              <a:spcAft>
                <a:spcPts val="0"/>
              </a:spcAft>
              <a:buClr>
                <a:schemeClr val="dk1"/>
              </a:buClr>
              <a:buSzPts val="2400"/>
              <a:buFont typeface="Arial"/>
              <a:buAutoNum type="arabicPeriod"/>
            </a:pPr>
            <a:r>
              <a:rPr lang="en-PH"/>
              <a:t>Producer might produce a system inadequate for overall organization needs</a:t>
            </a:r>
            <a:endParaRPr/>
          </a:p>
          <a:p>
            <a:pPr marL="1079500" lvl="0" indent="-546100" algn="just" rtl="0">
              <a:spcBef>
                <a:spcPts val="480"/>
              </a:spcBef>
              <a:spcAft>
                <a:spcPts val="0"/>
              </a:spcAft>
              <a:buClr>
                <a:schemeClr val="dk1"/>
              </a:buClr>
              <a:buSzPts val="2400"/>
              <a:buFont typeface="Arial"/>
              <a:buAutoNum type="arabicPeriod"/>
            </a:pPr>
            <a:r>
              <a:rPr lang="en-PH"/>
              <a:t>User can get too involved whereas the program cannot be to a high standard</a:t>
            </a:r>
            <a:endParaRPr/>
          </a:p>
          <a:p>
            <a:pPr marL="1079500" lvl="0" indent="-546100" algn="just" rtl="0">
              <a:spcBef>
                <a:spcPts val="480"/>
              </a:spcBef>
              <a:spcAft>
                <a:spcPts val="0"/>
              </a:spcAft>
              <a:buClr>
                <a:schemeClr val="dk1"/>
              </a:buClr>
              <a:buSzPts val="2400"/>
              <a:buFont typeface="Arial"/>
              <a:buAutoNum type="arabicPeriod"/>
            </a:pPr>
            <a:r>
              <a:rPr lang="en-PH"/>
              <a:t>Structure of system can be damaged since many changes could be made</a:t>
            </a:r>
            <a:endParaRPr/>
          </a:p>
          <a:p>
            <a:pPr marL="1079500" lvl="0" indent="-546100" algn="just" rtl="0">
              <a:spcBef>
                <a:spcPts val="480"/>
              </a:spcBef>
              <a:spcAft>
                <a:spcPts val="0"/>
              </a:spcAft>
              <a:buClr>
                <a:schemeClr val="dk1"/>
              </a:buClr>
              <a:buSzPts val="2400"/>
              <a:buFont typeface="Arial"/>
              <a:buAutoNum type="arabicPeriod"/>
            </a:pPr>
            <a:r>
              <a:rPr lang="en-PH"/>
              <a:t>Not suitable for large applications</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5"/>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Spiral Model</a:t>
            </a:r>
            <a:endParaRPr/>
          </a:p>
        </p:txBody>
      </p:sp>
      <p:sp>
        <p:nvSpPr>
          <p:cNvPr id="236" name="Google Shape;236;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 spiral model is an SDLC model used in information technology that combines the features of the prototyping model and the waterfall model. The model shows the life cycle as a spiral, starting from the center and works its way around, over and over again, until the project is complete.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6"/>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Spiral Model</a:t>
            </a:r>
            <a:endParaRPr/>
          </a:p>
        </p:txBody>
      </p:sp>
      <p:pic>
        <p:nvPicPr>
          <p:cNvPr id="242" name="Google Shape;242;p26" descr="Spiral.gif"/>
          <p:cNvPicPr preferRelativeResize="0">
            <a:picLocks noGrp="1"/>
          </p:cNvPicPr>
          <p:nvPr>
            <p:ph type="body" idx="1"/>
          </p:nvPr>
        </p:nvPicPr>
        <p:blipFill rotWithShape="1">
          <a:blip r:embed="rId3">
            <a:alphaModFix/>
          </a:blip>
          <a:srcRect/>
          <a:stretch/>
        </p:blipFill>
        <p:spPr>
          <a:xfrm>
            <a:off x="1643042" y="1857364"/>
            <a:ext cx="5893173" cy="3614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Spiral Model Advantages</a:t>
            </a:r>
            <a:endParaRPr/>
          </a:p>
        </p:txBody>
      </p:sp>
      <p:sp>
        <p:nvSpPr>
          <p:cNvPr id="248" name="Google Shape;248;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Estimates of the budget and schedule become more realistic as work progresses because of the questions that have been raised</a:t>
            </a:r>
            <a:endParaRPr/>
          </a:p>
          <a:p>
            <a:pPr marL="1079500" lvl="0" indent="-546100" algn="just" rtl="0">
              <a:spcBef>
                <a:spcPts val="480"/>
              </a:spcBef>
              <a:spcAft>
                <a:spcPts val="0"/>
              </a:spcAft>
              <a:buClr>
                <a:schemeClr val="dk1"/>
              </a:buClr>
              <a:buSzPts val="2400"/>
              <a:buFont typeface="Arial"/>
              <a:buAutoNum type="arabicPeriod"/>
            </a:pPr>
            <a:r>
              <a:rPr lang="en-PH"/>
              <a:t>Easier to cope with the changes inherent to software development</a:t>
            </a:r>
            <a:endParaRPr/>
          </a:p>
          <a:p>
            <a:pPr marL="1079500" lvl="0" indent="-546100" algn="just" rtl="0">
              <a:spcBef>
                <a:spcPts val="480"/>
              </a:spcBef>
              <a:spcAft>
                <a:spcPts val="0"/>
              </a:spcAft>
              <a:buClr>
                <a:schemeClr val="dk1"/>
              </a:buClr>
              <a:buSzPts val="2400"/>
              <a:buFont typeface="Arial"/>
              <a:buAutoNum type="arabicPeriod"/>
            </a:pPr>
            <a:r>
              <a:rPr lang="en-PH"/>
              <a:t>Software engineers can start working on the project earlier rather than wading through a lengthy early design process</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Spiral Model Disadvantages</a:t>
            </a:r>
            <a:endParaRPr/>
          </a:p>
        </p:txBody>
      </p:sp>
      <p:sp>
        <p:nvSpPr>
          <p:cNvPr id="254" name="Google Shape;254;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However, a drawback of the spiral model is that estimation of budget and time are harder to judge at the beginning of the project since the requirements evolve through the process.</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Systems Development Life Cycle (SDLC)</a:t>
            </a:r>
            <a:endParaRPr sz="3600"/>
          </a:p>
        </p:txBody>
      </p:sp>
      <p:sp>
        <p:nvSpPr>
          <p:cNvPr id="97" name="Google Shape;9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 systems development life cycle (SDLC) is a conceptual model that describes the phases involved in an information system development project, from an initial feasibility study through maintenance of the completed application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Extreme Programming (XP)</a:t>
            </a:r>
            <a:endParaRPr/>
          </a:p>
        </p:txBody>
      </p:sp>
      <p:sp>
        <p:nvSpPr>
          <p:cNvPr id="260" name="Google Shape;260;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Extreme programming is a discipline of system development that follows a specific structure that is designed to simplify and expedite the process of developing new software. This approach was developed by Kent Beck to be used with small teams of developers who need to develop software quickly in an environment of rapidly-changing requirements.</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Unified Process</a:t>
            </a:r>
            <a:endParaRPr/>
          </a:p>
        </p:txBody>
      </p:sp>
      <p:sp>
        <p:nvSpPr>
          <p:cNvPr id="266" name="Google Shape;266;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 unified process is an object-oriented system development methodology offered by Rational Software, which was recently acquired by IBM. In addition to providing several unique features, UP uses UML (a standard modelling notation for OO approach) for system models.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6 Best Practices in Unified Process</a:t>
            </a:r>
            <a:endParaRPr sz="3600"/>
          </a:p>
        </p:txBody>
      </p:sp>
      <p:sp>
        <p:nvSpPr>
          <p:cNvPr id="272" name="Google Shape;272;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Develop iteratively</a:t>
            </a:r>
            <a:endParaRPr/>
          </a:p>
          <a:p>
            <a:pPr marL="1079500" lvl="0" indent="-546100" algn="just" rtl="0">
              <a:spcBef>
                <a:spcPts val="480"/>
              </a:spcBef>
              <a:spcAft>
                <a:spcPts val="0"/>
              </a:spcAft>
              <a:buClr>
                <a:schemeClr val="dk1"/>
              </a:buClr>
              <a:buSzPts val="2400"/>
              <a:buFont typeface="Arial"/>
              <a:buAutoNum type="arabicPeriod"/>
            </a:pPr>
            <a:r>
              <a:rPr lang="en-PH"/>
              <a:t>Define and manage system requirements</a:t>
            </a:r>
            <a:endParaRPr/>
          </a:p>
          <a:p>
            <a:pPr marL="1079500" lvl="0" indent="-546100" algn="just" rtl="0">
              <a:spcBef>
                <a:spcPts val="480"/>
              </a:spcBef>
              <a:spcAft>
                <a:spcPts val="0"/>
              </a:spcAft>
              <a:buClr>
                <a:schemeClr val="dk1"/>
              </a:buClr>
              <a:buSzPts val="2400"/>
              <a:buFont typeface="Arial"/>
              <a:buAutoNum type="arabicPeriod"/>
            </a:pPr>
            <a:r>
              <a:rPr lang="en-PH"/>
              <a:t>Use component architectures</a:t>
            </a:r>
            <a:endParaRPr/>
          </a:p>
          <a:p>
            <a:pPr marL="1079500" lvl="0" indent="-546100" algn="just" rtl="0">
              <a:spcBef>
                <a:spcPts val="480"/>
              </a:spcBef>
              <a:spcAft>
                <a:spcPts val="0"/>
              </a:spcAft>
              <a:buClr>
                <a:schemeClr val="dk1"/>
              </a:buClr>
              <a:buSzPts val="2400"/>
              <a:buFont typeface="Arial"/>
              <a:buAutoNum type="arabicPeriod"/>
            </a:pPr>
            <a:r>
              <a:rPr lang="en-PH"/>
              <a:t>Create visual models</a:t>
            </a:r>
            <a:endParaRPr/>
          </a:p>
          <a:p>
            <a:pPr marL="1079500" lvl="0" indent="-546100" algn="just" rtl="0">
              <a:spcBef>
                <a:spcPts val="480"/>
              </a:spcBef>
              <a:spcAft>
                <a:spcPts val="0"/>
              </a:spcAft>
              <a:buClr>
                <a:schemeClr val="dk1"/>
              </a:buClr>
              <a:buSzPts val="2400"/>
              <a:buFont typeface="Arial"/>
              <a:buAutoNum type="arabicPeriod"/>
            </a:pPr>
            <a:r>
              <a:rPr lang="en-PH"/>
              <a:t>Verify quality</a:t>
            </a:r>
            <a:endParaRPr/>
          </a:p>
          <a:p>
            <a:pPr marL="1079500" lvl="0" indent="-546100" algn="just" rtl="0">
              <a:spcBef>
                <a:spcPts val="480"/>
              </a:spcBef>
              <a:spcAft>
                <a:spcPts val="0"/>
              </a:spcAft>
              <a:buClr>
                <a:schemeClr val="dk1"/>
              </a:buClr>
              <a:buSzPts val="2400"/>
              <a:buFont typeface="Arial"/>
              <a:buAutoNum type="arabicPeriod"/>
            </a:pPr>
            <a:r>
              <a:rPr lang="en-PH"/>
              <a:t>Control changes</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2"/>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Phases in Unified Process</a:t>
            </a:r>
            <a:endParaRPr/>
          </a:p>
        </p:txBody>
      </p:sp>
      <p:sp>
        <p:nvSpPr>
          <p:cNvPr id="278" name="Google Shape;278;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1079500" lvl="0" indent="-546100" algn="just" rtl="0">
              <a:spcBef>
                <a:spcPts val="0"/>
              </a:spcBef>
              <a:spcAft>
                <a:spcPts val="0"/>
              </a:spcAft>
              <a:buClr>
                <a:schemeClr val="dk1"/>
              </a:buClr>
              <a:buSzPts val="2400"/>
              <a:buFont typeface="Arial"/>
              <a:buAutoNum type="arabicPeriod"/>
            </a:pPr>
            <a:r>
              <a:rPr lang="en-PH" dirty="0"/>
              <a:t>Inception – defines the scope of the project by specifying use cases.</a:t>
            </a:r>
            <a:endParaRPr dirty="0"/>
          </a:p>
          <a:p>
            <a:pPr marL="1079500" lvl="0" indent="-546100" algn="just" rtl="0">
              <a:spcBef>
                <a:spcPts val="480"/>
              </a:spcBef>
              <a:spcAft>
                <a:spcPts val="0"/>
              </a:spcAft>
              <a:buClr>
                <a:schemeClr val="dk1"/>
              </a:buClr>
              <a:buSzPts val="2400"/>
              <a:buFont typeface="Arial"/>
              <a:buAutoNum type="arabicPeriod"/>
            </a:pPr>
            <a:r>
              <a:rPr lang="en-PH" dirty="0"/>
              <a:t>Elaboration – focuses on several iterations that take part of the system and define the requirements, design the solution, and implement the solution.</a:t>
            </a:r>
            <a:endParaRPr dirty="0"/>
          </a:p>
          <a:p>
            <a:pPr marL="1079500" lvl="0" indent="-546100" algn="just" rtl="0">
              <a:spcBef>
                <a:spcPts val="480"/>
              </a:spcBef>
              <a:spcAft>
                <a:spcPts val="0"/>
              </a:spcAft>
              <a:buClr>
                <a:schemeClr val="dk1"/>
              </a:buClr>
              <a:buSzPts val="2400"/>
              <a:buFont typeface="Arial"/>
              <a:buAutoNum type="arabicPeriod"/>
            </a:pPr>
            <a:r>
              <a:rPr lang="en-PH" dirty="0"/>
              <a:t>Construction – continue to build the system using additional iterations that also include requirements, design, and implementation.</a:t>
            </a:r>
            <a:endParaRPr dirty="0"/>
          </a:p>
          <a:p>
            <a:pPr marL="1079500" lvl="0" indent="-546100" algn="just" rtl="0">
              <a:spcBef>
                <a:spcPts val="480"/>
              </a:spcBef>
              <a:spcAft>
                <a:spcPts val="0"/>
              </a:spcAft>
              <a:buClr>
                <a:schemeClr val="dk1"/>
              </a:buClr>
              <a:buSzPts val="2400"/>
              <a:buFont typeface="Arial"/>
              <a:buAutoNum type="arabicPeriod"/>
            </a:pPr>
            <a:r>
              <a:rPr lang="en-PH" dirty="0"/>
              <a:t>Transition – turn the system over to the end users and focus on end users training, installation, and support.</a:t>
            </a:r>
            <a:endParaRPr dirty="0"/>
          </a:p>
          <a:p>
            <a:pPr marL="1079500" lvl="0" indent="-393700" algn="just" rtl="0">
              <a:spcBef>
                <a:spcPts val="480"/>
              </a:spcBef>
              <a:spcAft>
                <a:spcPts val="0"/>
              </a:spcAft>
              <a:buClr>
                <a:schemeClr val="dk1"/>
              </a:buClr>
              <a:buSzPts val="2400"/>
              <a:buFont typeface="Arial"/>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Agile Modelling</a:t>
            </a:r>
            <a:endParaRPr/>
          </a:p>
        </p:txBody>
      </p:sp>
      <p:sp>
        <p:nvSpPr>
          <p:cNvPr id="284" name="Google Shape;284;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Popularized by Scott Ambler, agile modelling is a practice-based methodology for modelling and documentation of software-based systems. This is proposed to be a collection of values, principles, and practices for modelling software that can be applied on software development projects in a more flexible manner than traditional modelling methods.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4"/>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3600"/>
              <a:buFont typeface="Arial"/>
              <a:buNone/>
            </a:pPr>
            <a:r>
              <a:rPr lang="en-PH" sz="3600"/>
              <a:t>Core Practices of Agile Modelling</a:t>
            </a:r>
            <a:endParaRPr sz="3600"/>
          </a:p>
        </p:txBody>
      </p:sp>
      <p:sp>
        <p:nvSpPr>
          <p:cNvPr id="290" name="Google Shape;290;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dirty="0"/>
              <a:t>Iterative and incremental modelling – apply the right models, create several models in parallel, and model in small increments.</a:t>
            </a:r>
            <a:endParaRPr dirty="0"/>
          </a:p>
          <a:p>
            <a:pPr marL="1079500" lvl="0" indent="-546100" algn="just" rtl="0">
              <a:spcBef>
                <a:spcPts val="480"/>
              </a:spcBef>
              <a:spcAft>
                <a:spcPts val="0"/>
              </a:spcAft>
              <a:buClr>
                <a:schemeClr val="dk1"/>
              </a:buClr>
              <a:buSzPts val="2400"/>
              <a:buFont typeface="Arial"/>
              <a:buAutoNum type="arabicPeriod"/>
            </a:pPr>
            <a:r>
              <a:rPr lang="en-PH" dirty="0"/>
              <a:t>Teamwork – model with others, get active stakeholder participation, encourage collective ownership, and display models publicly.</a:t>
            </a:r>
            <a:endParaRPr dirty="0"/>
          </a:p>
          <a:p>
            <a:pPr marL="1079500" lvl="0" indent="-546100" algn="just" rtl="0">
              <a:spcBef>
                <a:spcPts val="480"/>
              </a:spcBef>
              <a:spcAft>
                <a:spcPts val="0"/>
              </a:spcAft>
              <a:buClr>
                <a:schemeClr val="dk1"/>
              </a:buClr>
              <a:buSzPts val="2400"/>
              <a:buFont typeface="Arial"/>
              <a:buAutoNum type="arabicPeriod"/>
            </a:pPr>
            <a:r>
              <a:rPr lang="en-PH" dirty="0"/>
              <a:t>Simplicity – create simple content, illustrate models simple, and use the simplest modeling tools.</a:t>
            </a:r>
            <a:endParaRPr dirty="0"/>
          </a:p>
          <a:p>
            <a:pPr marL="1079500" lvl="0" indent="-546100" algn="just" rtl="0">
              <a:spcBef>
                <a:spcPts val="480"/>
              </a:spcBef>
              <a:spcAft>
                <a:spcPts val="0"/>
              </a:spcAft>
              <a:buClr>
                <a:schemeClr val="dk1"/>
              </a:buClr>
              <a:buSzPts val="2400"/>
              <a:buFont typeface="Arial"/>
              <a:buAutoNum type="arabicPeriod"/>
            </a:pPr>
            <a:r>
              <a:rPr lang="en-PH" dirty="0"/>
              <a:t>Validation – consider testability and then prove the model is right with the code.</a:t>
            </a:r>
            <a:endParaRPr dirty="0"/>
          </a:p>
          <a:p>
            <a:pPr marL="1079500" lvl="0" indent="-546100" algn="just" rtl="0">
              <a:spcBef>
                <a:spcPts val="480"/>
              </a:spcBef>
              <a:spcAft>
                <a:spcPts val="0"/>
              </a:spcAft>
              <a:buClr>
                <a:schemeClr val="dk1"/>
              </a:buClr>
              <a:buSzPts val="2400"/>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5"/>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Rapid Application Development (RAD)</a:t>
            </a:r>
            <a:endParaRPr sz="3600"/>
          </a:p>
        </p:txBody>
      </p:sp>
      <p:sp>
        <p:nvSpPr>
          <p:cNvPr id="296" name="Google Shape;296;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RAD is a system development methodology that emphasizes speed of development through extensive user involvement in the rapid, iterative, and incremental construction of a series of functioning prototypes of a system that eventually evolves into the final system (or a version).</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6"/>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Rapid Application Development (RAD)</a:t>
            </a:r>
            <a:endParaRPr sz="3600"/>
          </a:p>
        </p:txBody>
      </p:sp>
      <p:graphicFrame>
        <p:nvGraphicFramePr>
          <p:cNvPr id="302" name="Google Shape;302;p36"/>
          <p:cNvGraphicFramePr/>
          <p:nvPr/>
        </p:nvGraphicFramePr>
        <p:xfrm>
          <a:off x="1714481" y="2000240"/>
          <a:ext cx="5857916" cy="3643337"/>
        </p:xfrm>
        <a:graphic>
          <a:graphicData uri="http://schemas.openxmlformats.org/presentationml/2006/ole">
            <mc:AlternateContent xmlns:mc="http://schemas.openxmlformats.org/markup-compatibility/2006">
              <mc:Choice xmlns:v="urn:schemas-microsoft-com:vml" Requires="v">
                <p:oleObj r:id="rId3" imgW="5857916" imgH="3643337" progId="Visio.Drawing.6">
                  <p:embed/>
                </p:oleObj>
              </mc:Choice>
              <mc:Fallback>
                <p:oleObj r:id="rId3" imgW="5857916" imgH="3643337" progId="Visio.Drawing.6">
                  <p:embed/>
                  <p:pic>
                    <p:nvPicPr>
                      <p:cNvPr id="302" name="Google Shape;302;p36"/>
                      <p:cNvPicPr preferRelativeResize="0"/>
                      <p:nvPr/>
                    </p:nvPicPr>
                    <p:blipFill rotWithShape="1">
                      <a:blip r:embed="rId4">
                        <a:alphaModFix/>
                      </a:blip>
                      <a:srcRect/>
                      <a:stretch/>
                    </p:blipFill>
                    <p:spPr>
                      <a:xfrm>
                        <a:off x="1714481" y="2000240"/>
                        <a:ext cx="5857916" cy="3643337"/>
                      </a:xfrm>
                      <a:prstGeom prst="rect">
                        <a:avLst/>
                      </a:prstGeom>
                      <a:noFill/>
                      <a:ln>
                        <a:noFill/>
                      </a:ln>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7"/>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RAD Advantages </a:t>
            </a:r>
            <a:endParaRPr/>
          </a:p>
        </p:txBody>
      </p:sp>
      <p:sp>
        <p:nvSpPr>
          <p:cNvPr id="308" name="Google Shape;308;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220"/>
              <a:buFont typeface="Arial"/>
              <a:buAutoNum type="arabicPeriod"/>
            </a:pPr>
            <a:r>
              <a:rPr lang="en-PH" sz="2220"/>
              <a:t>It is useful for projects in which the user requirements are uncertain and imprecise</a:t>
            </a:r>
            <a:endParaRPr/>
          </a:p>
          <a:p>
            <a:pPr marL="1079500" lvl="0" indent="-546100" algn="just" rtl="0">
              <a:spcBef>
                <a:spcPts val="444"/>
              </a:spcBef>
              <a:spcAft>
                <a:spcPts val="0"/>
              </a:spcAft>
              <a:buClr>
                <a:schemeClr val="dk1"/>
              </a:buClr>
              <a:buSzPts val="2220"/>
              <a:buFont typeface="Arial"/>
              <a:buAutoNum type="arabicPeriod"/>
            </a:pPr>
            <a:r>
              <a:rPr lang="en-PH" sz="2220"/>
              <a:t>It encourages active user and management participation, which increase end-user enthusiasm for the project</a:t>
            </a:r>
            <a:endParaRPr/>
          </a:p>
          <a:p>
            <a:pPr marL="1079500" lvl="0" indent="-546100" algn="just" rtl="0">
              <a:spcBef>
                <a:spcPts val="444"/>
              </a:spcBef>
              <a:spcAft>
                <a:spcPts val="0"/>
              </a:spcAft>
              <a:buClr>
                <a:schemeClr val="dk1"/>
              </a:buClr>
              <a:buSzPts val="2220"/>
              <a:buFont typeface="Arial"/>
              <a:buAutoNum type="arabicPeriod"/>
            </a:pPr>
            <a:r>
              <a:rPr lang="en-PH" sz="2220"/>
              <a:t>Projects have higher visibility and support because of the extensive user involvement throughout the process</a:t>
            </a:r>
            <a:endParaRPr/>
          </a:p>
          <a:p>
            <a:pPr marL="1079500" lvl="0" indent="-546100" algn="just" rtl="0">
              <a:spcBef>
                <a:spcPts val="444"/>
              </a:spcBef>
              <a:spcAft>
                <a:spcPts val="0"/>
              </a:spcAft>
              <a:buClr>
                <a:schemeClr val="dk1"/>
              </a:buClr>
              <a:buSzPts val="2220"/>
              <a:buFont typeface="Arial"/>
              <a:buAutoNum type="arabicPeriod"/>
            </a:pPr>
            <a:r>
              <a:rPr lang="en-PH" sz="2220"/>
              <a:t>Errors and omissions tend to be detected earlier in prototypes than in system models</a:t>
            </a:r>
            <a:endParaRPr/>
          </a:p>
          <a:p>
            <a:pPr marL="1079500" lvl="0" indent="-546100" algn="just" rtl="0">
              <a:spcBef>
                <a:spcPts val="444"/>
              </a:spcBef>
              <a:spcAft>
                <a:spcPts val="0"/>
              </a:spcAft>
              <a:buClr>
                <a:schemeClr val="dk1"/>
              </a:buClr>
              <a:buSzPts val="2220"/>
              <a:buFont typeface="Arial"/>
              <a:buAutoNum type="arabicPeriod"/>
            </a:pPr>
            <a:r>
              <a:rPr lang="en-PH" sz="2220"/>
              <a:t>The iterative approach is a more natural process because change is an expected factor during development</a:t>
            </a:r>
            <a:endParaRPr/>
          </a:p>
          <a:p>
            <a:pPr marL="1079500" lvl="0" indent="-546100" algn="just" rtl="0">
              <a:spcBef>
                <a:spcPts val="444"/>
              </a:spcBef>
              <a:spcAft>
                <a:spcPts val="0"/>
              </a:spcAft>
              <a:buClr>
                <a:schemeClr val="dk1"/>
              </a:buClr>
              <a:buSzPts val="2220"/>
              <a:buNone/>
            </a:pPr>
            <a:endParaRPr sz="222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RAD Disadvantages</a:t>
            </a:r>
            <a:endParaRPr/>
          </a:p>
        </p:txBody>
      </p:sp>
      <p:sp>
        <p:nvSpPr>
          <p:cNvPr id="314" name="Google Shape;314;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RAD prototypes can easily solve the wrong problems since problem analysis is abbreviated or ignored</a:t>
            </a:r>
            <a:endParaRPr/>
          </a:p>
          <a:p>
            <a:pPr marL="1079500" lvl="0" indent="-546100" algn="just" rtl="0">
              <a:spcBef>
                <a:spcPts val="480"/>
              </a:spcBef>
              <a:spcAft>
                <a:spcPts val="0"/>
              </a:spcAft>
              <a:buClr>
                <a:schemeClr val="dk1"/>
              </a:buClr>
              <a:buSzPts val="2400"/>
              <a:buFont typeface="Arial"/>
              <a:buAutoNum type="arabicPeriod"/>
            </a:pPr>
            <a:r>
              <a:rPr lang="en-PH"/>
              <a:t>A RAD-based prototype may discourage analysts from considering other, more useful technical alternatives</a:t>
            </a:r>
            <a:endParaRPr/>
          </a:p>
          <a:p>
            <a:pPr marL="1079500" lvl="0" indent="-546100" algn="just" rtl="0">
              <a:spcBef>
                <a:spcPts val="480"/>
              </a:spcBef>
              <a:spcAft>
                <a:spcPts val="0"/>
              </a:spcAft>
              <a:buClr>
                <a:schemeClr val="dk1"/>
              </a:buClr>
              <a:buSzPts val="2400"/>
              <a:buFont typeface="Arial"/>
              <a:buAutoNum type="arabicPeriod"/>
            </a:pPr>
            <a:r>
              <a:rPr lang="en-PH"/>
              <a:t>The emphases on speed can adversely impact quality because of ill-advised shortcuts through the methodology</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Systems Development Life Cycle (SDLC)</a:t>
            </a:r>
            <a:endParaRPr sz="3600"/>
          </a:p>
        </p:txBody>
      </p:sp>
      <p:sp>
        <p:nvSpPr>
          <p:cNvPr id="103" name="Google Shape;10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The existing system is evaluated. </a:t>
            </a:r>
            <a:endParaRPr/>
          </a:p>
          <a:p>
            <a:pPr marL="1079500" lvl="0" indent="-546100" algn="just" rtl="0">
              <a:spcBef>
                <a:spcPts val="480"/>
              </a:spcBef>
              <a:spcAft>
                <a:spcPts val="0"/>
              </a:spcAft>
              <a:buClr>
                <a:schemeClr val="dk1"/>
              </a:buClr>
              <a:buSzPts val="2400"/>
              <a:buFont typeface="Arial"/>
              <a:buAutoNum type="arabicPeriod"/>
            </a:pPr>
            <a:r>
              <a:rPr lang="en-PH"/>
              <a:t>The new system requirements are defined.  </a:t>
            </a:r>
            <a:endParaRPr/>
          </a:p>
          <a:p>
            <a:pPr marL="1079500" lvl="0" indent="-546100" algn="just" rtl="0">
              <a:spcBef>
                <a:spcPts val="480"/>
              </a:spcBef>
              <a:spcAft>
                <a:spcPts val="0"/>
              </a:spcAft>
              <a:buClr>
                <a:schemeClr val="dk1"/>
              </a:buClr>
              <a:buSzPts val="2400"/>
              <a:buFont typeface="Arial"/>
              <a:buAutoNum type="arabicPeriod"/>
            </a:pPr>
            <a:r>
              <a:rPr lang="en-PH"/>
              <a:t>The proposed system is designed. </a:t>
            </a:r>
            <a:endParaRPr/>
          </a:p>
          <a:p>
            <a:pPr marL="1079500" lvl="0" indent="-546100" algn="just" rtl="0">
              <a:spcBef>
                <a:spcPts val="480"/>
              </a:spcBef>
              <a:spcAft>
                <a:spcPts val="0"/>
              </a:spcAft>
              <a:buClr>
                <a:schemeClr val="dk1"/>
              </a:buClr>
              <a:buSzPts val="2400"/>
              <a:buFont typeface="Arial"/>
              <a:buAutoNum type="arabicPeriod"/>
            </a:pPr>
            <a:r>
              <a:rPr lang="en-PH"/>
              <a:t>The new system is developed.</a:t>
            </a:r>
            <a:endParaRPr/>
          </a:p>
          <a:p>
            <a:pPr marL="1079500" lvl="0" indent="-546100" algn="just" rtl="0">
              <a:spcBef>
                <a:spcPts val="480"/>
              </a:spcBef>
              <a:spcAft>
                <a:spcPts val="0"/>
              </a:spcAft>
              <a:buClr>
                <a:schemeClr val="dk1"/>
              </a:buClr>
              <a:buSzPts val="2400"/>
              <a:buFont typeface="Arial"/>
              <a:buAutoNum type="arabicPeriod"/>
            </a:pPr>
            <a:r>
              <a:rPr lang="en-PH"/>
              <a:t>The system is put into use.</a:t>
            </a:r>
            <a:endParaRPr/>
          </a:p>
          <a:p>
            <a:pPr marL="1079500" lvl="0" indent="-546100" algn="just" rtl="0">
              <a:spcBef>
                <a:spcPts val="480"/>
              </a:spcBef>
              <a:spcAft>
                <a:spcPts val="0"/>
              </a:spcAft>
              <a:buClr>
                <a:schemeClr val="dk1"/>
              </a:buClr>
              <a:buSzPts val="2400"/>
              <a:buFont typeface="Arial"/>
              <a:buAutoNum type="arabicPeriod"/>
            </a:pPr>
            <a:r>
              <a:rPr lang="en-PH"/>
              <a:t>The new system must be evaluated once it is up and running.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9"/>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Joint Application Development (JAD)</a:t>
            </a:r>
            <a:endParaRPr sz="3600"/>
          </a:p>
        </p:txBody>
      </p:sp>
      <p:sp>
        <p:nvSpPr>
          <p:cNvPr id="320" name="Google Shape;320;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JAD is a systems development methodology that involves the client and end-users in the design and development of an application, through a succession of collaborative workshops called JAD sessions. Participants of these sessions would typically include a facilitator, end-users, developers, observers, mediators, and experts. This methodology was developed in the late 1970s by Chuck Morris and Tony Crawford, which were both from IBM.</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0"/>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Joint Application Development (JAD)</a:t>
            </a:r>
            <a:endParaRPr sz="3600"/>
          </a:p>
        </p:txBody>
      </p:sp>
      <p:sp>
        <p:nvSpPr>
          <p:cNvPr id="326" name="Google Shape;326;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A variation on JAD is the RAD which attempts to create an application more quickly through strategies that include fewer formal methodologies and reusing software components. A major advantage of JAD is that it allows for the simultaneous gathering and consolidating of large amounts of information. However, a drawback of JAD is that it opens up a lot of scope of inter-personal conflict.</a:t>
            </a:r>
            <a:endParaRPr/>
          </a:p>
          <a:p>
            <a:pPr marL="1079500" lvl="0" indent="-546100" algn="just" rtl="0">
              <a:spcBef>
                <a:spcPts val="480"/>
              </a:spcBef>
              <a:spcAft>
                <a:spcPts val="0"/>
              </a:spcAft>
              <a:buClr>
                <a:schemeClr val="dk1"/>
              </a:buClr>
              <a:buSzPts val="24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1"/>
          <p:cNvSpPr txBox="1">
            <a:spLocks noGrp="1"/>
          </p:cNvSpPr>
          <p:nvPr>
            <p:ph type="ctrTitle"/>
          </p:nvPr>
        </p:nvSpPr>
        <p:spPr>
          <a:xfrm>
            <a:off x="685800" y="2130425"/>
            <a:ext cx="7772400" cy="1470025"/>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Approaches to System Development</a:t>
            </a:r>
            <a:endParaRPr/>
          </a:p>
        </p:txBody>
      </p:sp>
      <p:sp>
        <p:nvSpPr>
          <p:cNvPr id="332" name="Google Shape;332;p4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2800"/>
              <a:buNone/>
            </a:pPr>
            <a:r>
              <a:rPr lang="en-PH"/>
              <a:t>Presented by</a:t>
            </a:r>
            <a:endParaRPr/>
          </a:p>
          <a:p>
            <a:pPr marL="0" lvl="0" indent="0" algn="ctr" rtl="0">
              <a:spcBef>
                <a:spcPts val="560"/>
              </a:spcBef>
              <a:spcAft>
                <a:spcPts val="0"/>
              </a:spcAft>
              <a:buClr>
                <a:srgbClr val="888888"/>
              </a:buClr>
              <a:buSzPts val="2800"/>
              <a:buNone/>
            </a:pPr>
            <a:r>
              <a:rPr lang="en-PH"/>
              <a:t>JIMMY DE VERA ROLDAN, MSIT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Systems Development Life Cycle (SDLC)</a:t>
            </a:r>
            <a:endParaRPr sz="3600"/>
          </a:p>
        </p:txBody>
      </p:sp>
      <p:sp>
        <p:nvSpPr>
          <p:cNvPr id="109" name="Google Shape;109;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Business system is a collection of policies, procedures, methods, people, machines, and other elements that interact and enable the organization to achieve its goals.</a:t>
            </a:r>
            <a:endParaRPr/>
          </a:p>
          <a:p>
            <a:pPr marL="1079500" lvl="0" indent="-546100" algn="just" rtl="0">
              <a:spcBef>
                <a:spcPts val="480"/>
              </a:spcBef>
              <a:spcAft>
                <a:spcPts val="0"/>
              </a:spcAft>
              <a:buClr>
                <a:schemeClr val="dk1"/>
              </a:buClr>
              <a:buSzPts val="2400"/>
              <a:buFont typeface="Arial"/>
              <a:buAutoNum type="arabicPeriod"/>
            </a:pPr>
            <a:r>
              <a:rPr lang="en-PH"/>
              <a:t>Information system is a collection of interrelated components that collect, process, store, and provide as output the information needed to complete a business task.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fontScale="90000"/>
          </a:bodyPr>
          <a:lstStyle/>
          <a:p>
            <a:pPr marL="0" lvl="0" indent="0" algn="r" rtl="0">
              <a:spcBef>
                <a:spcPts val="0"/>
              </a:spcBef>
              <a:spcAft>
                <a:spcPts val="0"/>
              </a:spcAft>
              <a:buClr>
                <a:srgbClr val="FFFF00"/>
              </a:buClr>
              <a:buSzPts val="3600"/>
              <a:buFont typeface="Arial"/>
              <a:buNone/>
            </a:pPr>
            <a:r>
              <a:rPr lang="en-PH" sz="3600"/>
              <a:t>Systems Development Life Cycle (SDLC)</a:t>
            </a:r>
            <a:endParaRPr sz="3600"/>
          </a:p>
        </p:txBody>
      </p:sp>
      <p:graphicFrame>
        <p:nvGraphicFramePr>
          <p:cNvPr id="2" name="Diagram 1">
            <a:extLst>
              <a:ext uri="{FF2B5EF4-FFF2-40B4-BE49-F238E27FC236}">
                <a16:creationId xmlns:a16="http://schemas.microsoft.com/office/drawing/2014/main" id="{504CD281-2336-330E-857F-C019C94ED5E4}"/>
              </a:ext>
            </a:extLst>
          </p:cNvPr>
          <p:cNvGraphicFramePr/>
          <p:nvPr>
            <p:extLst>
              <p:ext uri="{D42A27DB-BD31-4B8C-83A1-F6EECF244321}">
                <p14:modId xmlns:p14="http://schemas.microsoft.com/office/powerpoint/2010/main" val="260006741"/>
              </p:ext>
            </p:extLst>
          </p:nvPr>
        </p:nvGraphicFramePr>
        <p:xfrm>
          <a:off x="1714480" y="167529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Planning Phase Objectives</a:t>
            </a:r>
            <a:endParaRPr/>
          </a:p>
        </p:txBody>
      </p:sp>
      <p:sp>
        <p:nvSpPr>
          <p:cNvPr id="121" name="Google Shape;12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Project planning is the process of defining clear, discrete activities, and the work needed to complete each activity within a single project. </a:t>
            </a:r>
            <a:endParaRPr/>
          </a:p>
          <a:p>
            <a:pPr marL="1079500" lvl="0" indent="-546100" algn="just" rtl="0">
              <a:spcBef>
                <a:spcPts val="480"/>
              </a:spcBef>
              <a:spcAft>
                <a:spcPts val="0"/>
              </a:spcAft>
              <a:buClr>
                <a:schemeClr val="dk1"/>
              </a:buClr>
              <a:buSzPts val="2400"/>
              <a:buNone/>
            </a:pPr>
            <a:r>
              <a:rPr lang="en-PH"/>
              <a:t>The primary objectives of this phase are:</a:t>
            </a:r>
            <a:endParaRPr/>
          </a:p>
          <a:p>
            <a:pPr marL="1079500" lvl="0" indent="-546100" algn="just" rtl="0">
              <a:spcBef>
                <a:spcPts val="480"/>
              </a:spcBef>
              <a:spcAft>
                <a:spcPts val="0"/>
              </a:spcAft>
              <a:buClr>
                <a:schemeClr val="dk1"/>
              </a:buClr>
              <a:buSzPts val="2400"/>
              <a:buFont typeface="Arial"/>
              <a:buAutoNum type="arabicPeriod"/>
            </a:pPr>
            <a:r>
              <a:rPr lang="en-PH"/>
              <a:t>Identify the scope of the new system</a:t>
            </a:r>
            <a:endParaRPr/>
          </a:p>
          <a:p>
            <a:pPr marL="1079500" lvl="0" indent="-546100" algn="just" rtl="0">
              <a:spcBef>
                <a:spcPts val="480"/>
              </a:spcBef>
              <a:spcAft>
                <a:spcPts val="0"/>
              </a:spcAft>
              <a:buClr>
                <a:schemeClr val="dk1"/>
              </a:buClr>
              <a:buSzPts val="2400"/>
              <a:buFont typeface="Arial"/>
              <a:buAutoNum type="arabicPeriod"/>
            </a:pPr>
            <a:r>
              <a:rPr lang="en-PH"/>
              <a:t>Ensure that the project is feasible</a:t>
            </a:r>
            <a:endParaRPr/>
          </a:p>
          <a:p>
            <a:pPr marL="1079500" lvl="0" indent="-546100" algn="just" rtl="0">
              <a:spcBef>
                <a:spcPts val="480"/>
              </a:spcBef>
              <a:spcAft>
                <a:spcPts val="0"/>
              </a:spcAft>
              <a:buClr>
                <a:schemeClr val="dk1"/>
              </a:buClr>
              <a:buSzPts val="2400"/>
              <a:buFont typeface="Arial"/>
              <a:buAutoNum type="arabicPeriod"/>
            </a:pPr>
            <a:r>
              <a:rPr lang="en-PH"/>
              <a:t>Develop a schedule, resource plan, and budget for the remainder of the project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Planning Phase Activities</a:t>
            </a:r>
            <a:endParaRPr/>
          </a:p>
        </p:txBody>
      </p:sp>
      <p:sp>
        <p:nvSpPr>
          <p:cNvPr id="127" name="Google Shape;127;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Font typeface="Arial"/>
              <a:buAutoNum type="arabicPeriod"/>
            </a:pPr>
            <a:r>
              <a:rPr lang="en-PH"/>
              <a:t>Define the problem</a:t>
            </a:r>
            <a:endParaRPr/>
          </a:p>
          <a:p>
            <a:pPr marL="1079500" lvl="0" indent="-546100" algn="just" rtl="0">
              <a:spcBef>
                <a:spcPts val="480"/>
              </a:spcBef>
              <a:spcAft>
                <a:spcPts val="0"/>
              </a:spcAft>
              <a:buClr>
                <a:schemeClr val="dk1"/>
              </a:buClr>
              <a:buSzPts val="2400"/>
              <a:buFont typeface="Arial"/>
              <a:buAutoNum type="arabicPeriod"/>
            </a:pPr>
            <a:r>
              <a:rPr lang="en-PH"/>
              <a:t>Confirm project feasibility</a:t>
            </a:r>
            <a:endParaRPr/>
          </a:p>
          <a:p>
            <a:pPr marL="1079500" lvl="0" indent="-546100" algn="just" rtl="0">
              <a:spcBef>
                <a:spcPts val="480"/>
              </a:spcBef>
              <a:spcAft>
                <a:spcPts val="0"/>
              </a:spcAft>
              <a:buClr>
                <a:schemeClr val="dk1"/>
              </a:buClr>
              <a:buSzPts val="2400"/>
              <a:buFont typeface="Arial"/>
              <a:buAutoNum type="arabicPeriod"/>
            </a:pPr>
            <a:r>
              <a:rPr lang="en-PH"/>
              <a:t>Produce the project schedule</a:t>
            </a:r>
            <a:endParaRPr/>
          </a:p>
          <a:p>
            <a:pPr marL="1079500" lvl="0" indent="-546100" algn="just" rtl="0">
              <a:spcBef>
                <a:spcPts val="480"/>
              </a:spcBef>
              <a:spcAft>
                <a:spcPts val="0"/>
              </a:spcAft>
              <a:buClr>
                <a:schemeClr val="dk1"/>
              </a:buClr>
              <a:buSzPts val="2400"/>
              <a:buFont typeface="Arial"/>
              <a:buAutoNum type="arabicPeriod"/>
            </a:pPr>
            <a:r>
              <a:rPr lang="en-PH"/>
              <a:t>Staff the project</a:t>
            </a:r>
            <a:endParaRPr/>
          </a:p>
          <a:p>
            <a:pPr marL="1079500" lvl="0" indent="-546100" algn="just" rtl="0">
              <a:spcBef>
                <a:spcPts val="480"/>
              </a:spcBef>
              <a:spcAft>
                <a:spcPts val="0"/>
              </a:spcAft>
              <a:buClr>
                <a:schemeClr val="dk1"/>
              </a:buClr>
              <a:buSzPts val="2400"/>
              <a:buFont typeface="Arial"/>
              <a:buAutoNum type="arabicPeriod"/>
            </a:pPr>
            <a:r>
              <a:rPr lang="en-PH"/>
              <a:t>Launch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1714480" y="274638"/>
            <a:ext cx="6972320" cy="1143000"/>
          </a:xfrm>
          <a:prstGeom prst="rect">
            <a:avLst/>
          </a:prstGeom>
          <a:solidFill>
            <a:srgbClr val="C00000"/>
          </a:solidFill>
          <a:ln>
            <a:noFill/>
          </a:ln>
        </p:spPr>
        <p:txBody>
          <a:bodyPr spcFirstLastPara="1" wrap="square" lIns="91425" tIns="45700" rIns="91425" bIns="45700" anchor="ctr" anchorCtr="0">
            <a:normAutofit/>
          </a:bodyPr>
          <a:lstStyle/>
          <a:p>
            <a:pPr marL="0" lvl="0" indent="0" algn="r" rtl="0">
              <a:spcBef>
                <a:spcPts val="0"/>
              </a:spcBef>
              <a:spcAft>
                <a:spcPts val="0"/>
              </a:spcAft>
              <a:buClr>
                <a:srgbClr val="FFFF00"/>
              </a:buClr>
              <a:buSzPts val="4000"/>
              <a:buFont typeface="Arial"/>
              <a:buNone/>
            </a:pPr>
            <a:r>
              <a:rPr lang="en-PH"/>
              <a:t>Analysis Phase Objective</a:t>
            </a:r>
            <a:endParaRPr/>
          </a:p>
        </p:txBody>
      </p:sp>
      <p:sp>
        <p:nvSpPr>
          <p:cNvPr id="133" name="Google Shape;133;p8"/>
          <p:cNvSpPr txBox="1">
            <a:spLocks noGrp="1"/>
          </p:cNvSpPr>
          <p:nvPr>
            <p:ph type="body" idx="1"/>
          </p:nvPr>
        </p:nvSpPr>
        <p:spPr>
          <a:xfrm>
            <a:off x="457200" y="1509775"/>
            <a:ext cx="8229600" cy="4526100"/>
          </a:xfrm>
          <a:prstGeom prst="rect">
            <a:avLst/>
          </a:prstGeom>
          <a:noFill/>
          <a:ln>
            <a:noFill/>
          </a:ln>
        </p:spPr>
        <p:txBody>
          <a:bodyPr spcFirstLastPara="1" wrap="square" lIns="91425" tIns="45700" rIns="91425" bIns="45700" anchor="t" anchorCtr="0">
            <a:normAutofit/>
          </a:bodyPr>
          <a:lstStyle/>
          <a:p>
            <a:pPr marL="1079500" lvl="0" indent="-546100" algn="just" rtl="0">
              <a:spcBef>
                <a:spcPts val="0"/>
              </a:spcBef>
              <a:spcAft>
                <a:spcPts val="0"/>
              </a:spcAft>
              <a:buClr>
                <a:schemeClr val="dk1"/>
              </a:buClr>
              <a:buSzPts val="2400"/>
              <a:buNone/>
            </a:pPr>
            <a:r>
              <a:rPr lang="en-PH"/>
              <a:t>The primary objective of the analysis phase is to understand and document the business needs and the processing requirements of the new system. This phase is basically a discovery process. </a:t>
            </a:r>
            <a:endParaRPr/>
          </a:p>
        </p:txBody>
      </p:sp>
    </p:spTree>
  </p:cSld>
  <p:clrMapOvr>
    <a:masterClrMapping/>
  </p:clrMapOvr>
</p:sld>
</file>

<file path=ppt/theme/theme1.xml><?xml version="1.0" encoding="utf-8"?>
<a:theme xmlns:a="http://schemas.openxmlformats.org/drawingml/2006/main" name="Office Theme">
  <a:themeElements>
    <a:clrScheme name="Opulent">
      <a:dk1>
        <a:srgbClr val="000000"/>
      </a:dk1>
      <a:lt1>
        <a:srgbClr val="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1843</Words>
  <Application>Microsoft Office PowerPoint</Application>
  <PresentationFormat>On-screen Show (4:3)</PresentationFormat>
  <Paragraphs>159</Paragraphs>
  <Slides>42</Slides>
  <Notes>41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47" baseType="lpstr">
      <vt:lpstr>Arial</vt:lpstr>
      <vt:lpstr>Balthazar</vt:lpstr>
      <vt:lpstr>Century Gothic</vt:lpstr>
      <vt:lpstr>Office Theme</vt:lpstr>
      <vt:lpstr>Visio.Drawing.6</vt:lpstr>
      <vt:lpstr>Approaches to System Development</vt:lpstr>
      <vt:lpstr>Specific Objectives</vt:lpstr>
      <vt:lpstr>Systems Development Life Cycle (SDLC)</vt:lpstr>
      <vt:lpstr>Systems Development Life Cycle (SDLC)</vt:lpstr>
      <vt:lpstr>Systems Development Life Cycle (SDLC)</vt:lpstr>
      <vt:lpstr>Systems Development Life Cycle (SDLC)</vt:lpstr>
      <vt:lpstr>Planning Phase Objectives</vt:lpstr>
      <vt:lpstr>Planning Phase Activities</vt:lpstr>
      <vt:lpstr>Analysis Phase Objective</vt:lpstr>
      <vt:lpstr>Analysis Phase Activities</vt:lpstr>
      <vt:lpstr>Design Phase Objective</vt:lpstr>
      <vt:lpstr>Design Phase Activities</vt:lpstr>
      <vt:lpstr>Implementation Phase Objective</vt:lpstr>
      <vt:lpstr>Implementation Phase Activities</vt:lpstr>
      <vt:lpstr>Maintenance Phase Objective</vt:lpstr>
      <vt:lpstr>Maintenance Phase Activities</vt:lpstr>
      <vt:lpstr>Approaches to System Development</vt:lpstr>
      <vt:lpstr>The Waterfall Model</vt:lpstr>
      <vt:lpstr>The Waterfall Model</vt:lpstr>
      <vt:lpstr>The Waterfall Model</vt:lpstr>
      <vt:lpstr>Prototyping Model</vt:lpstr>
      <vt:lpstr>Prototyping Model</vt:lpstr>
      <vt:lpstr>Prototyping Advantages</vt:lpstr>
      <vt:lpstr>Prototyping Advantages</vt:lpstr>
      <vt:lpstr>Prototyping Disadvantages</vt:lpstr>
      <vt:lpstr>Spiral Model</vt:lpstr>
      <vt:lpstr>Spiral Model</vt:lpstr>
      <vt:lpstr>Spiral Model Advantages</vt:lpstr>
      <vt:lpstr>Spiral Model Disadvantages</vt:lpstr>
      <vt:lpstr>Extreme Programming (XP)</vt:lpstr>
      <vt:lpstr>Unified Process</vt:lpstr>
      <vt:lpstr>6 Best Practices in Unified Process</vt:lpstr>
      <vt:lpstr>Phases in Unified Process</vt:lpstr>
      <vt:lpstr>Agile Modelling</vt:lpstr>
      <vt:lpstr>Core Practices of Agile Modelling</vt:lpstr>
      <vt:lpstr>Rapid Application Development (RAD)</vt:lpstr>
      <vt:lpstr>Rapid Application Development (RAD)</vt:lpstr>
      <vt:lpstr>RAD Advantages </vt:lpstr>
      <vt:lpstr>RAD Disadvantages</vt:lpstr>
      <vt:lpstr>Joint Application Development (JAD)</vt:lpstr>
      <vt:lpstr>Joint Application Development (JAD)</vt:lpstr>
      <vt:lpstr>Approaches to System Development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Approaches to System Development</dc:title>
  <dc:creator>Paterno Gonzalo</dc:creator>
  <cp:lastModifiedBy>Jimmy Roldan</cp:lastModifiedBy>
  <cp:revision>6</cp:revision>
  <dcterms:created xsi:type="dcterms:W3CDTF">2020-06-04T00:33:50Z</dcterms:created>
  <dcterms:modified xsi:type="dcterms:W3CDTF">2025-08-08T09:30:28Z</dcterms:modified>
</cp:coreProperties>
</file>