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7" d="100"/>
          <a:sy n="87" d="100"/>
        </p:scale>
        <p:origin x="52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4/26/2023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6279">
        <p14:conveyor dir="l"/>
      </p:transition>
    </mc:Choice>
    <mc:Fallback>
      <p:transition spd="slow" advTm="6279">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6279">
        <p14:conveyor dir="l"/>
      </p:transition>
    </mc:Choice>
    <mc:Fallback>
      <p:transition spd="slow" advTm="6279">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6279">
        <p14:conveyor dir="l"/>
      </p:transition>
    </mc:Choice>
    <mc:Fallback>
      <p:transition spd="slow" advTm="6279">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Requires="p14">
      <p:transition spd="slow" p14:dur="2000" advTm="6279">
        <p14:conveyor dir="l"/>
      </p:transition>
    </mc:Choice>
    <mc:Fallback>
      <p:transition spd="slow" advTm="6279">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6279">
        <p14:conveyor dir="l"/>
      </p:transition>
    </mc:Choice>
    <mc:Fallback>
      <p:transition spd="slow" advTm="6279">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6279">
        <p14:conveyor dir="l"/>
      </p:transition>
    </mc:Choice>
    <mc:Fallback>
      <p:transition spd="slow" advTm="6279">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6279">
        <p14:conveyor dir="l"/>
      </p:transition>
    </mc:Choice>
    <mc:Fallback>
      <p:transition spd="slow" advTm="6279">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6279">
        <p14:conveyor dir="l"/>
      </p:transition>
    </mc:Choice>
    <mc:Fallback>
      <p:transition spd="slow" advTm="6279">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6279">
        <p14:conveyor dir="l"/>
      </p:transition>
    </mc:Choice>
    <mc:Fallback>
      <p:transition spd="slow" advTm="6279">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6279">
        <p14:conveyor dir="l"/>
      </p:transition>
    </mc:Choice>
    <mc:Fallback>
      <p:transition spd="slow" advTm="6279">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6279">
        <p14:conveyor dir="l"/>
      </p:transition>
    </mc:Choice>
    <mc:Fallback>
      <p:transition spd="slow" advTm="6279">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6279">
        <p14:conveyor dir="l"/>
      </p:transition>
    </mc:Choice>
    <mc:Fallback>
      <p:transition spd="slow" advTm="6279">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6279">
        <p14:conveyor dir="l"/>
      </p:transition>
    </mc:Choice>
    <mc:Fallback>
      <p:transition spd="slow" advTm="6279">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6279">
        <p14:conveyor dir="l"/>
      </p:transition>
    </mc:Choice>
    <mc:Fallback>
      <p:transition spd="slow" advTm="6279">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6279">
        <p14:conveyor dir="l"/>
      </p:transition>
    </mc:Choice>
    <mc:Fallback>
      <p:transition spd="slow" advTm="6279">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6279">
        <p14:conveyor dir="l"/>
      </p:transition>
    </mc:Choice>
    <mc:Fallback>
      <p:transition spd="slow" advTm="6279">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6279">
        <p14:conveyor dir="l"/>
      </p:transition>
    </mc:Choice>
    <mc:Fallback>
      <p:transition spd="slow" advTm="6279">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4/26/2023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mc:Choice xmlns:p14="http://schemas.microsoft.com/office/powerpoint/2010/main" Requires="p14">
      <p:transition spd="slow" p14:dur="2000" advTm="6279">
        <p14:conveyor dir="l"/>
      </p:transition>
    </mc:Choice>
    <mc:Fallback>
      <p:transition spd="slow" advTm="6279">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3.jpg"/><Relationship Id="rId5" Type="http://schemas.openxmlformats.org/officeDocument/2006/relationships/image" Target="../media/image6.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262FC-C311-675E-EDD9-E44DC8B99137}"/>
              </a:ext>
            </a:extLst>
          </p:cNvPr>
          <p:cNvSpPr>
            <a:spLocks noGrp="1"/>
          </p:cNvSpPr>
          <p:nvPr>
            <p:ph type="ctrTitle"/>
          </p:nvPr>
        </p:nvSpPr>
        <p:spPr/>
        <p:txBody>
          <a:bodyPr>
            <a:normAutofit/>
          </a:bodyPr>
          <a:lstStyle/>
          <a:p>
            <a:r>
              <a:rPr lang="en-IN" sz="3200" dirty="0">
                <a:latin typeface="Times New Roman" panose="02020603050405020304" pitchFamily="18" charset="0"/>
                <a:cs typeface="Times New Roman" panose="02020603050405020304" pitchFamily="18" charset="0"/>
              </a:rPr>
              <a:t>PROJECT EXPO 2023</a:t>
            </a:r>
            <a:endParaRPr lang="en-US" sz="3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2FE493F-FA59-1524-6EA6-9EB65AF1D15A}"/>
              </a:ext>
            </a:extLst>
          </p:cNvPr>
          <p:cNvSpPr txBox="1"/>
          <p:nvPr/>
        </p:nvSpPr>
        <p:spPr>
          <a:xfrm>
            <a:off x="2127739" y="3760655"/>
            <a:ext cx="8871438" cy="1569660"/>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PREDICTION AND PREVENTION OF MYOCARDIAL INFRACTION USING IOT AND SOC WITH MACHINE LEARNING APPROACH</a:t>
            </a:r>
            <a:endParaRPr lang="en-US" sz="3200" dirty="0"/>
          </a:p>
        </p:txBody>
      </p:sp>
      <p:pic>
        <p:nvPicPr>
          <p:cNvPr id="3" name="Picture 2">
            <a:extLst>
              <a:ext uri="{FF2B5EF4-FFF2-40B4-BE49-F238E27FC236}">
                <a16:creationId xmlns:a16="http://schemas.microsoft.com/office/drawing/2014/main" id="{8B5DCEF1-C1A6-9493-BAE9-A099320AF4B1}"/>
              </a:ext>
            </a:extLst>
          </p:cNvPr>
          <p:cNvPicPr>
            <a:picLocks noChangeAspect="1"/>
          </p:cNvPicPr>
          <p:nvPr/>
        </p:nvPicPr>
        <p:blipFill>
          <a:blip r:embed="rId2"/>
          <a:stretch>
            <a:fillRect/>
          </a:stretch>
        </p:blipFill>
        <p:spPr>
          <a:xfrm>
            <a:off x="10119946" y="-44442"/>
            <a:ext cx="2076163" cy="1004231"/>
          </a:xfrm>
          <a:prstGeom prst="rect">
            <a:avLst/>
          </a:prstGeom>
        </p:spPr>
      </p:pic>
    </p:spTree>
    <p:extLst>
      <p:ext uri="{BB962C8B-B14F-4D97-AF65-F5344CB8AC3E}">
        <p14:creationId xmlns:p14="http://schemas.microsoft.com/office/powerpoint/2010/main" val="1150898725"/>
      </p:ext>
    </p:extLst>
  </p:cSld>
  <p:clrMapOvr>
    <a:masterClrMapping/>
  </p:clrMapOvr>
  <mc:AlternateContent xmlns:mc="http://schemas.openxmlformats.org/markup-compatibility/2006">
    <mc:Choice xmlns:p14="http://schemas.microsoft.com/office/powerpoint/2010/main" Requires="p14">
      <p:transition spd="slow" p14:dur="2000" advTm="6279">
        <p14:conveyor dir="l"/>
      </p:transition>
    </mc:Choice>
    <mc:Fallback>
      <p:transition spd="slow" advTm="6279">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11110-1A5B-9385-C424-FF4AD144118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SOME BASIC COMPONENTS</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C4540FE-B5E2-0B3A-B06F-F63F72C1FC92}"/>
              </a:ext>
            </a:extLst>
          </p:cNvPr>
          <p:cNvPicPr>
            <a:picLocks noGrp="1" noChangeAspect="1"/>
          </p:cNvPicPr>
          <p:nvPr>
            <p:ph idx="1"/>
          </p:nvPr>
        </p:nvPicPr>
        <p:blipFill>
          <a:blip r:embed="rId2"/>
          <a:stretch>
            <a:fillRect/>
          </a:stretch>
        </p:blipFill>
        <p:spPr>
          <a:xfrm>
            <a:off x="1141413" y="1899856"/>
            <a:ext cx="2818934" cy="2467446"/>
          </a:xfrm>
        </p:spPr>
      </p:pic>
      <p:pic>
        <p:nvPicPr>
          <p:cNvPr id="7" name="Picture 6">
            <a:extLst>
              <a:ext uri="{FF2B5EF4-FFF2-40B4-BE49-F238E27FC236}">
                <a16:creationId xmlns:a16="http://schemas.microsoft.com/office/drawing/2014/main" id="{61563C7F-4BB1-49D5-8406-11FC6D833C30}"/>
              </a:ext>
            </a:extLst>
          </p:cNvPr>
          <p:cNvPicPr>
            <a:picLocks noChangeAspect="1"/>
          </p:cNvPicPr>
          <p:nvPr/>
        </p:nvPicPr>
        <p:blipFill>
          <a:blip r:embed="rId3"/>
          <a:stretch>
            <a:fillRect/>
          </a:stretch>
        </p:blipFill>
        <p:spPr>
          <a:xfrm>
            <a:off x="4514448" y="4367302"/>
            <a:ext cx="2872102" cy="2467446"/>
          </a:xfrm>
          <a:prstGeom prst="rect">
            <a:avLst/>
          </a:prstGeom>
        </p:spPr>
      </p:pic>
      <p:pic>
        <p:nvPicPr>
          <p:cNvPr id="9" name="Picture 8">
            <a:extLst>
              <a:ext uri="{FF2B5EF4-FFF2-40B4-BE49-F238E27FC236}">
                <a16:creationId xmlns:a16="http://schemas.microsoft.com/office/drawing/2014/main" id="{E99FCEDA-C1B4-B084-6C85-5BEAF5FB031A}"/>
              </a:ext>
            </a:extLst>
          </p:cNvPr>
          <p:cNvPicPr>
            <a:picLocks noChangeAspect="1"/>
          </p:cNvPicPr>
          <p:nvPr/>
        </p:nvPicPr>
        <p:blipFill>
          <a:blip r:embed="rId4"/>
          <a:stretch>
            <a:fillRect/>
          </a:stretch>
        </p:blipFill>
        <p:spPr>
          <a:xfrm>
            <a:off x="7798777" y="1899856"/>
            <a:ext cx="3248634" cy="2467446"/>
          </a:xfrm>
          <a:prstGeom prst="rect">
            <a:avLst/>
          </a:prstGeom>
        </p:spPr>
      </p:pic>
      <p:pic>
        <p:nvPicPr>
          <p:cNvPr id="10" name="Picture 9">
            <a:extLst>
              <a:ext uri="{FF2B5EF4-FFF2-40B4-BE49-F238E27FC236}">
                <a16:creationId xmlns:a16="http://schemas.microsoft.com/office/drawing/2014/main" id="{56C8E54D-3FF7-BACF-8187-5CC33B9B455C}"/>
              </a:ext>
            </a:extLst>
          </p:cNvPr>
          <p:cNvPicPr>
            <a:picLocks noChangeAspect="1"/>
          </p:cNvPicPr>
          <p:nvPr/>
        </p:nvPicPr>
        <p:blipFill>
          <a:blip r:embed="rId5"/>
          <a:stretch>
            <a:fillRect/>
          </a:stretch>
        </p:blipFill>
        <p:spPr>
          <a:xfrm>
            <a:off x="10115837" y="0"/>
            <a:ext cx="2076163" cy="1004231"/>
          </a:xfrm>
          <a:prstGeom prst="rect">
            <a:avLst/>
          </a:prstGeom>
        </p:spPr>
      </p:pic>
    </p:spTree>
    <p:extLst>
      <p:ext uri="{BB962C8B-B14F-4D97-AF65-F5344CB8AC3E}">
        <p14:creationId xmlns:p14="http://schemas.microsoft.com/office/powerpoint/2010/main" val="2545296237"/>
      </p:ext>
    </p:extLst>
  </p:cSld>
  <p:clrMapOvr>
    <a:masterClrMapping/>
  </p:clrMapOvr>
  <mc:AlternateContent xmlns:mc="http://schemas.openxmlformats.org/markup-compatibility/2006">
    <mc:Choice xmlns:p14="http://schemas.microsoft.com/office/powerpoint/2010/main" Requires="p14">
      <p:transition spd="slow" p14:dur="2000" advTm="6279">
        <p14:conveyor dir="l"/>
      </p:transition>
    </mc:Choice>
    <mc:Fallback>
      <p:transition spd="slow" advTm="6279">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1010-CF0B-9A6C-666F-D2A47D0CA79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TEAM MEMBERS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A6F610-6836-9543-8F0C-601B36AD7837}"/>
              </a:ext>
            </a:extLst>
          </p:cNvPr>
          <p:cNvSpPr>
            <a:spLocks noGrp="1"/>
          </p:cNvSpPr>
          <p:nvPr>
            <p:ph idx="1"/>
          </p:nvPr>
        </p:nvSpPr>
        <p:spPr/>
        <p:txBody>
          <a:bodyPr/>
          <a:lstStyle/>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SRISIVASUBBURAMANYAM BS</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THIRUMUKHIL S P</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MELVIN M KURIAN</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JEMILA NANCY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704031"/>
      </p:ext>
    </p:extLst>
  </p:cSld>
  <p:clrMapOvr>
    <a:masterClrMapping/>
  </p:clrMapOvr>
  <mc:AlternateContent xmlns:mc="http://schemas.openxmlformats.org/markup-compatibility/2006">
    <mc:Choice xmlns:p14="http://schemas.microsoft.com/office/powerpoint/2010/main" Requires="p14">
      <p:transition spd="slow" p14:dur="2000" advTm="6279">
        <p14:conveyor dir="l"/>
      </p:transition>
    </mc:Choice>
    <mc:Fallback>
      <p:transition spd="slow" advTm="6279">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02CBB1-3A49-C408-2CA3-A9C342A32D28}"/>
              </a:ext>
            </a:extLst>
          </p:cNvPr>
          <p:cNvSpPr txBox="1"/>
          <p:nvPr/>
        </p:nvSpPr>
        <p:spPr>
          <a:xfrm>
            <a:off x="2250831" y="2514600"/>
            <a:ext cx="9469316" cy="1446550"/>
          </a:xfrm>
          <a:prstGeom prst="rect">
            <a:avLst/>
          </a:prstGeom>
          <a:noFill/>
        </p:spPr>
        <p:txBody>
          <a:bodyPr wrap="square" rtlCol="0">
            <a:spAutoFit/>
          </a:bodyPr>
          <a:lstStyle/>
          <a:p>
            <a:r>
              <a:rPr lang="en-IN" sz="8800" dirty="0"/>
              <a:t>	THANK YOU</a:t>
            </a:r>
            <a:endParaRPr lang="en-US" sz="8800" dirty="0"/>
          </a:p>
        </p:txBody>
      </p:sp>
    </p:spTree>
    <p:extLst>
      <p:ext uri="{BB962C8B-B14F-4D97-AF65-F5344CB8AC3E}">
        <p14:creationId xmlns:p14="http://schemas.microsoft.com/office/powerpoint/2010/main" val="163401171"/>
      </p:ext>
    </p:extLst>
  </p:cSld>
  <p:clrMapOvr>
    <a:masterClrMapping/>
  </p:clrMapOvr>
  <mc:AlternateContent xmlns:mc="http://schemas.openxmlformats.org/markup-compatibility/2006">
    <mc:Choice xmlns:p14="http://schemas.microsoft.com/office/powerpoint/2010/main" Requires="p14">
      <p:transition spd="slow" p14:dur="2000" advTm="6279">
        <p14:conveyor dir="l"/>
      </p:transition>
    </mc:Choice>
    <mc:Fallback>
      <p:transition spd="slow" advTm="6279">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38D1-AC8A-B09E-5BE7-180B7AF54BE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A32356-73B3-2712-EB51-BA33BB530263}"/>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Our project proposes machine learning –based models to prevent, detect automatically and to provide a rapidly accurate physiological prediction of the severity of acute myocardial infarction (MI) from the perspective of physiology and from clinical features. The myocardial infarction is one of the most common cardiovascular diseases of the present time and it occurs as a result of myocardial distress leading to the death of myocardial tissue. By using the machine learning algorithms, we aim to provide an early detection of the disease for better guidance and also for prevention. This project can, thus potentially speed up the diagnosis of the acute MI in the cardio-emergency departments.</a:t>
            </a:r>
          </a:p>
        </p:txBody>
      </p:sp>
      <p:pic>
        <p:nvPicPr>
          <p:cNvPr id="5" name="Picture 4">
            <a:extLst>
              <a:ext uri="{FF2B5EF4-FFF2-40B4-BE49-F238E27FC236}">
                <a16:creationId xmlns:a16="http://schemas.microsoft.com/office/drawing/2014/main" id="{6CAE7BD5-B22F-6007-2645-EEF960B35810}"/>
              </a:ext>
            </a:extLst>
          </p:cNvPr>
          <p:cNvPicPr>
            <a:picLocks noChangeAspect="1"/>
          </p:cNvPicPr>
          <p:nvPr/>
        </p:nvPicPr>
        <p:blipFill>
          <a:blip r:embed="rId2"/>
          <a:stretch>
            <a:fillRect/>
          </a:stretch>
        </p:blipFill>
        <p:spPr>
          <a:xfrm>
            <a:off x="10115837" y="0"/>
            <a:ext cx="2076163" cy="1004231"/>
          </a:xfrm>
          <a:prstGeom prst="rect">
            <a:avLst/>
          </a:prstGeom>
        </p:spPr>
      </p:pic>
    </p:spTree>
    <p:extLst>
      <p:ext uri="{BB962C8B-B14F-4D97-AF65-F5344CB8AC3E}">
        <p14:creationId xmlns:p14="http://schemas.microsoft.com/office/powerpoint/2010/main" val="1193827485"/>
      </p:ext>
    </p:extLst>
  </p:cSld>
  <p:clrMapOvr>
    <a:masterClrMapping/>
  </p:clrMapOvr>
  <mc:AlternateContent xmlns:mc="http://schemas.openxmlformats.org/markup-compatibility/2006">
    <mc:Choice xmlns:p14="http://schemas.microsoft.com/office/powerpoint/2010/main" Requires="p14">
      <p:transition spd="slow" p14:dur="2000" advTm="6279">
        <p14:conveyor dir="l"/>
      </p:transition>
    </mc:Choice>
    <mc:Fallback>
      <p:transition spd="slow" advTm="6279">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EAC3-93CA-2515-4110-86208FB6584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MAJOR COMPONENTS USED</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B2DD3E-9D18-711F-A57C-BAF354D814B2}"/>
              </a:ext>
            </a:extLst>
          </p:cNvPr>
          <p:cNvSpPr>
            <a:spLocks noGrp="1"/>
          </p:cNvSpPr>
          <p:nvPr>
            <p:ph idx="1"/>
          </p:nvPr>
        </p:nvSpPr>
        <p:spPr>
          <a:xfrm>
            <a:off x="1053489" y="2205526"/>
            <a:ext cx="9905999" cy="3541714"/>
          </a:xfrm>
        </p:spPr>
        <p:txBody>
          <a:bodyPr>
            <a:normAutofit fontScale="92500" lnSpcReduction="10000"/>
          </a:bodyPr>
          <a:lstStyle/>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AURDINO (3 QTY)</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ECG MONITOR COMPONENT (1 QTY)</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GPS MONITOR COMPONENT(1 QTY)</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EMERGENCY DETECTION MONITOR(1 QTY)</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CONNECTING JUMPER CABLES</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BREAD BOARD</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AURDINO CONNECTING CABLES (TO SYSTEM)</a:t>
            </a:r>
          </a:p>
          <a:p>
            <a:pPr>
              <a:buFont typeface="Wingdings" panose="05000000000000000000" pitchFamily="2" charset="2"/>
              <a:buChar char="q"/>
            </a:pPr>
            <a:endParaRPr lang="en-US" b="1" dirty="0"/>
          </a:p>
        </p:txBody>
      </p:sp>
      <p:pic>
        <p:nvPicPr>
          <p:cNvPr id="5" name="Picture 4">
            <a:extLst>
              <a:ext uri="{FF2B5EF4-FFF2-40B4-BE49-F238E27FC236}">
                <a16:creationId xmlns:a16="http://schemas.microsoft.com/office/drawing/2014/main" id="{0C42F26C-921F-9190-B6E0-B92CCFB0E0E2}"/>
              </a:ext>
            </a:extLst>
          </p:cNvPr>
          <p:cNvPicPr>
            <a:picLocks noChangeAspect="1"/>
          </p:cNvPicPr>
          <p:nvPr/>
        </p:nvPicPr>
        <p:blipFill>
          <a:blip r:embed="rId2"/>
          <a:stretch>
            <a:fillRect/>
          </a:stretch>
        </p:blipFill>
        <p:spPr>
          <a:xfrm>
            <a:off x="10119946" y="-44442"/>
            <a:ext cx="2076163" cy="1004231"/>
          </a:xfrm>
          <a:prstGeom prst="rect">
            <a:avLst/>
          </a:prstGeom>
        </p:spPr>
      </p:pic>
    </p:spTree>
    <p:extLst>
      <p:ext uri="{BB962C8B-B14F-4D97-AF65-F5344CB8AC3E}">
        <p14:creationId xmlns:p14="http://schemas.microsoft.com/office/powerpoint/2010/main" val="3047561368"/>
      </p:ext>
    </p:extLst>
  </p:cSld>
  <p:clrMapOvr>
    <a:masterClrMapping/>
  </p:clrMapOvr>
  <mc:AlternateContent xmlns:mc="http://schemas.openxmlformats.org/markup-compatibility/2006">
    <mc:Choice xmlns:p14="http://schemas.microsoft.com/office/powerpoint/2010/main" Requires="p14">
      <p:transition spd="slow" p14:dur="2000" advTm="6279">
        <p14:conveyor dir="l"/>
      </p:transition>
    </mc:Choice>
    <mc:Fallback>
      <p:transition spd="slow" advTm="6279">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D468-4146-BEF5-274F-22A8CC48951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FUNCTIONS OF ECG MONITORING SYSTEM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FB162B-70A0-8F4E-C70F-E6588C1F699A}"/>
              </a:ext>
            </a:extLst>
          </p:cNvPr>
          <p:cNvSpPr>
            <a:spLocks noGrp="1"/>
          </p:cNvSpPr>
          <p:nvPr>
            <p:ph idx="1"/>
          </p:nvPr>
        </p:nvSpPr>
        <p:spPr/>
        <p:txBody>
          <a:bodyPr/>
          <a:lstStyle/>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USED TO MONITOR THE PERSON’S </a:t>
            </a:r>
            <a:r>
              <a:rPr lang="en-IN" dirty="0">
                <a:effectLst/>
                <a:latin typeface="Times New Roman" panose="02020603050405020304" pitchFamily="18" charset="0"/>
                <a:ea typeface="Calibri" panose="020F0502020204030204" pitchFamily="34" charset="0"/>
                <a:cs typeface="Times New Roman" panose="02020603050405020304" pitchFamily="18" charset="0"/>
              </a:rPr>
              <a:t>T</a:t>
            </a:r>
            <a:r>
              <a:rPr lang="en-US" dirty="0">
                <a:effectLst/>
                <a:latin typeface="Times New Roman" panose="02020603050405020304" pitchFamily="18" charset="0"/>
                <a:ea typeface="Calibri" panose="020F0502020204030204" pitchFamily="34" charset="0"/>
                <a:cs typeface="Times New Roman" panose="02020603050405020304" pitchFamily="18" charset="0"/>
              </a:rPr>
              <a:t>O CHECK YOUR HEART'S RHYTHM AND ELECTRICAL ACTIVITY. </a:t>
            </a:r>
          </a:p>
          <a:p>
            <a:pPr>
              <a:buFont typeface="Wingdings" panose="05000000000000000000" pitchFamily="2" charset="2"/>
              <a:buChar char="q"/>
            </a:pPr>
            <a:r>
              <a:rPr lang="en-US" dirty="0">
                <a:effectLst/>
                <a:latin typeface="Times New Roman" panose="02020603050405020304" pitchFamily="18" charset="0"/>
                <a:ea typeface="Calibri" panose="020F0502020204030204" pitchFamily="34" charset="0"/>
                <a:cs typeface="Times New Roman" panose="02020603050405020304" pitchFamily="18" charset="0"/>
              </a:rPr>
              <a:t>IT PROVIDES MINUTE WISE UPDATION ABOUT THE ECG OF THE USER WHO HAS IT IN A FORMAT OF A WATCH</a:t>
            </a:r>
          </a:p>
          <a:p>
            <a:pPr>
              <a:buFont typeface="Wingdings" panose="05000000000000000000" pitchFamily="2" charset="2"/>
              <a:buChar char="q"/>
            </a:pPr>
            <a:r>
              <a:rPr lang="en-US" dirty="0">
                <a:latin typeface="Times New Roman" panose="02020603050405020304" pitchFamily="18" charset="0"/>
                <a:ea typeface="Calibri" panose="020F0502020204030204" pitchFamily="34" charset="0"/>
                <a:cs typeface="Times New Roman" panose="02020603050405020304" pitchFamily="18" charset="0"/>
              </a:rPr>
              <a:t>THIS DETAILS ARE TRANSFERED USING NETWORK TRANSMISSION STATERGY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A1D2D5F-E3A9-43A0-DB99-DF807254FEDE}"/>
              </a:ext>
            </a:extLst>
          </p:cNvPr>
          <p:cNvPicPr>
            <a:picLocks noChangeAspect="1"/>
          </p:cNvPicPr>
          <p:nvPr/>
        </p:nvPicPr>
        <p:blipFill>
          <a:blip r:embed="rId2"/>
          <a:stretch>
            <a:fillRect/>
          </a:stretch>
        </p:blipFill>
        <p:spPr>
          <a:xfrm>
            <a:off x="10119946" y="-44442"/>
            <a:ext cx="2076163" cy="1004231"/>
          </a:xfrm>
          <a:prstGeom prst="rect">
            <a:avLst/>
          </a:prstGeom>
        </p:spPr>
      </p:pic>
    </p:spTree>
    <p:extLst>
      <p:ext uri="{BB962C8B-B14F-4D97-AF65-F5344CB8AC3E}">
        <p14:creationId xmlns:p14="http://schemas.microsoft.com/office/powerpoint/2010/main" val="2868255465"/>
      </p:ext>
    </p:extLst>
  </p:cSld>
  <p:clrMapOvr>
    <a:masterClrMapping/>
  </p:clrMapOvr>
  <mc:AlternateContent xmlns:mc="http://schemas.openxmlformats.org/markup-compatibility/2006">
    <mc:Choice xmlns:p14="http://schemas.microsoft.com/office/powerpoint/2010/main" Requires="p14">
      <p:transition spd="slow" p14:dur="2000" advTm="6279">
        <p14:conveyor dir="l"/>
      </p:transition>
    </mc:Choice>
    <mc:Fallback>
      <p:transition spd="slow" advTm="6279">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5D4C-3335-1ABD-C130-A6D8BEC55C28}"/>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Functions of </a:t>
            </a:r>
            <a:r>
              <a:rPr lang="en-IN" dirty="0" err="1">
                <a:latin typeface="Times New Roman" panose="02020603050405020304" pitchFamily="18" charset="0"/>
                <a:cs typeface="Times New Roman" panose="02020603050405020304" pitchFamily="18" charset="0"/>
              </a:rPr>
              <a:t>gps</a:t>
            </a:r>
            <a:r>
              <a:rPr lang="en-IN" dirty="0">
                <a:latin typeface="Times New Roman" panose="02020603050405020304" pitchFamily="18" charset="0"/>
                <a:cs typeface="Times New Roman" panose="02020603050405020304" pitchFamily="18" charset="0"/>
              </a:rPr>
              <a:t> monitoring system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48E013-C377-3DBE-769A-75F2CEEDEA38}"/>
              </a:ext>
            </a:extLst>
          </p:cNvPr>
          <p:cNvSpPr>
            <a:spLocks noGrp="1"/>
          </p:cNvSpPr>
          <p:nvPr>
            <p:ph idx="1"/>
          </p:nvPr>
        </p:nvSpPr>
        <p:spPr/>
        <p:txBody>
          <a:bodyPr/>
          <a:lstStyle/>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IT HELPS IN MONITORING THE GEOLOCATION OF THE USER TO UPDATE THE LOCATION TO THE EMERGENCY SERVICES IN TIME OF THE ABNORMAL SYSTEMS EXPERIENCED BY THE USER</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IN CASE OF ANY EMERGENCY IT SENDS THE CURRENT LOCATION OF THE USER TO THE AMBULANCE SERVICES TO PROVID BASIC HEALTH ASSISTANCE</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IT TAKES THE USER HEALTH STATUS FROM THE ECG MONITOR</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3925359-12EB-E78C-7B38-7EE9CA57996B}"/>
              </a:ext>
            </a:extLst>
          </p:cNvPr>
          <p:cNvPicPr>
            <a:picLocks noChangeAspect="1"/>
          </p:cNvPicPr>
          <p:nvPr/>
        </p:nvPicPr>
        <p:blipFill>
          <a:blip r:embed="rId2"/>
          <a:stretch>
            <a:fillRect/>
          </a:stretch>
        </p:blipFill>
        <p:spPr>
          <a:xfrm>
            <a:off x="10115837" y="0"/>
            <a:ext cx="2076163" cy="1004231"/>
          </a:xfrm>
          <a:prstGeom prst="rect">
            <a:avLst/>
          </a:prstGeom>
        </p:spPr>
      </p:pic>
    </p:spTree>
    <p:extLst>
      <p:ext uri="{BB962C8B-B14F-4D97-AF65-F5344CB8AC3E}">
        <p14:creationId xmlns:p14="http://schemas.microsoft.com/office/powerpoint/2010/main" val="1219218107"/>
      </p:ext>
    </p:extLst>
  </p:cSld>
  <p:clrMapOvr>
    <a:masterClrMapping/>
  </p:clrMapOvr>
  <mc:AlternateContent xmlns:mc="http://schemas.openxmlformats.org/markup-compatibility/2006">
    <mc:Choice xmlns:p14="http://schemas.microsoft.com/office/powerpoint/2010/main" Requires="p14">
      <p:transition spd="slow" p14:dur="2000" advTm="6279">
        <p14:conveyor dir="l"/>
      </p:transition>
    </mc:Choice>
    <mc:Fallback>
      <p:transition spd="slow" advTm="6279">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FC60-DA13-94B0-C30D-8B20F55ACB1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FUNCTIONS OF EMERGENCY DETECTION MONITOR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9551FB-025B-BB6E-F1BF-620DB0C5415F}"/>
              </a:ext>
            </a:extLst>
          </p:cNvPr>
          <p:cNvSpPr>
            <a:spLocks noGrp="1"/>
          </p:cNvSpPr>
          <p:nvPr>
            <p:ph idx="1"/>
          </p:nvPr>
        </p:nvSpPr>
        <p:spPr/>
        <p:txBody>
          <a:bodyPr>
            <a:normAutofit lnSpcReduction="10000"/>
          </a:bodyPr>
          <a:lstStyle/>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BASICALLY THE FUNCTION OF THE EMERGENCY DETECTION MONITOR IS  TO OBTAIN THE RECORD OF THE USER WHEN IT GETS ABNORMAL WHICH IS DETECTED BY THE ECG MONIOR </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AT THE TIME IT SENDS THE EMERGENCY MESSAGE TO THE USER’S CONSULTING DOCTOR WITH A CURRENT BASIC MEDICAL REPORT OF THE USER</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IT EVEN SENDS EMERGENCY MESSAGE TO THE USER’S CLOSE RELATIVES AS WELL AS THE NEARBY AMBULANCE SERVICE</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83FF170-E128-69B9-C8F8-B78E0F50F513}"/>
              </a:ext>
            </a:extLst>
          </p:cNvPr>
          <p:cNvPicPr>
            <a:picLocks noChangeAspect="1"/>
          </p:cNvPicPr>
          <p:nvPr/>
        </p:nvPicPr>
        <p:blipFill>
          <a:blip r:embed="rId2"/>
          <a:stretch>
            <a:fillRect/>
          </a:stretch>
        </p:blipFill>
        <p:spPr>
          <a:xfrm>
            <a:off x="10115837" y="0"/>
            <a:ext cx="2076163" cy="1004231"/>
          </a:xfrm>
          <a:prstGeom prst="rect">
            <a:avLst/>
          </a:prstGeom>
        </p:spPr>
      </p:pic>
    </p:spTree>
    <p:extLst>
      <p:ext uri="{BB962C8B-B14F-4D97-AF65-F5344CB8AC3E}">
        <p14:creationId xmlns:p14="http://schemas.microsoft.com/office/powerpoint/2010/main" val="1983463699"/>
      </p:ext>
    </p:extLst>
  </p:cSld>
  <p:clrMapOvr>
    <a:masterClrMapping/>
  </p:clrMapOvr>
  <mc:AlternateContent xmlns:mc="http://schemas.openxmlformats.org/markup-compatibility/2006">
    <mc:Choice xmlns:p14="http://schemas.microsoft.com/office/powerpoint/2010/main" Requires="p14">
      <p:transition spd="slow" p14:dur="2000" advTm="6279">
        <p14:conveyor dir="l"/>
      </p:transition>
    </mc:Choice>
    <mc:Fallback>
      <p:transition spd="slow" advTm="6279">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EF9E3-CE4A-2E76-4667-44F49DD6F31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BASIC FUNCTION OF THE SYSTEM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D5B7DE-D3C3-5DD5-0C99-FBF55EC764A5}"/>
              </a:ext>
            </a:extLst>
          </p:cNvPr>
          <p:cNvSpPr>
            <a:spLocks noGrp="1"/>
          </p:cNvSpPr>
          <p:nvPr>
            <p:ph idx="1"/>
          </p:nvPr>
        </p:nvSpPr>
        <p:spPr/>
        <p:txBody>
          <a:bodyPr>
            <a:normAutofit lnSpcReduction="10000"/>
          </a:bodyPr>
          <a:lstStyle/>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THE ABNORMAL CODITION IS NOTED BY THE ECG MONITOR AND WHICH SENDS THE MESSAGE TO THE CONSULTING DOCTOR IN A BASIC FORMAT </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GPS MONITOR GETS TRIGGERED AND SENDS THE CURRENT GEOLOCATION TO THE NEARBY AMBULANCE SERVICE AS WELL AS THE CLOSE RELATIVES</a:t>
            </a:r>
            <a:r>
              <a:rPr lang="en-US" dirty="0">
                <a:latin typeface="Times New Roman" panose="02020603050405020304" pitchFamily="18" charset="0"/>
                <a:cs typeface="Times New Roman" panose="02020603050405020304" pitchFamily="18" charset="0"/>
              </a:rPr>
              <a:t> WITH A EMEREGENCY MESSAGE USING EMERGENCY DETECTION MONITOR TRIGGERED BY ECG MONITOR </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180565A-FD20-272A-DC73-BD1F332D169D}"/>
              </a:ext>
            </a:extLst>
          </p:cNvPr>
          <p:cNvPicPr>
            <a:picLocks noChangeAspect="1"/>
          </p:cNvPicPr>
          <p:nvPr/>
        </p:nvPicPr>
        <p:blipFill>
          <a:blip r:embed="rId2"/>
          <a:stretch>
            <a:fillRect/>
          </a:stretch>
        </p:blipFill>
        <p:spPr>
          <a:xfrm>
            <a:off x="10115837" y="-52754"/>
            <a:ext cx="2076163" cy="1004231"/>
          </a:xfrm>
          <a:prstGeom prst="rect">
            <a:avLst/>
          </a:prstGeom>
        </p:spPr>
      </p:pic>
    </p:spTree>
    <p:extLst>
      <p:ext uri="{BB962C8B-B14F-4D97-AF65-F5344CB8AC3E}">
        <p14:creationId xmlns:p14="http://schemas.microsoft.com/office/powerpoint/2010/main" val="1442702456"/>
      </p:ext>
    </p:extLst>
  </p:cSld>
  <p:clrMapOvr>
    <a:masterClrMapping/>
  </p:clrMapOvr>
  <mc:AlternateContent xmlns:mc="http://schemas.openxmlformats.org/markup-compatibility/2006">
    <mc:Choice xmlns:p14="http://schemas.microsoft.com/office/powerpoint/2010/main" Requires="p14">
      <p:transition spd="slow" p14:dur="2000" advTm="6279">
        <p14:conveyor dir="l"/>
      </p:transition>
    </mc:Choice>
    <mc:Fallback>
      <p:transition spd="slow" advTm="6279">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5CB3-3097-6A3D-A0D5-6747C5EA9F6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ECG MODULE COMPONENTS AND HEART RATE MONITORING SENSOR</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BF8D2BC-7FAA-448C-BD28-4333506C6414}"/>
              </a:ext>
            </a:extLst>
          </p:cNvPr>
          <p:cNvPicPr>
            <a:picLocks noGrp="1" noChangeAspect="1"/>
          </p:cNvPicPr>
          <p:nvPr>
            <p:ph idx="1"/>
          </p:nvPr>
        </p:nvPicPr>
        <p:blipFill>
          <a:blip r:embed="rId3"/>
          <a:stretch>
            <a:fillRect/>
          </a:stretch>
        </p:blipFill>
        <p:spPr>
          <a:xfrm>
            <a:off x="870022" y="2097088"/>
            <a:ext cx="2840331" cy="2822838"/>
          </a:xfrm>
        </p:spPr>
      </p:pic>
      <p:pic>
        <p:nvPicPr>
          <p:cNvPr id="9" name="Picture 8">
            <a:extLst>
              <a:ext uri="{FF2B5EF4-FFF2-40B4-BE49-F238E27FC236}">
                <a16:creationId xmlns:a16="http://schemas.microsoft.com/office/drawing/2014/main" id="{32F9DE46-BD20-859C-85A6-8B892CC6E436}"/>
              </a:ext>
            </a:extLst>
          </p:cNvPr>
          <p:cNvPicPr>
            <a:picLocks noChangeAspect="1"/>
          </p:cNvPicPr>
          <p:nvPr/>
        </p:nvPicPr>
        <p:blipFill>
          <a:blip r:embed="rId4"/>
          <a:stretch>
            <a:fillRect/>
          </a:stretch>
        </p:blipFill>
        <p:spPr>
          <a:xfrm>
            <a:off x="4105935" y="2097088"/>
            <a:ext cx="3096653" cy="2822838"/>
          </a:xfrm>
          <a:prstGeom prst="rect">
            <a:avLst/>
          </a:prstGeom>
        </p:spPr>
      </p:pic>
      <p:pic>
        <p:nvPicPr>
          <p:cNvPr id="11" name="Picture 10">
            <a:extLst>
              <a:ext uri="{FF2B5EF4-FFF2-40B4-BE49-F238E27FC236}">
                <a16:creationId xmlns:a16="http://schemas.microsoft.com/office/drawing/2014/main" id="{7CECD37A-B727-0892-A4DA-67155093B8B1}"/>
              </a:ext>
            </a:extLst>
          </p:cNvPr>
          <p:cNvPicPr>
            <a:picLocks noChangeAspect="1"/>
          </p:cNvPicPr>
          <p:nvPr/>
        </p:nvPicPr>
        <p:blipFill>
          <a:blip r:embed="rId5"/>
          <a:stretch>
            <a:fillRect/>
          </a:stretch>
        </p:blipFill>
        <p:spPr>
          <a:xfrm>
            <a:off x="7598170" y="2739246"/>
            <a:ext cx="3900995" cy="2180680"/>
          </a:xfrm>
          <a:prstGeom prst="rect">
            <a:avLst/>
          </a:prstGeom>
        </p:spPr>
      </p:pic>
      <p:pic>
        <p:nvPicPr>
          <p:cNvPr id="12" name="Picture 11">
            <a:extLst>
              <a:ext uri="{FF2B5EF4-FFF2-40B4-BE49-F238E27FC236}">
                <a16:creationId xmlns:a16="http://schemas.microsoft.com/office/drawing/2014/main" id="{9DA7AE47-A8C0-AE83-9E44-044860D1926C}"/>
              </a:ext>
            </a:extLst>
          </p:cNvPr>
          <p:cNvPicPr>
            <a:picLocks noChangeAspect="1"/>
          </p:cNvPicPr>
          <p:nvPr/>
        </p:nvPicPr>
        <p:blipFill>
          <a:blip r:embed="rId6"/>
          <a:stretch>
            <a:fillRect/>
          </a:stretch>
        </p:blipFill>
        <p:spPr>
          <a:xfrm>
            <a:off x="10115837" y="0"/>
            <a:ext cx="2076163" cy="1004231"/>
          </a:xfrm>
          <a:prstGeom prst="rect">
            <a:avLst/>
          </a:prstGeom>
        </p:spPr>
      </p:pic>
    </p:spTree>
    <p:extLst>
      <p:ext uri="{BB962C8B-B14F-4D97-AF65-F5344CB8AC3E}">
        <p14:creationId xmlns:p14="http://schemas.microsoft.com/office/powerpoint/2010/main" val="15137491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6279">
        <p14:conveyor dir="l"/>
      </p:transition>
    </mc:Choice>
    <mc:Fallback>
      <p:transition spd="slow" advTm="6279">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E833A-1979-49D2-0094-8623FDF30C3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GLOBAL POSITIONING SYSTEM MODULE AND INTERNET DEVELOPMENT MODULE</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1689852-DDC3-1F45-4E4E-6E1EBC0742EB}"/>
              </a:ext>
            </a:extLst>
          </p:cNvPr>
          <p:cNvPicPr>
            <a:picLocks noGrp="1" noChangeAspect="1"/>
          </p:cNvPicPr>
          <p:nvPr>
            <p:ph idx="1"/>
          </p:nvPr>
        </p:nvPicPr>
        <p:blipFill>
          <a:blip r:embed="rId2"/>
          <a:stretch>
            <a:fillRect/>
          </a:stretch>
        </p:blipFill>
        <p:spPr>
          <a:xfrm>
            <a:off x="2148717" y="2554287"/>
            <a:ext cx="3425605" cy="2686930"/>
          </a:xfrm>
        </p:spPr>
      </p:pic>
      <p:pic>
        <p:nvPicPr>
          <p:cNvPr id="7" name="Picture 6">
            <a:extLst>
              <a:ext uri="{FF2B5EF4-FFF2-40B4-BE49-F238E27FC236}">
                <a16:creationId xmlns:a16="http://schemas.microsoft.com/office/drawing/2014/main" id="{C8F10E5D-ADA7-C746-DF5E-1FE28B145EDE}"/>
              </a:ext>
            </a:extLst>
          </p:cNvPr>
          <p:cNvPicPr>
            <a:picLocks noChangeAspect="1"/>
          </p:cNvPicPr>
          <p:nvPr/>
        </p:nvPicPr>
        <p:blipFill>
          <a:blip r:embed="rId3"/>
          <a:stretch>
            <a:fillRect/>
          </a:stretch>
        </p:blipFill>
        <p:spPr>
          <a:xfrm>
            <a:off x="6479953" y="2554287"/>
            <a:ext cx="3200377" cy="2747311"/>
          </a:xfrm>
          <a:prstGeom prst="rect">
            <a:avLst/>
          </a:prstGeom>
        </p:spPr>
      </p:pic>
      <p:pic>
        <p:nvPicPr>
          <p:cNvPr id="8" name="Picture 7">
            <a:extLst>
              <a:ext uri="{FF2B5EF4-FFF2-40B4-BE49-F238E27FC236}">
                <a16:creationId xmlns:a16="http://schemas.microsoft.com/office/drawing/2014/main" id="{F17AF27D-BF18-8522-52AA-D5F303A4BD74}"/>
              </a:ext>
            </a:extLst>
          </p:cNvPr>
          <p:cNvPicPr>
            <a:picLocks noChangeAspect="1"/>
          </p:cNvPicPr>
          <p:nvPr/>
        </p:nvPicPr>
        <p:blipFill>
          <a:blip r:embed="rId4"/>
          <a:stretch>
            <a:fillRect/>
          </a:stretch>
        </p:blipFill>
        <p:spPr>
          <a:xfrm>
            <a:off x="10115837" y="0"/>
            <a:ext cx="2076163" cy="1004231"/>
          </a:xfrm>
          <a:prstGeom prst="rect">
            <a:avLst/>
          </a:prstGeom>
        </p:spPr>
      </p:pic>
    </p:spTree>
    <p:extLst>
      <p:ext uri="{BB962C8B-B14F-4D97-AF65-F5344CB8AC3E}">
        <p14:creationId xmlns:p14="http://schemas.microsoft.com/office/powerpoint/2010/main" val="968703173"/>
      </p:ext>
    </p:extLst>
  </p:cSld>
  <p:clrMapOvr>
    <a:masterClrMapping/>
  </p:clrMapOvr>
  <mc:AlternateContent xmlns:mc="http://schemas.openxmlformats.org/markup-compatibility/2006">
    <mc:Choice xmlns:p14="http://schemas.microsoft.com/office/powerpoint/2010/main" Requires="p14">
      <p:transition spd="slow" p14:dur="2000" advTm="6279">
        <p14:conveyor dir="l"/>
      </p:transition>
    </mc:Choice>
    <mc:Fallback>
      <p:transition spd="slow" advTm="6279">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281</TotalTime>
  <Words>452</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Tw Cen MT</vt:lpstr>
      <vt:lpstr>Wingdings</vt:lpstr>
      <vt:lpstr>Circuit</vt:lpstr>
      <vt:lpstr>PROJECT EXPO 2023</vt:lpstr>
      <vt:lpstr>ABSTRACT</vt:lpstr>
      <vt:lpstr>MAJOR COMPONENTS USED</vt:lpstr>
      <vt:lpstr>FUNCTIONS OF ECG MONITORING SYSTEM</vt:lpstr>
      <vt:lpstr>Functions of gps monitoring system</vt:lpstr>
      <vt:lpstr>FUNCTIONS OF EMERGENCY DETECTION MONITOR </vt:lpstr>
      <vt:lpstr>BASIC FUNCTION OF THE SYSTEM</vt:lpstr>
      <vt:lpstr>ECG MODULE COMPONENTS AND HEART RATE MONITORING SENSOR</vt:lpstr>
      <vt:lpstr>GLOBAL POSITIONING SYSTEM MODULE AND INTERNET DEVELOPMENT MODULE</vt:lpstr>
      <vt:lpstr>SOME BASIC COMPONENTS</vt:lpstr>
      <vt:lpstr>TEAM MEMBERS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EXPO 2023</dc:title>
  <dc:creator>THIRUMUKHIL PRABHAKARAN (RA2111003050060)</dc:creator>
  <cp:lastModifiedBy>THIRUMUKHIL PRABHAKARAN (RA2111003050060)</cp:lastModifiedBy>
  <cp:revision>23</cp:revision>
  <dcterms:created xsi:type="dcterms:W3CDTF">2023-04-06T16:07:35Z</dcterms:created>
  <dcterms:modified xsi:type="dcterms:W3CDTF">2023-04-26T06:42:52Z</dcterms:modified>
</cp:coreProperties>
</file>