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7" r:id="rId3"/>
    <p:sldId id="268" r:id="rId4"/>
    <p:sldId id="258" r:id="rId5"/>
    <p:sldId id="267" r:id="rId6"/>
    <p:sldId id="270" r:id="rId7"/>
    <p:sldId id="262" r:id="rId8"/>
    <p:sldId id="263" r:id="rId9"/>
    <p:sldId id="265" r:id="rId10"/>
    <p:sldId id="278" r:id="rId11"/>
    <p:sldId id="271" r:id="rId12"/>
    <p:sldId id="276" r:id="rId13"/>
    <p:sldId id="274" r:id="rId14"/>
    <p:sldId id="273" r:id="rId15"/>
    <p:sldId id="275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3" autoAdjust="0"/>
    <p:restoredTop sz="85235" autoAdjust="0"/>
  </p:normalViewPr>
  <p:slideViewPr>
    <p:cSldViewPr>
      <p:cViewPr varScale="1">
        <p:scale>
          <a:sx n="100" d="100"/>
          <a:sy n="10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e\Documents\Uni\Thesis\blifJoin\results.csv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Dave\Documents\Uni\Thesis\blifJoin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AU"/>
              <a:t>Number Combinational Logic</a:t>
            </a:r>
            <a:r>
              <a:rPr lang="en-AU" baseline="0"/>
              <a:t> Elements vs Area</a:t>
            </a:r>
            <a:endParaRPr lang="en-AU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0755818022747163"/>
          <c:y val="0.25024314668999709"/>
          <c:w val="0.59367738407699033"/>
          <c:h val="0.53560549722951323"/>
        </c:manualLayout>
      </c:layout>
      <c:scatterChart>
        <c:scatterStyle val="smoothMarker"/>
        <c:varyColors val="0"/>
        <c:ser>
          <c:idx val="0"/>
          <c:order val="0"/>
          <c:tx>
            <c:v>Total Area</c:v>
          </c:tx>
          <c:spPr>
            <a:ln w="19050"/>
          </c:spPr>
          <c:marker>
            <c:symbol val="x"/>
            <c:size val="7"/>
          </c:marker>
          <c:xVal>
            <c:numRef>
              <c:f>results!$E$51:$E$90</c:f>
              <c:numCache>
                <c:formatCode>General</c:formatCode>
                <c:ptCount val="40"/>
                <c:pt idx="0">
                  <c:v>1046</c:v>
                </c:pt>
                <c:pt idx="1">
                  <c:v>1064</c:v>
                </c:pt>
                <c:pt idx="2">
                  <c:v>1262</c:v>
                </c:pt>
                <c:pt idx="3">
                  <c:v>1362</c:v>
                </c:pt>
                <c:pt idx="4">
                  <c:v>1397</c:v>
                </c:pt>
                <c:pt idx="5">
                  <c:v>1494</c:v>
                </c:pt>
                <c:pt idx="6">
                  <c:v>1522</c:v>
                </c:pt>
                <c:pt idx="7">
                  <c:v>1591</c:v>
                </c:pt>
                <c:pt idx="8">
                  <c:v>1699</c:v>
                </c:pt>
                <c:pt idx="9">
                  <c:v>1750</c:v>
                </c:pt>
                <c:pt idx="10">
                  <c:v>1878</c:v>
                </c:pt>
                <c:pt idx="11">
                  <c:v>1930</c:v>
                </c:pt>
                <c:pt idx="12">
                  <c:v>3255</c:v>
                </c:pt>
                <c:pt idx="13">
                  <c:v>3260</c:v>
                </c:pt>
                <c:pt idx="14">
                  <c:v>3539</c:v>
                </c:pt>
                <c:pt idx="15">
                  <c:v>3602</c:v>
                </c:pt>
                <c:pt idx="16">
                  <c:v>3690</c:v>
                </c:pt>
                <c:pt idx="17">
                  <c:v>3805</c:v>
                </c:pt>
                <c:pt idx="18">
                  <c:v>4205</c:v>
                </c:pt>
                <c:pt idx="19">
                  <c:v>4283</c:v>
                </c:pt>
                <c:pt idx="20">
                  <c:v>4521</c:v>
                </c:pt>
                <c:pt idx="21">
                  <c:v>4574</c:v>
                </c:pt>
                <c:pt idx="22">
                  <c:v>4575</c:v>
                </c:pt>
                <c:pt idx="23">
                  <c:v>4598</c:v>
                </c:pt>
                <c:pt idx="24">
                  <c:v>5018</c:v>
                </c:pt>
                <c:pt idx="25">
                  <c:v>5285</c:v>
                </c:pt>
                <c:pt idx="26">
                  <c:v>5294</c:v>
                </c:pt>
                <c:pt idx="27">
                  <c:v>5637</c:v>
                </c:pt>
                <c:pt idx="28">
                  <c:v>5796</c:v>
                </c:pt>
                <c:pt idx="29">
                  <c:v>6042</c:v>
                </c:pt>
                <c:pt idx="30">
                  <c:v>6177</c:v>
                </c:pt>
                <c:pt idx="31">
                  <c:v>8365</c:v>
                </c:pt>
                <c:pt idx="32">
                  <c:v>10733</c:v>
                </c:pt>
                <c:pt idx="33">
                  <c:v>10920</c:v>
                </c:pt>
                <c:pt idx="34">
                  <c:v>11116</c:v>
                </c:pt>
                <c:pt idx="35">
                  <c:v>13765</c:v>
                </c:pt>
                <c:pt idx="36">
                  <c:v>13804</c:v>
                </c:pt>
                <c:pt idx="37">
                  <c:v>18232</c:v>
                </c:pt>
                <c:pt idx="38">
                  <c:v>18835</c:v>
                </c:pt>
                <c:pt idx="39">
                  <c:v>25177</c:v>
                </c:pt>
              </c:numCache>
            </c:numRef>
          </c:xVal>
          <c:yVal>
            <c:numRef>
              <c:f>results!$F$51:$F$90</c:f>
              <c:numCache>
                <c:formatCode>0.00E+00</c:formatCode>
                <c:ptCount val="40"/>
                <c:pt idx="0">
                  <c:v>2503460</c:v>
                </c:pt>
                <c:pt idx="1">
                  <c:v>2503460</c:v>
                </c:pt>
                <c:pt idx="2">
                  <c:v>2903430</c:v>
                </c:pt>
                <c:pt idx="3">
                  <c:v>2903430</c:v>
                </c:pt>
                <c:pt idx="4">
                  <c:v>2903430</c:v>
                </c:pt>
                <c:pt idx="5">
                  <c:v>3333020</c:v>
                </c:pt>
                <c:pt idx="6">
                  <c:v>3333020</c:v>
                </c:pt>
                <c:pt idx="7">
                  <c:v>3792240</c:v>
                </c:pt>
                <c:pt idx="8">
                  <c:v>3792240</c:v>
                </c:pt>
                <c:pt idx="9">
                  <c:v>3792240</c:v>
                </c:pt>
                <c:pt idx="10">
                  <c:v>3792240</c:v>
                </c:pt>
                <c:pt idx="11">
                  <c:v>4281080</c:v>
                </c:pt>
                <c:pt idx="12">
                  <c:v>7169710</c:v>
                </c:pt>
                <c:pt idx="13">
                  <c:v>7169710</c:v>
                </c:pt>
                <c:pt idx="14">
                  <c:v>7836320</c:v>
                </c:pt>
                <c:pt idx="15">
                  <c:v>7836320</c:v>
                </c:pt>
                <c:pt idx="16">
                  <c:v>7836320</c:v>
                </c:pt>
                <c:pt idx="17">
                  <c:v>7836320</c:v>
                </c:pt>
                <c:pt idx="18">
                  <c:v>8532540</c:v>
                </c:pt>
                <c:pt idx="19">
                  <c:v>8532540</c:v>
                </c:pt>
                <c:pt idx="20">
                  <c:v>9258380</c:v>
                </c:pt>
                <c:pt idx="21">
                  <c:v>9258380</c:v>
                </c:pt>
                <c:pt idx="22">
                  <c:v>9258380</c:v>
                </c:pt>
                <c:pt idx="23">
                  <c:v>9258380</c:v>
                </c:pt>
                <c:pt idx="24">
                  <c:v>10798900</c:v>
                </c:pt>
                <c:pt idx="25">
                  <c:v>10798900</c:v>
                </c:pt>
                <c:pt idx="26">
                  <c:v>10798900</c:v>
                </c:pt>
                <c:pt idx="27">
                  <c:v>12458000</c:v>
                </c:pt>
                <c:pt idx="28">
                  <c:v>12458000</c:v>
                </c:pt>
                <c:pt idx="29">
                  <c:v>13332000</c:v>
                </c:pt>
                <c:pt idx="30">
                  <c:v>13332000</c:v>
                </c:pt>
                <c:pt idx="31">
                  <c:v>17124200</c:v>
                </c:pt>
                <c:pt idx="32">
                  <c:v>22531200</c:v>
                </c:pt>
                <c:pt idx="33">
                  <c:v>22531200</c:v>
                </c:pt>
                <c:pt idx="34">
                  <c:v>22531200</c:v>
                </c:pt>
                <c:pt idx="35">
                  <c:v>28678900</c:v>
                </c:pt>
                <c:pt idx="36">
                  <c:v>28678900</c:v>
                </c:pt>
                <c:pt idx="37">
                  <c:v>38529600</c:v>
                </c:pt>
                <c:pt idx="38">
                  <c:v>40055300</c:v>
                </c:pt>
                <c:pt idx="39">
                  <c:v>51564500</c:v>
                </c:pt>
              </c:numCache>
            </c:numRef>
          </c:yVal>
          <c:smooth val="1"/>
        </c:ser>
        <c:ser>
          <c:idx val="1"/>
          <c:order val="1"/>
          <c:tx>
            <c:v>Used Area</c:v>
          </c:tx>
          <c:spPr>
            <a:ln w="19050"/>
          </c:spPr>
          <c:marker>
            <c:symbol val="x"/>
            <c:size val="7"/>
          </c:marker>
          <c:xVal>
            <c:numRef>
              <c:f>results!$E$51:$E$90</c:f>
              <c:numCache>
                <c:formatCode>General</c:formatCode>
                <c:ptCount val="40"/>
                <c:pt idx="0">
                  <c:v>1046</c:v>
                </c:pt>
                <c:pt idx="1">
                  <c:v>1064</c:v>
                </c:pt>
                <c:pt idx="2">
                  <c:v>1262</c:v>
                </c:pt>
                <c:pt idx="3">
                  <c:v>1362</c:v>
                </c:pt>
                <c:pt idx="4">
                  <c:v>1397</c:v>
                </c:pt>
                <c:pt idx="5">
                  <c:v>1494</c:v>
                </c:pt>
                <c:pt idx="6">
                  <c:v>1522</c:v>
                </c:pt>
                <c:pt idx="7">
                  <c:v>1591</c:v>
                </c:pt>
                <c:pt idx="8">
                  <c:v>1699</c:v>
                </c:pt>
                <c:pt idx="9">
                  <c:v>1750</c:v>
                </c:pt>
                <c:pt idx="10">
                  <c:v>1878</c:v>
                </c:pt>
                <c:pt idx="11">
                  <c:v>1930</c:v>
                </c:pt>
                <c:pt idx="12">
                  <c:v>3255</c:v>
                </c:pt>
                <c:pt idx="13">
                  <c:v>3260</c:v>
                </c:pt>
                <c:pt idx="14">
                  <c:v>3539</c:v>
                </c:pt>
                <c:pt idx="15">
                  <c:v>3602</c:v>
                </c:pt>
                <c:pt idx="16">
                  <c:v>3690</c:v>
                </c:pt>
                <c:pt idx="17">
                  <c:v>3805</c:v>
                </c:pt>
                <c:pt idx="18">
                  <c:v>4205</c:v>
                </c:pt>
                <c:pt idx="19">
                  <c:v>4283</c:v>
                </c:pt>
                <c:pt idx="20">
                  <c:v>4521</c:v>
                </c:pt>
                <c:pt idx="21">
                  <c:v>4574</c:v>
                </c:pt>
                <c:pt idx="22">
                  <c:v>4575</c:v>
                </c:pt>
                <c:pt idx="23">
                  <c:v>4598</c:v>
                </c:pt>
                <c:pt idx="24">
                  <c:v>5018</c:v>
                </c:pt>
                <c:pt idx="25">
                  <c:v>5285</c:v>
                </c:pt>
                <c:pt idx="26">
                  <c:v>5294</c:v>
                </c:pt>
                <c:pt idx="27">
                  <c:v>5637</c:v>
                </c:pt>
                <c:pt idx="28">
                  <c:v>5796</c:v>
                </c:pt>
                <c:pt idx="29">
                  <c:v>6042</c:v>
                </c:pt>
                <c:pt idx="30">
                  <c:v>6177</c:v>
                </c:pt>
                <c:pt idx="31">
                  <c:v>8365</c:v>
                </c:pt>
                <c:pt idx="32">
                  <c:v>10733</c:v>
                </c:pt>
                <c:pt idx="33">
                  <c:v>10920</c:v>
                </c:pt>
                <c:pt idx="34">
                  <c:v>11116</c:v>
                </c:pt>
                <c:pt idx="35">
                  <c:v>13765</c:v>
                </c:pt>
                <c:pt idx="36">
                  <c:v>13804</c:v>
                </c:pt>
                <c:pt idx="37">
                  <c:v>18232</c:v>
                </c:pt>
                <c:pt idx="38">
                  <c:v>18835</c:v>
                </c:pt>
                <c:pt idx="39">
                  <c:v>25177</c:v>
                </c:pt>
              </c:numCache>
            </c:numRef>
          </c:xVal>
          <c:yVal>
            <c:numRef>
              <c:f>results!$G$51:$G$90</c:f>
              <c:numCache>
                <c:formatCode>0.00E+00</c:formatCode>
                <c:ptCount val="40"/>
                <c:pt idx="0">
                  <c:v>1585030</c:v>
                </c:pt>
                <c:pt idx="1">
                  <c:v>1585030</c:v>
                </c:pt>
                <c:pt idx="2">
                  <c:v>1881300</c:v>
                </c:pt>
                <c:pt idx="3">
                  <c:v>2029430</c:v>
                </c:pt>
                <c:pt idx="4">
                  <c:v>2073870</c:v>
                </c:pt>
                <c:pt idx="5">
                  <c:v>2266450</c:v>
                </c:pt>
                <c:pt idx="6">
                  <c:v>2266450</c:v>
                </c:pt>
                <c:pt idx="7">
                  <c:v>2370140</c:v>
                </c:pt>
                <c:pt idx="8">
                  <c:v>2518280</c:v>
                </c:pt>
                <c:pt idx="9">
                  <c:v>2592350</c:v>
                </c:pt>
                <c:pt idx="10">
                  <c:v>2784920</c:v>
                </c:pt>
                <c:pt idx="11">
                  <c:v>2873800</c:v>
                </c:pt>
                <c:pt idx="12">
                  <c:v>4829180</c:v>
                </c:pt>
                <c:pt idx="13">
                  <c:v>4903250</c:v>
                </c:pt>
                <c:pt idx="14">
                  <c:v>5318030</c:v>
                </c:pt>
                <c:pt idx="15">
                  <c:v>5466160</c:v>
                </c:pt>
                <c:pt idx="16">
                  <c:v>5466160</c:v>
                </c:pt>
                <c:pt idx="17">
                  <c:v>5643930</c:v>
                </c:pt>
                <c:pt idx="18">
                  <c:v>6236470</c:v>
                </c:pt>
                <c:pt idx="19">
                  <c:v>6354970</c:v>
                </c:pt>
                <c:pt idx="20">
                  <c:v>6829010</c:v>
                </c:pt>
                <c:pt idx="21">
                  <c:v>6784570</c:v>
                </c:pt>
                <c:pt idx="22">
                  <c:v>6784570</c:v>
                </c:pt>
                <c:pt idx="23">
                  <c:v>6814190</c:v>
                </c:pt>
                <c:pt idx="24">
                  <c:v>7436360</c:v>
                </c:pt>
                <c:pt idx="25">
                  <c:v>7836320</c:v>
                </c:pt>
                <c:pt idx="26">
                  <c:v>7851140</c:v>
                </c:pt>
                <c:pt idx="27">
                  <c:v>8354800</c:v>
                </c:pt>
                <c:pt idx="28">
                  <c:v>8606620</c:v>
                </c:pt>
                <c:pt idx="29">
                  <c:v>9421330</c:v>
                </c:pt>
                <c:pt idx="30">
                  <c:v>9539840</c:v>
                </c:pt>
                <c:pt idx="31">
                  <c:v>12428400</c:v>
                </c:pt>
                <c:pt idx="32">
                  <c:v>16116800</c:v>
                </c:pt>
                <c:pt idx="33">
                  <c:v>16561200</c:v>
                </c:pt>
                <c:pt idx="34">
                  <c:v>16472300</c:v>
                </c:pt>
                <c:pt idx="35">
                  <c:v>20398000</c:v>
                </c:pt>
                <c:pt idx="36">
                  <c:v>20472100</c:v>
                </c:pt>
                <c:pt idx="37">
                  <c:v>28442000</c:v>
                </c:pt>
                <c:pt idx="38">
                  <c:v>29034600</c:v>
                </c:pt>
                <c:pt idx="39">
                  <c:v>37433600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805504"/>
        <c:axId val="46806080"/>
      </c:scatterChart>
      <c:valAx>
        <c:axId val="46805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AU"/>
                  <a:t>Number of .names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6806080"/>
        <c:crosses val="autoZero"/>
        <c:crossBetween val="midCat"/>
      </c:valAx>
      <c:valAx>
        <c:axId val="468060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AU"/>
                  <a:t>Area</a:t>
                </a:r>
              </a:p>
            </c:rich>
          </c:tx>
          <c:layout/>
          <c:overlay val="0"/>
        </c:title>
        <c:numFmt formatCode="0.00E+00" sourceLinked="1"/>
        <c:majorTickMark val="out"/>
        <c:minorTickMark val="none"/>
        <c:tickLblPos val="nextTo"/>
        <c:crossAx val="4680550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9199934383202086"/>
          <c:y val="0.49718540390784499"/>
          <c:w val="0.19966732283464572"/>
          <c:h val="0.1674343832020998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41490692740935509"/>
          <c:y val="4.2248669560060403E-2"/>
          <c:w val="0.53745289413926522"/>
          <c:h val="0.80776220259219922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  <a:ln>
              <a:solidFill>
                <a:schemeClr val="bg1"/>
              </a:solidFill>
            </a:ln>
          </c:spPr>
          <c:invertIfNegative val="0"/>
          <c:cat>
            <c:strRef>
              <c:f>Sheet2!$I$15:$I$21</c:f>
              <c:strCache>
                <c:ptCount val="7"/>
                <c:pt idx="0">
                  <c:v>Partitioning</c:v>
                </c:pt>
                <c:pt idx="1">
                  <c:v>Benchmarking</c:v>
                </c:pt>
                <c:pt idx="2">
                  <c:v>Writing Report A</c:v>
                </c:pt>
                <c:pt idx="3">
                  <c:v>Supplementary data collection</c:v>
                </c:pt>
                <c:pt idx="4">
                  <c:v>Partitioning</c:v>
                </c:pt>
                <c:pt idx="5">
                  <c:v>Benchmarking</c:v>
                </c:pt>
                <c:pt idx="6">
                  <c:v>Report B</c:v>
                </c:pt>
              </c:strCache>
            </c:strRef>
          </c:cat>
          <c:val>
            <c:numRef>
              <c:f>Sheet2!$J$15:$J$23</c:f>
              <c:numCache>
                <c:formatCode>General</c:formatCode>
                <c:ptCount val="9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10</c:v>
                </c:pt>
                <c:pt idx="4">
                  <c:v>14</c:v>
                </c:pt>
                <c:pt idx="5">
                  <c:v>14</c:v>
                </c:pt>
                <c:pt idx="6">
                  <c:v>22</c:v>
                </c:pt>
              </c:numCache>
            </c:numRef>
          </c:val>
        </c:ser>
        <c:ser>
          <c:idx val="1"/>
          <c:order val="1"/>
          <c:invertIfNegative val="0"/>
          <c:cat>
            <c:strRef>
              <c:f>Sheet2!$I$15:$I$21</c:f>
              <c:strCache>
                <c:ptCount val="7"/>
                <c:pt idx="0">
                  <c:v>Partitioning</c:v>
                </c:pt>
                <c:pt idx="1">
                  <c:v>Benchmarking</c:v>
                </c:pt>
                <c:pt idx="2">
                  <c:v>Writing Report A</c:v>
                </c:pt>
                <c:pt idx="3">
                  <c:v>Supplementary data collection</c:v>
                </c:pt>
                <c:pt idx="4">
                  <c:v>Partitioning</c:v>
                </c:pt>
                <c:pt idx="5">
                  <c:v>Benchmarking</c:v>
                </c:pt>
                <c:pt idx="6">
                  <c:v>Report B</c:v>
                </c:pt>
              </c:strCache>
            </c:strRef>
          </c:cat>
          <c:val>
            <c:numRef>
              <c:f>Sheet2!$L$15:$L$21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8</c:v>
                </c:pt>
                <c:pt idx="5">
                  <c:v>8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668992"/>
        <c:axId val="231596608"/>
      </c:barChart>
      <c:catAx>
        <c:axId val="115668992"/>
        <c:scaling>
          <c:orientation val="minMax"/>
        </c:scaling>
        <c:delete val="0"/>
        <c:axPos val="l"/>
        <c:majorTickMark val="out"/>
        <c:minorTickMark val="none"/>
        <c:tickLblPos val="nextTo"/>
        <c:crossAx val="231596608"/>
        <c:crosses val="autoZero"/>
        <c:auto val="1"/>
        <c:lblAlgn val="ctr"/>
        <c:lblOffset val="100"/>
        <c:noMultiLvlLbl val="0"/>
      </c:catAx>
      <c:valAx>
        <c:axId val="23159660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156689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8545D2-AEEE-44E4-A36F-FFC5689D463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AB59E57-72A9-4693-9545-FD5B05D97F15}">
      <dgm:prSet phldrT="[Text]"/>
      <dgm:spPr/>
      <dgm:t>
        <a:bodyPr/>
        <a:lstStyle/>
        <a:p>
          <a:r>
            <a:rPr lang="en-AU" dirty="0" smtClean="0"/>
            <a:t>Place and Route circuit in VPR</a:t>
          </a:r>
          <a:endParaRPr lang="en-AU" dirty="0"/>
        </a:p>
      </dgm:t>
    </dgm:pt>
    <dgm:pt modelId="{341CD959-8C65-4BDC-A018-D5380C7A77A9}" type="parTrans" cxnId="{B0D86353-1951-4CC6-973C-AFF9830DD605}">
      <dgm:prSet/>
      <dgm:spPr/>
      <dgm:t>
        <a:bodyPr/>
        <a:lstStyle/>
        <a:p>
          <a:endParaRPr lang="en-AU"/>
        </a:p>
      </dgm:t>
    </dgm:pt>
    <dgm:pt modelId="{F2B81C83-7630-4254-B6FB-D9C9AC2F2932}" type="sibTrans" cxnId="{B0D86353-1951-4CC6-973C-AFF9830DD605}">
      <dgm:prSet/>
      <dgm:spPr/>
      <dgm:t>
        <a:bodyPr/>
        <a:lstStyle/>
        <a:p>
          <a:endParaRPr lang="en-AU"/>
        </a:p>
      </dgm:t>
    </dgm:pt>
    <dgm:pt modelId="{B41AF1FD-9D03-44AC-9D5F-D12314925797}">
      <dgm:prSet phldrT="[Text]"/>
      <dgm:spPr/>
      <dgm:t>
        <a:bodyPr/>
        <a:lstStyle/>
        <a:p>
          <a:r>
            <a:rPr lang="en-AU" dirty="0" smtClean="0"/>
            <a:t>TMR circuit using our algorithm</a:t>
          </a:r>
          <a:endParaRPr lang="en-AU" dirty="0"/>
        </a:p>
      </dgm:t>
    </dgm:pt>
    <dgm:pt modelId="{2E1F4F73-54C9-4814-A0F0-EB3717AC2CCA}" type="parTrans" cxnId="{3D25DD2A-0E31-4ED8-BBC2-B8E19364663E}">
      <dgm:prSet/>
      <dgm:spPr/>
      <dgm:t>
        <a:bodyPr/>
        <a:lstStyle/>
        <a:p>
          <a:endParaRPr lang="en-AU"/>
        </a:p>
      </dgm:t>
    </dgm:pt>
    <dgm:pt modelId="{44C6C8A5-6A39-4847-A0BF-A13F3003AE6C}" type="sibTrans" cxnId="{3D25DD2A-0E31-4ED8-BBC2-B8E19364663E}">
      <dgm:prSet/>
      <dgm:spPr/>
      <dgm:t>
        <a:bodyPr/>
        <a:lstStyle/>
        <a:p>
          <a:endParaRPr lang="en-AU"/>
        </a:p>
      </dgm:t>
    </dgm:pt>
    <dgm:pt modelId="{1DFA2DC3-F77C-4705-86A7-C9175ACDCB5E}">
      <dgm:prSet phldrT="[Text]"/>
      <dgm:spPr/>
      <dgm:t>
        <a:bodyPr/>
        <a:lstStyle/>
        <a:p>
          <a:r>
            <a:rPr lang="en-AU" dirty="0" smtClean="0"/>
            <a:t>Place and route TMR version</a:t>
          </a:r>
          <a:endParaRPr lang="en-AU" dirty="0"/>
        </a:p>
      </dgm:t>
    </dgm:pt>
    <dgm:pt modelId="{A2D40C46-EAB2-4048-ACBA-A797002DED2F}" type="parTrans" cxnId="{A22ACF81-1EF8-4E2C-8B2F-326A578F84CF}">
      <dgm:prSet/>
      <dgm:spPr/>
      <dgm:t>
        <a:bodyPr/>
        <a:lstStyle/>
        <a:p>
          <a:endParaRPr lang="en-AU"/>
        </a:p>
      </dgm:t>
    </dgm:pt>
    <dgm:pt modelId="{0EF27C58-4568-4336-BD45-9D27A7745EA8}" type="sibTrans" cxnId="{A22ACF81-1EF8-4E2C-8B2F-326A578F84CF}">
      <dgm:prSet/>
      <dgm:spPr/>
      <dgm:t>
        <a:bodyPr/>
        <a:lstStyle/>
        <a:p>
          <a:endParaRPr lang="en-AU"/>
        </a:p>
      </dgm:t>
    </dgm:pt>
    <dgm:pt modelId="{3BF4B7CC-54D3-4632-87EB-4CE2C40F1282}">
      <dgm:prSet/>
      <dgm:spPr/>
      <dgm:t>
        <a:bodyPr/>
        <a:lstStyle/>
        <a:p>
          <a:r>
            <a:rPr lang="en-AU" dirty="0" smtClean="0"/>
            <a:t>Compare TMR and non TMR version</a:t>
          </a:r>
          <a:endParaRPr lang="en-AU" dirty="0"/>
        </a:p>
      </dgm:t>
    </dgm:pt>
    <dgm:pt modelId="{C892B719-6E65-4638-9BF1-8D10A133DD6D}" type="parTrans" cxnId="{C1600916-E1D5-409F-9970-ADBFD39772D6}">
      <dgm:prSet/>
      <dgm:spPr/>
      <dgm:t>
        <a:bodyPr/>
        <a:lstStyle/>
        <a:p>
          <a:endParaRPr lang="en-AU"/>
        </a:p>
      </dgm:t>
    </dgm:pt>
    <dgm:pt modelId="{5FFCD5C0-F275-492D-813B-DDFF280CF23C}" type="sibTrans" cxnId="{C1600916-E1D5-409F-9970-ADBFD39772D6}">
      <dgm:prSet/>
      <dgm:spPr/>
      <dgm:t>
        <a:bodyPr/>
        <a:lstStyle/>
        <a:p>
          <a:endParaRPr lang="en-AU"/>
        </a:p>
      </dgm:t>
    </dgm:pt>
    <dgm:pt modelId="{30E15CD7-9B7A-4825-9C9F-432F60EEF272}" type="pres">
      <dgm:prSet presAssocID="{668545D2-AEEE-44E4-A36F-FFC5689D463E}" presName="Name0" presStyleCnt="0">
        <dgm:presLayoutVars>
          <dgm:dir/>
          <dgm:resizeHandles val="exact"/>
        </dgm:presLayoutVars>
      </dgm:prSet>
      <dgm:spPr/>
    </dgm:pt>
    <dgm:pt modelId="{FADC04F6-F0DB-4278-982D-32AC53A5829F}" type="pres">
      <dgm:prSet presAssocID="{1AB59E57-72A9-4693-9545-FD5B05D97F1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C98E8BC-A8FA-42E8-8C13-1A19DB8FA98B}" type="pres">
      <dgm:prSet presAssocID="{F2B81C83-7630-4254-B6FB-D9C9AC2F2932}" presName="sibTrans" presStyleLbl="sibTrans2D1" presStyleIdx="0" presStyleCnt="3"/>
      <dgm:spPr/>
    </dgm:pt>
    <dgm:pt modelId="{4850EC10-2A2E-44CD-B5E9-351BF4D4A5EF}" type="pres">
      <dgm:prSet presAssocID="{F2B81C83-7630-4254-B6FB-D9C9AC2F2932}" presName="connectorText" presStyleLbl="sibTrans2D1" presStyleIdx="0" presStyleCnt="3"/>
      <dgm:spPr/>
    </dgm:pt>
    <dgm:pt modelId="{8171AF70-8BA2-4453-8E74-F982670910F2}" type="pres">
      <dgm:prSet presAssocID="{B41AF1FD-9D03-44AC-9D5F-D1231492579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E566CF8-A9E8-4D2B-B26E-7F040073B2A4}" type="pres">
      <dgm:prSet presAssocID="{44C6C8A5-6A39-4847-A0BF-A13F3003AE6C}" presName="sibTrans" presStyleLbl="sibTrans2D1" presStyleIdx="1" presStyleCnt="3"/>
      <dgm:spPr/>
    </dgm:pt>
    <dgm:pt modelId="{747FA08C-F778-40AD-8977-9E89A7EA1164}" type="pres">
      <dgm:prSet presAssocID="{44C6C8A5-6A39-4847-A0BF-A13F3003AE6C}" presName="connectorText" presStyleLbl="sibTrans2D1" presStyleIdx="1" presStyleCnt="3"/>
      <dgm:spPr/>
    </dgm:pt>
    <dgm:pt modelId="{AD7F6094-E4A6-47CE-BA41-36C4A7D5DC82}" type="pres">
      <dgm:prSet presAssocID="{1DFA2DC3-F77C-4705-86A7-C9175ACDCB5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3050A84-D756-403B-96DA-FFDB2EB0B00F}" type="pres">
      <dgm:prSet presAssocID="{0EF27C58-4568-4336-BD45-9D27A7745EA8}" presName="sibTrans" presStyleLbl="sibTrans2D1" presStyleIdx="2" presStyleCnt="3"/>
      <dgm:spPr/>
    </dgm:pt>
    <dgm:pt modelId="{6BA99321-2D1E-4E04-9303-C69C78229759}" type="pres">
      <dgm:prSet presAssocID="{0EF27C58-4568-4336-BD45-9D27A7745EA8}" presName="connectorText" presStyleLbl="sibTrans2D1" presStyleIdx="2" presStyleCnt="3"/>
      <dgm:spPr/>
    </dgm:pt>
    <dgm:pt modelId="{2B2AF4A2-3F6D-4AC0-8475-B276FED33D59}" type="pres">
      <dgm:prSet presAssocID="{3BF4B7CC-54D3-4632-87EB-4CE2C40F128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C1600916-E1D5-409F-9970-ADBFD39772D6}" srcId="{668545D2-AEEE-44E4-A36F-FFC5689D463E}" destId="{3BF4B7CC-54D3-4632-87EB-4CE2C40F1282}" srcOrd="3" destOrd="0" parTransId="{C892B719-6E65-4638-9BF1-8D10A133DD6D}" sibTransId="{5FFCD5C0-F275-492D-813B-DDFF280CF23C}"/>
    <dgm:cxn modelId="{A22ACF81-1EF8-4E2C-8B2F-326A578F84CF}" srcId="{668545D2-AEEE-44E4-A36F-FFC5689D463E}" destId="{1DFA2DC3-F77C-4705-86A7-C9175ACDCB5E}" srcOrd="2" destOrd="0" parTransId="{A2D40C46-EAB2-4048-ACBA-A797002DED2F}" sibTransId="{0EF27C58-4568-4336-BD45-9D27A7745EA8}"/>
    <dgm:cxn modelId="{456686A3-0393-462F-BBED-61F249F3F64E}" type="presOf" srcId="{B41AF1FD-9D03-44AC-9D5F-D12314925797}" destId="{8171AF70-8BA2-4453-8E74-F982670910F2}" srcOrd="0" destOrd="0" presId="urn:microsoft.com/office/officeart/2005/8/layout/process1"/>
    <dgm:cxn modelId="{AE4B2BF9-B914-4E95-9B12-6ABD794B6A08}" type="presOf" srcId="{668545D2-AEEE-44E4-A36F-FFC5689D463E}" destId="{30E15CD7-9B7A-4825-9C9F-432F60EEF272}" srcOrd="0" destOrd="0" presId="urn:microsoft.com/office/officeart/2005/8/layout/process1"/>
    <dgm:cxn modelId="{572EAB62-8691-415B-8649-914D1E39F4E6}" type="presOf" srcId="{1DFA2DC3-F77C-4705-86A7-C9175ACDCB5E}" destId="{AD7F6094-E4A6-47CE-BA41-36C4A7D5DC82}" srcOrd="0" destOrd="0" presId="urn:microsoft.com/office/officeart/2005/8/layout/process1"/>
    <dgm:cxn modelId="{004628FC-9395-45F7-93C2-CF74C887D812}" type="presOf" srcId="{44C6C8A5-6A39-4847-A0BF-A13F3003AE6C}" destId="{8E566CF8-A9E8-4D2B-B26E-7F040073B2A4}" srcOrd="0" destOrd="0" presId="urn:microsoft.com/office/officeart/2005/8/layout/process1"/>
    <dgm:cxn modelId="{D79A4BA3-D2C2-4F0C-8E42-B67DD8D32D6D}" type="presOf" srcId="{1AB59E57-72A9-4693-9545-FD5B05D97F15}" destId="{FADC04F6-F0DB-4278-982D-32AC53A5829F}" srcOrd="0" destOrd="0" presId="urn:microsoft.com/office/officeart/2005/8/layout/process1"/>
    <dgm:cxn modelId="{B0D86353-1951-4CC6-973C-AFF9830DD605}" srcId="{668545D2-AEEE-44E4-A36F-FFC5689D463E}" destId="{1AB59E57-72A9-4693-9545-FD5B05D97F15}" srcOrd="0" destOrd="0" parTransId="{341CD959-8C65-4BDC-A018-D5380C7A77A9}" sibTransId="{F2B81C83-7630-4254-B6FB-D9C9AC2F2932}"/>
    <dgm:cxn modelId="{DAB0124A-C5EB-4532-9581-53D6F54EC180}" type="presOf" srcId="{3BF4B7CC-54D3-4632-87EB-4CE2C40F1282}" destId="{2B2AF4A2-3F6D-4AC0-8475-B276FED33D59}" srcOrd="0" destOrd="0" presId="urn:microsoft.com/office/officeart/2005/8/layout/process1"/>
    <dgm:cxn modelId="{989A4680-1614-430D-AB2B-F84A91AEFB68}" type="presOf" srcId="{44C6C8A5-6A39-4847-A0BF-A13F3003AE6C}" destId="{747FA08C-F778-40AD-8977-9E89A7EA1164}" srcOrd="1" destOrd="0" presId="urn:microsoft.com/office/officeart/2005/8/layout/process1"/>
    <dgm:cxn modelId="{3D25DD2A-0E31-4ED8-BBC2-B8E19364663E}" srcId="{668545D2-AEEE-44E4-A36F-FFC5689D463E}" destId="{B41AF1FD-9D03-44AC-9D5F-D12314925797}" srcOrd="1" destOrd="0" parTransId="{2E1F4F73-54C9-4814-A0F0-EB3717AC2CCA}" sibTransId="{44C6C8A5-6A39-4847-A0BF-A13F3003AE6C}"/>
    <dgm:cxn modelId="{F68E4EAF-95C2-4152-B46E-2B9416CEEF0E}" type="presOf" srcId="{F2B81C83-7630-4254-B6FB-D9C9AC2F2932}" destId="{4850EC10-2A2E-44CD-B5E9-351BF4D4A5EF}" srcOrd="1" destOrd="0" presId="urn:microsoft.com/office/officeart/2005/8/layout/process1"/>
    <dgm:cxn modelId="{47A4AA76-37D4-418F-8586-F74A5E962215}" type="presOf" srcId="{0EF27C58-4568-4336-BD45-9D27A7745EA8}" destId="{6BA99321-2D1E-4E04-9303-C69C78229759}" srcOrd="1" destOrd="0" presId="urn:microsoft.com/office/officeart/2005/8/layout/process1"/>
    <dgm:cxn modelId="{AE2C850F-7D06-4215-8E8A-EA8681ECE831}" type="presOf" srcId="{0EF27C58-4568-4336-BD45-9D27A7745EA8}" destId="{13050A84-D756-403B-96DA-FFDB2EB0B00F}" srcOrd="0" destOrd="0" presId="urn:microsoft.com/office/officeart/2005/8/layout/process1"/>
    <dgm:cxn modelId="{81827003-A03F-4D97-8C86-178CAF592CA3}" type="presOf" srcId="{F2B81C83-7630-4254-B6FB-D9C9AC2F2932}" destId="{EC98E8BC-A8FA-42E8-8C13-1A19DB8FA98B}" srcOrd="0" destOrd="0" presId="urn:microsoft.com/office/officeart/2005/8/layout/process1"/>
    <dgm:cxn modelId="{B86250B5-BBBF-43C5-B5DA-65B53F3877D8}" type="presParOf" srcId="{30E15CD7-9B7A-4825-9C9F-432F60EEF272}" destId="{FADC04F6-F0DB-4278-982D-32AC53A5829F}" srcOrd="0" destOrd="0" presId="urn:microsoft.com/office/officeart/2005/8/layout/process1"/>
    <dgm:cxn modelId="{A1594E8E-C203-409D-9B63-7B3068212CB9}" type="presParOf" srcId="{30E15CD7-9B7A-4825-9C9F-432F60EEF272}" destId="{EC98E8BC-A8FA-42E8-8C13-1A19DB8FA98B}" srcOrd="1" destOrd="0" presId="urn:microsoft.com/office/officeart/2005/8/layout/process1"/>
    <dgm:cxn modelId="{C938190D-6E33-4DF6-8FDA-55C53349B704}" type="presParOf" srcId="{EC98E8BC-A8FA-42E8-8C13-1A19DB8FA98B}" destId="{4850EC10-2A2E-44CD-B5E9-351BF4D4A5EF}" srcOrd="0" destOrd="0" presId="urn:microsoft.com/office/officeart/2005/8/layout/process1"/>
    <dgm:cxn modelId="{CE04B555-38CE-4EEB-9D52-893F09DFB20C}" type="presParOf" srcId="{30E15CD7-9B7A-4825-9C9F-432F60EEF272}" destId="{8171AF70-8BA2-4453-8E74-F982670910F2}" srcOrd="2" destOrd="0" presId="urn:microsoft.com/office/officeart/2005/8/layout/process1"/>
    <dgm:cxn modelId="{D255683F-71A3-4846-8F6D-B7E42C9DB0DB}" type="presParOf" srcId="{30E15CD7-9B7A-4825-9C9F-432F60EEF272}" destId="{8E566CF8-A9E8-4D2B-B26E-7F040073B2A4}" srcOrd="3" destOrd="0" presId="urn:microsoft.com/office/officeart/2005/8/layout/process1"/>
    <dgm:cxn modelId="{1A4866EB-8496-42AB-A26E-D77B9B31401F}" type="presParOf" srcId="{8E566CF8-A9E8-4D2B-B26E-7F040073B2A4}" destId="{747FA08C-F778-40AD-8977-9E89A7EA1164}" srcOrd="0" destOrd="0" presId="urn:microsoft.com/office/officeart/2005/8/layout/process1"/>
    <dgm:cxn modelId="{57AA5620-3295-4A2F-BA36-FFDDE6F58723}" type="presParOf" srcId="{30E15CD7-9B7A-4825-9C9F-432F60EEF272}" destId="{AD7F6094-E4A6-47CE-BA41-36C4A7D5DC82}" srcOrd="4" destOrd="0" presId="urn:microsoft.com/office/officeart/2005/8/layout/process1"/>
    <dgm:cxn modelId="{C9FC0FE6-A177-4E8F-BE72-83EC6FF16A98}" type="presParOf" srcId="{30E15CD7-9B7A-4825-9C9F-432F60EEF272}" destId="{13050A84-D756-403B-96DA-FFDB2EB0B00F}" srcOrd="5" destOrd="0" presId="urn:microsoft.com/office/officeart/2005/8/layout/process1"/>
    <dgm:cxn modelId="{C18605E6-98AF-44A0-8598-99FF813E67B2}" type="presParOf" srcId="{13050A84-D756-403B-96DA-FFDB2EB0B00F}" destId="{6BA99321-2D1E-4E04-9303-C69C78229759}" srcOrd="0" destOrd="0" presId="urn:microsoft.com/office/officeart/2005/8/layout/process1"/>
    <dgm:cxn modelId="{2B2C0B2C-6188-47C7-A0E2-A4589C44BCA0}" type="presParOf" srcId="{30E15CD7-9B7A-4825-9C9F-432F60EEF272}" destId="{2B2AF4A2-3F6D-4AC0-8475-B276FED33D5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C04F6-F0DB-4278-982D-32AC53A5829F}">
      <dsp:nvSpPr>
        <dsp:cNvPr id="0" name=""/>
        <dsp:cNvSpPr/>
      </dsp:nvSpPr>
      <dsp:spPr>
        <a:xfrm>
          <a:off x="3670" y="1550523"/>
          <a:ext cx="1604920" cy="962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Place and Route circuit in VPR</a:t>
          </a:r>
          <a:endParaRPr lang="en-AU" sz="1800" kern="1200" dirty="0"/>
        </a:p>
      </dsp:txBody>
      <dsp:txXfrm>
        <a:off x="31874" y="1578727"/>
        <a:ext cx="1548512" cy="906544"/>
      </dsp:txXfrm>
    </dsp:sp>
    <dsp:sp modelId="{EC98E8BC-A8FA-42E8-8C13-1A19DB8FA98B}">
      <dsp:nvSpPr>
        <dsp:cNvPr id="0" name=""/>
        <dsp:cNvSpPr/>
      </dsp:nvSpPr>
      <dsp:spPr>
        <a:xfrm>
          <a:off x="1769083" y="1832989"/>
          <a:ext cx="340243" cy="398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400" kern="1200"/>
        </a:p>
      </dsp:txBody>
      <dsp:txXfrm>
        <a:off x="1769083" y="1912593"/>
        <a:ext cx="238170" cy="238812"/>
      </dsp:txXfrm>
    </dsp:sp>
    <dsp:sp modelId="{8171AF70-8BA2-4453-8E74-F982670910F2}">
      <dsp:nvSpPr>
        <dsp:cNvPr id="0" name=""/>
        <dsp:cNvSpPr/>
      </dsp:nvSpPr>
      <dsp:spPr>
        <a:xfrm>
          <a:off x="2250559" y="1550523"/>
          <a:ext cx="1604920" cy="962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TMR circuit using our algorithm</a:t>
          </a:r>
          <a:endParaRPr lang="en-AU" sz="1800" kern="1200" dirty="0"/>
        </a:p>
      </dsp:txBody>
      <dsp:txXfrm>
        <a:off x="2278763" y="1578727"/>
        <a:ext cx="1548512" cy="906544"/>
      </dsp:txXfrm>
    </dsp:sp>
    <dsp:sp modelId="{8E566CF8-A9E8-4D2B-B26E-7F040073B2A4}">
      <dsp:nvSpPr>
        <dsp:cNvPr id="0" name=""/>
        <dsp:cNvSpPr/>
      </dsp:nvSpPr>
      <dsp:spPr>
        <a:xfrm>
          <a:off x="4015971" y="1832989"/>
          <a:ext cx="340243" cy="398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400" kern="1200"/>
        </a:p>
      </dsp:txBody>
      <dsp:txXfrm>
        <a:off x="4015971" y="1912593"/>
        <a:ext cx="238170" cy="238812"/>
      </dsp:txXfrm>
    </dsp:sp>
    <dsp:sp modelId="{AD7F6094-E4A6-47CE-BA41-36C4A7D5DC82}">
      <dsp:nvSpPr>
        <dsp:cNvPr id="0" name=""/>
        <dsp:cNvSpPr/>
      </dsp:nvSpPr>
      <dsp:spPr>
        <a:xfrm>
          <a:off x="4497448" y="1550523"/>
          <a:ext cx="1604920" cy="962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Place and route TMR version</a:t>
          </a:r>
          <a:endParaRPr lang="en-AU" sz="1800" kern="1200" dirty="0"/>
        </a:p>
      </dsp:txBody>
      <dsp:txXfrm>
        <a:off x="4525652" y="1578727"/>
        <a:ext cx="1548512" cy="906544"/>
      </dsp:txXfrm>
    </dsp:sp>
    <dsp:sp modelId="{13050A84-D756-403B-96DA-FFDB2EB0B00F}">
      <dsp:nvSpPr>
        <dsp:cNvPr id="0" name=""/>
        <dsp:cNvSpPr/>
      </dsp:nvSpPr>
      <dsp:spPr>
        <a:xfrm>
          <a:off x="6262860" y="1832989"/>
          <a:ext cx="340243" cy="398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400" kern="1200"/>
        </a:p>
      </dsp:txBody>
      <dsp:txXfrm>
        <a:off x="6262860" y="1912593"/>
        <a:ext cx="238170" cy="238812"/>
      </dsp:txXfrm>
    </dsp:sp>
    <dsp:sp modelId="{2B2AF4A2-3F6D-4AC0-8475-B276FED33D59}">
      <dsp:nvSpPr>
        <dsp:cNvPr id="0" name=""/>
        <dsp:cNvSpPr/>
      </dsp:nvSpPr>
      <dsp:spPr>
        <a:xfrm>
          <a:off x="6744336" y="1550523"/>
          <a:ext cx="1604920" cy="962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Compare TMR and non TMR version</a:t>
          </a:r>
          <a:endParaRPr lang="en-AU" sz="1800" kern="1200" dirty="0"/>
        </a:p>
      </dsp:txBody>
      <dsp:txXfrm>
        <a:off x="6772540" y="1578727"/>
        <a:ext cx="1548512" cy="906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0.50426</cdr:x>
      <cdr:y>0.9183</cdr:y>
    </cdr:from>
    <cdr:to>
      <cdr:x>0.85877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160240" y="2915816"/>
          <a:ext cx="1518713" cy="2594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AU" sz="1100" dirty="0" smtClean="0"/>
            <a:t>Weeks from starting.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A7D07-8132-48D1-8672-86BB01D822E0}" type="datetimeFigureOut">
              <a:rPr lang="en-AU" smtClean="0"/>
              <a:pPr/>
              <a:t>29/08/2012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6685B-AC5F-4032-BAE4-156C26D2DAA0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598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800" dirty="0">
                <a:latin typeface="Times New Roman" pitchFamily="18" charset="0"/>
                <a:ea typeface="ヒラギノ角ゴ Pro W3"/>
                <a:cs typeface="ヒラギノ角ゴ Pro W3"/>
              </a:rPr>
              <a:t>Triple Modular Redundancy (TMR) is a popular approach to mitigating the effects of SEUs</a:t>
            </a:r>
          </a:p>
          <a:p>
            <a:pPr lvl="1"/>
            <a:r>
              <a:rPr lang="en-US" sz="1500" dirty="0">
                <a:latin typeface="Times New Roman" pitchFamily="18" charset="0"/>
                <a:ea typeface="ヒラギノ角ゴ Pro W3"/>
                <a:cs typeface="ヒラギノ角ゴ Pro W3"/>
              </a:rPr>
              <a:t>The user design is triplicated and the outputs from each module are fed into a voting circuit to determine the correct output value</a:t>
            </a:r>
          </a:p>
          <a:p>
            <a:r>
              <a:rPr lang="en-US" sz="1800" dirty="0">
                <a:latin typeface="Times New Roman" pitchFamily="18" charset="0"/>
                <a:ea typeface="ヒラギノ角ゴ Pro W3"/>
                <a:cs typeface="ヒラギノ角ゴ Pro W3"/>
              </a:rPr>
              <a:t>TMR significantly improves system reliability and availability in the presence of SEUs </a:t>
            </a:r>
          </a:p>
          <a:p>
            <a:r>
              <a:rPr lang="en-US" sz="1800" dirty="0">
                <a:latin typeface="Times New Roman" pitchFamily="18" charset="0"/>
                <a:ea typeface="ヒラギノ角ゴ Pro W3"/>
                <a:cs typeface="ヒラギノ角ゴ Pro W3"/>
              </a:rPr>
              <a:t>However, TMR results in substantial overhead in terms of area and power consumption.</a:t>
            </a:r>
          </a:p>
          <a:p>
            <a:pPr lvl="1"/>
            <a:r>
              <a:rPr lang="en-US" sz="1500" dirty="0">
                <a:latin typeface="Times New Roman" pitchFamily="18" charset="0"/>
                <a:ea typeface="ヒラギノ角ゴ Pro W3"/>
                <a:cs typeface="ヒラギノ角ゴ Pro W3"/>
              </a:rPr>
              <a:t>selective/partial TMR and voter insertion has been used to minimize the overheads associated with TMR, in terms of area, clock speed and power consumption</a:t>
            </a:r>
          </a:p>
          <a:p>
            <a:pPr lvl="1"/>
            <a:r>
              <a:rPr lang="en-US" sz="1500" dirty="0">
                <a:latin typeface="Times New Roman" pitchFamily="18" charset="0"/>
                <a:ea typeface="ヒラギノ角ゴ Pro W3"/>
                <a:cs typeface="ヒラギノ角ゴ Pro W3"/>
              </a:rPr>
              <a:t>Comes at the cost of reduced system reliability and availability, which may be undesirable for some applications</a:t>
            </a:r>
          </a:p>
          <a:p>
            <a:endParaRPr lang="en-US" dirty="0" smtClean="0">
              <a:latin typeface="Times New Roman" pitchFamily="18" charset="0"/>
              <a:ea typeface="ヒラギノ角ゴ Pro W3"/>
              <a:cs typeface="ヒラギノ角ゴ Pro W3"/>
            </a:endParaRPr>
          </a:p>
        </p:txBody>
      </p:sp>
      <p:sp>
        <p:nvSpPr>
          <p:cNvPr id="63491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ea typeface="MS PGothic"/>
                <a:cs typeface="MS PGothic"/>
              </a:rPr>
              <a:t>Process synchronization</a:t>
            </a:r>
          </a:p>
        </p:txBody>
      </p:sp>
      <p:sp>
        <p:nvSpPr>
          <p:cNvPr id="63492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ea typeface="MS PGothic"/>
                <a:cs typeface="MS PGothic"/>
              </a:rPr>
              <a:t>Operating System</a:t>
            </a:r>
          </a:p>
        </p:txBody>
      </p:sp>
      <p:sp>
        <p:nvSpPr>
          <p:cNvPr id="63493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ea typeface="MS PGothic"/>
                <a:cs typeface="MS PGothic"/>
              </a:rPr>
              <a:t>© 2005 William Fornaciari</a:t>
            </a:r>
          </a:p>
        </p:txBody>
      </p:sp>
      <p:sp>
        <p:nvSpPr>
          <p:cNvPr id="63494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3AEAA4-3C2C-46BC-9420-4C09BA0135D9}" type="slidenum">
              <a:rPr lang="en-US" smtClean="0">
                <a:latin typeface="Times New Roman" pitchFamily="18" charset="0"/>
                <a:ea typeface="MS PGothic"/>
                <a:cs typeface="MS PGothic"/>
              </a:rPr>
              <a:pPr/>
              <a:t>4</a:t>
            </a:fld>
            <a:endParaRPr lang="en-US" smtClean="0">
              <a:latin typeface="Times New Roman" pitchFamily="18" charset="0"/>
              <a:ea typeface="MS PGothic"/>
              <a:cs typeface="MS P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Explain what happens</a:t>
            </a:r>
            <a:r>
              <a:rPr lang="en-AU" baseline="0" dirty="0" smtClean="0"/>
              <a:t> at each step.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6685B-AC5F-4032-BAE4-156C26D2DAA0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041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Pre-TMR</a:t>
            </a:r>
            <a:r>
              <a:rPr lang="en-AU" baseline="0" dirty="0" smtClean="0"/>
              <a:t> time, so place original circuit, add scale factor from benchmarking, then assume that’s the </a:t>
            </a:r>
            <a:r>
              <a:rPr lang="en-AU" baseline="0" dirty="0" err="1" smtClean="0"/>
              <a:t>subcircuit</a:t>
            </a:r>
            <a:r>
              <a:rPr lang="en-AU" baseline="0" dirty="0" smtClean="0"/>
              <a:t> frequency and calculate delay off that constant frequency times pipeline length.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6685B-AC5F-4032-BAE4-156C26D2DAA0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257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BF44-2831-422E-8090-02B22FB2C0A7}" type="datetimeFigureOut">
              <a:rPr lang="en-AU" smtClean="0"/>
              <a:pPr/>
              <a:t>29/08/2012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F536-258E-4E87-BEDE-20B7177655F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858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BF44-2831-422E-8090-02B22FB2C0A7}" type="datetimeFigureOut">
              <a:rPr lang="en-AU" smtClean="0"/>
              <a:pPr/>
              <a:t>29/08/2012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F536-258E-4E87-BEDE-20B7177655F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16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BF44-2831-422E-8090-02B22FB2C0A7}" type="datetimeFigureOut">
              <a:rPr lang="en-AU" smtClean="0"/>
              <a:pPr/>
              <a:t>29/08/2012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F536-258E-4E87-BEDE-20B7177655F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237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BF44-2831-422E-8090-02B22FB2C0A7}" type="datetimeFigureOut">
              <a:rPr lang="en-AU" smtClean="0"/>
              <a:pPr/>
              <a:t>29/08/2012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F536-258E-4E87-BEDE-20B7177655F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62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BF44-2831-422E-8090-02B22FB2C0A7}" type="datetimeFigureOut">
              <a:rPr lang="en-AU" smtClean="0"/>
              <a:pPr/>
              <a:t>29/08/2012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F536-258E-4E87-BEDE-20B7177655F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626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BF44-2831-422E-8090-02B22FB2C0A7}" type="datetimeFigureOut">
              <a:rPr lang="en-AU" smtClean="0"/>
              <a:pPr/>
              <a:t>29/08/2012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F536-258E-4E87-BEDE-20B7177655F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97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BF44-2831-422E-8090-02B22FB2C0A7}" type="datetimeFigureOut">
              <a:rPr lang="en-AU" smtClean="0"/>
              <a:pPr/>
              <a:t>29/08/2012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F536-258E-4E87-BEDE-20B7177655F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30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BF44-2831-422E-8090-02B22FB2C0A7}" type="datetimeFigureOut">
              <a:rPr lang="en-AU" smtClean="0"/>
              <a:pPr/>
              <a:t>29/08/2012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F536-258E-4E87-BEDE-20B7177655F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66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BF44-2831-422E-8090-02B22FB2C0A7}" type="datetimeFigureOut">
              <a:rPr lang="en-AU" smtClean="0"/>
              <a:pPr/>
              <a:t>29/08/2012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F536-258E-4E87-BEDE-20B7177655F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039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BF44-2831-422E-8090-02B22FB2C0A7}" type="datetimeFigureOut">
              <a:rPr lang="en-AU" smtClean="0"/>
              <a:pPr/>
              <a:t>29/08/2012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F536-258E-4E87-BEDE-20B7177655F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155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BF44-2831-422E-8090-02B22FB2C0A7}" type="datetimeFigureOut">
              <a:rPr lang="en-AU" smtClean="0"/>
              <a:pPr/>
              <a:t>29/08/2012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F536-258E-4E87-BEDE-20B7177655F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73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FBF44-2831-422E-8090-02B22FB2C0A7}" type="datetimeFigureOut">
              <a:rPr lang="en-AU" smtClean="0"/>
              <a:pPr/>
              <a:t>29/08/2012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BF536-258E-4E87-BEDE-20B7177655F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992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VPR Assessment of a Novel Partitioning Algorithm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David Munro</a:t>
            </a:r>
            <a:endParaRPr lang="en-AU" dirty="0"/>
          </a:p>
          <a:p>
            <a:r>
              <a:rPr lang="en-AU" dirty="0" smtClean="0"/>
              <a:t>Supervisor: Oliver </a:t>
            </a:r>
            <a:r>
              <a:rPr lang="en-AU" dirty="0" err="1" smtClean="0"/>
              <a:t>Diessel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64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Architecture</a:t>
            </a:r>
            <a:endParaRPr lang="en-AU" dirty="0"/>
          </a:p>
        </p:txBody>
      </p:sp>
      <p:pic>
        <p:nvPicPr>
          <p:cNvPr id="4" name="Picture 2" descr="C:\Users\Dave\Documents\Uni\Thesis\tCad1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3" t="3456" r="40797" b="36809"/>
          <a:stretch/>
        </p:blipFill>
        <p:spPr bwMode="auto">
          <a:xfrm>
            <a:off x="107504" y="1628800"/>
            <a:ext cx="492306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275856" y="1600201"/>
            <a:ext cx="5410944" cy="26928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Use imaginary standard architecture, somewhat similar to </a:t>
            </a:r>
            <a:r>
              <a:rPr lang="en-AU" dirty="0" err="1" smtClean="0"/>
              <a:t>Virtex</a:t>
            </a:r>
            <a:r>
              <a:rPr lang="en-AU" dirty="0" smtClean="0"/>
              <a:t> 5.</a:t>
            </a:r>
          </a:p>
          <a:p>
            <a:r>
              <a:rPr lang="en-AU" dirty="0" smtClean="0"/>
              <a:t>FPGA are and routing channels grow to accommodate design.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6309320"/>
            <a:ext cx="196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CLB and BLE layout</a:t>
            </a:r>
            <a:endParaRPr lang="en-A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04048" y="3983078"/>
            <a:ext cx="3715494" cy="2692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Customisable, so can make more accurate to target a specific platform.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683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Benchmarking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/>
              <a:t>Two things we’re looking at.</a:t>
            </a:r>
          </a:p>
          <a:p>
            <a:r>
              <a:rPr lang="en-AU" dirty="0" smtClean="0"/>
              <a:t>1. Comparing circuits with and without TMR, as per thesis title.</a:t>
            </a:r>
          </a:p>
          <a:p>
            <a:r>
              <a:rPr lang="en-AU" dirty="0" smtClean="0"/>
              <a:t>2. Trying to find a relationship, or suitable guesses, for our partitioner.</a:t>
            </a:r>
          </a:p>
          <a:p>
            <a:r>
              <a:rPr lang="en-AU" dirty="0" smtClean="0"/>
              <a:t>For </a:t>
            </a:r>
            <a:r>
              <a:rPr lang="en-AU" dirty="0" smtClean="0"/>
              <a:t>now we are calculating minimum channels and area to look at general trends. Later we look at the case where we are close to channel/area capacity.</a:t>
            </a:r>
          </a:p>
          <a:p>
            <a:r>
              <a:rPr lang="en-AU" dirty="0" smtClean="0"/>
              <a:t>Circuits used are MCNC (Microelectronics Centre of North Carolina) benchmarks, provided by </a:t>
            </a:r>
            <a:r>
              <a:rPr lang="en-AU" dirty="0" smtClean="0"/>
              <a:t>the VTR </a:t>
            </a:r>
            <a:r>
              <a:rPr lang="en-AU" dirty="0" smtClean="0"/>
              <a:t>(Verilog To Routing</a:t>
            </a:r>
            <a:r>
              <a:rPr lang="en-AU" dirty="0" smtClean="0"/>
              <a:t>) Project.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40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Results</a:t>
            </a:r>
            <a:endParaRPr lang="en-AU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33983" y="1412776"/>
            <a:ext cx="8229600" cy="21168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Quite close to initial guess.</a:t>
            </a:r>
          </a:p>
          <a:p>
            <a:r>
              <a:rPr lang="en-AU" dirty="0" smtClean="0"/>
              <a:t>Area requirement slightly greater than tripled.</a:t>
            </a:r>
          </a:p>
          <a:p>
            <a:r>
              <a:rPr lang="en-AU" dirty="0" smtClean="0"/>
              <a:t>Mean increase in critical path time is 6.9E-10s. Max is 1.87E-09s increase to 8.28E-9s (156MHz-&gt;121MHz max frequency)</a:t>
            </a:r>
            <a:endParaRPr lang="en-AU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825929"/>
              </p:ext>
            </p:extLst>
          </p:nvPr>
        </p:nvGraphicFramePr>
        <p:xfrm>
          <a:off x="457199" y="3717032"/>
          <a:ext cx="8507288" cy="29921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9949"/>
                <a:gridCol w="565984"/>
                <a:gridCol w="671933"/>
                <a:gridCol w="587942"/>
                <a:gridCol w="1763825"/>
                <a:gridCol w="1175883"/>
                <a:gridCol w="1091891"/>
                <a:gridCol w="1069932"/>
                <a:gridCol w="789949"/>
              </a:tblGrid>
              <a:tr h="421761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Name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.latch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.names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FPGA Area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Estimated Critical Path </a:t>
                      </a:r>
                      <a:r>
                        <a:rPr lang="en-AU" sz="1400" u="none" strike="noStrike" dirty="0" smtClean="0">
                          <a:effectLst/>
                        </a:rPr>
                        <a:t>Latency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Channel Width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Av. Wire Segments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Used Logic Block Area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Critical Path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</a:tr>
              <a:tr h="421761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pdc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0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13765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44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7.46E-09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effectLst/>
                        </a:rPr>
                        <a:t>72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7.74884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2.04E+07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8.28E-09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</a:tr>
              <a:tr h="421761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misex3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0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4205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24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5.12E-09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50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5.86212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6.24E+06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5.27E-09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</a:tr>
              <a:tr h="421761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s38417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4389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18232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51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6.39E-09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50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3.96346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2.84E+07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effectLst/>
                        </a:rPr>
                        <a:t>6.80E-09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</a:tr>
              <a:tr h="421761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pdc TMR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0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4575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25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5.47E-09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64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7.8308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6.78E+06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6.41E-09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</a:tr>
              <a:tr h="421761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misex3 TMR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0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1397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14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3.73E-09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42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5.74857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2.07E+06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4.29E-09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</a:tr>
              <a:tr h="421761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s38417 TMR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1463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6042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30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effectLst/>
                        </a:rPr>
                        <a:t>5.91E-09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42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4.02152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>
                          <a:effectLst/>
                        </a:rPr>
                        <a:t>9.42E+06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effectLst/>
                        </a:rPr>
                        <a:t>6.32E-09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0" marR="8330" marT="833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63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Results </a:t>
            </a:r>
            <a:r>
              <a:rPr lang="en-AU" dirty="0" smtClean="0"/>
              <a:t>– Estimating Area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en-AU" dirty="0" smtClean="0"/>
              <a:t>We also care about estimating area and latency from a </a:t>
            </a:r>
            <a:r>
              <a:rPr lang="en-AU" dirty="0" smtClean="0"/>
              <a:t>DFG.</a:t>
            </a:r>
            <a:endParaRPr lang="en-AU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2852936"/>
            <a:ext cx="3672408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Clear relationship between nodes and area.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4402221"/>
              </p:ext>
            </p:extLst>
          </p:nvPr>
        </p:nvGraphicFramePr>
        <p:xfrm>
          <a:off x="4067944" y="22768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62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Results – Estimating Time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Much harder to estimate time before placement.</a:t>
            </a:r>
          </a:p>
          <a:p>
            <a:r>
              <a:rPr lang="en-AU" dirty="0" smtClean="0"/>
              <a:t>Options:</a:t>
            </a:r>
          </a:p>
          <a:p>
            <a:r>
              <a:rPr lang="en-AU" dirty="0" smtClean="0"/>
              <a:t>Guessing. Guided by number of </a:t>
            </a:r>
            <a:r>
              <a:rPr lang="en-AU" dirty="0" smtClean="0"/>
              <a:t>blocks or pre-TMR time, </a:t>
            </a:r>
            <a:r>
              <a:rPr lang="en-AU" dirty="0" smtClean="0"/>
              <a:t>may not be entirely inaccurate.</a:t>
            </a:r>
          </a:p>
          <a:p>
            <a:r>
              <a:rPr lang="en-AU" dirty="0" smtClean="0"/>
              <a:t>Partial placement. Placer uses simulated annealing, so run very rough placement to get estimate [3].</a:t>
            </a:r>
          </a:p>
          <a:p>
            <a:r>
              <a:rPr lang="en-AU" dirty="0" smtClean="0"/>
              <a:t>Partition after placement. Better knowledge, much harder to do.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723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Next?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Using very basic and arbitrary estimation functions for area and timing, implement partitioning.</a:t>
            </a:r>
          </a:p>
          <a:p>
            <a:r>
              <a:rPr lang="en-AU" dirty="0" smtClean="0"/>
              <a:t>Improve estimates</a:t>
            </a:r>
            <a:r>
              <a:rPr lang="en-AU" dirty="0" smtClean="0"/>
              <a:t>.</a:t>
            </a:r>
          </a:p>
          <a:p>
            <a:endParaRPr lang="en-AU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726719"/>
              </p:ext>
            </p:extLst>
          </p:nvPr>
        </p:nvGraphicFramePr>
        <p:xfrm>
          <a:off x="4499992" y="2996951"/>
          <a:ext cx="4283968" cy="3306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92175" y="6303565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Timeline, not including holidays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87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50014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sz="2100" dirty="0" smtClean="0"/>
              <a:t>[1] E. Cetin and O. </a:t>
            </a:r>
            <a:r>
              <a:rPr lang="en-AU" sz="2100" dirty="0" err="1" smtClean="0"/>
              <a:t>Diessel</a:t>
            </a:r>
            <a:r>
              <a:rPr lang="en-AU" sz="2100" dirty="0" smtClean="0"/>
              <a:t>, </a:t>
            </a:r>
            <a:r>
              <a:rPr lang="en-AU" sz="2100" dirty="0" smtClean="0"/>
              <a:t>”Guaranteed </a:t>
            </a:r>
            <a:r>
              <a:rPr lang="en-AU" sz="2100" dirty="0" smtClean="0"/>
              <a:t>Fault Recovery Time for FPGA-based TMR Circuits Employing Partial </a:t>
            </a:r>
            <a:r>
              <a:rPr lang="en-AU" sz="2100" dirty="0" smtClean="0"/>
              <a:t>Reconfiguration”. </a:t>
            </a:r>
            <a:r>
              <a:rPr lang="en-AU" sz="2100" dirty="0" smtClean="0"/>
              <a:t>In 2012 DAC Workshop 2nd International Workshop on Computing in Heterogeneous, Autonomous ‘N’ Goal-oriented Environments (CHA’N’GE), 2012.</a:t>
            </a:r>
          </a:p>
          <a:p>
            <a:pPr>
              <a:buNone/>
            </a:pPr>
            <a:endParaRPr lang="en-AU" sz="2100" dirty="0" smtClean="0"/>
          </a:p>
          <a:p>
            <a:pPr>
              <a:buNone/>
            </a:pPr>
            <a:r>
              <a:rPr lang="en-AU" sz="2100" dirty="0" smtClean="0"/>
              <a:t>[2] P</a:t>
            </a:r>
            <a:r>
              <a:rPr lang="en-AU" sz="2100" dirty="0"/>
              <a:t>. J. </a:t>
            </a:r>
            <a:r>
              <a:rPr lang="en-AU" sz="2100" dirty="0" err="1"/>
              <a:t>Pingree</a:t>
            </a:r>
            <a:r>
              <a:rPr lang="en-AU" sz="2100" dirty="0"/>
              <a:t>, </a:t>
            </a:r>
            <a:r>
              <a:rPr lang="en-AU" sz="2100" dirty="0" smtClean="0"/>
              <a:t>“Advancing </a:t>
            </a:r>
            <a:r>
              <a:rPr lang="en-AU" sz="2100" dirty="0"/>
              <a:t>NASA’s on-board processing capabilities </a:t>
            </a:r>
            <a:r>
              <a:rPr lang="en-AU" sz="2100" dirty="0" smtClean="0"/>
              <a:t>with </a:t>
            </a:r>
            <a:r>
              <a:rPr lang="en-AU" sz="2100" dirty="0" err="1" smtClean="0"/>
              <a:t>reconﬁgurable</a:t>
            </a:r>
            <a:r>
              <a:rPr lang="en-AU" sz="2100" dirty="0" smtClean="0"/>
              <a:t> </a:t>
            </a:r>
            <a:r>
              <a:rPr lang="en-AU" sz="2100" dirty="0" err="1"/>
              <a:t>fpga</a:t>
            </a:r>
            <a:r>
              <a:rPr lang="en-AU" sz="2100" dirty="0"/>
              <a:t> technologies,” in Aerospace Technologies </a:t>
            </a:r>
            <a:r>
              <a:rPr lang="en-AU" sz="2100" dirty="0" smtClean="0"/>
              <a:t>Advancements</a:t>
            </a:r>
            <a:r>
              <a:rPr lang="en-AU" sz="2100" dirty="0"/>
              <a:t>, T. T. </a:t>
            </a:r>
            <a:r>
              <a:rPr lang="en-AU" sz="2100" dirty="0" err="1"/>
              <a:t>Arif</a:t>
            </a:r>
            <a:r>
              <a:rPr lang="en-AU" sz="2100" dirty="0"/>
              <a:t>, Ed. </a:t>
            </a:r>
            <a:r>
              <a:rPr lang="en-AU" sz="2100" dirty="0" smtClean="0"/>
              <a:t>In Tech</a:t>
            </a:r>
            <a:r>
              <a:rPr lang="en-AU" sz="2100" dirty="0"/>
              <a:t>, Jan. 2010, </a:t>
            </a:r>
            <a:r>
              <a:rPr lang="en-AU" sz="2100" dirty="0" err="1"/>
              <a:t>ch.</a:t>
            </a:r>
            <a:r>
              <a:rPr lang="en-AU" sz="2100" dirty="0"/>
              <a:t> 5, pp. 69–86</a:t>
            </a:r>
            <a:r>
              <a:rPr lang="en-AU" sz="2100" dirty="0" smtClean="0"/>
              <a:t>.</a:t>
            </a:r>
          </a:p>
          <a:p>
            <a:pPr>
              <a:buNone/>
            </a:pPr>
            <a:endParaRPr lang="en-AU" sz="2100" dirty="0" smtClean="0"/>
          </a:p>
          <a:p>
            <a:pPr>
              <a:buNone/>
            </a:pPr>
            <a:r>
              <a:rPr lang="en-AU" sz="2100" dirty="0" smtClean="0"/>
              <a:t>[3] </a:t>
            </a:r>
            <a:r>
              <a:rPr lang="en-AU" sz="2100" dirty="0" err="1" smtClean="0"/>
              <a:t>Luu</a:t>
            </a:r>
            <a:r>
              <a:rPr lang="en-AU" sz="2100" dirty="0" smtClean="0"/>
              <a:t> Jason, et al. “VPR User’s Manual”, Jan. 2012.</a:t>
            </a:r>
            <a:endParaRPr lang="en-AU" sz="2100" dirty="0"/>
          </a:p>
          <a:p>
            <a:pPr>
              <a:buNone/>
            </a:pPr>
            <a:endParaRPr lang="en-AU" sz="2100" dirty="0" smtClean="0"/>
          </a:p>
          <a:p>
            <a:pPr>
              <a:buNone/>
            </a:pPr>
            <a:r>
              <a:rPr lang="en-US" sz="2100" dirty="0" smtClean="0"/>
              <a:t>[4] </a:t>
            </a:r>
            <a:r>
              <a:rPr lang="en-US" sz="2100" dirty="0" smtClean="0"/>
              <a:t>V. Betz, J. Rose &amp; A. Marquardt. “Architecture and CAD for deep-submicron FPGAs,” 1</a:t>
            </a:r>
            <a:r>
              <a:rPr lang="en-US" sz="2100" baseline="30000" dirty="0" smtClean="0"/>
              <a:t>st</a:t>
            </a:r>
            <a:r>
              <a:rPr lang="en-US" sz="2100" dirty="0" smtClean="0"/>
              <a:t> Edition, March 1999 Springer. </a:t>
            </a:r>
            <a:endParaRPr lang="en-AU" sz="2100" dirty="0"/>
          </a:p>
        </p:txBody>
      </p:sp>
    </p:spTree>
    <p:extLst>
      <p:ext uri="{BB962C8B-B14F-4D97-AF65-F5344CB8AC3E}">
        <p14:creationId xmlns:p14="http://schemas.microsoft.com/office/powerpoint/2010/main" val="330759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Overall Goal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To implement the partitioning algorithm and assess the results using Versatile Place and Route (VPR) and MCNC benchmarks.</a:t>
            </a:r>
          </a:p>
          <a:p>
            <a:r>
              <a:rPr lang="en-AU" dirty="0" smtClean="0"/>
              <a:t>VPR used as it’s open source.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830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What are we partitioning and why?</a:t>
            </a:r>
          </a:p>
          <a:p>
            <a:r>
              <a:rPr lang="en-AU" dirty="0" smtClean="0"/>
              <a:t>FPGA’s are useful for space based applications due to low cost, wide availability, etc. [1].</a:t>
            </a:r>
          </a:p>
          <a:p>
            <a:r>
              <a:rPr lang="en-AU" dirty="0" smtClean="0"/>
              <a:t>Downsides include increased susceptibility to radiation induced errors[1]. For </a:t>
            </a:r>
            <a:r>
              <a:rPr lang="en-AU" dirty="0" err="1" smtClean="0"/>
              <a:t>Virtex</a:t>
            </a:r>
            <a:r>
              <a:rPr lang="en-AU" dirty="0" smtClean="0"/>
              <a:t> 4 in geosynchronous orbit, predicted mean time between errors is only 1.4s[2].</a:t>
            </a:r>
          </a:p>
          <a:p>
            <a:r>
              <a:rPr lang="en-AU" dirty="0" smtClean="0"/>
              <a:t>Use Triple Modular Redundancy (TMR) to detect errors.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13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Triple Modular Redundancy</a:t>
            </a:r>
            <a:endParaRPr lang="en-US" dirty="0"/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395536" y="1177132"/>
            <a:ext cx="8229600" cy="2039144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>
                <a:ea typeface="MS PGothic"/>
                <a:cs typeface="MS PGothic"/>
              </a:rPr>
              <a:t>Make three copies of a circuit, and feed the outputs to a voter.</a:t>
            </a:r>
          </a:p>
          <a:p>
            <a:r>
              <a:rPr lang="en-US" sz="2800" dirty="0" smtClean="0">
                <a:ea typeface="MS PGothic"/>
                <a:cs typeface="MS PGothic"/>
              </a:rPr>
              <a:t>Once an error is detected we can fix it by e.g. selectively reconfiguring the incorrect module.</a:t>
            </a:r>
          </a:p>
          <a:p>
            <a:r>
              <a:rPr lang="en-US" sz="2800" dirty="0" smtClean="0">
                <a:ea typeface="MS PGothic"/>
                <a:cs typeface="MS PGothic"/>
              </a:rPr>
              <a:t>Clock </a:t>
            </a:r>
            <a:r>
              <a:rPr lang="en-US" sz="2800" dirty="0" smtClean="0">
                <a:ea typeface="MS PGothic"/>
                <a:cs typeface="MS PGothic"/>
              </a:rPr>
              <a:t>frequency, pipeline length and circuit area </a:t>
            </a:r>
            <a:r>
              <a:rPr lang="en-US" sz="2800" dirty="0" smtClean="0">
                <a:ea typeface="MS PGothic"/>
                <a:cs typeface="MS PGothic"/>
              </a:rPr>
              <a:t>all affect recovery time.</a:t>
            </a:r>
          </a:p>
          <a:p>
            <a:r>
              <a:rPr lang="en-US" sz="2800" dirty="0" smtClean="0">
                <a:ea typeface="MS PGothic"/>
                <a:cs typeface="MS PGothic"/>
              </a:rPr>
              <a:t>Need to detect, reconfigure and </a:t>
            </a:r>
            <a:r>
              <a:rPr lang="en-US" sz="2800" dirty="0" err="1" smtClean="0">
                <a:ea typeface="MS PGothic"/>
                <a:cs typeface="MS PGothic"/>
              </a:rPr>
              <a:t>resynchronise</a:t>
            </a:r>
            <a:r>
              <a:rPr lang="en-US" sz="2800" dirty="0" smtClean="0">
                <a:ea typeface="MS PGothic"/>
                <a:cs typeface="MS PGothic"/>
              </a:rPr>
              <a:t> within error rate.</a:t>
            </a:r>
            <a:endParaRPr lang="en-US" sz="2800" dirty="0" smtClean="0">
              <a:ea typeface="MS PGothic"/>
              <a:cs typeface="MS PGothic"/>
            </a:endParaRPr>
          </a:p>
          <a:p>
            <a:endParaRPr lang="en-US" sz="2800" dirty="0" smtClean="0">
              <a:ea typeface="MS PGothic"/>
              <a:cs typeface="MS PGothic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01888" y="3216275"/>
            <a:ext cx="2222500" cy="1122363"/>
          </a:xfrm>
          <a:prstGeom prst="round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b="1" dirty="0">
                <a:solidFill>
                  <a:srgbClr val="000000"/>
                </a:solidFill>
              </a:rPr>
              <a:t>TMR Module 1</a:t>
            </a:r>
            <a:endParaRPr lang="en-GB" sz="2000" dirty="0">
              <a:solidFill>
                <a:srgbClr val="FFFFFF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629150" y="3775075"/>
            <a:ext cx="1368425" cy="1588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38350" y="3773488"/>
            <a:ext cx="360363" cy="1587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72" name="TextBox 130"/>
          <p:cNvSpPr txBox="1">
            <a:spLocks noChangeArrowheads="1"/>
          </p:cNvSpPr>
          <p:nvPr/>
        </p:nvSpPr>
        <p:spPr bwMode="auto">
          <a:xfrm>
            <a:off x="4711700" y="3419475"/>
            <a:ext cx="6937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>
                <a:solidFill>
                  <a:srgbClr val="000000"/>
                </a:solidFill>
                <a:latin typeface="Arial" charset="0"/>
                <a:cs typeface="Arial" charset="0"/>
              </a:rPr>
              <a:t>Dout</a:t>
            </a:r>
            <a:r>
              <a:rPr lang="en-GB" sz="1600" baseline="-2500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92400" y="4017963"/>
            <a:ext cx="2222500" cy="1122362"/>
          </a:xfrm>
          <a:prstGeom prst="round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b="1" dirty="0">
                <a:solidFill>
                  <a:srgbClr val="000000"/>
                </a:solidFill>
              </a:rPr>
              <a:t>TMR Module 2</a:t>
            </a:r>
            <a:endParaRPr lang="en-GB" sz="2000" dirty="0">
              <a:solidFill>
                <a:srgbClr val="FFFFFF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919663" y="4576763"/>
            <a:ext cx="1079500" cy="1587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06550" y="4575175"/>
            <a:ext cx="1079500" cy="1588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76" name="TextBox 129"/>
          <p:cNvSpPr txBox="1">
            <a:spLocks noChangeArrowheads="1"/>
          </p:cNvSpPr>
          <p:nvPr/>
        </p:nvSpPr>
        <p:spPr bwMode="auto">
          <a:xfrm>
            <a:off x="1154113" y="4221163"/>
            <a:ext cx="4905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>
                <a:solidFill>
                  <a:srgbClr val="000000"/>
                </a:solidFill>
                <a:latin typeface="Arial" charset="0"/>
                <a:cs typeface="Arial" charset="0"/>
              </a:rPr>
              <a:t>Din</a:t>
            </a:r>
          </a:p>
        </p:txBody>
      </p:sp>
      <p:sp>
        <p:nvSpPr>
          <p:cNvPr id="62477" name="TextBox 130"/>
          <p:cNvSpPr txBox="1">
            <a:spLocks noChangeArrowheads="1"/>
          </p:cNvSpPr>
          <p:nvPr/>
        </p:nvSpPr>
        <p:spPr bwMode="auto">
          <a:xfrm>
            <a:off x="5002213" y="4221163"/>
            <a:ext cx="6921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>
                <a:solidFill>
                  <a:srgbClr val="000000"/>
                </a:solidFill>
                <a:latin typeface="Arial" charset="0"/>
                <a:cs typeface="Arial" charset="0"/>
              </a:rPr>
              <a:t>Dout</a:t>
            </a:r>
            <a:r>
              <a:rPr lang="en-GB" sz="1600" baseline="-2500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981325" y="4816475"/>
            <a:ext cx="2222500" cy="1122363"/>
          </a:xfrm>
          <a:prstGeom prst="round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b="1" dirty="0">
                <a:solidFill>
                  <a:srgbClr val="000000"/>
                </a:solidFill>
              </a:rPr>
              <a:t>TMR Module 3</a:t>
            </a:r>
            <a:endParaRPr lang="en-GB" sz="2000" dirty="0">
              <a:solidFill>
                <a:srgbClr val="FFFFFF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208588" y="5375275"/>
            <a:ext cx="800100" cy="1588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19300" y="5373688"/>
            <a:ext cx="971550" cy="1587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81" name="TextBox 130"/>
          <p:cNvSpPr txBox="1">
            <a:spLocks noChangeArrowheads="1"/>
          </p:cNvSpPr>
          <p:nvPr/>
        </p:nvSpPr>
        <p:spPr bwMode="auto">
          <a:xfrm>
            <a:off x="5291138" y="5019675"/>
            <a:ext cx="6937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>
                <a:solidFill>
                  <a:srgbClr val="000000"/>
                </a:solidFill>
                <a:latin typeface="Arial" charset="0"/>
                <a:cs typeface="Arial" charset="0"/>
              </a:rPr>
              <a:t>Dout</a:t>
            </a:r>
            <a:r>
              <a:rPr lang="en-GB" sz="1600" baseline="-2500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030413" y="3759200"/>
            <a:ext cx="0" cy="16176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003925" y="3216275"/>
            <a:ext cx="1193800" cy="2722563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b="1" dirty="0">
                <a:solidFill>
                  <a:srgbClr val="000000"/>
                </a:solidFill>
              </a:rPr>
              <a:t>Voter</a:t>
            </a:r>
            <a:endParaRPr lang="en-AU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958975" y="4495800"/>
            <a:ext cx="144463" cy="1571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207250" y="4576763"/>
            <a:ext cx="800100" cy="1587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86" name="TextBox 130"/>
          <p:cNvSpPr txBox="1">
            <a:spLocks noChangeArrowheads="1"/>
          </p:cNvSpPr>
          <p:nvPr/>
        </p:nvSpPr>
        <p:spPr bwMode="auto">
          <a:xfrm>
            <a:off x="7299325" y="4219575"/>
            <a:ext cx="617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>
                <a:solidFill>
                  <a:srgbClr val="000000"/>
                </a:solidFill>
                <a:latin typeface="Arial" charset="0"/>
                <a:cs typeface="Arial" charset="0"/>
              </a:rPr>
              <a:t>Dout</a:t>
            </a:r>
            <a:endParaRPr lang="en-GB" sz="1600" baseline="-250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15816" y="616530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</a:t>
            </a:r>
            <a:r>
              <a:rPr lang="en-AU" dirty="0" smtClean="0"/>
              <a:t>Cetin &amp; </a:t>
            </a:r>
            <a:r>
              <a:rPr lang="en-AU" dirty="0" err="1" smtClean="0"/>
              <a:t>Diessel</a:t>
            </a:r>
            <a:r>
              <a:rPr lang="en-AU" dirty="0" smtClean="0"/>
              <a:t> (2012)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986088" y="4816475"/>
            <a:ext cx="2222500" cy="1122363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b="1" dirty="0" smtClean="0">
                <a:solidFill>
                  <a:srgbClr val="000000"/>
                </a:solidFill>
              </a:rPr>
              <a:t>Bad</a:t>
            </a:r>
          </a:p>
          <a:p>
            <a:pPr algn="ctr">
              <a:defRPr/>
            </a:pPr>
            <a:r>
              <a:rPr lang="en-GB" sz="2000" b="1" dirty="0" smtClean="0">
                <a:solidFill>
                  <a:srgbClr val="000000"/>
                </a:solidFill>
              </a:rPr>
              <a:t>TMR </a:t>
            </a:r>
            <a:r>
              <a:rPr lang="en-GB" sz="2000" b="1" dirty="0">
                <a:solidFill>
                  <a:srgbClr val="000000"/>
                </a:solidFill>
              </a:rPr>
              <a:t>Module </a:t>
            </a:r>
            <a:r>
              <a:rPr lang="en-GB" sz="2000" b="1" dirty="0" smtClean="0">
                <a:solidFill>
                  <a:srgbClr val="000000"/>
                </a:solidFill>
              </a:rPr>
              <a:t>3</a:t>
            </a:r>
            <a:endParaRPr lang="en-GB" sz="2000" dirty="0">
              <a:solidFill>
                <a:srgbClr val="FFFFFF"/>
              </a:solidFill>
            </a:endParaRPr>
          </a:p>
        </p:txBody>
      </p:sp>
      <p:sp>
        <p:nvSpPr>
          <p:cNvPr id="3" name="Multiply 2"/>
          <p:cNvSpPr/>
          <p:nvPr/>
        </p:nvSpPr>
        <p:spPr>
          <a:xfrm>
            <a:off x="2283619" y="5140325"/>
            <a:ext cx="402431" cy="46595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Multiply 25"/>
          <p:cNvSpPr/>
          <p:nvPr/>
        </p:nvSpPr>
        <p:spPr>
          <a:xfrm>
            <a:off x="5291932" y="5140325"/>
            <a:ext cx="402431" cy="46595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2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3" grpId="0" animBg="1"/>
      <p:bldP spid="3" grpId="1" animBg="1"/>
      <p:bldP spid="26" grpId="0" animBg="1"/>
      <p:bldP spid="2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Partitioning in action</a:t>
            </a:r>
            <a:endParaRPr lang="en-AU" dirty="0"/>
          </a:p>
        </p:txBody>
      </p:sp>
      <p:pic>
        <p:nvPicPr>
          <p:cNvPr id="1028" name="Picture 4" descr="C:\Users\Dave\Documents\Uni\Thesis\tem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477" y="1938984"/>
            <a:ext cx="22860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54816" y="1177131"/>
            <a:ext cx="5680932" cy="559681"/>
          </a:xfrm>
        </p:spPr>
        <p:txBody>
          <a:bodyPr>
            <a:normAutofit/>
          </a:bodyPr>
          <a:lstStyle/>
          <a:p>
            <a:r>
              <a:rPr lang="en-US" sz="2800" dirty="0" smtClean="0">
                <a:ea typeface="MS PGothic"/>
                <a:cs typeface="MS PGothic"/>
              </a:rPr>
              <a:t>Start with inputs.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380312" y="148478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16416" y="148478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88905" y="5244159"/>
            <a:ext cx="2308410" cy="417089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AU" dirty="0" smtClean="0"/>
              <a:t>Partitioning wavefront</a:t>
            </a:r>
            <a:endParaRPr lang="en-AU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346311" y="4646152"/>
            <a:ext cx="4607494" cy="5040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ea typeface="MS PGothic"/>
                <a:cs typeface="MS PGothic"/>
              </a:rPr>
              <a:t>TMR-</a:t>
            </a:r>
            <a:r>
              <a:rPr lang="en-US" sz="2800" dirty="0" err="1" smtClean="0">
                <a:ea typeface="MS PGothic"/>
                <a:cs typeface="MS PGothic"/>
              </a:rPr>
              <a:t>ify</a:t>
            </a:r>
            <a:r>
              <a:rPr lang="en-US" sz="2800" dirty="0" smtClean="0">
                <a:ea typeface="MS PGothic"/>
                <a:cs typeface="MS PGothic"/>
              </a:rPr>
              <a:t> node-set.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359215" y="5306424"/>
            <a:ext cx="3930369" cy="8491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ea typeface="MS PGothic"/>
                <a:cs typeface="MS PGothic"/>
              </a:rPr>
              <a:t>Repeat process until all nodes are </a:t>
            </a:r>
            <a:r>
              <a:rPr lang="en-US" sz="2800" dirty="0" err="1" smtClean="0">
                <a:ea typeface="MS PGothic"/>
                <a:cs typeface="MS PGothic"/>
              </a:rPr>
              <a:t>TMR’d</a:t>
            </a:r>
            <a:r>
              <a:rPr lang="en-US" sz="2800" dirty="0" smtClean="0">
                <a:ea typeface="MS PGothic"/>
                <a:cs typeface="MS PGothic"/>
              </a:rPr>
              <a:t>.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01873" y="1736812"/>
            <a:ext cx="5754303" cy="87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ea typeface="MS PGothic"/>
                <a:cs typeface="MS PGothic"/>
              </a:rPr>
              <a:t>Add nodes in a breadth first manner.</a:t>
            </a:r>
            <a:endParaRPr lang="en-US" sz="2800" dirty="0" smtClean="0">
              <a:ea typeface="MS PGothic"/>
              <a:cs typeface="MS PGothic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70228" y="2616167"/>
            <a:ext cx="5785948" cy="884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ea typeface="MS PGothic"/>
                <a:cs typeface="MS PGothic"/>
              </a:rPr>
              <a:t>Continue until area, frequency or critical path exceeds threshold.</a:t>
            </a:r>
            <a:endParaRPr lang="en-US" sz="2800" dirty="0" smtClean="0">
              <a:ea typeface="MS PGothic"/>
              <a:cs typeface="MS PGothic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790985" y="1698589"/>
            <a:ext cx="2172374" cy="1058751"/>
          </a:xfrm>
          <a:custGeom>
            <a:avLst/>
            <a:gdLst>
              <a:gd name="connsiteX0" fmla="*/ 1800565 w 2172374"/>
              <a:gd name="connsiteY0" fmla="*/ 92111 h 1058751"/>
              <a:gd name="connsiteX1" fmla="*/ 400390 w 2172374"/>
              <a:gd name="connsiteY1" fmla="*/ 34961 h 1058751"/>
              <a:gd name="connsiteX2" fmla="*/ 340 w 2172374"/>
              <a:gd name="connsiteY2" fmla="*/ 596936 h 1058751"/>
              <a:gd name="connsiteX3" fmla="*/ 362290 w 2172374"/>
              <a:gd name="connsiteY3" fmla="*/ 920786 h 1058751"/>
              <a:gd name="connsiteX4" fmla="*/ 1724365 w 2172374"/>
              <a:gd name="connsiteY4" fmla="*/ 1025561 h 1058751"/>
              <a:gd name="connsiteX5" fmla="*/ 2172040 w 2172374"/>
              <a:gd name="connsiteY5" fmla="*/ 358811 h 1058751"/>
              <a:gd name="connsiteX6" fmla="*/ 1800565 w 2172374"/>
              <a:gd name="connsiteY6" fmla="*/ 92111 h 105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2374" h="1058751">
                <a:moveTo>
                  <a:pt x="1800565" y="92111"/>
                </a:moveTo>
                <a:cubicBezTo>
                  <a:pt x="1505290" y="38136"/>
                  <a:pt x="700427" y="-49176"/>
                  <a:pt x="400390" y="34961"/>
                </a:cubicBezTo>
                <a:cubicBezTo>
                  <a:pt x="100353" y="119098"/>
                  <a:pt x="6690" y="449299"/>
                  <a:pt x="340" y="596936"/>
                </a:cubicBezTo>
                <a:cubicBezTo>
                  <a:pt x="-6010" y="744573"/>
                  <a:pt x="74952" y="849349"/>
                  <a:pt x="362290" y="920786"/>
                </a:cubicBezTo>
                <a:cubicBezTo>
                  <a:pt x="649627" y="992224"/>
                  <a:pt x="1422740" y="1119223"/>
                  <a:pt x="1724365" y="1025561"/>
                </a:cubicBezTo>
                <a:cubicBezTo>
                  <a:pt x="2025990" y="931899"/>
                  <a:pt x="2165690" y="514386"/>
                  <a:pt x="2172040" y="358811"/>
                </a:cubicBezTo>
                <a:cubicBezTo>
                  <a:pt x="2178390" y="203236"/>
                  <a:pt x="2095840" y="146086"/>
                  <a:pt x="1800565" y="9211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Freeform 9"/>
          <p:cNvSpPr/>
          <p:nvPr/>
        </p:nvSpPr>
        <p:spPr>
          <a:xfrm>
            <a:off x="6194960" y="1566313"/>
            <a:ext cx="2708834" cy="2099708"/>
          </a:xfrm>
          <a:custGeom>
            <a:avLst/>
            <a:gdLst>
              <a:gd name="connsiteX0" fmla="*/ 1863190 w 2708834"/>
              <a:gd name="connsiteY0" fmla="*/ 100562 h 2099708"/>
              <a:gd name="connsiteX1" fmla="*/ 939265 w 2708834"/>
              <a:gd name="connsiteY1" fmla="*/ 91037 h 2099708"/>
              <a:gd name="connsiteX2" fmla="*/ 110590 w 2708834"/>
              <a:gd name="connsiteY2" fmla="*/ 1195937 h 2099708"/>
              <a:gd name="connsiteX3" fmla="*/ 62965 w 2708834"/>
              <a:gd name="connsiteY3" fmla="*/ 1872212 h 2099708"/>
              <a:gd name="connsiteX4" fmla="*/ 615415 w 2708834"/>
              <a:gd name="connsiteY4" fmla="*/ 2072237 h 2099708"/>
              <a:gd name="connsiteX5" fmla="*/ 1491715 w 2708834"/>
              <a:gd name="connsiteY5" fmla="*/ 1338812 h 2099708"/>
              <a:gd name="connsiteX6" fmla="*/ 2339440 w 2708834"/>
              <a:gd name="connsiteY6" fmla="*/ 1129262 h 2099708"/>
              <a:gd name="connsiteX7" fmla="*/ 2691865 w 2708834"/>
              <a:gd name="connsiteY7" fmla="*/ 405362 h 2099708"/>
              <a:gd name="connsiteX8" fmla="*/ 1863190 w 2708834"/>
              <a:gd name="connsiteY8" fmla="*/ 100562 h 209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8834" h="2099708">
                <a:moveTo>
                  <a:pt x="1863190" y="100562"/>
                </a:moveTo>
                <a:cubicBezTo>
                  <a:pt x="1571090" y="48175"/>
                  <a:pt x="1231365" y="-91526"/>
                  <a:pt x="939265" y="91037"/>
                </a:cubicBezTo>
                <a:cubicBezTo>
                  <a:pt x="647165" y="273600"/>
                  <a:pt x="256640" y="899075"/>
                  <a:pt x="110590" y="1195937"/>
                </a:cubicBezTo>
                <a:cubicBezTo>
                  <a:pt x="-35460" y="1492800"/>
                  <a:pt x="-21173" y="1726162"/>
                  <a:pt x="62965" y="1872212"/>
                </a:cubicBezTo>
                <a:cubicBezTo>
                  <a:pt x="147102" y="2018262"/>
                  <a:pt x="377290" y="2161137"/>
                  <a:pt x="615415" y="2072237"/>
                </a:cubicBezTo>
                <a:cubicBezTo>
                  <a:pt x="853540" y="1983337"/>
                  <a:pt x="1204378" y="1495974"/>
                  <a:pt x="1491715" y="1338812"/>
                </a:cubicBezTo>
                <a:cubicBezTo>
                  <a:pt x="1779052" y="1181650"/>
                  <a:pt x="2139415" y="1284837"/>
                  <a:pt x="2339440" y="1129262"/>
                </a:cubicBezTo>
                <a:cubicBezTo>
                  <a:pt x="2539465" y="973687"/>
                  <a:pt x="2774415" y="576812"/>
                  <a:pt x="2691865" y="405362"/>
                </a:cubicBezTo>
                <a:cubicBezTo>
                  <a:pt x="2609315" y="233912"/>
                  <a:pt x="2155290" y="152949"/>
                  <a:pt x="1863190" y="10056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reeform 12"/>
          <p:cNvSpPr/>
          <p:nvPr/>
        </p:nvSpPr>
        <p:spPr>
          <a:xfrm>
            <a:off x="6216973" y="1612623"/>
            <a:ext cx="2772350" cy="2045023"/>
          </a:xfrm>
          <a:custGeom>
            <a:avLst/>
            <a:gdLst>
              <a:gd name="connsiteX0" fmla="*/ 1584002 w 2772350"/>
              <a:gd name="connsiteY0" fmla="*/ 35202 h 2045023"/>
              <a:gd name="connsiteX1" fmla="*/ 945827 w 2772350"/>
              <a:gd name="connsiteY1" fmla="*/ 73302 h 2045023"/>
              <a:gd name="connsiteX2" fmla="*/ 393377 w 2772350"/>
              <a:gd name="connsiteY2" fmla="*/ 730527 h 2045023"/>
              <a:gd name="connsiteX3" fmla="*/ 2852 w 2772350"/>
              <a:gd name="connsiteY3" fmla="*/ 1540152 h 2045023"/>
              <a:gd name="connsiteX4" fmla="*/ 593402 w 2772350"/>
              <a:gd name="connsiteY4" fmla="*/ 1968777 h 2045023"/>
              <a:gd name="connsiteX5" fmla="*/ 2488877 w 2772350"/>
              <a:gd name="connsiteY5" fmla="*/ 1959252 h 2045023"/>
              <a:gd name="connsiteX6" fmla="*/ 2727002 w 2772350"/>
              <a:gd name="connsiteY6" fmla="*/ 1111527 h 2045023"/>
              <a:gd name="connsiteX7" fmla="*/ 2650802 w 2772350"/>
              <a:gd name="connsiteY7" fmla="*/ 244752 h 2045023"/>
              <a:gd name="connsiteX8" fmla="*/ 1584002 w 2772350"/>
              <a:gd name="connsiteY8" fmla="*/ 35202 h 204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2350" h="2045023">
                <a:moveTo>
                  <a:pt x="1584002" y="35202"/>
                </a:moveTo>
                <a:cubicBezTo>
                  <a:pt x="1299840" y="6627"/>
                  <a:pt x="1144264" y="-42586"/>
                  <a:pt x="945827" y="73302"/>
                </a:cubicBezTo>
                <a:cubicBezTo>
                  <a:pt x="747389" y="189190"/>
                  <a:pt x="550539" y="486052"/>
                  <a:pt x="393377" y="730527"/>
                </a:cubicBezTo>
                <a:cubicBezTo>
                  <a:pt x="236215" y="975002"/>
                  <a:pt x="-30486" y="1333777"/>
                  <a:pt x="2852" y="1540152"/>
                </a:cubicBezTo>
                <a:cubicBezTo>
                  <a:pt x="36190" y="1746527"/>
                  <a:pt x="179065" y="1898927"/>
                  <a:pt x="593402" y="1968777"/>
                </a:cubicBezTo>
                <a:cubicBezTo>
                  <a:pt x="1007739" y="2038627"/>
                  <a:pt x="2133277" y="2102127"/>
                  <a:pt x="2488877" y="1959252"/>
                </a:cubicBezTo>
                <a:cubicBezTo>
                  <a:pt x="2844477" y="1816377"/>
                  <a:pt x="2700015" y="1397277"/>
                  <a:pt x="2727002" y="1111527"/>
                </a:cubicBezTo>
                <a:cubicBezTo>
                  <a:pt x="2753990" y="825777"/>
                  <a:pt x="2846064" y="424139"/>
                  <a:pt x="2650802" y="244752"/>
                </a:cubicBezTo>
                <a:cubicBezTo>
                  <a:pt x="2455540" y="65365"/>
                  <a:pt x="1868164" y="63777"/>
                  <a:pt x="1584002" y="3520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07538"/>
              </p:ext>
            </p:extLst>
          </p:nvPr>
        </p:nvGraphicFramePr>
        <p:xfrm>
          <a:off x="611560" y="3501008"/>
          <a:ext cx="4711700" cy="702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338"/>
                <a:gridCol w="1208860"/>
                <a:gridCol w="659955"/>
                <a:gridCol w="951859"/>
                <a:gridCol w="120568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Max </a:t>
                      </a:r>
                      <a:r>
                        <a:rPr lang="en-AU" sz="1100" u="none" strike="noStrike" dirty="0" smtClean="0">
                          <a:effectLst/>
                        </a:rPr>
                        <a:t>recovery</a:t>
                      </a:r>
                      <a:r>
                        <a:rPr lang="en-AU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100" u="none" strike="noStrike" dirty="0" smtClean="0">
                          <a:effectLst/>
                        </a:rPr>
                        <a:t>time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Estimated </a:t>
                      </a:r>
                      <a:r>
                        <a:rPr lang="en-AU" sz="1100" u="none" strike="noStrike" dirty="0" smtClean="0">
                          <a:effectLst/>
                        </a:rPr>
                        <a:t>recovery </a:t>
                      </a:r>
                      <a:r>
                        <a:rPr lang="en-AU" sz="1100" u="none" strike="noStrike" dirty="0">
                          <a:effectLst/>
                        </a:rPr>
                        <a:t>time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Area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Critical Path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Frequency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1.00E-08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1.00E-09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 smtClean="0">
                          <a:effectLst/>
                        </a:rPr>
                        <a:t>20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 smtClean="0">
                          <a:effectLst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100MHz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955202"/>
              </p:ext>
            </p:extLst>
          </p:nvPr>
        </p:nvGraphicFramePr>
        <p:xfrm>
          <a:off x="611560" y="3501008"/>
          <a:ext cx="4711700" cy="702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338"/>
                <a:gridCol w="1208860"/>
                <a:gridCol w="659955"/>
                <a:gridCol w="951859"/>
                <a:gridCol w="120568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Max </a:t>
                      </a:r>
                      <a:r>
                        <a:rPr lang="en-AU" sz="1100" u="none" strike="noStrike" dirty="0" smtClean="0">
                          <a:effectLst/>
                        </a:rPr>
                        <a:t>recovery</a:t>
                      </a:r>
                      <a:r>
                        <a:rPr lang="en-AU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100" u="none" strike="noStrike" dirty="0" smtClean="0">
                          <a:effectLst/>
                        </a:rPr>
                        <a:t>time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Estimated </a:t>
                      </a:r>
                      <a:r>
                        <a:rPr lang="en-AU" sz="1100" u="none" strike="noStrike" dirty="0" smtClean="0">
                          <a:effectLst/>
                        </a:rPr>
                        <a:t>recovery </a:t>
                      </a:r>
                      <a:r>
                        <a:rPr lang="en-AU" sz="1100" u="none" strike="noStrike" dirty="0">
                          <a:effectLst/>
                        </a:rPr>
                        <a:t>time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Area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Critical Path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Frequency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1.00E-08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5.00E-09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 smtClean="0">
                          <a:effectLst/>
                        </a:rPr>
                        <a:t>30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64MHz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433092"/>
              </p:ext>
            </p:extLst>
          </p:nvPr>
        </p:nvGraphicFramePr>
        <p:xfrm>
          <a:off x="611560" y="3501008"/>
          <a:ext cx="4711700" cy="702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338"/>
                <a:gridCol w="1208860"/>
                <a:gridCol w="659955"/>
                <a:gridCol w="951859"/>
                <a:gridCol w="120568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Max </a:t>
                      </a:r>
                      <a:r>
                        <a:rPr lang="en-AU" sz="1100" u="none" strike="noStrike" dirty="0" smtClean="0">
                          <a:effectLst/>
                        </a:rPr>
                        <a:t>recovery</a:t>
                      </a:r>
                      <a:r>
                        <a:rPr lang="en-AU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100" u="none" strike="noStrike" dirty="0" smtClean="0">
                          <a:effectLst/>
                        </a:rPr>
                        <a:t>time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Estimated </a:t>
                      </a:r>
                      <a:r>
                        <a:rPr lang="en-AU" sz="1100" u="none" strike="noStrike" dirty="0" smtClean="0">
                          <a:effectLst/>
                        </a:rPr>
                        <a:t>recovery </a:t>
                      </a:r>
                      <a:r>
                        <a:rPr lang="en-AU" sz="1100" u="none" strike="noStrike" dirty="0">
                          <a:effectLst/>
                        </a:rPr>
                        <a:t>time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Area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Critical Path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Frequency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1.00E-08</a:t>
                      </a:r>
                      <a:endParaRPr lang="en-AU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2.00E-08</a:t>
                      </a:r>
                      <a:endParaRPr lang="en-AU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40</a:t>
                      </a:r>
                      <a:endParaRPr lang="en-AU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50MHz</a:t>
                      </a:r>
                      <a:endParaRPr lang="en-AU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99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/>
      <p:bldP spid="8" grpId="0" animBg="1"/>
      <p:bldP spid="8" grpId="1" animBg="1"/>
      <p:bldP spid="10" grpId="0" animBg="1"/>
      <p:bldP spid="10" grpId="1" animBg="1"/>
      <p:bldP spid="10" grpId="2" animBg="1"/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Partitioning Considerations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To do this, need a way of efficiently calculating area, frequency and pipeline length for a set of nodes.</a:t>
            </a:r>
          </a:p>
          <a:p>
            <a:r>
              <a:rPr lang="en-AU" dirty="0" smtClean="0"/>
              <a:t>Pipeline length is trivial, the other two not so much.</a:t>
            </a:r>
          </a:p>
          <a:p>
            <a:r>
              <a:rPr lang="en-AU" dirty="0" smtClean="0"/>
              <a:t>No way to tell until design is routed, which takes too long, therefore we need some way of estimating.</a:t>
            </a:r>
          </a:p>
          <a:p>
            <a:r>
              <a:rPr lang="en-AU" dirty="0" smtClean="0"/>
              <a:t>Also, to effectively traverse, need circuit as a graph. VHDL/Verilog too high level, needs to happen post-synthesis, somewhere in CAD flow.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90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Versatile Place and Route (VPR)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163696"/>
            <a:ext cx="5873562" cy="5608798"/>
          </a:xfrm>
        </p:spPr>
      </p:pic>
      <p:sp>
        <p:nvSpPr>
          <p:cNvPr id="5" name="TextBox 4"/>
          <p:cNvSpPr txBox="1"/>
          <p:nvPr/>
        </p:nvSpPr>
        <p:spPr>
          <a:xfrm>
            <a:off x="395536" y="6126163"/>
            <a:ext cx="4184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Picture of CAD design flow. Sourced from VPR manual</a:t>
            </a:r>
            <a:endParaRPr lang="en-A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1"/>
            <a:ext cx="2386608" cy="4421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Open source.</a:t>
            </a:r>
            <a:endParaRPr lang="en-AU" dirty="0" smtClean="0"/>
          </a:p>
          <a:p>
            <a:r>
              <a:rPr lang="en-AU" dirty="0" smtClean="0"/>
              <a:t>Open file formats.</a:t>
            </a:r>
            <a:endParaRPr lang="en-AU" dirty="0" smtClean="0"/>
          </a:p>
          <a:p>
            <a:r>
              <a:rPr lang="en-AU" dirty="0" smtClean="0"/>
              <a:t>Want to partition as late as possible.</a:t>
            </a:r>
          </a:p>
          <a:p>
            <a:r>
              <a:rPr lang="en-AU" dirty="0" smtClean="0"/>
              <a:t>Adding elements means routing and placing again =&gt; partition just before or after packing.</a:t>
            </a:r>
          </a:p>
          <a:p>
            <a:r>
              <a:rPr lang="en-AU" dirty="0" smtClean="0"/>
              <a:t>Before packing is easier, but might be less effective.</a:t>
            </a:r>
          </a:p>
        </p:txBody>
      </p:sp>
    </p:spTree>
    <p:extLst>
      <p:ext uri="{BB962C8B-B14F-4D97-AF65-F5344CB8AC3E}">
        <p14:creationId xmlns:p14="http://schemas.microsoft.com/office/powerpoint/2010/main" val="8153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Input File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Read </a:t>
            </a:r>
            <a:r>
              <a:rPr lang="en-AU" dirty="0" err="1" smtClean="0"/>
              <a:t>blif</a:t>
            </a:r>
            <a:r>
              <a:rPr lang="en-AU" dirty="0" smtClean="0"/>
              <a:t> file into in-memory graph.</a:t>
            </a:r>
          </a:p>
          <a:p>
            <a:r>
              <a:rPr lang="en-AU" dirty="0" smtClean="0"/>
              <a:t>Partition graph.</a:t>
            </a:r>
          </a:p>
          <a:p>
            <a:r>
              <a:rPr lang="en-AU" dirty="0" smtClean="0"/>
              <a:t>Insert voter logic into </a:t>
            </a:r>
            <a:r>
              <a:rPr lang="en-AU" dirty="0" err="1" smtClean="0"/>
              <a:t>blif</a:t>
            </a:r>
            <a:r>
              <a:rPr lang="en-AU" dirty="0" smtClean="0"/>
              <a:t> file as appropriate.</a:t>
            </a:r>
          </a:p>
          <a:p>
            <a:r>
              <a:rPr lang="en-AU" dirty="0" smtClean="0"/>
              <a:t>File format is text input of inputs, outputs and logic elements.</a:t>
            </a:r>
          </a:p>
          <a:p>
            <a:r>
              <a:rPr lang="en-AU" dirty="0" smtClean="0"/>
              <a:t>Only logic elements supported or Look Up Tables (LUT) and latches.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601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Current Progress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1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TMR arbitrary user </a:t>
            </a:r>
            <a:r>
              <a:rPr lang="en-AU" dirty="0" smtClean="0"/>
              <a:t>specified </a:t>
            </a:r>
            <a:r>
              <a:rPr lang="en-AU" dirty="0" err="1" smtClean="0"/>
              <a:t>subcircuit</a:t>
            </a:r>
            <a:r>
              <a:rPr lang="en-AU" dirty="0" smtClean="0"/>
              <a:t> preserving surrounding circuit.</a:t>
            </a:r>
          </a:p>
          <a:p>
            <a:r>
              <a:rPr lang="en-AU" dirty="0" smtClean="0"/>
              <a:t>Just need to automate </a:t>
            </a:r>
            <a:r>
              <a:rPr lang="en-AU" dirty="0" err="1" smtClean="0"/>
              <a:t>subcircuit</a:t>
            </a:r>
            <a:r>
              <a:rPr lang="en-AU" dirty="0" smtClean="0"/>
              <a:t> selection, instead of user </a:t>
            </a:r>
            <a:r>
              <a:rPr lang="en-AU" dirty="0" smtClean="0"/>
              <a:t>defined.</a:t>
            </a:r>
            <a:endParaRPr lang="en-AU" dirty="0" smtClean="0"/>
          </a:p>
          <a:p>
            <a:r>
              <a:rPr lang="en-AU" dirty="0" smtClean="0"/>
              <a:t>To do that need way of estimating area/timing from set of nodes.</a:t>
            </a:r>
            <a:endParaRPr lang="en-AU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20525100"/>
              </p:ext>
            </p:extLst>
          </p:nvPr>
        </p:nvGraphicFramePr>
        <p:xfrm>
          <a:off x="467544" y="3140968"/>
          <a:ext cx="83529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463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1068</Words>
  <Application>Microsoft Office PowerPoint</Application>
  <PresentationFormat>On-screen Show (4:3)</PresentationFormat>
  <Paragraphs>208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VPR Assessment of a Novel Partitioning Algorithm</vt:lpstr>
      <vt:lpstr>Overall Goal</vt:lpstr>
      <vt:lpstr>Overview</vt:lpstr>
      <vt:lpstr>Triple Modular Redundancy</vt:lpstr>
      <vt:lpstr>Partitioning in action</vt:lpstr>
      <vt:lpstr>Partitioning Considerations</vt:lpstr>
      <vt:lpstr>Versatile Place and Route (VPR)</vt:lpstr>
      <vt:lpstr>Input File</vt:lpstr>
      <vt:lpstr>Current Progress</vt:lpstr>
      <vt:lpstr>Architecture</vt:lpstr>
      <vt:lpstr>Benchmarking</vt:lpstr>
      <vt:lpstr>Results</vt:lpstr>
      <vt:lpstr>Results – Estimating Area</vt:lpstr>
      <vt:lpstr>Results – Estimating Time</vt:lpstr>
      <vt:lpstr>What Next?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VPR Assessment of a Novel Partitioning Algorithm</dc:title>
  <dc:creator>Dave</dc:creator>
  <cp:lastModifiedBy>Dave</cp:lastModifiedBy>
  <cp:revision>74</cp:revision>
  <dcterms:created xsi:type="dcterms:W3CDTF">2012-08-16T08:25:32Z</dcterms:created>
  <dcterms:modified xsi:type="dcterms:W3CDTF">2012-08-29T02:08:56Z</dcterms:modified>
</cp:coreProperties>
</file>