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6" r:id="rId8"/>
    <p:sldId id="260" r:id="rId9"/>
    <p:sldId id="261" r:id="rId10"/>
    <p:sldId id="267" r:id="rId11"/>
    <p:sldId id="262" r:id="rId12"/>
    <p:sldId id="263" r:id="rId13"/>
    <p:sldId id="268" r:id="rId14"/>
    <p:sldId id="264" r:id="rId15"/>
    <p:sldId id="269" r:id="rId16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image" Target="../media/image3.png"/><Relationship Id="rId4" Type="http://schemas.openxmlformats.org/officeDocument/2006/relationships/tags" Target="../tags/tag5.xml"/><Relationship Id="rId30" Type="http://schemas.openxmlformats.org/officeDocument/2006/relationships/notesSlide" Target="../notesSlides/notesSlide2.xml"/><Relationship Id="rId3" Type="http://schemas.openxmlformats.org/officeDocument/2006/relationships/tags" Target="../tags/tag4.xml"/><Relationship Id="rId29" Type="http://schemas.openxmlformats.org/officeDocument/2006/relationships/slideLayout" Target="../slideLayouts/slideLayout3.xml"/><Relationship Id="rId28" Type="http://schemas.openxmlformats.org/officeDocument/2006/relationships/tags" Target="../tags/tag25.xml"/><Relationship Id="rId27" Type="http://schemas.openxmlformats.org/officeDocument/2006/relationships/tags" Target="../tags/tag24.xml"/><Relationship Id="rId26" Type="http://schemas.openxmlformats.org/officeDocument/2006/relationships/image" Target="../media/image6.png"/><Relationship Id="rId25" Type="http://schemas.openxmlformats.org/officeDocument/2006/relationships/tags" Target="../tags/tag23.xml"/><Relationship Id="rId24" Type="http://schemas.openxmlformats.org/officeDocument/2006/relationships/tags" Target="../tags/tag22.xml"/><Relationship Id="rId23" Type="http://schemas.openxmlformats.org/officeDocument/2006/relationships/tags" Target="../tags/tag21.xml"/><Relationship Id="rId22" Type="http://schemas.openxmlformats.org/officeDocument/2006/relationships/tags" Target="../tags/tag20.xml"/><Relationship Id="rId21" Type="http://schemas.openxmlformats.org/officeDocument/2006/relationships/tags" Target="../tags/tag19.xml"/><Relationship Id="rId20" Type="http://schemas.openxmlformats.org/officeDocument/2006/relationships/tags" Target="../tags/tag18.xml"/><Relationship Id="rId2" Type="http://schemas.openxmlformats.org/officeDocument/2006/relationships/tags" Target="../tags/tag3.xml"/><Relationship Id="rId19" Type="http://schemas.openxmlformats.org/officeDocument/2006/relationships/image" Target="../media/image5.png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image" Target="../media/image4.png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747480"/>
            <a:ext cx="7556421" cy="141755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Smart Exam Control System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064290" y="3255764"/>
            <a:ext cx="7556421" cy="7086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4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Streamlining Academic Management at </a:t>
            </a:r>
            <a:endParaRPr lang="en-US" sz="2400" b="1" dirty="0">
              <a:solidFill>
                <a:srgbClr val="000000"/>
              </a:solidFill>
              <a:latin typeface="Inter Bold" pitchFamily="34" charset="0"/>
              <a:ea typeface="Inter Bold" pitchFamily="34" charset="-122"/>
              <a:cs typeface="Inter Bold" pitchFamily="34" charset="-120"/>
            </a:endParaRPr>
          </a:p>
          <a:p>
            <a:pPr marL="0" indent="0" algn="ctr">
              <a:lnSpc>
                <a:spcPts val="2750"/>
              </a:lnSpc>
              <a:buNone/>
            </a:pPr>
            <a:r>
              <a:rPr lang="en-US" sz="24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Jahangirnagar University</a:t>
            </a:r>
            <a:endParaRPr lang="en-US" sz="2400" dirty="0"/>
          </a:p>
        </p:txBody>
      </p:sp>
      <p:graphicFrame>
        <p:nvGraphicFramePr>
          <p:cNvPr id="6" name="Table 5"/>
          <p:cNvGraphicFramePr/>
          <p:nvPr>
            <p:custDataLst>
              <p:tags r:id="rId2"/>
            </p:custDataLst>
          </p:nvPr>
        </p:nvGraphicFramePr>
        <p:xfrm>
          <a:off x="5488305" y="5659755"/>
          <a:ext cx="9127490" cy="1844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9575"/>
                <a:gridCol w="2680335"/>
                <a:gridCol w="2227580"/>
              </a:tblGrid>
              <a:tr h="3689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GB" sz="2000"/>
                        <a:t>Name </a:t>
                      </a:r>
                      <a:endParaRPr lang="en-US" altLang="en-GB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GB" sz="2000"/>
                        <a:t>Roll </a:t>
                      </a:r>
                      <a:endParaRPr lang="en-US" altLang="en-GB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2000"/>
                        <a:t>Exam Roll</a:t>
                      </a:r>
                      <a:endParaRPr lang="en-US" altLang="en-GB" sz="2000"/>
                    </a:p>
                  </a:txBody>
                  <a:tcPr/>
                </a:tc>
              </a:tr>
              <a:tr h="3689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GB" sz="2000"/>
                        <a:t>Najmul Islam Jesan</a:t>
                      </a:r>
                      <a:endParaRPr lang="en-US" altLang="en-GB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GB" sz="2000"/>
                        <a:t>363</a:t>
                      </a:r>
                      <a:endParaRPr lang="en-US" altLang="en-GB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2000"/>
                        <a:t>220423</a:t>
                      </a:r>
                      <a:endParaRPr lang="en-US" altLang="en-GB" sz="2000"/>
                    </a:p>
                  </a:txBody>
                  <a:tcPr/>
                </a:tc>
              </a:tr>
              <a:tr h="3689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GB" sz="2000"/>
                        <a:t>Aung Sing Marma</a:t>
                      </a:r>
                      <a:endParaRPr lang="en-US" altLang="en-GB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GB" sz="2000"/>
                        <a:t>377</a:t>
                      </a:r>
                      <a:endParaRPr lang="en-US" altLang="en-GB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2000"/>
                        <a:t>220437</a:t>
                      </a:r>
                      <a:endParaRPr lang="en-US" altLang="en-GB" sz="2000"/>
                    </a:p>
                  </a:txBody>
                  <a:tcPr/>
                </a:tc>
              </a:tr>
              <a:tr h="3689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GB" sz="2000"/>
                        <a:t>Jemima Rahman Appi</a:t>
                      </a:r>
                      <a:endParaRPr lang="en-US" altLang="en-GB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GB" sz="2000"/>
                        <a:t>389</a:t>
                      </a:r>
                      <a:endParaRPr lang="en-US" altLang="en-GB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2000"/>
                        <a:t>220449</a:t>
                      </a:r>
                      <a:endParaRPr lang="en-US" altLang="en-GB" sz="2000"/>
                    </a:p>
                  </a:txBody>
                  <a:tcPr/>
                </a:tc>
              </a:tr>
              <a:tr h="3689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GB" sz="2000"/>
                        <a:t>Jyoti Pal </a:t>
                      </a:r>
                      <a:endParaRPr lang="en-US" altLang="en-GB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GB" sz="2000"/>
                        <a:t>391</a:t>
                      </a:r>
                      <a:endParaRPr lang="en-US" altLang="en-GB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GB" sz="2000"/>
                        <a:t>220451</a:t>
                      </a:r>
                      <a:endParaRPr lang="en-US" altLang="en-GB" sz="2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5687060" y="5022850"/>
            <a:ext cx="48768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2800" b="1"/>
              <a:t>PRESENTED BY ,</a:t>
            </a:r>
            <a:endParaRPr lang="en-US" altLang="en-GB" sz="28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6519" y="570905"/>
            <a:ext cx="8473797" cy="64865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100"/>
              </a:lnSpc>
              <a:buNone/>
            </a:pPr>
            <a:r>
              <a:rPr lang="en-US" sz="40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Comprehensive Student Features</a:t>
            </a:r>
            <a:endParaRPr lang="en-US" sz="4050" dirty="0"/>
          </a:p>
        </p:txBody>
      </p:sp>
      <p:sp>
        <p:nvSpPr>
          <p:cNvPr id="3" name="Text 1"/>
          <p:cNvSpPr/>
          <p:nvPr/>
        </p:nvSpPr>
        <p:spPr>
          <a:xfrm>
            <a:off x="509984" y="1230868"/>
            <a:ext cx="13177361" cy="33218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Empowering students with essential tools for financial and academic management, accessible anytime, anywhere.</a:t>
            </a:r>
            <a:endParaRPr lang="en-US" sz="1600" dirty="0"/>
          </a:p>
        </p:txBody>
      </p:sp>
      <p:sp>
        <p:nvSpPr>
          <p:cNvPr id="5" name="Text 2"/>
          <p:cNvSpPr/>
          <p:nvPr/>
        </p:nvSpPr>
        <p:spPr>
          <a:xfrm>
            <a:off x="726519" y="6627376"/>
            <a:ext cx="2594967" cy="32444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endParaRPr lang="en-US" sz="2000" dirty="0"/>
          </a:p>
        </p:txBody>
      </p:sp>
      <p:sp>
        <p:nvSpPr>
          <p:cNvPr id="6" name="Text 3"/>
          <p:cNvSpPr/>
          <p:nvPr/>
        </p:nvSpPr>
        <p:spPr>
          <a:xfrm>
            <a:off x="726519" y="7076361"/>
            <a:ext cx="4219456" cy="66436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endParaRPr lang="en-US" sz="1600" dirty="0"/>
          </a:p>
        </p:txBody>
      </p:sp>
      <p:sp>
        <p:nvSpPr>
          <p:cNvPr id="8" name="Text 4"/>
          <p:cNvSpPr/>
          <p:nvPr/>
        </p:nvSpPr>
        <p:spPr>
          <a:xfrm>
            <a:off x="5205413" y="6627376"/>
            <a:ext cx="3064073" cy="32444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endParaRPr lang="en-US" sz="2000" dirty="0"/>
          </a:p>
        </p:txBody>
      </p:sp>
      <p:sp>
        <p:nvSpPr>
          <p:cNvPr id="9" name="Text 5"/>
          <p:cNvSpPr/>
          <p:nvPr/>
        </p:nvSpPr>
        <p:spPr>
          <a:xfrm>
            <a:off x="5205413" y="7076361"/>
            <a:ext cx="4219456" cy="99655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endParaRPr lang="en-US" sz="1600" dirty="0"/>
          </a:p>
        </p:txBody>
      </p:sp>
      <p:sp>
        <p:nvSpPr>
          <p:cNvPr id="11" name="Text 6"/>
          <p:cNvSpPr/>
          <p:nvPr/>
        </p:nvSpPr>
        <p:spPr>
          <a:xfrm>
            <a:off x="9684306" y="6627376"/>
            <a:ext cx="3363873" cy="32444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endParaRPr lang="en-US" sz="2000" dirty="0"/>
          </a:p>
        </p:txBody>
      </p:sp>
      <p:sp>
        <p:nvSpPr>
          <p:cNvPr id="12" name="Text 7"/>
          <p:cNvSpPr/>
          <p:nvPr/>
        </p:nvSpPr>
        <p:spPr>
          <a:xfrm>
            <a:off x="9684306" y="7076361"/>
            <a:ext cx="4219456" cy="99655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endParaRPr lang="en-US" sz="16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430" y="1972310"/>
            <a:ext cx="14099540" cy="2340610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398145" y="1573530"/>
            <a:ext cx="48768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2000" b="1"/>
              <a:t>Fee Payment :</a:t>
            </a:r>
            <a:endParaRPr lang="en-US" altLang="en-GB" sz="2000" b="1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30" y="5065395"/>
            <a:ext cx="14041755" cy="2460625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398145" y="4566285"/>
            <a:ext cx="48768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2000" b="1"/>
              <a:t>See Results:</a:t>
            </a:r>
            <a:endParaRPr lang="en-US" altLang="en-GB" sz="20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6300" y="1646555"/>
            <a:ext cx="13192125" cy="588899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088380" y="967740"/>
            <a:ext cx="48768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3200" b="1"/>
              <a:t>Teachers Dashboard:</a:t>
            </a:r>
            <a:endParaRPr lang="en-US" altLang="en-GB" sz="3200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88752" y="513278"/>
            <a:ext cx="13260467" cy="122324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4800"/>
              </a:lnSpc>
              <a:buNone/>
            </a:pPr>
            <a:r>
              <a:rPr lang="en-US" sz="38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Teacher Control Center: Facilitating Academic Operations</a:t>
            </a:r>
            <a:endParaRPr lang="en-US" sz="3850" dirty="0"/>
          </a:p>
        </p:txBody>
      </p:sp>
      <p:sp>
        <p:nvSpPr>
          <p:cNvPr id="4" name="Text 1"/>
          <p:cNvSpPr/>
          <p:nvPr/>
        </p:nvSpPr>
        <p:spPr>
          <a:xfrm>
            <a:off x="684967" y="4502706"/>
            <a:ext cx="13260467" cy="62626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endParaRPr lang="en-US" sz="1500" dirty="0"/>
          </a:p>
        </p:txBody>
      </p:sp>
      <p:sp>
        <p:nvSpPr>
          <p:cNvPr id="7" name="Text 3"/>
          <p:cNvSpPr/>
          <p:nvPr/>
        </p:nvSpPr>
        <p:spPr>
          <a:xfrm>
            <a:off x="880586" y="6131838"/>
            <a:ext cx="2446377" cy="30575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endParaRPr lang="en-US" sz="1900" dirty="0"/>
          </a:p>
        </p:txBody>
      </p:sp>
      <p:sp>
        <p:nvSpPr>
          <p:cNvPr id="8" name="Text 4"/>
          <p:cNvSpPr/>
          <p:nvPr/>
        </p:nvSpPr>
        <p:spPr>
          <a:xfrm>
            <a:off x="880586" y="6554986"/>
            <a:ext cx="3898463" cy="93940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endParaRPr lang="en-US" sz="1500" dirty="0"/>
          </a:p>
        </p:txBody>
      </p:sp>
      <p:sp>
        <p:nvSpPr>
          <p:cNvPr id="11" name="Text 6"/>
          <p:cNvSpPr/>
          <p:nvPr/>
        </p:nvSpPr>
        <p:spPr>
          <a:xfrm>
            <a:off x="5365909" y="6131838"/>
            <a:ext cx="2446377" cy="30575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endParaRPr lang="en-US" sz="1900" dirty="0"/>
          </a:p>
        </p:txBody>
      </p:sp>
      <p:sp>
        <p:nvSpPr>
          <p:cNvPr id="12" name="Text 7"/>
          <p:cNvSpPr/>
          <p:nvPr/>
        </p:nvSpPr>
        <p:spPr>
          <a:xfrm>
            <a:off x="5365909" y="6554986"/>
            <a:ext cx="3898463" cy="93940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endParaRPr lang="en-US" sz="150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53718" y="5459135"/>
            <a:ext cx="293489" cy="366951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9851231" y="6131838"/>
            <a:ext cx="2517100" cy="30575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endParaRPr lang="en-US" sz="1900" dirty="0"/>
          </a:p>
        </p:txBody>
      </p:sp>
      <p:sp>
        <p:nvSpPr>
          <p:cNvPr id="16" name="Text 10"/>
          <p:cNvSpPr/>
          <p:nvPr/>
        </p:nvSpPr>
        <p:spPr>
          <a:xfrm>
            <a:off x="9851231" y="6554986"/>
            <a:ext cx="3898463" cy="93940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endParaRPr lang="en-US" sz="15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0" y="2014855"/>
            <a:ext cx="13692505" cy="2313940"/>
          </a:xfrm>
          <a:prstGeom prst="rect">
            <a:avLst/>
          </a:prstGeom>
        </p:spPr>
      </p:pic>
      <p:sp>
        <p:nvSpPr>
          <p:cNvPr id="18" name="Text Box 17"/>
          <p:cNvSpPr txBox="1"/>
          <p:nvPr/>
        </p:nvSpPr>
        <p:spPr>
          <a:xfrm>
            <a:off x="488950" y="1472565"/>
            <a:ext cx="48768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2000" b="1"/>
              <a:t>Marks Attendence :</a:t>
            </a:r>
            <a:endParaRPr lang="en-US" altLang="en-GB" sz="2000" b="1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15" y="5089525"/>
            <a:ext cx="13693140" cy="2939415"/>
          </a:xfrm>
          <a:prstGeom prst="rect">
            <a:avLst/>
          </a:prstGeom>
        </p:spPr>
      </p:pic>
      <p:sp>
        <p:nvSpPr>
          <p:cNvPr id="20" name="Text Box 19"/>
          <p:cNvSpPr txBox="1"/>
          <p:nvPr/>
        </p:nvSpPr>
        <p:spPr>
          <a:xfrm>
            <a:off x="488950" y="4472305"/>
            <a:ext cx="48768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2000" b="1"/>
              <a:t>Upload Results:</a:t>
            </a:r>
            <a:endParaRPr lang="en-US" altLang="en-GB" sz="20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286000" y="1834515"/>
            <a:ext cx="8757285" cy="18592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GB" sz="4000" b="1"/>
              <a:t>THANK YOU</a:t>
            </a:r>
            <a:endParaRPr lang="en-US" altLang="en-GB" sz="40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94467" y="397312"/>
            <a:ext cx="8155067" cy="88296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3450"/>
              </a:lnSpc>
              <a:buNone/>
            </a:pPr>
            <a:r>
              <a:rPr lang="en-US" sz="40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Project Objectives: Enhancing Operational Efficiency</a:t>
            </a:r>
            <a:endParaRPr lang="en-US" sz="4000" dirty="0"/>
          </a:p>
        </p:txBody>
      </p:sp>
      <p:sp>
        <p:nvSpPr>
          <p:cNvPr id="4" name="Shape 1"/>
          <p:cNvSpPr/>
          <p:nvPr>
            <p:custDataLst>
              <p:tags r:id="rId1"/>
            </p:custDataLst>
          </p:nvPr>
        </p:nvSpPr>
        <p:spPr>
          <a:xfrm>
            <a:off x="526084" y="1400175"/>
            <a:ext cx="8109751" cy="1582159"/>
          </a:xfrm>
          <a:prstGeom prst="roundRect">
            <a:avLst>
              <a:gd name="adj" fmla="val 5773"/>
            </a:avLst>
          </a:prstGeom>
          <a:solidFill>
            <a:srgbClr val="FFFFFF"/>
          </a:solidFill>
        </p:spPr>
      </p:sp>
      <p:sp>
        <p:nvSpPr>
          <p:cNvPr id="5" name="Shape 2"/>
          <p:cNvSpPr/>
          <p:nvPr>
            <p:custDataLst>
              <p:tags r:id="rId2"/>
            </p:custDataLst>
          </p:nvPr>
        </p:nvSpPr>
        <p:spPr>
          <a:xfrm flipV="1">
            <a:off x="525780" y="1687195"/>
            <a:ext cx="13750925" cy="76200"/>
          </a:xfrm>
          <a:prstGeom prst="roundRect">
            <a:avLst>
              <a:gd name="adj" fmla="val 97353"/>
            </a:avLst>
          </a:prstGeom>
          <a:solidFill>
            <a:srgbClr val="4950BC"/>
          </a:solidFill>
        </p:spPr>
      </p:sp>
      <p:sp>
        <p:nvSpPr>
          <p:cNvPr id="6" name="Shape 3"/>
          <p:cNvSpPr/>
          <p:nvPr>
            <p:custDataLst>
              <p:tags r:id="rId3"/>
            </p:custDataLst>
          </p:nvPr>
        </p:nvSpPr>
        <p:spPr>
          <a:xfrm>
            <a:off x="7104380" y="1506220"/>
            <a:ext cx="422910" cy="422275"/>
          </a:xfrm>
          <a:prstGeom prst="roundRect">
            <a:avLst>
              <a:gd name="adj" fmla="val 215731"/>
            </a:avLst>
          </a:prstGeom>
          <a:solidFill>
            <a:srgbClr val="4950BC"/>
          </a:solidFill>
        </p:spPr>
      </p:sp>
      <p:pic>
        <p:nvPicPr>
          <p:cNvPr id="7" name="Image 1" descr="preencoded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230969" y="1658042"/>
            <a:ext cx="169178" cy="211472"/>
          </a:xfrm>
          <a:prstGeom prst="rect">
            <a:avLst/>
          </a:prstGeom>
        </p:spPr>
      </p:pic>
      <p:sp>
        <p:nvSpPr>
          <p:cNvPr id="8" name="Text 4"/>
          <p:cNvSpPr/>
          <p:nvPr>
            <p:custDataLst>
              <p:tags r:id="rId6"/>
            </p:custDataLst>
          </p:nvPr>
        </p:nvSpPr>
        <p:spPr>
          <a:xfrm>
            <a:off x="681995" y="2069797"/>
            <a:ext cx="1974649" cy="22014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Digitalize Management</a:t>
            </a:r>
            <a:endParaRPr lang="en-US" sz="2400" dirty="0"/>
          </a:p>
        </p:txBody>
      </p:sp>
      <p:sp>
        <p:nvSpPr>
          <p:cNvPr id="9" name="Text 5"/>
          <p:cNvSpPr/>
          <p:nvPr>
            <p:custDataLst>
              <p:tags r:id="rId7"/>
            </p:custDataLst>
          </p:nvPr>
        </p:nvSpPr>
        <p:spPr>
          <a:xfrm>
            <a:off x="681990" y="2374265"/>
            <a:ext cx="13600430" cy="7131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Fully digitalize the complex exam management process, moving away from paper-based systems to ensure accuracy and speed.</a:t>
            </a:r>
            <a:endParaRPr lang="en-US" sz="2000" dirty="0"/>
          </a:p>
        </p:txBody>
      </p:sp>
      <p:sp>
        <p:nvSpPr>
          <p:cNvPr id="10" name="Shape 6"/>
          <p:cNvSpPr/>
          <p:nvPr>
            <p:custDataLst>
              <p:tags r:id="rId8"/>
            </p:custDataLst>
          </p:nvPr>
        </p:nvSpPr>
        <p:spPr>
          <a:xfrm>
            <a:off x="525886" y="3334232"/>
            <a:ext cx="8137393" cy="1264436"/>
          </a:xfrm>
          <a:prstGeom prst="roundRect">
            <a:avLst>
              <a:gd name="adj" fmla="val 5773"/>
            </a:avLst>
          </a:prstGeom>
          <a:solidFill>
            <a:srgbClr val="FFFFFF"/>
          </a:solidFill>
        </p:spPr>
      </p:sp>
      <p:sp>
        <p:nvSpPr>
          <p:cNvPr id="11" name="Shape 7"/>
          <p:cNvSpPr/>
          <p:nvPr>
            <p:custDataLst>
              <p:tags r:id="rId9"/>
            </p:custDataLst>
          </p:nvPr>
        </p:nvSpPr>
        <p:spPr>
          <a:xfrm>
            <a:off x="525780" y="3319145"/>
            <a:ext cx="13698220" cy="76200"/>
          </a:xfrm>
          <a:prstGeom prst="roundRect">
            <a:avLst>
              <a:gd name="adj" fmla="val 97353"/>
            </a:avLst>
          </a:prstGeom>
          <a:solidFill>
            <a:srgbClr val="4950BC"/>
          </a:solidFill>
        </p:spPr>
      </p:sp>
      <p:sp>
        <p:nvSpPr>
          <p:cNvPr id="12" name="Shape 8"/>
          <p:cNvSpPr/>
          <p:nvPr>
            <p:custDataLst>
              <p:tags r:id="rId10"/>
            </p:custDataLst>
          </p:nvPr>
        </p:nvSpPr>
        <p:spPr>
          <a:xfrm>
            <a:off x="7104086" y="3102441"/>
            <a:ext cx="422943" cy="422944"/>
          </a:xfrm>
          <a:prstGeom prst="roundRect">
            <a:avLst>
              <a:gd name="adj" fmla="val 215731"/>
            </a:avLst>
          </a:prstGeom>
          <a:solidFill>
            <a:srgbClr val="4950BC"/>
          </a:solidFill>
        </p:spPr>
        <p:txBody>
          <a:bodyPr/>
          <a:p>
            <a:endParaRPr lang="en-GB" altLang="en-US"/>
          </a:p>
        </p:txBody>
      </p:sp>
      <p:pic>
        <p:nvPicPr>
          <p:cNvPr id="13" name="Image 2" descr="preencoded.pn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7230969" y="3228497"/>
            <a:ext cx="169178" cy="211472"/>
          </a:xfrm>
          <a:prstGeom prst="rect">
            <a:avLst/>
          </a:prstGeom>
        </p:spPr>
      </p:pic>
      <p:sp>
        <p:nvSpPr>
          <p:cNvPr id="14" name="Text 9"/>
          <p:cNvSpPr/>
          <p:nvPr>
            <p:custDataLst>
              <p:tags r:id="rId13"/>
            </p:custDataLst>
          </p:nvPr>
        </p:nvSpPr>
        <p:spPr>
          <a:xfrm>
            <a:off x="681995" y="3686607"/>
            <a:ext cx="1840637" cy="22014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Streamline Financials</a:t>
            </a:r>
            <a:endParaRPr lang="en-US" sz="2000" dirty="0"/>
          </a:p>
        </p:txBody>
      </p:sp>
      <p:sp>
        <p:nvSpPr>
          <p:cNvPr id="15" name="Text 10"/>
          <p:cNvSpPr/>
          <p:nvPr>
            <p:custDataLst>
              <p:tags r:id="rId14"/>
            </p:custDataLst>
          </p:nvPr>
        </p:nvSpPr>
        <p:spPr>
          <a:xfrm>
            <a:off x="681990" y="3991610"/>
            <a:ext cx="13150215" cy="6007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Integrate and simplify the fee payment process, providing transparent financial tracking and instant receipt generation.</a:t>
            </a:r>
            <a:endParaRPr lang="en-US" sz="2000" dirty="0"/>
          </a:p>
        </p:txBody>
      </p:sp>
      <p:sp>
        <p:nvSpPr>
          <p:cNvPr id="16" name="Shape 11"/>
          <p:cNvSpPr/>
          <p:nvPr>
            <p:custDataLst>
              <p:tags r:id="rId15"/>
            </p:custDataLst>
          </p:nvPr>
        </p:nvSpPr>
        <p:spPr>
          <a:xfrm>
            <a:off x="525886" y="4951043"/>
            <a:ext cx="8137393" cy="1264436"/>
          </a:xfrm>
          <a:prstGeom prst="roundRect">
            <a:avLst>
              <a:gd name="adj" fmla="val 5773"/>
            </a:avLst>
          </a:prstGeom>
          <a:solidFill>
            <a:srgbClr val="FFFFFF"/>
          </a:solidFill>
        </p:spPr>
      </p:sp>
      <p:sp>
        <p:nvSpPr>
          <p:cNvPr id="17" name="Shape 12"/>
          <p:cNvSpPr/>
          <p:nvPr>
            <p:custDataLst>
              <p:tags r:id="rId16"/>
            </p:custDataLst>
          </p:nvPr>
        </p:nvSpPr>
        <p:spPr>
          <a:xfrm>
            <a:off x="525780" y="4935855"/>
            <a:ext cx="13779500" cy="76200"/>
          </a:xfrm>
          <a:prstGeom prst="roundRect">
            <a:avLst>
              <a:gd name="adj" fmla="val 97353"/>
            </a:avLst>
          </a:prstGeom>
          <a:solidFill>
            <a:srgbClr val="4950BC"/>
          </a:solidFill>
        </p:spPr>
      </p:sp>
      <p:sp>
        <p:nvSpPr>
          <p:cNvPr id="18" name="Shape 13"/>
          <p:cNvSpPr/>
          <p:nvPr>
            <p:custDataLst>
              <p:tags r:id="rId17"/>
            </p:custDataLst>
          </p:nvPr>
        </p:nvSpPr>
        <p:spPr>
          <a:xfrm>
            <a:off x="7104086" y="4699565"/>
            <a:ext cx="422943" cy="422944"/>
          </a:xfrm>
          <a:prstGeom prst="roundRect">
            <a:avLst>
              <a:gd name="adj" fmla="val 215731"/>
            </a:avLst>
          </a:prstGeom>
          <a:solidFill>
            <a:srgbClr val="4950BC"/>
          </a:solidFill>
        </p:spPr>
      </p:sp>
      <p:pic>
        <p:nvPicPr>
          <p:cNvPr id="19" name="Image 3" descr="preencoded.png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231604" y="4845941"/>
            <a:ext cx="169178" cy="211472"/>
          </a:xfrm>
          <a:prstGeom prst="rect">
            <a:avLst/>
          </a:prstGeom>
        </p:spPr>
      </p:pic>
      <p:sp>
        <p:nvSpPr>
          <p:cNvPr id="20" name="Text 14"/>
          <p:cNvSpPr/>
          <p:nvPr>
            <p:custDataLst>
              <p:tags r:id="rId20"/>
            </p:custDataLst>
          </p:nvPr>
        </p:nvSpPr>
        <p:spPr>
          <a:xfrm>
            <a:off x="681995" y="5303416"/>
            <a:ext cx="2318469" cy="22014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Instant Information Access</a:t>
            </a:r>
            <a:endParaRPr lang="en-US" sz="2000" dirty="0"/>
          </a:p>
        </p:txBody>
      </p:sp>
      <p:sp>
        <p:nvSpPr>
          <p:cNvPr id="21" name="Text 15"/>
          <p:cNvSpPr/>
          <p:nvPr>
            <p:custDataLst>
              <p:tags r:id="rId21"/>
            </p:custDataLst>
          </p:nvPr>
        </p:nvSpPr>
        <p:spPr>
          <a:xfrm>
            <a:off x="681990" y="5608320"/>
            <a:ext cx="13109575" cy="60896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Provide students and faculty with immediate, 24/7 access to results, schedules, and important academic announcements.</a:t>
            </a:r>
            <a:endParaRPr lang="en-US" sz="2000" dirty="0"/>
          </a:p>
        </p:txBody>
      </p:sp>
      <p:sp>
        <p:nvSpPr>
          <p:cNvPr id="22" name="Shape 16"/>
          <p:cNvSpPr/>
          <p:nvPr>
            <p:custDataLst>
              <p:tags r:id="rId22"/>
            </p:custDataLst>
          </p:nvPr>
        </p:nvSpPr>
        <p:spPr>
          <a:xfrm>
            <a:off x="525886" y="6567852"/>
            <a:ext cx="8137393" cy="1264436"/>
          </a:xfrm>
          <a:prstGeom prst="roundRect">
            <a:avLst>
              <a:gd name="adj" fmla="val 5773"/>
            </a:avLst>
          </a:prstGeom>
          <a:solidFill>
            <a:srgbClr val="FFFFFF"/>
          </a:solidFill>
        </p:spPr>
      </p:sp>
      <p:sp>
        <p:nvSpPr>
          <p:cNvPr id="23" name="Shape 17"/>
          <p:cNvSpPr/>
          <p:nvPr>
            <p:custDataLst>
              <p:tags r:id="rId23"/>
            </p:custDataLst>
          </p:nvPr>
        </p:nvSpPr>
        <p:spPr>
          <a:xfrm>
            <a:off x="525780" y="6552565"/>
            <a:ext cx="13686155" cy="76200"/>
          </a:xfrm>
          <a:prstGeom prst="roundRect">
            <a:avLst>
              <a:gd name="adj" fmla="val 97353"/>
            </a:avLst>
          </a:prstGeom>
          <a:solidFill>
            <a:srgbClr val="4950BC"/>
          </a:solidFill>
        </p:spPr>
      </p:sp>
      <p:sp>
        <p:nvSpPr>
          <p:cNvPr id="24" name="Shape 18"/>
          <p:cNvSpPr/>
          <p:nvPr>
            <p:custDataLst>
              <p:tags r:id="rId24"/>
            </p:custDataLst>
          </p:nvPr>
        </p:nvSpPr>
        <p:spPr>
          <a:xfrm>
            <a:off x="7062811" y="6382416"/>
            <a:ext cx="422943" cy="422944"/>
          </a:xfrm>
          <a:prstGeom prst="roundRect">
            <a:avLst>
              <a:gd name="adj" fmla="val 215731"/>
            </a:avLst>
          </a:prstGeom>
          <a:solidFill>
            <a:srgbClr val="4950BC"/>
          </a:solidFill>
        </p:spPr>
      </p:sp>
      <p:pic>
        <p:nvPicPr>
          <p:cNvPr id="25" name="Image 4" descr="preencoded.png"/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7230969" y="6507202"/>
            <a:ext cx="169178" cy="211472"/>
          </a:xfrm>
          <a:prstGeom prst="rect">
            <a:avLst/>
          </a:prstGeom>
        </p:spPr>
      </p:pic>
      <p:sp>
        <p:nvSpPr>
          <p:cNvPr id="26" name="Text 19"/>
          <p:cNvSpPr/>
          <p:nvPr>
            <p:custDataLst>
              <p:tags r:id="rId27"/>
            </p:custDataLst>
          </p:nvPr>
        </p:nvSpPr>
        <p:spPr>
          <a:xfrm>
            <a:off x="681995" y="6920227"/>
            <a:ext cx="2698288" cy="22014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Boost Administrative Efficiency</a:t>
            </a:r>
            <a:endParaRPr lang="en-US" sz="2000" dirty="0"/>
          </a:p>
        </p:txBody>
      </p:sp>
      <p:sp>
        <p:nvSpPr>
          <p:cNvPr id="27" name="Text 20"/>
          <p:cNvSpPr/>
          <p:nvPr>
            <p:custDataLst>
              <p:tags r:id="rId28"/>
            </p:custDataLst>
          </p:nvPr>
        </p:nvSpPr>
        <p:spPr>
          <a:xfrm>
            <a:off x="681990" y="7225030"/>
            <a:ext cx="13529310" cy="44577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Significantly enhance administrative operations by reducing manual data entry, minimizing errors, and accelerating workflows.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89685"/>
            <a:ext cx="9221748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System Users &amp; Core Capabilities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452092"/>
            <a:ext cx="13042821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Smart Exam Control System is designed with tailored functionalities for all key stakeholders, ensuring relevance and utility across the university.</a:t>
            </a:r>
            <a:endParaRPr lang="en-US" sz="17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3447653"/>
            <a:ext cx="680442" cy="680442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93790" y="4396978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Administrators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93790" y="4887397"/>
            <a:ext cx="4158615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 management &amp; system oversight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93790" y="5692497"/>
            <a:ext cx="4158615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Exam schedule coordination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93790" y="6134695"/>
            <a:ext cx="4158615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Financial monitoring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793790" y="6576893"/>
            <a:ext cx="4158615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Notice board management</a:t>
            </a:r>
            <a:endParaRPr lang="en-US" sz="1750" dirty="0"/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893" y="3433048"/>
            <a:ext cx="680442" cy="680442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5235893" y="4396978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Students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5235893" y="4887397"/>
            <a:ext cx="4158615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Fee payment &amp; calculation</a:t>
            </a:r>
            <a:endParaRPr lang="en-US" sz="1750" dirty="0"/>
          </a:p>
        </p:txBody>
      </p:sp>
      <p:sp>
        <p:nvSpPr>
          <p:cNvPr id="13" name="Text 9"/>
          <p:cNvSpPr/>
          <p:nvPr/>
        </p:nvSpPr>
        <p:spPr>
          <a:xfrm>
            <a:off x="5235893" y="5329595"/>
            <a:ext cx="4158615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Result viewing &amp; analysis</a:t>
            </a:r>
            <a:endParaRPr lang="en-US" sz="1750" dirty="0"/>
          </a:p>
        </p:txBody>
      </p:sp>
      <p:sp>
        <p:nvSpPr>
          <p:cNvPr id="14" name="Text 10"/>
          <p:cNvSpPr/>
          <p:nvPr/>
        </p:nvSpPr>
        <p:spPr>
          <a:xfrm>
            <a:off x="5235893" y="5771793"/>
            <a:ext cx="4158615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Exam schedule access</a:t>
            </a:r>
            <a:endParaRPr lang="en-US" sz="1750" dirty="0"/>
          </a:p>
        </p:txBody>
      </p:sp>
      <p:sp>
        <p:nvSpPr>
          <p:cNvPr id="15" name="Text 11"/>
          <p:cNvSpPr/>
          <p:nvPr/>
        </p:nvSpPr>
        <p:spPr>
          <a:xfrm>
            <a:off x="5235893" y="6213991"/>
            <a:ext cx="4158615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Personalized dashboard</a:t>
            </a:r>
            <a:endParaRPr lang="en-US" sz="1750" dirty="0"/>
          </a:p>
        </p:txBody>
      </p:sp>
      <p:pic>
        <p:nvPicPr>
          <p:cNvPr id="16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7995" y="3433048"/>
            <a:ext cx="680442" cy="680442"/>
          </a:xfrm>
          <a:prstGeom prst="rect">
            <a:avLst/>
          </a:prstGeom>
        </p:spPr>
      </p:pic>
      <p:sp>
        <p:nvSpPr>
          <p:cNvPr id="17" name="Text 12"/>
          <p:cNvSpPr/>
          <p:nvPr/>
        </p:nvSpPr>
        <p:spPr>
          <a:xfrm>
            <a:off x="9677995" y="4396978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Teachers</a:t>
            </a:r>
            <a:endParaRPr lang="en-US" sz="2200" dirty="0"/>
          </a:p>
        </p:txBody>
      </p:sp>
      <p:sp>
        <p:nvSpPr>
          <p:cNvPr id="18" name="Text 13"/>
          <p:cNvSpPr/>
          <p:nvPr/>
        </p:nvSpPr>
        <p:spPr>
          <a:xfrm>
            <a:off x="9677995" y="4887397"/>
            <a:ext cx="4158615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Result upload &amp; management</a:t>
            </a:r>
            <a:endParaRPr lang="en-US" sz="1750" dirty="0"/>
          </a:p>
        </p:txBody>
      </p:sp>
      <p:sp>
        <p:nvSpPr>
          <p:cNvPr id="19" name="Text 14"/>
          <p:cNvSpPr/>
          <p:nvPr/>
        </p:nvSpPr>
        <p:spPr>
          <a:xfrm>
            <a:off x="9677995" y="5329595"/>
            <a:ext cx="4158615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Notice posting</a:t>
            </a:r>
            <a:endParaRPr lang="en-US" sz="1750" dirty="0"/>
          </a:p>
        </p:txBody>
      </p:sp>
      <p:sp>
        <p:nvSpPr>
          <p:cNvPr id="20" name="Text 15"/>
          <p:cNvSpPr/>
          <p:nvPr/>
        </p:nvSpPr>
        <p:spPr>
          <a:xfrm>
            <a:off x="9677995" y="5771793"/>
            <a:ext cx="4158615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Subject coordination</a:t>
            </a:r>
            <a:endParaRPr lang="en-US" sz="1750" dirty="0"/>
          </a:p>
        </p:txBody>
      </p:sp>
      <p:sp>
        <p:nvSpPr>
          <p:cNvPr id="21" name="Text 16"/>
          <p:cNvSpPr/>
          <p:nvPr/>
        </p:nvSpPr>
        <p:spPr>
          <a:xfrm>
            <a:off x="9677995" y="6213991"/>
            <a:ext cx="4158615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Student performance tracking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0098" y="612934"/>
            <a:ext cx="11002328" cy="696516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450"/>
              </a:lnSpc>
              <a:buNone/>
            </a:pPr>
            <a:r>
              <a:rPr lang="en-US" sz="43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Secure &amp; Simple User Registration Portal</a:t>
            </a:r>
            <a:endParaRPr lang="en-US" sz="4350" dirty="0"/>
          </a:p>
        </p:txBody>
      </p:sp>
      <p:sp>
        <p:nvSpPr>
          <p:cNvPr id="4" name="Text 1"/>
          <p:cNvSpPr/>
          <p:nvPr/>
        </p:nvSpPr>
        <p:spPr>
          <a:xfrm>
            <a:off x="6913959" y="1866662"/>
            <a:ext cx="2786301" cy="34825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Role-Based Access</a:t>
            </a:r>
            <a:endParaRPr lang="en-US" sz="2150" dirty="0"/>
          </a:p>
        </p:txBody>
      </p:sp>
      <p:sp>
        <p:nvSpPr>
          <p:cNvPr id="5" name="Text 2"/>
          <p:cNvSpPr/>
          <p:nvPr/>
        </p:nvSpPr>
        <p:spPr>
          <a:xfrm>
            <a:off x="6913959" y="2437805"/>
            <a:ext cx="6943844" cy="142636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system ensures secure access through a structured registration process, automatically assigning permissions based on the user's role (Student or Teacher) within the university framework.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6913959" y="4064675"/>
            <a:ext cx="6943844" cy="71318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SzPct val="100000"/>
              <a:buNone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Role Selection: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Mandatory selection of user type upon initial registration.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913959" y="4855845"/>
            <a:ext cx="6943844" cy="71318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SzPct val="100000"/>
              <a:buNone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Departmental Setup: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Accurate assignment to the correct department and semester for data segmentation.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6913959" y="5647015"/>
            <a:ext cx="6943844" cy="71318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SzPct val="100000"/>
              <a:buNone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Credential Security: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Secure creation of login credentials with automated profile setup and verification.</a:t>
            </a:r>
            <a:endParaRPr lang="en-US" sz="175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290" y="1468120"/>
            <a:ext cx="6657975" cy="61531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7895" y="1387475"/>
            <a:ext cx="12753975" cy="618172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876800" y="788670"/>
            <a:ext cx="5554345" cy="5702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GB" sz="3200" b="1"/>
              <a:t>Administrative Control Panel</a:t>
            </a:r>
            <a:endParaRPr lang="en-US" altLang="en-GB" sz="32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121718" y="629126"/>
            <a:ext cx="7873365" cy="113418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Administrative Control Panel: System-Wide Oversight</a:t>
            </a:r>
            <a:endParaRPr lang="en-US" sz="3550" dirty="0"/>
          </a:p>
        </p:txBody>
      </p:sp>
      <p:sp>
        <p:nvSpPr>
          <p:cNvPr id="4" name="Text 1"/>
          <p:cNvSpPr/>
          <p:nvPr/>
        </p:nvSpPr>
        <p:spPr>
          <a:xfrm>
            <a:off x="6121718" y="2035493"/>
            <a:ext cx="7873365" cy="58102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Admin Portal serves as the central command center, offering deep insights and total control over all system operations and academic data.</a:t>
            </a:r>
            <a:endParaRPr lang="en-US" sz="1400" dirty="0"/>
          </a:p>
        </p:txBody>
      </p:sp>
      <p:sp>
        <p:nvSpPr>
          <p:cNvPr id="5" name="Shape 2"/>
          <p:cNvSpPr/>
          <p:nvPr/>
        </p:nvSpPr>
        <p:spPr>
          <a:xfrm>
            <a:off x="2182178" y="2820710"/>
            <a:ext cx="7873365" cy="4779645"/>
          </a:xfrm>
          <a:prstGeom prst="roundRect">
            <a:avLst>
              <a:gd name="adj" fmla="val 1595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2190115" y="2828290"/>
            <a:ext cx="8577580" cy="1336675"/>
          </a:xfrm>
          <a:prstGeom prst="roundRect">
            <a:avLst>
              <a:gd name="adj" fmla="val 5705"/>
            </a:avLst>
          </a:prstGeom>
          <a:solidFill>
            <a:srgbClr val="DADBF1"/>
          </a:solidFill>
        </p:spPr>
      </p:sp>
      <p:sp>
        <p:nvSpPr>
          <p:cNvPr id="7" name="Text 4"/>
          <p:cNvSpPr/>
          <p:nvPr/>
        </p:nvSpPr>
        <p:spPr>
          <a:xfrm>
            <a:off x="2371249" y="3009781"/>
            <a:ext cx="2268974" cy="28360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User Management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2371249" y="3402211"/>
            <a:ext cx="7495223" cy="58102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Comprehensive tools for user account verification, status monitoring, and access control.</a:t>
            </a:r>
            <a:endParaRPr lang="en-US" sz="1400" dirty="0"/>
          </a:p>
        </p:txBody>
      </p:sp>
      <p:sp>
        <p:nvSpPr>
          <p:cNvPr id="9" name="Shape 6"/>
          <p:cNvSpPr/>
          <p:nvPr/>
        </p:nvSpPr>
        <p:spPr>
          <a:xfrm>
            <a:off x="2190115" y="4164965"/>
            <a:ext cx="8607425" cy="1045845"/>
          </a:xfrm>
          <a:prstGeom prst="rect">
            <a:avLst/>
          </a:prstGeom>
          <a:solidFill>
            <a:srgbClr val="DADBF1"/>
          </a:solidFill>
        </p:spPr>
      </p:sp>
      <p:sp>
        <p:nvSpPr>
          <p:cNvPr id="10" name="Shape 7"/>
          <p:cNvSpPr/>
          <p:nvPr/>
        </p:nvSpPr>
        <p:spPr>
          <a:xfrm>
            <a:off x="2189798" y="4164687"/>
            <a:ext cx="7858125" cy="22860"/>
          </a:xfrm>
          <a:prstGeom prst="roundRect">
            <a:avLst>
              <a:gd name="adj" fmla="val 333504"/>
            </a:avLst>
          </a:prstGeom>
          <a:solidFill>
            <a:srgbClr val="C0C1D7"/>
          </a:solidFill>
        </p:spPr>
      </p:sp>
      <p:sp>
        <p:nvSpPr>
          <p:cNvPr id="11" name="Text 8"/>
          <p:cNvSpPr/>
          <p:nvPr/>
        </p:nvSpPr>
        <p:spPr>
          <a:xfrm>
            <a:off x="2371249" y="4346138"/>
            <a:ext cx="2268974" cy="28360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System Monitoring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2371249" y="4738568"/>
            <a:ext cx="7495223" cy="29051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Real-time oversight of system performance, usage logs, and security alerts.</a:t>
            </a:r>
            <a:endParaRPr lang="en-US" sz="1400" dirty="0"/>
          </a:p>
        </p:txBody>
      </p:sp>
      <p:sp>
        <p:nvSpPr>
          <p:cNvPr id="13" name="Shape 10"/>
          <p:cNvSpPr/>
          <p:nvPr/>
        </p:nvSpPr>
        <p:spPr>
          <a:xfrm>
            <a:off x="2190115" y="5210810"/>
            <a:ext cx="8608060" cy="1045845"/>
          </a:xfrm>
          <a:prstGeom prst="rect">
            <a:avLst/>
          </a:prstGeom>
          <a:solidFill>
            <a:srgbClr val="DADBF1"/>
          </a:solidFill>
        </p:spPr>
      </p:sp>
      <p:sp>
        <p:nvSpPr>
          <p:cNvPr id="14" name="Shape 11"/>
          <p:cNvSpPr/>
          <p:nvPr/>
        </p:nvSpPr>
        <p:spPr>
          <a:xfrm>
            <a:off x="2189798" y="5210532"/>
            <a:ext cx="7858125" cy="22860"/>
          </a:xfrm>
          <a:prstGeom prst="roundRect">
            <a:avLst>
              <a:gd name="adj" fmla="val 333504"/>
            </a:avLst>
          </a:prstGeom>
          <a:solidFill>
            <a:srgbClr val="C0C1D7"/>
          </a:solidFill>
        </p:spPr>
      </p:sp>
      <p:sp>
        <p:nvSpPr>
          <p:cNvPr id="15" name="Text 12"/>
          <p:cNvSpPr/>
          <p:nvPr/>
        </p:nvSpPr>
        <p:spPr>
          <a:xfrm>
            <a:off x="2371249" y="5391983"/>
            <a:ext cx="2268974" cy="28360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Financial Oversight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2371249" y="5784413"/>
            <a:ext cx="7495223" cy="29051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Tracking and reporting on all fee collections, outstanding balances, and financial flows.</a:t>
            </a:r>
            <a:endParaRPr lang="en-US" sz="1400" dirty="0"/>
          </a:p>
        </p:txBody>
      </p:sp>
      <p:sp>
        <p:nvSpPr>
          <p:cNvPr id="17" name="Shape 14"/>
          <p:cNvSpPr/>
          <p:nvPr/>
        </p:nvSpPr>
        <p:spPr>
          <a:xfrm>
            <a:off x="2190115" y="6256655"/>
            <a:ext cx="8608695" cy="1380490"/>
          </a:xfrm>
          <a:prstGeom prst="rect">
            <a:avLst/>
          </a:prstGeom>
          <a:solidFill>
            <a:srgbClr val="DADBF1"/>
          </a:solidFill>
        </p:spPr>
      </p:sp>
      <p:sp>
        <p:nvSpPr>
          <p:cNvPr id="18" name="Shape 15"/>
          <p:cNvSpPr/>
          <p:nvPr/>
        </p:nvSpPr>
        <p:spPr>
          <a:xfrm>
            <a:off x="2189798" y="6256377"/>
            <a:ext cx="7858125" cy="22860"/>
          </a:xfrm>
          <a:prstGeom prst="roundRect">
            <a:avLst>
              <a:gd name="adj" fmla="val 333504"/>
            </a:avLst>
          </a:prstGeom>
          <a:solidFill>
            <a:srgbClr val="C0C1D7"/>
          </a:solidFill>
        </p:spPr>
      </p:sp>
      <p:sp>
        <p:nvSpPr>
          <p:cNvPr id="19" name="Text 16"/>
          <p:cNvSpPr/>
          <p:nvPr/>
        </p:nvSpPr>
        <p:spPr>
          <a:xfrm>
            <a:off x="2371249" y="6437828"/>
            <a:ext cx="2415183" cy="28360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Academic Scheduling</a:t>
            </a:r>
            <a:endParaRPr lang="en-US" sz="1750" dirty="0"/>
          </a:p>
        </p:txBody>
      </p:sp>
      <p:sp>
        <p:nvSpPr>
          <p:cNvPr id="20" name="Text 17"/>
          <p:cNvSpPr/>
          <p:nvPr/>
        </p:nvSpPr>
        <p:spPr>
          <a:xfrm>
            <a:off x="2371249" y="6830258"/>
            <a:ext cx="7495223" cy="58102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Centralized management and coordination of all exam schedules, venues, and faculty assignments.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52093" y="245904"/>
            <a:ext cx="6609159" cy="493038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850"/>
              </a:lnSpc>
              <a:buNone/>
            </a:pPr>
            <a:r>
              <a:rPr lang="en-US" sz="31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Advanced Administrative Controls</a:t>
            </a:r>
            <a:endParaRPr lang="en-US" sz="3100" dirty="0"/>
          </a:p>
        </p:txBody>
      </p:sp>
      <p:sp>
        <p:nvSpPr>
          <p:cNvPr id="4" name="Text 1"/>
          <p:cNvSpPr/>
          <p:nvPr/>
        </p:nvSpPr>
        <p:spPr>
          <a:xfrm>
            <a:off x="8906232" y="1321237"/>
            <a:ext cx="2722126" cy="24645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endParaRPr lang="en-US" sz="155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335" y="1262380"/>
            <a:ext cx="14096365" cy="1628775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551815" y="863600"/>
            <a:ext cx="48768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2000" b="1"/>
              <a:t>Assign Subjects to the teachers:</a:t>
            </a:r>
            <a:endParaRPr lang="en-US" altLang="en-GB" sz="2000" b="1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35" y="3369945"/>
            <a:ext cx="14096365" cy="1619250"/>
          </a:xfrm>
          <a:prstGeom prst="rect">
            <a:avLst/>
          </a:prstGeom>
        </p:spPr>
      </p:pic>
      <p:sp>
        <p:nvSpPr>
          <p:cNvPr id="15" name="Text Box 14"/>
          <p:cNvSpPr txBox="1"/>
          <p:nvPr/>
        </p:nvSpPr>
        <p:spPr>
          <a:xfrm>
            <a:off x="551815" y="3014980"/>
            <a:ext cx="48768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2000" b="1"/>
              <a:t>Create New Subjects:</a:t>
            </a:r>
            <a:endParaRPr lang="en-US" altLang="en-GB" sz="2000" b="1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35" y="5468620"/>
            <a:ext cx="14128750" cy="2286000"/>
          </a:xfrm>
          <a:prstGeom prst="rect">
            <a:avLst/>
          </a:prstGeom>
        </p:spPr>
      </p:pic>
      <p:sp>
        <p:nvSpPr>
          <p:cNvPr id="17" name="Text Box 16"/>
          <p:cNvSpPr txBox="1"/>
          <p:nvPr/>
        </p:nvSpPr>
        <p:spPr>
          <a:xfrm>
            <a:off x="551815" y="5003800"/>
            <a:ext cx="48768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2000" b="1"/>
              <a:t>Assign Exam Date</a:t>
            </a:r>
            <a:endParaRPr lang="en-US" altLang="en-GB" sz="20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275" y="1466215"/>
            <a:ext cx="12839700" cy="616267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4825365" y="938530"/>
            <a:ext cx="48768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3200" b="1"/>
              <a:t>The Students Dashboard:</a:t>
            </a:r>
            <a:endParaRPr lang="en-US" altLang="en-GB" sz="32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06993" y="762000"/>
            <a:ext cx="7730014" cy="126253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4950"/>
              </a:lnSpc>
              <a:buNone/>
            </a:pPr>
            <a:r>
              <a:rPr lang="en-US" sz="39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Student Academic Hub: The Personalized Dashboard</a:t>
            </a:r>
            <a:endParaRPr lang="en-US" sz="3950" dirty="0"/>
          </a:p>
        </p:txBody>
      </p:sp>
      <p:sp>
        <p:nvSpPr>
          <p:cNvPr id="4" name="Text 1"/>
          <p:cNvSpPr/>
          <p:nvPr/>
        </p:nvSpPr>
        <p:spPr>
          <a:xfrm>
            <a:off x="706993" y="2327553"/>
            <a:ext cx="7730014" cy="64650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Student Portal provides a personalized and user-friendly interface to manage all academic obligations and track progress.</a:t>
            </a:r>
            <a:endParaRPr lang="en-US" sz="1550" dirty="0"/>
          </a:p>
        </p:txBody>
      </p:sp>
      <p:sp>
        <p:nvSpPr>
          <p:cNvPr id="5" name="Shape 2"/>
          <p:cNvSpPr/>
          <p:nvPr/>
        </p:nvSpPr>
        <p:spPr>
          <a:xfrm>
            <a:off x="706993" y="3201233"/>
            <a:ext cx="454462" cy="454462"/>
          </a:xfrm>
          <a:prstGeom prst="roundRect">
            <a:avLst>
              <a:gd name="adj" fmla="val 1867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363385" y="3270647"/>
            <a:ext cx="2839641" cy="31563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Personalized Overview</a:t>
            </a:r>
            <a:endParaRPr lang="en-US" sz="1950" dirty="0"/>
          </a:p>
        </p:txBody>
      </p:sp>
      <p:sp>
        <p:nvSpPr>
          <p:cNvPr id="7" name="Text 4"/>
          <p:cNvSpPr/>
          <p:nvPr/>
        </p:nvSpPr>
        <p:spPr>
          <a:xfrm>
            <a:off x="1363385" y="3707487"/>
            <a:ext cx="7073622" cy="64650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centralized dashboard offering a snapshot of current academic standing, personalized schedule, and payment status.</a:t>
            </a:r>
            <a:endParaRPr lang="en-US" sz="1550" dirty="0"/>
          </a:p>
        </p:txBody>
      </p:sp>
      <p:sp>
        <p:nvSpPr>
          <p:cNvPr id="8" name="Shape 5"/>
          <p:cNvSpPr/>
          <p:nvPr/>
        </p:nvSpPr>
        <p:spPr>
          <a:xfrm>
            <a:off x="706993" y="4757976"/>
            <a:ext cx="454462" cy="454462"/>
          </a:xfrm>
          <a:prstGeom prst="roundRect">
            <a:avLst>
              <a:gd name="adj" fmla="val 1867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363385" y="4827389"/>
            <a:ext cx="2525078" cy="31563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Quick Access</a:t>
            </a:r>
            <a:endParaRPr lang="en-US" sz="1950" dirty="0"/>
          </a:p>
        </p:txBody>
      </p:sp>
      <p:sp>
        <p:nvSpPr>
          <p:cNvPr id="10" name="Text 7"/>
          <p:cNvSpPr/>
          <p:nvPr/>
        </p:nvSpPr>
        <p:spPr>
          <a:xfrm>
            <a:off x="1363385" y="5264229"/>
            <a:ext cx="7073622" cy="64650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Intuitive quick action buttons enable students to navigate instantly to key functions like fee payment and result viewing.</a:t>
            </a:r>
            <a:endParaRPr lang="en-US" sz="1550" dirty="0"/>
          </a:p>
        </p:txBody>
      </p:sp>
      <p:sp>
        <p:nvSpPr>
          <p:cNvPr id="11" name="Shape 8"/>
          <p:cNvSpPr/>
          <p:nvPr/>
        </p:nvSpPr>
        <p:spPr>
          <a:xfrm>
            <a:off x="706993" y="6314718"/>
            <a:ext cx="454462" cy="454462"/>
          </a:xfrm>
          <a:prstGeom prst="roundRect">
            <a:avLst>
              <a:gd name="adj" fmla="val 18670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1363385" y="6384131"/>
            <a:ext cx="2525078" cy="31563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Academic Calendar</a:t>
            </a:r>
            <a:endParaRPr lang="en-US" sz="1950" dirty="0"/>
          </a:p>
        </p:txBody>
      </p:sp>
      <p:sp>
        <p:nvSpPr>
          <p:cNvPr id="13" name="Text 10"/>
          <p:cNvSpPr/>
          <p:nvPr/>
        </p:nvSpPr>
        <p:spPr>
          <a:xfrm>
            <a:off x="1363385" y="6820972"/>
            <a:ext cx="7073622" cy="64650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Integrated calendar view for upcoming exams, deadlines, and university events.</a:t>
            </a:r>
            <a:endParaRPr lang="en-US" sz="155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718*145"/>
  <p:tag name="TABLE_ENDDRAG_RECT" val="432*466*718*145"/>
</p:tagLst>
</file>

<file path=ppt/tags/tag10.xml><?xml version="1.0" encoding="utf-8"?>
<p:tagLst xmlns:p="http://schemas.openxmlformats.org/presentationml/2006/main">
  <p:tag name="KSO_WM_DIAGRAM_VIRTUALLY_FRAME" val="{&quot;height&quot;:506.46559055118144,&quot;left&quot;:38.9344094488189,&quot;top&quot;:110.25,&quot;width&quot;:1088.7312598425194}"/>
</p:tagLst>
</file>

<file path=ppt/tags/tag11.xml><?xml version="1.0" encoding="utf-8"?>
<p:tagLst xmlns:p="http://schemas.openxmlformats.org/presentationml/2006/main">
  <p:tag name="KSO_WM_DIAGRAM_VIRTUALLY_FRAME" val="{&quot;height&quot;:506.46559055118144,&quot;left&quot;:38.9344094488189,&quot;top&quot;:110.25,&quot;width&quot;:1088.7312598425194}"/>
</p:tagLst>
</file>

<file path=ppt/tags/tag12.xml><?xml version="1.0" encoding="utf-8"?>
<p:tagLst xmlns:p="http://schemas.openxmlformats.org/presentationml/2006/main">
  <p:tag name="KSO_WM_DIAGRAM_VIRTUALLY_FRAME" val="{&quot;height&quot;:506.46559055118144,&quot;left&quot;:38.9344094488189,&quot;top&quot;:110.25,&quot;width&quot;:1088.7312598425194}"/>
</p:tagLst>
</file>

<file path=ppt/tags/tag13.xml><?xml version="1.0" encoding="utf-8"?>
<p:tagLst xmlns:p="http://schemas.openxmlformats.org/presentationml/2006/main">
  <p:tag name="KSO_WM_DIAGRAM_VIRTUALLY_FRAME" val="{&quot;height&quot;:506.46559055118144,&quot;left&quot;:38.9344094488189,&quot;top&quot;:110.25,&quot;width&quot;:1088.7312598425194}"/>
</p:tagLst>
</file>

<file path=ppt/tags/tag14.xml><?xml version="1.0" encoding="utf-8"?>
<p:tagLst xmlns:p="http://schemas.openxmlformats.org/presentationml/2006/main">
  <p:tag name="KSO_WM_DIAGRAM_VIRTUALLY_FRAME" val="{&quot;height&quot;:506.46559055118144,&quot;left&quot;:38.9344094488189,&quot;top&quot;:110.25,&quot;width&quot;:1088.7312598425194}"/>
</p:tagLst>
</file>

<file path=ppt/tags/tag15.xml><?xml version="1.0" encoding="utf-8"?>
<p:tagLst xmlns:p="http://schemas.openxmlformats.org/presentationml/2006/main">
  <p:tag name="KSO_WM_DIAGRAM_VIRTUALLY_FRAME" val="{&quot;height&quot;:506.46559055118144,&quot;left&quot;:38.9344094488189,&quot;top&quot;:110.25,&quot;width&quot;:1088.7312598425194}"/>
</p:tagLst>
</file>

<file path=ppt/tags/tag16.xml><?xml version="1.0" encoding="utf-8"?>
<p:tagLst xmlns:p="http://schemas.openxmlformats.org/presentationml/2006/main">
  <p:tag name="KSO_WM_DIAGRAM_VIRTUALLY_FRAME" val="{&quot;height&quot;:506.46559055118144,&quot;left&quot;:38.9344094488189,&quot;top&quot;:110.25,&quot;width&quot;:1088.7312598425194}"/>
</p:tagLst>
</file>

<file path=ppt/tags/tag17.xml><?xml version="1.0" encoding="utf-8"?>
<p:tagLst xmlns:p="http://schemas.openxmlformats.org/presentationml/2006/main">
  <p:tag name="KSO_WM_DIAGRAM_VIRTUALLY_FRAME" val="{&quot;height&quot;:506.46559055118144,&quot;left&quot;:38.9344094488189,&quot;top&quot;:110.25,&quot;width&quot;:1088.7312598425194}"/>
</p:tagLst>
</file>

<file path=ppt/tags/tag18.xml><?xml version="1.0" encoding="utf-8"?>
<p:tagLst xmlns:p="http://schemas.openxmlformats.org/presentationml/2006/main">
  <p:tag name="KSO_WM_DIAGRAM_VIRTUALLY_FRAME" val="{&quot;height&quot;:506.46559055118144,&quot;left&quot;:38.9344094488189,&quot;top&quot;:110.25,&quot;width&quot;:1088.7312598425194}"/>
</p:tagLst>
</file>

<file path=ppt/tags/tag19.xml><?xml version="1.0" encoding="utf-8"?>
<p:tagLst xmlns:p="http://schemas.openxmlformats.org/presentationml/2006/main">
  <p:tag name="KSO_WM_DIAGRAM_VIRTUALLY_FRAME" val="{&quot;height&quot;:506.46559055118144,&quot;left&quot;:38.9344094488189,&quot;top&quot;:110.25,&quot;width&quot;:1088.7312598425194}"/>
</p:tagLst>
</file>

<file path=ppt/tags/tag2.xml><?xml version="1.0" encoding="utf-8"?>
<p:tagLst xmlns:p="http://schemas.openxmlformats.org/presentationml/2006/main">
  <p:tag name="KSO_WM_DIAGRAM_VIRTUALLY_FRAME" val="{&quot;height&quot;:506.46559055118144,&quot;left&quot;:38.9344094488189,&quot;top&quot;:110.25,&quot;width&quot;:1088.7312598425194}"/>
</p:tagLst>
</file>

<file path=ppt/tags/tag20.xml><?xml version="1.0" encoding="utf-8"?>
<p:tagLst xmlns:p="http://schemas.openxmlformats.org/presentationml/2006/main">
  <p:tag name="KSO_WM_DIAGRAM_VIRTUALLY_FRAME" val="{&quot;height&quot;:506.46559055118144,&quot;left&quot;:38.9344094488189,&quot;top&quot;:110.25,&quot;width&quot;:1088.7312598425194}"/>
</p:tagLst>
</file>

<file path=ppt/tags/tag21.xml><?xml version="1.0" encoding="utf-8"?>
<p:tagLst xmlns:p="http://schemas.openxmlformats.org/presentationml/2006/main">
  <p:tag name="KSO_WM_DIAGRAM_VIRTUALLY_FRAME" val="{&quot;height&quot;:506.46559055118144,&quot;left&quot;:38.9344094488189,&quot;top&quot;:110.25,&quot;width&quot;:1088.7312598425194}"/>
</p:tagLst>
</file>

<file path=ppt/tags/tag22.xml><?xml version="1.0" encoding="utf-8"?>
<p:tagLst xmlns:p="http://schemas.openxmlformats.org/presentationml/2006/main">
  <p:tag name="KSO_WM_DIAGRAM_VIRTUALLY_FRAME" val="{&quot;height&quot;:506.46559055118144,&quot;left&quot;:38.9344094488189,&quot;top&quot;:110.25,&quot;width&quot;:1088.7312598425194}"/>
</p:tagLst>
</file>

<file path=ppt/tags/tag23.xml><?xml version="1.0" encoding="utf-8"?>
<p:tagLst xmlns:p="http://schemas.openxmlformats.org/presentationml/2006/main">
  <p:tag name="KSO_WM_DIAGRAM_VIRTUALLY_FRAME" val="{&quot;height&quot;:506.46559055118144,&quot;left&quot;:38.9344094488189,&quot;top&quot;:110.25,&quot;width&quot;:1088.7312598425194}"/>
</p:tagLst>
</file>

<file path=ppt/tags/tag24.xml><?xml version="1.0" encoding="utf-8"?>
<p:tagLst xmlns:p="http://schemas.openxmlformats.org/presentationml/2006/main">
  <p:tag name="KSO_WM_DIAGRAM_VIRTUALLY_FRAME" val="{&quot;height&quot;:506.46559055118144,&quot;left&quot;:38.9344094488189,&quot;top&quot;:110.25,&quot;width&quot;:1088.7312598425194}"/>
</p:tagLst>
</file>

<file path=ppt/tags/tag25.xml><?xml version="1.0" encoding="utf-8"?>
<p:tagLst xmlns:p="http://schemas.openxmlformats.org/presentationml/2006/main">
  <p:tag name="KSO_WM_DIAGRAM_VIRTUALLY_FRAME" val="{&quot;height&quot;:506.46559055118144,&quot;left&quot;:38.9344094488189,&quot;top&quot;:110.25,&quot;width&quot;:1088.7312598425194}"/>
</p:tagLst>
</file>

<file path=ppt/tags/tag3.xml><?xml version="1.0" encoding="utf-8"?>
<p:tagLst xmlns:p="http://schemas.openxmlformats.org/presentationml/2006/main">
  <p:tag name="KSO_WM_DIAGRAM_VIRTUALLY_FRAME" val="{&quot;height&quot;:506.46559055118144,&quot;left&quot;:38.9344094488189,&quot;top&quot;:110.25,&quot;width&quot;:1088.7312598425194}"/>
</p:tagLst>
</file>

<file path=ppt/tags/tag4.xml><?xml version="1.0" encoding="utf-8"?>
<p:tagLst xmlns:p="http://schemas.openxmlformats.org/presentationml/2006/main">
  <p:tag name="KSO_WM_DIAGRAM_VIRTUALLY_FRAME" val="{&quot;height&quot;:506.46559055118144,&quot;left&quot;:38.9344094488189,&quot;top&quot;:110.25,&quot;width&quot;:1088.7312598425194}"/>
</p:tagLst>
</file>

<file path=ppt/tags/tag5.xml><?xml version="1.0" encoding="utf-8"?>
<p:tagLst xmlns:p="http://schemas.openxmlformats.org/presentationml/2006/main">
  <p:tag name="KSO_WM_DIAGRAM_VIRTUALLY_FRAME" val="{&quot;height&quot;:506.46559055118144,&quot;left&quot;:38.9344094488189,&quot;top&quot;:110.25,&quot;width&quot;:1088.7312598425194}"/>
</p:tagLst>
</file>

<file path=ppt/tags/tag6.xml><?xml version="1.0" encoding="utf-8"?>
<p:tagLst xmlns:p="http://schemas.openxmlformats.org/presentationml/2006/main">
  <p:tag name="KSO_WM_DIAGRAM_VIRTUALLY_FRAME" val="{&quot;height&quot;:506.46559055118144,&quot;left&quot;:38.9344094488189,&quot;top&quot;:110.25,&quot;width&quot;:1088.7312598425194}"/>
</p:tagLst>
</file>

<file path=ppt/tags/tag7.xml><?xml version="1.0" encoding="utf-8"?>
<p:tagLst xmlns:p="http://schemas.openxmlformats.org/presentationml/2006/main">
  <p:tag name="KSO_WM_DIAGRAM_VIRTUALLY_FRAME" val="{&quot;height&quot;:506.46559055118144,&quot;left&quot;:38.9344094488189,&quot;top&quot;:110.25,&quot;width&quot;:1088.7312598425194}"/>
</p:tagLst>
</file>

<file path=ppt/tags/tag8.xml><?xml version="1.0" encoding="utf-8"?>
<p:tagLst xmlns:p="http://schemas.openxmlformats.org/presentationml/2006/main">
  <p:tag name="KSO_WM_DIAGRAM_VIRTUALLY_FRAME" val="{&quot;height&quot;:506.46559055118144,&quot;left&quot;:38.9344094488189,&quot;top&quot;:110.25,&quot;width&quot;:1088.7312598425194}"/>
</p:tagLst>
</file>

<file path=ppt/tags/tag9.xml><?xml version="1.0" encoding="utf-8"?>
<p:tagLst xmlns:p="http://schemas.openxmlformats.org/presentationml/2006/main">
  <p:tag name="KSO_WM_DIAGRAM_VIRTUALLY_FRAME" val="{&quot;height&quot;:506.46559055118144,&quot;left&quot;:38.9344094488189,&quot;top&quot;:110.25,&quot;width&quot;:1088.7312598425194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3452</Words>
  <Application>WPS Presentation</Application>
  <PresentationFormat>On-screen Show (16:9)</PresentationFormat>
  <Paragraphs>167</Paragraphs>
  <Slides>13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8" baseType="lpstr">
      <vt:lpstr>Arial</vt:lpstr>
      <vt:lpstr>SimSun</vt:lpstr>
      <vt:lpstr>Wingdings</vt:lpstr>
      <vt:lpstr>Inter Bold</vt:lpstr>
      <vt:lpstr>Siyam Rupali</vt:lpstr>
      <vt:lpstr>Inter Bold</vt:lpstr>
      <vt:lpstr>Inter Bold</vt:lpstr>
      <vt:lpstr>Inter</vt:lpstr>
      <vt:lpstr>Inter</vt:lpstr>
      <vt:lpstr>Inter</vt:lpstr>
      <vt:lpstr>Calibri</vt:lpstr>
      <vt:lpstr>Microsoft YaHei</vt:lpstr>
      <vt:lpstr>Arial Unicode MS</vt:lpstr>
      <vt:lpstr>MingLiU-ExtB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Lenovo</cp:lastModifiedBy>
  <cp:revision>2</cp:revision>
  <dcterms:created xsi:type="dcterms:W3CDTF">2025-10-15T07:31:00Z</dcterms:created>
  <dcterms:modified xsi:type="dcterms:W3CDTF">2025-10-15T09:23:08Z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55733ADDDC3141039C8F852DEEFE3EEC_13</vt:lpwstr>
  </property>
  <property fmtid="{D5CDD505-2E9C-101B-9397-08002B2CF9AE}" pid="3" name="KSOProductBuildVer">
    <vt:lpwstr>2057-12.2.0.22556</vt:lpwstr>
  </property>
</Properties>
</file>