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R+bFQeLPaes28fibxwHifkP8r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03E1CC-F42D-4B1A-9829-D61970F0C089}">
  <a:tblStyle styleId="{A903E1CC-F42D-4B1A-9829-D61970F0C089}"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54cee0eb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g3754cee0eb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54cee0eb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3754cee0eb2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1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3"/>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1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6"/>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7"/>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7"/>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1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0"/>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20"/>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2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1"/>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p:nvPr>
            <p:ph idx="2" type="pic"/>
          </p:nvPr>
        </p:nvSpPr>
        <p:spPr>
          <a:xfrm>
            <a:off x="2389717" y="612775"/>
            <a:ext cx="7315200" cy="4114800"/>
          </a:xfrm>
          <a:prstGeom prst="rect">
            <a:avLst/>
          </a:prstGeom>
          <a:noFill/>
          <a:ln>
            <a:noFill/>
          </a:ln>
        </p:spPr>
      </p:sp>
      <p:sp>
        <p:nvSpPr>
          <p:cNvPr id="67" name="Google Shape;67;p21"/>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2"/>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2"/>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mckinsey.com/featured-insights/mckinsey-technology-trends" TargetMode="External"/><Relationship Id="rId4" Type="http://schemas.openxmlformats.org/officeDocument/2006/relationships/hyperlink" Target="https://ieeexplore.ieee.org/xpl/conhome/9497779/proceeding" TargetMode="External"/><Relationship Id="rId5" Type="http://schemas.openxmlformats.org/officeDocument/2006/relationships/hyperlink" Target="https://ieeexplore.ieee.org/document/949850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a:solidFill>
                  <a:schemeClr val="dk1"/>
                </a:solidFill>
                <a:latin typeface="Cambria"/>
                <a:ea typeface="Cambria"/>
                <a:cs typeface="Cambria"/>
                <a:sym typeface="Cambria"/>
              </a:rPr>
              <a:t>AI POWERED STUDENT </a:t>
            </a:r>
            <a:r>
              <a:rPr lang="en-US" sz="2400">
                <a:solidFill>
                  <a:schemeClr val="dk1"/>
                </a:solidFill>
                <a:latin typeface="Cambria"/>
                <a:ea typeface="Cambria"/>
                <a:cs typeface="Cambria"/>
                <a:sym typeface="Cambria"/>
              </a:rPr>
              <a:t>ASSISTANCE</a:t>
            </a:r>
            <a:r>
              <a:rPr lang="en-US" sz="2400">
                <a:solidFill>
                  <a:schemeClr val="dk1"/>
                </a:solidFill>
                <a:latin typeface="Cambria"/>
                <a:ea typeface="Cambria"/>
                <a:cs typeface="Cambria"/>
                <a:sym typeface="Cambria"/>
              </a:rPr>
              <a:t> CHATBOT FOR DEPARTMENT OF TECHNICAL EDUCATION</a:t>
            </a:r>
            <a:endParaRPr sz="2400">
              <a:solidFill>
                <a:schemeClr val="dk1"/>
              </a:solidFill>
              <a:latin typeface="Cambria"/>
              <a:ea typeface="Cambria"/>
              <a:cs typeface="Cambria"/>
              <a:sym typeface="Cambria"/>
            </a:endParaRPr>
          </a:p>
        </p:txBody>
      </p:sp>
      <p:sp>
        <p:nvSpPr>
          <p:cNvPr id="88" name="Google Shape;88;p1"/>
          <p:cNvSpPr txBox="1"/>
          <p:nvPr>
            <p:ph idx="1" type="subTitle"/>
          </p:nvPr>
        </p:nvSpPr>
        <p:spPr>
          <a:xfrm>
            <a:off x="790468" y="2045352"/>
            <a:ext cx="4391131"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CCS_12</a:t>
            </a:r>
            <a:endParaRPr sz="1800">
              <a:latin typeface="Cambria"/>
              <a:ea typeface="Cambria"/>
              <a:cs typeface="Cambria"/>
              <a:sym typeface="Cambria"/>
            </a:endParaRPr>
          </a:p>
        </p:txBody>
      </p:sp>
      <p:sp>
        <p:nvSpPr>
          <p:cNvPr id="89" name="Google Shape;89;p1"/>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17365D"/>
              </a:buClr>
              <a:buSzPts val="2000"/>
              <a:buFont typeface="Arial"/>
              <a:buNone/>
            </a:pPr>
            <a:r>
              <a:rPr b="1" i="0" lang="en-US" sz="1800" u="sng" cap="none" strike="noStrike">
                <a:solidFill>
                  <a:srgbClr val="17365D"/>
                </a:solidFill>
                <a:latin typeface="Cambria"/>
                <a:ea typeface="Cambria"/>
                <a:cs typeface="Cambria"/>
                <a:sym typeface="Cambria"/>
              </a:rPr>
              <a:t>Under the Supervision of,</a:t>
            </a:r>
            <a:endParaRPr b="1" i="0" sz="2000" u="sng"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Mr. </a:t>
            </a:r>
            <a:r>
              <a:rPr b="1" lang="en-US" sz="1600">
                <a:solidFill>
                  <a:schemeClr val="dk1"/>
                </a:solidFill>
                <a:highlight>
                  <a:srgbClr val="F5F5F5"/>
                </a:highlight>
              </a:rPr>
              <a:t>E Sakthivel</a:t>
            </a:r>
            <a:endParaRPr b="1" sz="1700">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Assistant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
          <p:cNvGraphicFramePr/>
          <p:nvPr/>
        </p:nvGraphicFramePr>
        <p:xfrm>
          <a:off x="553347" y="2721840"/>
          <a:ext cx="3000000" cy="3000000"/>
        </p:xfrm>
        <a:graphic>
          <a:graphicData uri="http://schemas.openxmlformats.org/drawingml/2006/table">
            <a:tbl>
              <a:tblPr bandRow="1" firstRow="1">
                <a:noFill/>
                <a:tableStyleId>{A903E1CC-F42D-4B1A-9829-D61970F0C089}</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20221CCS0002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VIPPARTI JEMIMAH</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20221CCS0024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ARCHANA NAYAK</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20221CCS0042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VAARUNI A R</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Review-1</a:t>
            </a:r>
            <a:endParaRPr b="1" i="0" sz="1800" u="none" cap="none" strike="noStrike">
              <a:solidFill>
                <a:srgbClr val="17365D"/>
              </a:solidFill>
              <a:latin typeface="Cambria"/>
              <a:ea typeface="Cambria"/>
              <a:cs typeface="Cambria"/>
              <a:sym typeface="Cambria"/>
            </a:endParaRPr>
          </a:p>
        </p:txBody>
      </p:sp>
      <p:sp>
        <p:nvSpPr>
          <p:cNvPr id="92" name="Google Shape;92;p1"/>
          <p:cNvSpPr txBox="1"/>
          <p:nvPr/>
        </p:nvSpPr>
        <p:spPr>
          <a:xfrm>
            <a:off x="0" y="4533900"/>
            <a:ext cx="12249915"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lang="en-US" sz="1800">
                <a:solidFill>
                  <a:schemeClr val="accent1"/>
                </a:solidFill>
                <a:latin typeface="Cambria"/>
                <a:ea typeface="Cambria"/>
                <a:cs typeface="Cambria"/>
                <a:sym typeface="Cambria"/>
              </a:rPr>
              <a:t>Computer Science &amp; Engineering </a:t>
            </a:r>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 </a:t>
            </a:r>
            <a:r>
              <a:rPr b="1" lang="en-US" sz="1800">
                <a:solidFill>
                  <a:schemeClr val="dk1"/>
                </a:solidFill>
                <a:highlight>
                  <a:srgbClr val="F5F5F5"/>
                </a:highlight>
              </a:rPr>
              <a:t>Dr. Shanthi Pichandi Anandaraj</a:t>
            </a:r>
            <a:endParaRPr b="1" sz="1800">
              <a:solidFill>
                <a:schemeClr val="accent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Project Coordinator: </a:t>
            </a:r>
            <a:r>
              <a:rPr b="1" lang="en-US" sz="1800">
                <a:solidFill>
                  <a:schemeClr val="dk1"/>
                </a:solidFill>
                <a:highlight>
                  <a:srgbClr val="F5F5F5"/>
                </a:highlight>
              </a:rPr>
              <a:t>Dr. Sharmasth Vali Y.</a:t>
            </a:r>
            <a:endParaRPr b="1" sz="1800">
              <a:solidFill>
                <a:srgbClr val="FF0000"/>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48" name="Google Shape;148;p9"/>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1–2:</a:t>
            </a:r>
            <a:r>
              <a:rPr lang="en-US">
                <a:latin typeface="Arial"/>
                <a:ea typeface="Arial"/>
                <a:cs typeface="Arial"/>
                <a:sym typeface="Arial"/>
              </a:rPr>
              <a:t> Requirement gathering &amp; dataset collection (university syllabus, FAQs)</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3–4:</a:t>
            </a:r>
            <a:r>
              <a:rPr lang="en-US">
                <a:latin typeface="Arial"/>
                <a:ea typeface="Arial"/>
                <a:cs typeface="Arial"/>
                <a:sym typeface="Arial"/>
              </a:rPr>
              <a:t> Backend chatbot setup with LLM API + database</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5–6:</a:t>
            </a:r>
            <a:r>
              <a:rPr lang="en-US">
                <a:latin typeface="Arial"/>
                <a:ea typeface="Arial"/>
                <a:cs typeface="Arial"/>
                <a:sym typeface="Arial"/>
              </a:rPr>
              <a:t> Frontend development (chat UI)</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7–8:</a:t>
            </a:r>
            <a:r>
              <a:rPr lang="en-US">
                <a:latin typeface="Arial"/>
                <a:ea typeface="Arial"/>
                <a:cs typeface="Arial"/>
                <a:sym typeface="Arial"/>
              </a:rPr>
              <a:t> Integration &amp; feature testing</a:t>
            </a:r>
            <a:br>
              <a:rPr lang="en-US">
                <a:latin typeface="Arial"/>
                <a:ea typeface="Arial"/>
                <a:cs typeface="Arial"/>
                <a:sym typeface="Arial"/>
              </a:rPr>
            </a:br>
            <a:endParaRPr>
              <a:latin typeface="Arial"/>
              <a:ea typeface="Arial"/>
              <a:cs typeface="Arial"/>
              <a:sym typeface="Arial"/>
            </a:endParaRPr>
          </a:p>
          <a:p>
            <a:pPr indent="-190500" lvl="0" marL="342900" rtl="0" algn="just">
              <a:spcBef>
                <a:spcPts val="0"/>
              </a:spcBef>
              <a:spcAft>
                <a:spcPts val="0"/>
              </a:spcAft>
              <a:buClr>
                <a:schemeClr val="dk1"/>
              </a:buClr>
              <a:buSzPts val="1100"/>
              <a:buFont typeface="Arial"/>
              <a:buNone/>
            </a:pPr>
            <a:r>
              <a:rPr b="1" lang="en-US">
                <a:latin typeface="Arial"/>
                <a:ea typeface="Arial"/>
                <a:cs typeface="Arial"/>
                <a:sym typeface="Arial"/>
              </a:rPr>
              <a:t>Week 9–10:</a:t>
            </a:r>
            <a:r>
              <a:rPr lang="en-US">
                <a:latin typeface="Arial"/>
                <a:ea typeface="Arial"/>
                <a:cs typeface="Arial"/>
                <a:sym typeface="Arial"/>
              </a:rPr>
              <a:t> Final testing, report writing, and deployment</a:t>
            </a:r>
            <a:endParaRPr>
              <a:latin typeface="Arial"/>
              <a:ea typeface="Arial"/>
              <a:cs typeface="Arial"/>
              <a:sym typeface="Arial"/>
            </a:endParaRPr>
          </a:p>
          <a:p>
            <a:pPr indent="-190500" lvl="0" marL="342900" rtl="0" algn="just">
              <a:lnSpc>
                <a:spcPct val="100000"/>
              </a:lnSpc>
              <a:spcBef>
                <a:spcPts val="0"/>
              </a:spcBef>
              <a:spcAft>
                <a:spcPts val="0"/>
              </a:spcAft>
              <a:buClr>
                <a:schemeClr val="dk1"/>
              </a:buClr>
              <a:buSzPts val="2400"/>
              <a:buNone/>
            </a:pPr>
            <a:r>
              <a:t/>
            </a:r>
            <a:endParaRPr b="1">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54" name="Google Shape;154;p10"/>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92500" lnSpcReduction="20000"/>
          </a:bodyPr>
          <a:lstStyle/>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a:p>
            <a:pPr indent="0" lvl="1" marL="609600" rtl="0" algn="l">
              <a:lnSpc>
                <a:spcPct val="100000"/>
              </a:lnSpc>
              <a:spcBef>
                <a:spcPts val="0"/>
              </a:spcBef>
              <a:spcAft>
                <a:spcPts val="0"/>
              </a:spcAft>
              <a:buSzPct val="83333"/>
              <a:buNone/>
            </a:pPr>
            <a:r>
              <a:rPr lang="en-US" sz="2400">
                <a:latin typeface="Arial"/>
                <a:ea typeface="Arial"/>
                <a:cs typeface="Arial"/>
                <a:sym typeface="Arial"/>
              </a:rPr>
              <a:t>[1] J. Gao, M. Galley, and L. Li, “Neural approaches to conversational AI,” </a:t>
            </a:r>
            <a:r>
              <a:rPr i="1" lang="en-US" sz="2400">
                <a:latin typeface="Arial"/>
                <a:ea typeface="Arial"/>
                <a:cs typeface="Arial"/>
                <a:sym typeface="Arial"/>
              </a:rPr>
              <a:t>Foundations and Trends in Information Retrieval</a:t>
            </a:r>
            <a:r>
              <a:rPr lang="en-US" sz="2400">
                <a:latin typeface="Arial"/>
                <a:ea typeface="Arial"/>
                <a:cs typeface="Arial"/>
                <a:sym typeface="Arial"/>
              </a:rPr>
              <a:t>, vol. 13, no. 2–3, pp. 127–298, 2019.</a:t>
            </a:r>
            <a:endParaRPr sz="2400"/>
          </a:p>
          <a:p>
            <a:pPr indent="0" lvl="1" marL="609600" rtl="0" algn="l">
              <a:lnSpc>
                <a:spcPct val="100000"/>
              </a:lnSpc>
              <a:spcBef>
                <a:spcPts val="0"/>
              </a:spcBef>
              <a:spcAft>
                <a:spcPts val="0"/>
              </a:spcAft>
              <a:buSzPct val="83333"/>
              <a:buNone/>
            </a:pPr>
            <a:r>
              <a:t/>
            </a:r>
            <a:endParaRPr sz="2400">
              <a:latin typeface="Cambria"/>
              <a:ea typeface="Cambria"/>
              <a:cs typeface="Cambria"/>
              <a:sym typeface="Cambria"/>
            </a:endParaRPr>
          </a:p>
          <a:p>
            <a:pPr indent="0" lvl="1" marL="609600" rtl="0" algn="l">
              <a:lnSpc>
                <a:spcPct val="100000"/>
              </a:lnSpc>
              <a:spcBef>
                <a:spcPts val="0"/>
              </a:spcBef>
              <a:spcAft>
                <a:spcPts val="0"/>
              </a:spcAft>
              <a:buSzPct val="83333"/>
              <a:buNone/>
            </a:pPr>
            <a:r>
              <a:rPr lang="en-US" sz="2400">
                <a:latin typeface="Arial"/>
                <a:ea typeface="Arial"/>
                <a:cs typeface="Arial"/>
                <a:sym typeface="Arial"/>
              </a:rPr>
              <a:t>[2] McKinsey &amp; Company, </a:t>
            </a:r>
            <a:r>
              <a:rPr i="1" lang="en-US" sz="2400">
                <a:latin typeface="Arial"/>
                <a:ea typeface="Arial"/>
                <a:cs typeface="Arial"/>
                <a:sym typeface="Arial"/>
              </a:rPr>
              <a:t>The State of AI Report 2023</a:t>
            </a:r>
            <a:r>
              <a:rPr lang="en-US" sz="2400">
                <a:latin typeface="Arial"/>
                <a:ea typeface="Arial"/>
                <a:cs typeface="Arial"/>
                <a:sym typeface="Arial"/>
              </a:rPr>
              <a:t>. [Online]. Available: </a:t>
            </a:r>
            <a:r>
              <a:rPr lang="en-US" sz="2400" u="sng">
                <a:solidFill>
                  <a:schemeClr val="hlink"/>
                </a:solidFill>
                <a:latin typeface="Arial"/>
                <a:ea typeface="Arial"/>
                <a:cs typeface="Arial"/>
                <a:sym typeface="Arial"/>
                <a:hlinkClick r:id="rId3"/>
              </a:rPr>
              <a:t>https://www.mckinsey.com/featured-insights/mckinsey-technology-trends</a:t>
            </a:r>
            <a:endParaRPr sz="2400">
              <a:latin typeface="Arial"/>
              <a:ea typeface="Arial"/>
              <a:cs typeface="Arial"/>
              <a:sym typeface="Arial"/>
            </a:endParaRPr>
          </a:p>
          <a:p>
            <a:pPr indent="0" lvl="1" marL="609600" rtl="0" algn="l">
              <a:lnSpc>
                <a:spcPct val="100000"/>
              </a:lnSpc>
              <a:spcBef>
                <a:spcPts val="0"/>
              </a:spcBef>
              <a:spcAft>
                <a:spcPts val="0"/>
              </a:spcAft>
              <a:buSzPct val="83333"/>
              <a:buNone/>
            </a:pPr>
            <a:r>
              <a:t/>
            </a:r>
            <a:endParaRPr sz="2400">
              <a:latin typeface="Arial"/>
              <a:ea typeface="Arial"/>
              <a:cs typeface="Arial"/>
              <a:sym typeface="Arial"/>
            </a:endParaRPr>
          </a:p>
          <a:p>
            <a:pPr indent="0" lvl="1" marL="609600" rtl="0" algn="l">
              <a:lnSpc>
                <a:spcPct val="100000"/>
              </a:lnSpc>
              <a:spcBef>
                <a:spcPts val="0"/>
              </a:spcBef>
              <a:spcAft>
                <a:spcPts val="0"/>
              </a:spcAft>
              <a:buSzPct val="83333"/>
              <a:buNone/>
            </a:pPr>
            <a:r>
              <a:rPr lang="en-US" sz="2400">
                <a:latin typeface="Arial"/>
                <a:ea typeface="Arial"/>
                <a:cs typeface="Arial"/>
                <a:sym typeface="Arial"/>
              </a:rPr>
              <a:t>[3] A. Vaswani </a:t>
            </a:r>
            <a:r>
              <a:rPr i="1" lang="en-US" sz="2400">
                <a:latin typeface="Arial"/>
                <a:ea typeface="Arial"/>
                <a:cs typeface="Arial"/>
                <a:sym typeface="Arial"/>
              </a:rPr>
              <a:t>et al.</a:t>
            </a:r>
            <a:r>
              <a:rPr lang="en-US" sz="2400">
                <a:latin typeface="Arial"/>
                <a:ea typeface="Arial"/>
                <a:cs typeface="Arial"/>
                <a:sym typeface="Arial"/>
              </a:rPr>
              <a:t>, “Attention is all you need,” in </a:t>
            </a:r>
            <a:r>
              <a:rPr i="1" lang="en-US" sz="2400">
                <a:latin typeface="Arial"/>
                <a:ea typeface="Arial"/>
                <a:cs typeface="Arial"/>
                <a:sym typeface="Arial"/>
              </a:rPr>
              <a:t>Proc. Advances in Neural Information Processing Systems (NeurIPS)</a:t>
            </a:r>
            <a:r>
              <a:rPr lang="en-US" sz="2400">
                <a:latin typeface="Arial"/>
                <a:ea typeface="Arial"/>
                <a:cs typeface="Arial"/>
                <a:sym typeface="Arial"/>
              </a:rPr>
              <a:t>, Long Beach, CA, USA, 2017.</a:t>
            </a:r>
            <a:endParaRPr sz="2400">
              <a:latin typeface="Arial"/>
              <a:ea typeface="Arial"/>
              <a:cs typeface="Arial"/>
              <a:sym typeface="Arial"/>
            </a:endParaRPr>
          </a:p>
          <a:p>
            <a:pPr indent="0" lvl="1" marL="609600" rtl="0" algn="l">
              <a:lnSpc>
                <a:spcPct val="100000"/>
              </a:lnSpc>
              <a:spcBef>
                <a:spcPts val="0"/>
              </a:spcBef>
              <a:spcAft>
                <a:spcPts val="0"/>
              </a:spcAft>
              <a:buSzPct val="83333"/>
              <a:buNone/>
            </a:pPr>
            <a:r>
              <a:t/>
            </a:r>
            <a:endParaRPr sz="2400">
              <a:latin typeface="Arial"/>
              <a:ea typeface="Arial"/>
              <a:cs typeface="Arial"/>
              <a:sym typeface="Arial"/>
            </a:endParaRPr>
          </a:p>
          <a:p>
            <a:pPr indent="0" lvl="1" marL="609600" rtl="0" algn="l">
              <a:lnSpc>
                <a:spcPct val="100000"/>
              </a:lnSpc>
              <a:spcBef>
                <a:spcPts val="0"/>
              </a:spcBef>
              <a:spcAft>
                <a:spcPts val="0"/>
              </a:spcAft>
              <a:buSzPct val="83333"/>
              <a:buNone/>
            </a:pPr>
            <a:r>
              <a:rPr lang="en-US" sz="2400">
                <a:latin typeface="Arial"/>
                <a:ea typeface="Arial"/>
                <a:cs typeface="Arial"/>
                <a:sym typeface="Arial"/>
              </a:rPr>
              <a:t>[4]</a:t>
            </a:r>
            <a:r>
              <a:rPr b="1" lang="en-US" sz="2400">
                <a:solidFill>
                  <a:srgbClr val="333333"/>
                </a:solidFill>
                <a:highlight>
                  <a:srgbClr val="FFFFFF"/>
                </a:highlight>
                <a:latin typeface="Arial"/>
                <a:ea typeface="Arial"/>
                <a:cs typeface="Arial"/>
                <a:sym typeface="Arial"/>
              </a:rPr>
              <a:t> </a:t>
            </a:r>
            <a:r>
              <a:rPr lang="en-US" sz="2400">
                <a:highlight>
                  <a:srgbClr val="FFFFFF"/>
                </a:highlight>
                <a:uFill>
                  <a:noFill/>
                </a:uFill>
                <a:latin typeface="Arial"/>
                <a:ea typeface="Arial"/>
                <a:cs typeface="Arial"/>
                <a:sym typeface="Arial"/>
                <a:hlinkClick r:id="rId4"/>
              </a:rPr>
              <a:t>2021 International Conference on Intelligent Technologies (CONIT)</a:t>
            </a:r>
            <a:endParaRPr sz="2400">
              <a:highlight>
                <a:srgbClr val="FFFFFF"/>
              </a:highlight>
              <a:latin typeface="Arial"/>
              <a:ea typeface="Arial"/>
              <a:cs typeface="Arial"/>
              <a:sym typeface="Arial"/>
            </a:endParaRPr>
          </a:p>
          <a:p>
            <a:pPr indent="0" lvl="1" marL="609600" rtl="0" algn="l">
              <a:lnSpc>
                <a:spcPct val="100000"/>
              </a:lnSpc>
              <a:spcBef>
                <a:spcPts val="0"/>
              </a:spcBef>
              <a:spcAft>
                <a:spcPts val="0"/>
              </a:spcAft>
              <a:buSzPct val="83333"/>
              <a:buNone/>
            </a:pPr>
            <a:r>
              <a:rPr lang="en-US" sz="2400" u="sng">
                <a:solidFill>
                  <a:schemeClr val="hlink"/>
                </a:solidFill>
                <a:latin typeface="Arial"/>
                <a:ea typeface="Arial"/>
                <a:cs typeface="Arial"/>
                <a:sym typeface="Arial"/>
                <a:hlinkClick r:id="rId5"/>
              </a:rPr>
              <a:t>Conversational AI: Chatbots | IEEE Conference Publication | IEEE Xplore</a:t>
            </a:r>
            <a:endParaRPr sz="2400">
              <a:latin typeface="Arial"/>
              <a:ea typeface="Arial"/>
              <a:cs typeface="Arial"/>
              <a:sym typeface="Arial"/>
            </a:endParaRPr>
          </a:p>
          <a:p>
            <a:pPr indent="0" lvl="1" marL="609600" rtl="0" algn="l">
              <a:lnSpc>
                <a:spcPct val="100000"/>
              </a:lnSpc>
              <a:spcBef>
                <a:spcPts val="0"/>
              </a:spcBef>
              <a:spcAft>
                <a:spcPts val="0"/>
              </a:spcAft>
              <a:buSzPct val="181818"/>
              <a:buNone/>
            </a:pPr>
            <a:r>
              <a:t/>
            </a:r>
            <a:endParaRPr sz="1100">
              <a:latin typeface="Arial"/>
              <a:ea typeface="Arial"/>
              <a:cs typeface="Arial"/>
              <a:sym typeface="Arial"/>
            </a:endParaRPr>
          </a:p>
          <a:p>
            <a:pPr indent="0" lvl="1" marL="609600" rtl="0" algn="l">
              <a:lnSpc>
                <a:spcPct val="100000"/>
              </a:lnSpc>
              <a:spcBef>
                <a:spcPts val="0"/>
              </a:spcBef>
              <a:spcAft>
                <a:spcPts val="0"/>
              </a:spcAft>
              <a:buSzPct val="181818"/>
              <a:buNone/>
            </a:pPr>
            <a:r>
              <a:t/>
            </a:r>
            <a:endParaRPr sz="1100">
              <a:latin typeface="Arial"/>
              <a:ea typeface="Arial"/>
              <a:cs typeface="Arial"/>
              <a:sym typeface="Arial"/>
            </a:endParaRPr>
          </a:p>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a:p>
            <a:pPr indent="0" lvl="0" marL="152400" rtl="0" algn="l">
              <a:lnSpc>
                <a:spcPct val="100000"/>
              </a:lnSpc>
              <a:spcBef>
                <a:spcPts val="0"/>
              </a:spcBef>
              <a:spcAft>
                <a:spcPts val="0"/>
              </a:spcAft>
              <a:buSzPct val="100000"/>
              <a:buNone/>
            </a:pPr>
            <a:r>
              <a:t/>
            </a:r>
            <a:endParaRPr>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1"/>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 </a:t>
            </a:r>
            <a:endParaRPr>
              <a:latin typeface="Cambria"/>
              <a:ea typeface="Cambria"/>
              <a:cs typeface="Cambria"/>
              <a:sym typeface="Cambria"/>
            </a:endParaRPr>
          </a:p>
        </p:txBody>
      </p:sp>
      <p:sp>
        <p:nvSpPr>
          <p:cNvPr id="98" name="Google Shape;98;p4"/>
          <p:cNvSpPr txBox="1"/>
          <p:nvPr>
            <p:ph idx="1" type="body"/>
          </p:nvPr>
        </p:nvSpPr>
        <p:spPr>
          <a:xfrm>
            <a:off x="655775" y="1216000"/>
            <a:ext cx="10668000" cy="510840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Problem Statement</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Objectives</a:t>
            </a:r>
            <a:endParaRPr>
              <a:latin typeface="Cambria"/>
              <a:ea typeface="Cambria"/>
              <a:cs typeface="Cambria"/>
              <a:sym typeface="Cambria"/>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Background and Related work for title Selection</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Analysis of Problem Statement</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Innovation or Novel Contributions</a:t>
            </a:r>
            <a:endParaRPr>
              <a:latin typeface="Cambria"/>
              <a:ea typeface="Cambria"/>
              <a:cs typeface="Cambria"/>
              <a:sym typeface="Cambria"/>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Git-hub Link</a:t>
            </a:r>
            <a:endParaRPr>
              <a:latin typeface="Cambria"/>
              <a:ea typeface="Cambria"/>
              <a:cs typeface="Cambria"/>
              <a:sym typeface="Cambria"/>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Timeline of the Project</a:t>
            </a:r>
            <a:endParaRPr/>
          </a:p>
          <a:p>
            <a:pPr indent="-381000" lvl="0" marL="457200" rtl="0" algn="just">
              <a:lnSpc>
                <a:spcPct val="150000"/>
              </a:lnSpc>
              <a:spcBef>
                <a:spcPts val="0"/>
              </a:spcBef>
              <a:spcAft>
                <a:spcPts val="0"/>
              </a:spcAft>
              <a:buSzPts val="2400"/>
              <a:buFont typeface="Cambria"/>
              <a:buChar char="•"/>
            </a:pPr>
            <a:r>
              <a:rPr lang="en-US">
                <a:latin typeface="Cambria"/>
                <a:ea typeface="Cambria"/>
                <a:cs typeface="Cambria"/>
                <a:sym typeface="Cambria"/>
              </a:rPr>
              <a:t>References</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a:t>
            </a:r>
            <a:endParaRPr>
              <a:latin typeface="Cambria"/>
              <a:ea typeface="Cambria"/>
              <a:cs typeface="Cambria"/>
              <a:sym typeface="Cambria"/>
            </a:endParaRPr>
          </a:p>
        </p:txBody>
      </p:sp>
      <p:sp>
        <p:nvSpPr>
          <p:cNvPr id="104" name="Google Shape;104;p2"/>
          <p:cNvSpPr txBox="1"/>
          <p:nvPr>
            <p:ph idx="1" type="body"/>
          </p:nvPr>
        </p:nvSpPr>
        <p:spPr>
          <a:xfrm>
            <a:off x="716425" y="1143000"/>
            <a:ext cx="10764300" cy="4862100"/>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Organization: </a:t>
            </a:r>
            <a:endParaRPr/>
          </a:p>
          <a:p>
            <a:pPr indent="-190500" lvl="0" marL="342900" rtl="0" algn="just">
              <a:lnSpc>
                <a:spcPct val="200000"/>
              </a:lnSpc>
              <a:spcBef>
                <a:spcPts val="0"/>
              </a:spcBef>
              <a:spcAft>
                <a:spcPts val="0"/>
              </a:spcAft>
              <a:buSzPts val="2400"/>
              <a:buNone/>
            </a:pPr>
            <a:r>
              <a:rPr lang="en-US">
                <a:latin typeface="Cambria"/>
                <a:ea typeface="Cambria"/>
                <a:cs typeface="Cambria"/>
                <a:sym typeface="Cambria"/>
              </a:rPr>
              <a:t>Category (</a:t>
            </a:r>
            <a:r>
              <a:rPr lang="en-US">
                <a:latin typeface="Cambria"/>
                <a:ea typeface="Cambria"/>
                <a:cs typeface="Cambria"/>
                <a:sym typeface="Cambria"/>
              </a:rPr>
              <a:t>Hardware /</a:t>
            </a:r>
            <a:r>
              <a:rPr lang="en-US">
                <a:latin typeface="Cambria"/>
                <a:ea typeface="Cambria"/>
                <a:cs typeface="Cambria"/>
                <a:sym typeface="Cambria"/>
              </a:rPr>
              <a:t> Software / Both) :Software</a:t>
            </a:r>
            <a:endParaRPr>
              <a:latin typeface="Cambria"/>
              <a:ea typeface="Cambria"/>
              <a:cs typeface="Cambria"/>
              <a:sym typeface="Cambria"/>
            </a:endParaRPr>
          </a:p>
          <a:p>
            <a:pPr indent="0" lvl="0" marL="0" rtl="0" algn="l">
              <a:lnSpc>
                <a:spcPct val="115000"/>
              </a:lnSpc>
              <a:spcBef>
                <a:spcPts val="0"/>
              </a:spcBef>
              <a:spcAft>
                <a:spcPts val="0"/>
              </a:spcAft>
              <a:buNone/>
            </a:pPr>
            <a:r>
              <a:rPr b="1" lang="en-US">
                <a:latin typeface="Cambria"/>
                <a:ea typeface="Cambria"/>
                <a:cs typeface="Cambria"/>
                <a:sym typeface="Cambria"/>
              </a:rPr>
              <a:t>Problem Description:</a:t>
            </a:r>
            <a:endParaRPr>
              <a:latin typeface="Cambria"/>
              <a:ea typeface="Cambria"/>
              <a:cs typeface="Cambria"/>
              <a:sym typeface="Cambria"/>
            </a:endParaRPr>
          </a:p>
          <a:p>
            <a:pPr indent="-374650" lvl="0" marL="457200" rtl="0" algn="l">
              <a:lnSpc>
                <a:spcPct val="115000"/>
              </a:lnSpc>
              <a:spcBef>
                <a:spcPts val="1200"/>
              </a:spcBef>
              <a:spcAft>
                <a:spcPts val="0"/>
              </a:spcAft>
              <a:buSzPts val="2300"/>
              <a:buFont typeface="Cambria"/>
              <a:buChar char="•"/>
            </a:pPr>
            <a:r>
              <a:rPr lang="en-US" sz="2300">
                <a:latin typeface="Cambria"/>
                <a:ea typeface="Cambria"/>
                <a:cs typeface="Cambria"/>
                <a:sym typeface="Cambria"/>
              </a:rPr>
              <a:t>During admission and academic processes in universities, students, parents, and stakeholders raise numerous queries about admission, eligibility criteria, courses, fee structure, scholarships, hostel facilities, previous academic year details, placement opportunities, and more.</a:t>
            </a:r>
            <a:endParaRPr sz="2300">
              <a:latin typeface="Cambria"/>
              <a:ea typeface="Cambria"/>
              <a:cs typeface="Cambria"/>
              <a:sym typeface="Cambria"/>
            </a:endParaRPr>
          </a:p>
          <a:p>
            <a:pPr indent="-374650" lvl="0" marL="457200" rtl="0" algn="l">
              <a:lnSpc>
                <a:spcPct val="115000"/>
              </a:lnSpc>
              <a:spcBef>
                <a:spcPts val="0"/>
              </a:spcBef>
              <a:spcAft>
                <a:spcPts val="0"/>
              </a:spcAft>
              <a:buSzPts val="2300"/>
              <a:buFont typeface="Cambria"/>
              <a:buChar char="•"/>
            </a:pPr>
            <a:r>
              <a:rPr lang="en-US" sz="2300">
                <a:latin typeface="Cambria"/>
                <a:ea typeface="Cambria"/>
                <a:cs typeface="Cambria"/>
                <a:sym typeface="Cambria"/>
              </a:rPr>
              <a:t>Currently, these queries are addressed through phone calls, emails, or in-person visits, which is time-consuming, resource-intensive, and inefficient. With rising student strength, it becomes increasingly difficult for universities to handle enquiries promptly using traditional methods.</a:t>
            </a:r>
            <a:endParaRPr sz="2300">
              <a:latin typeface="Cambria"/>
              <a:ea typeface="Cambria"/>
              <a:cs typeface="Cambria"/>
              <a:sym typeface="Cambria"/>
            </a:endParaRPr>
          </a:p>
          <a:p>
            <a:pPr indent="0" lvl="0" marL="0" rtl="0" algn="l">
              <a:lnSpc>
                <a:spcPct val="115000"/>
              </a:lnSpc>
              <a:spcBef>
                <a:spcPts val="1200"/>
              </a:spcBef>
              <a:spcAft>
                <a:spcPts val="0"/>
              </a:spcAft>
              <a:buNone/>
            </a:pPr>
            <a:r>
              <a:t/>
            </a:r>
            <a:endParaRPr sz="2000">
              <a:latin typeface="Cambria"/>
              <a:ea typeface="Cambria"/>
              <a:cs typeface="Cambria"/>
              <a:sym typeface="Cambria"/>
            </a:endParaRPr>
          </a:p>
          <a:p>
            <a:pPr indent="0" lvl="0" marL="0" rtl="0" algn="just">
              <a:lnSpc>
                <a:spcPct val="115000"/>
              </a:lnSpc>
              <a:spcBef>
                <a:spcPts val="0"/>
              </a:spcBef>
              <a:spcAft>
                <a:spcPts val="0"/>
              </a:spcAft>
              <a:buNone/>
            </a:pPr>
            <a:r>
              <a:t/>
            </a:r>
            <a:endParaRPr sz="2000">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10" name="Google Shape;110;p8"/>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develop an </a:t>
            </a:r>
            <a:r>
              <a:rPr b="1" lang="en-US" sz="2200">
                <a:latin typeface="Arial"/>
                <a:ea typeface="Arial"/>
                <a:cs typeface="Arial"/>
                <a:sym typeface="Arial"/>
              </a:rPr>
              <a:t>AI-powered student assistance chatbot</a:t>
            </a:r>
            <a:r>
              <a:rPr lang="en-US" sz="2200">
                <a:latin typeface="Arial"/>
                <a:ea typeface="Arial"/>
                <a:cs typeface="Arial"/>
                <a:sym typeface="Arial"/>
              </a:rPr>
              <a:t> that acts as a virtual guide for university students.</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automate responses to </a:t>
            </a:r>
            <a:r>
              <a:rPr b="1" lang="en-US" sz="2200">
                <a:latin typeface="Arial"/>
                <a:ea typeface="Arial"/>
                <a:cs typeface="Arial"/>
                <a:sym typeface="Arial"/>
              </a:rPr>
              <a:t>frequently asked questions</a:t>
            </a:r>
            <a:r>
              <a:rPr lang="en-US" sz="2200">
                <a:latin typeface="Arial"/>
                <a:ea typeface="Arial"/>
                <a:cs typeface="Arial"/>
                <a:sym typeface="Arial"/>
              </a:rPr>
              <a:t> (FAQs) on admissions, academics, and placements.</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provide </a:t>
            </a:r>
            <a:r>
              <a:rPr b="1" lang="en-US" sz="2200">
                <a:latin typeface="Arial"/>
                <a:ea typeface="Arial"/>
                <a:cs typeface="Arial"/>
                <a:sym typeface="Arial"/>
              </a:rPr>
              <a:t>24/7 accessible support</a:t>
            </a:r>
            <a:r>
              <a:rPr lang="en-US" sz="2200">
                <a:latin typeface="Arial"/>
                <a:ea typeface="Arial"/>
                <a:cs typeface="Arial"/>
                <a:sym typeface="Arial"/>
              </a:rPr>
              <a:t> for students, parents, and staff.</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reduce manual workload and allow staff to focus on more complex queries.</a:t>
            </a:r>
            <a:br>
              <a:rPr lang="en-US" sz="2200">
                <a:latin typeface="Arial"/>
                <a:ea typeface="Arial"/>
                <a:cs typeface="Arial"/>
                <a:sym typeface="Arial"/>
              </a:rPr>
            </a:br>
            <a:endParaRPr sz="2200">
              <a:latin typeface="Arial"/>
              <a:ea typeface="Arial"/>
              <a:cs typeface="Arial"/>
              <a:sym typeface="Arial"/>
            </a:endParaRPr>
          </a:p>
          <a:p>
            <a:pPr indent="-368300" lvl="0" marL="457200" rtl="0" algn="just">
              <a:lnSpc>
                <a:spcPct val="115000"/>
              </a:lnSpc>
              <a:spcBef>
                <a:spcPts val="0"/>
              </a:spcBef>
              <a:spcAft>
                <a:spcPts val="0"/>
              </a:spcAft>
              <a:buSzPts val="2200"/>
              <a:buFont typeface="Arial"/>
              <a:buChar char="•"/>
            </a:pPr>
            <a:r>
              <a:rPr lang="en-US" sz="2200">
                <a:latin typeface="Arial"/>
                <a:ea typeface="Arial"/>
                <a:cs typeface="Arial"/>
                <a:sym typeface="Arial"/>
              </a:rPr>
              <a:t>To personalize support by integrating syllabus, academic calendar, and course resources.</a:t>
            </a:r>
            <a:endParaRPr sz="2200">
              <a:latin typeface="Arial"/>
              <a:ea typeface="Arial"/>
              <a:cs typeface="Arial"/>
              <a:sym typeface="Arial"/>
            </a:endParaRPr>
          </a:p>
          <a:p>
            <a:pPr indent="-190500" lvl="0" marL="342900" rtl="0" algn="just">
              <a:lnSpc>
                <a:spcPct val="200000"/>
              </a:lnSpc>
              <a:spcBef>
                <a:spcPts val="0"/>
              </a:spcBef>
              <a:spcAft>
                <a:spcPts val="0"/>
              </a:spcAft>
              <a:buClr>
                <a:schemeClr val="dk1"/>
              </a:buClr>
              <a:buSzPts val="2400"/>
              <a:buNone/>
            </a:pPr>
            <a:r>
              <a:t/>
            </a:r>
            <a:endParaRPr b="1" sz="20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754cee0eb2_0_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16" name="Google Shape;116;g3754cee0eb2_0_10"/>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Clr>
                <a:schemeClr val="dk1"/>
              </a:buClr>
              <a:buSzPct val="43137"/>
              <a:buNone/>
            </a:pPr>
            <a:r>
              <a:rPr b="1" lang="en-US" sz="2550">
                <a:latin typeface="Arial"/>
                <a:ea typeface="Arial"/>
                <a:cs typeface="Arial"/>
                <a:sym typeface="Arial"/>
              </a:rPr>
              <a:t>Background and Related Work</a:t>
            </a:r>
            <a:endParaRPr b="1" sz="2550">
              <a:latin typeface="Arial"/>
              <a:ea typeface="Arial"/>
              <a:cs typeface="Arial"/>
              <a:sym typeface="Arial"/>
            </a:endParaRPr>
          </a:p>
          <a:p>
            <a:pPr indent="-369570" lvl="0" marL="457200" rtl="0" algn="l">
              <a:lnSpc>
                <a:spcPct val="115000"/>
              </a:lnSpc>
              <a:spcBef>
                <a:spcPts val="1200"/>
              </a:spcBef>
              <a:spcAft>
                <a:spcPts val="0"/>
              </a:spcAft>
              <a:buSzPct val="100000"/>
              <a:buChar char="●"/>
            </a:pPr>
            <a:r>
              <a:rPr lang="en-US">
                <a:latin typeface="Arial"/>
                <a:ea typeface="Arial"/>
                <a:cs typeface="Arial"/>
                <a:sym typeface="Arial"/>
              </a:rPr>
              <a:t>Chatbots are increasingly being used in the education sector to improve student support services.</a:t>
            </a:r>
            <a:br>
              <a:rPr lang="en-US">
                <a:latin typeface="Arial"/>
                <a:ea typeface="Arial"/>
                <a:cs typeface="Arial"/>
                <a:sym typeface="Arial"/>
              </a:rPr>
            </a:br>
            <a:endParaRPr>
              <a:latin typeface="Arial"/>
              <a:ea typeface="Arial"/>
              <a:cs typeface="Arial"/>
              <a:sym typeface="Arial"/>
            </a:endParaRPr>
          </a:p>
          <a:p>
            <a:pPr indent="-369570" lvl="0" marL="457200" rtl="0" algn="l">
              <a:lnSpc>
                <a:spcPct val="115000"/>
              </a:lnSpc>
              <a:spcBef>
                <a:spcPts val="0"/>
              </a:spcBef>
              <a:spcAft>
                <a:spcPts val="0"/>
              </a:spcAft>
              <a:buSzPct val="100000"/>
              <a:buChar char="●"/>
            </a:pPr>
            <a:r>
              <a:rPr lang="en-US">
                <a:latin typeface="Arial"/>
                <a:ea typeface="Arial"/>
                <a:cs typeface="Arial"/>
                <a:sym typeface="Arial"/>
              </a:rPr>
              <a:t>Existing university helpdesks lack </a:t>
            </a:r>
            <a:r>
              <a:rPr b="1" lang="en-US">
                <a:latin typeface="Arial"/>
                <a:ea typeface="Arial"/>
                <a:cs typeface="Arial"/>
                <a:sym typeface="Arial"/>
              </a:rPr>
              <a:t>real-time, AI-driven interaction</a:t>
            </a:r>
            <a:r>
              <a:rPr lang="en-US">
                <a:latin typeface="Arial"/>
                <a:ea typeface="Arial"/>
                <a:cs typeface="Arial"/>
                <a:sym typeface="Arial"/>
              </a:rPr>
              <a:t>.</a:t>
            </a:r>
            <a:br>
              <a:rPr lang="en-US">
                <a:latin typeface="Arial"/>
                <a:ea typeface="Arial"/>
                <a:cs typeface="Arial"/>
                <a:sym typeface="Arial"/>
              </a:rPr>
            </a:br>
            <a:endParaRPr>
              <a:latin typeface="Arial"/>
              <a:ea typeface="Arial"/>
              <a:cs typeface="Arial"/>
              <a:sym typeface="Arial"/>
            </a:endParaRPr>
          </a:p>
          <a:p>
            <a:pPr indent="-369570" lvl="0" marL="457200" rtl="0" algn="l">
              <a:lnSpc>
                <a:spcPct val="115000"/>
              </a:lnSpc>
              <a:spcBef>
                <a:spcPts val="0"/>
              </a:spcBef>
              <a:spcAft>
                <a:spcPts val="0"/>
              </a:spcAft>
              <a:buSzPct val="100000"/>
              <a:buChar char="●"/>
            </a:pPr>
            <a:r>
              <a:rPr lang="en-US">
                <a:latin typeface="Arial"/>
                <a:ea typeface="Arial"/>
                <a:cs typeface="Arial"/>
                <a:sym typeface="Arial"/>
              </a:rPr>
              <a:t>Prior research shows that </a:t>
            </a:r>
            <a:r>
              <a:rPr b="1" lang="en-US">
                <a:latin typeface="Arial"/>
                <a:ea typeface="Arial"/>
                <a:cs typeface="Arial"/>
                <a:sym typeface="Arial"/>
              </a:rPr>
              <a:t>AI chatbots improve accessibility, efficiency, and student satisfaction</a:t>
            </a:r>
            <a:r>
              <a:rPr lang="en-US">
                <a:latin typeface="Arial"/>
                <a:ea typeface="Arial"/>
                <a:cs typeface="Arial"/>
                <a:sym typeface="Arial"/>
              </a:rPr>
              <a:t>.</a:t>
            </a:r>
            <a:br>
              <a:rPr lang="en-US">
                <a:latin typeface="Arial"/>
                <a:ea typeface="Arial"/>
                <a:cs typeface="Arial"/>
                <a:sym typeface="Arial"/>
              </a:rPr>
            </a:br>
            <a:endParaRPr>
              <a:latin typeface="Arial"/>
              <a:ea typeface="Arial"/>
              <a:cs typeface="Arial"/>
              <a:sym typeface="Arial"/>
            </a:endParaRPr>
          </a:p>
          <a:p>
            <a:pPr indent="-369570" lvl="0" marL="457200" rtl="0" algn="l">
              <a:lnSpc>
                <a:spcPct val="115000"/>
              </a:lnSpc>
              <a:spcBef>
                <a:spcPts val="0"/>
              </a:spcBef>
              <a:spcAft>
                <a:spcPts val="0"/>
              </a:spcAft>
              <a:buSzPct val="100000"/>
              <a:buChar char="●"/>
            </a:pPr>
            <a:r>
              <a:rPr lang="en-US">
                <a:latin typeface="Arial"/>
                <a:ea typeface="Arial"/>
                <a:cs typeface="Arial"/>
                <a:sym typeface="Arial"/>
              </a:rPr>
              <a:t>Transformer-based AI models (e.g., GPT, LLaMA) provide highly contextual and accurate responses.</a:t>
            </a:r>
            <a:endParaRPr>
              <a:latin typeface="Arial"/>
              <a:ea typeface="Arial"/>
              <a:cs typeface="Arial"/>
              <a:sym typeface="Arial"/>
            </a:endParaRPr>
          </a:p>
          <a:p>
            <a:pPr indent="0" lvl="0" marL="457200" rtl="0" algn="l">
              <a:lnSpc>
                <a:spcPct val="115000"/>
              </a:lnSpc>
              <a:spcBef>
                <a:spcPts val="1200"/>
              </a:spcBef>
              <a:spcAft>
                <a:spcPts val="0"/>
              </a:spcAft>
              <a:buNone/>
            </a:pPr>
            <a:r>
              <a:t/>
            </a:r>
            <a:endParaRPr>
              <a:latin typeface="Arial"/>
              <a:ea typeface="Arial"/>
              <a:cs typeface="Arial"/>
              <a:sym typeface="Arial"/>
            </a:endParaRPr>
          </a:p>
          <a:p>
            <a:pPr indent="-190500" lvl="0" marL="342900" rtl="0" algn="just">
              <a:lnSpc>
                <a:spcPct val="200000"/>
              </a:lnSpc>
              <a:spcBef>
                <a:spcPts val="1200"/>
              </a:spcBef>
              <a:spcAft>
                <a:spcPts val="0"/>
              </a:spcAft>
              <a:buClr>
                <a:schemeClr val="dk1"/>
              </a:buClr>
              <a:buSzPct val="120000"/>
              <a:buNone/>
            </a:pPr>
            <a:r>
              <a:t/>
            </a:r>
            <a:endParaRPr sz="20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22" name="Google Shape;122;p5"/>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0"/>
              </a:spcBef>
              <a:spcAft>
                <a:spcPts val="0"/>
              </a:spcAft>
              <a:buClr>
                <a:schemeClr val="dk1"/>
              </a:buClr>
              <a:buSzPts val="2400"/>
              <a:buNone/>
            </a:pPr>
            <a:r>
              <a:rPr lang="en-US" u="sng">
                <a:latin typeface="Cambria"/>
                <a:ea typeface="Cambria"/>
                <a:cs typeface="Cambria"/>
                <a:sym typeface="Cambria"/>
              </a:rPr>
              <a:t>Technology Stack Components:</a:t>
            </a:r>
            <a:endParaRPr b="1" sz="2300">
              <a:latin typeface="Arial"/>
              <a:ea typeface="Arial"/>
              <a:cs typeface="Arial"/>
              <a:sym typeface="Arial"/>
            </a:endParaRPr>
          </a:p>
          <a:p>
            <a:pPr indent="-381000" lvl="0" marL="457200" rtl="0" algn="l">
              <a:lnSpc>
                <a:spcPct val="115000"/>
              </a:lnSpc>
              <a:spcBef>
                <a:spcPts val="1200"/>
              </a:spcBef>
              <a:spcAft>
                <a:spcPts val="0"/>
              </a:spcAft>
              <a:buSzPts val="2400"/>
              <a:buChar char="●"/>
            </a:pPr>
            <a:r>
              <a:rPr b="1" lang="en-US">
                <a:latin typeface="Arial"/>
                <a:ea typeface="Arial"/>
                <a:cs typeface="Arial"/>
                <a:sym typeface="Arial"/>
              </a:rPr>
              <a:t>Frontend:</a:t>
            </a:r>
            <a:r>
              <a:rPr lang="en-US">
                <a:latin typeface="Arial"/>
                <a:ea typeface="Arial"/>
                <a:cs typeface="Arial"/>
                <a:sym typeface="Arial"/>
              </a:rPr>
              <a:t> React.js / Flutter</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Backend:</a:t>
            </a:r>
            <a:r>
              <a:rPr lang="en-US">
                <a:latin typeface="Arial"/>
                <a:ea typeface="Arial"/>
                <a:cs typeface="Arial"/>
                <a:sym typeface="Arial"/>
              </a:rPr>
              <a:t> Python (FastAPI/Flask)</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AI/NLP:</a:t>
            </a:r>
            <a:r>
              <a:rPr lang="en-US">
                <a:latin typeface="Arial"/>
                <a:ea typeface="Arial"/>
                <a:cs typeface="Arial"/>
                <a:sym typeface="Arial"/>
              </a:rPr>
              <a:t> OpenAI GPT / LLaMA / Hugging Face + LangChain</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Database:</a:t>
            </a:r>
            <a:r>
              <a:rPr lang="en-US">
                <a:latin typeface="Arial"/>
                <a:ea typeface="Arial"/>
                <a:cs typeface="Arial"/>
                <a:sym typeface="Arial"/>
              </a:rPr>
              <a:t> PostgreSQL / MongoDB + FAISS/Pinecone for vector search</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Hosting:</a:t>
            </a:r>
            <a:r>
              <a:rPr lang="en-US">
                <a:latin typeface="Arial"/>
                <a:ea typeface="Arial"/>
                <a:cs typeface="Arial"/>
                <a:sym typeface="Arial"/>
              </a:rPr>
              <a:t> AWS / GCP / Azure, GitHub for version control</a:t>
            </a:r>
            <a:endParaRPr>
              <a:latin typeface="Arial"/>
              <a:ea typeface="Arial"/>
              <a:cs typeface="Arial"/>
              <a:sym typeface="Arial"/>
            </a:endParaRPr>
          </a:p>
          <a:p>
            <a:pPr indent="0" lvl="0" marL="0" rtl="0" algn="l">
              <a:lnSpc>
                <a:spcPct val="115000"/>
              </a:lnSpc>
              <a:spcBef>
                <a:spcPts val="1200"/>
              </a:spcBef>
              <a:spcAft>
                <a:spcPts val="0"/>
              </a:spcAft>
              <a:buNone/>
            </a:pPr>
            <a:r>
              <a:t/>
            </a:r>
            <a:endParaRPr b="1" sz="1100">
              <a:latin typeface="Arial"/>
              <a:ea typeface="Arial"/>
              <a:cs typeface="Arial"/>
              <a:sym typeface="Arial"/>
            </a:endParaRPr>
          </a:p>
          <a:p>
            <a:pPr indent="-190500" lvl="0" marL="342900" rtl="0" algn="just">
              <a:spcBef>
                <a:spcPts val="1200"/>
              </a:spcBef>
              <a:spcAft>
                <a:spcPts val="0"/>
              </a:spcAft>
              <a:buClr>
                <a:schemeClr val="dk1"/>
              </a:buClr>
              <a:buSzPts val="1100"/>
              <a:buFont typeface="Arial"/>
              <a:buNone/>
            </a:pPr>
            <a:r>
              <a:t/>
            </a:r>
            <a:endParaRPr b="1">
              <a:latin typeface="Arial"/>
              <a:ea typeface="Arial"/>
              <a:cs typeface="Arial"/>
              <a:sym typeface="Arial"/>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28" name="Google Shape;128;p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29" name="Google Shape;129;p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30" name="Google Shape;130;p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 https://github.com/Jemimah-Vipparti/Capstone-Project</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6" name="Google Shape;136;p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15000"/>
              </a:lnSpc>
              <a:spcBef>
                <a:spcPts val="0"/>
              </a:spcBef>
              <a:spcAft>
                <a:spcPts val="0"/>
              </a:spcAft>
              <a:buClr>
                <a:schemeClr val="dk1"/>
              </a:buClr>
              <a:buSzPts val="2400"/>
              <a:buNone/>
            </a:pPr>
            <a:r>
              <a:rPr b="1" lang="en-US" u="sng">
                <a:latin typeface="Cambria"/>
                <a:ea typeface="Cambria"/>
                <a:cs typeface="Cambria"/>
                <a:sym typeface="Cambria"/>
              </a:rPr>
              <a:t>Software and Hardware Requirements:</a:t>
            </a:r>
            <a:r>
              <a:rPr lang="en-US">
                <a:latin typeface="Cambria"/>
                <a:ea typeface="Cambria"/>
                <a:cs typeface="Cambria"/>
                <a:sym typeface="Cambria"/>
              </a:rPr>
              <a:t> </a:t>
            </a:r>
            <a:endParaRPr>
              <a:latin typeface="Cambria"/>
              <a:ea typeface="Cambria"/>
              <a:cs typeface="Cambria"/>
              <a:sym typeface="Cambria"/>
            </a:endParaRPr>
          </a:p>
          <a:p>
            <a:pPr indent="-381000" lvl="0" marL="457200" rtl="0" algn="l">
              <a:lnSpc>
                <a:spcPct val="115000"/>
              </a:lnSpc>
              <a:spcBef>
                <a:spcPts val="1200"/>
              </a:spcBef>
              <a:spcAft>
                <a:spcPts val="0"/>
              </a:spcAft>
              <a:buSzPts val="2400"/>
              <a:buChar char="●"/>
            </a:pPr>
            <a:r>
              <a:rPr b="1" lang="en-US">
                <a:latin typeface="Arial"/>
                <a:ea typeface="Arial"/>
                <a:cs typeface="Arial"/>
                <a:sym typeface="Arial"/>
              </a:rPr>
              <a:t>Software:</a:t>
            </a:r>
            <a:r>
              <a:rPr lang="en-US">
                <a:latin typeface="Arial"/>
                <a:ea typeface="Arial"/>
                <a:cs typeface="Arial"/>
                <a:sym typeface="Arial"/>
              </a:rPr>
              <a:t> Python, Flask, React.js, LangChain, Git, Docker</a:t>
            </a:r>
            <a:br>
              <a:rPr lang="en-US">
                <a:latin typeface="Arial"/>
                <a:ea typeface="Arial"/>
                <a:cs typeface="Arial"/>
                <a:sym typeface="Arial"/>
              </a:rPr>
            </a:br>
            <a:endParaRPr>
              <a:latin typeface="Arial"/>
              <a:ea typeface="Arial"/>
              <a:cs typeface="Arial"/>
              <a:sym typeface="Arial"/>
            </a:endParaRPr>
          </a:p>
          <a:p>
            <a:pPr indent="-381000" lvl="0" marL="457200" rtl="0" algn="l">
              <a:lnSpc>
                <a:spcPct val="115000"/>
              </a:lnSpc>
              <a:spcBef>
                <a:spcPts val="0"/>
              </a:spcBef>
              <a:spcAft>
                <a:spcPts val="0"/>
              </a:spcAft>
              <a:buSzPts val="2400"/>
              <a:buChar char="●"/>
            </a:pPr>
            <a:r>
              <a:rPr b="1" lang="en-US">
                <a:latin typeface="Arial"/>
                <a:ea typeface="Arial"/>
                <a:cs typeface="Arial"/>
                <a:sym typeface="Arial"/>
              </a:rPr>
              <a:t>Hardware:</a:t>
            </a:r>
            <a:r>
              <a:rPr lang="en-US">
                <a:latin typeface="Arial"/>
                <a:ea typeface="Arial"/>
                <a:cs typeface="Arial"/>
                <a:sym typeface="Arial"/>
              </a:rPr>
              <a:t> Laptop (8 GB RAM, i5+), Cloud GPU (if fine-tuning)</a:t>
            </a:r>
            <a:endParaRPr>
              <a:latin typeface="Arial"/>
              <a:ea typeface="Arial"/>
              <a:cs typeface="Arial"/>
              <a:sym typeface="Arial"/>
            </a:endParaRPr>
          </a:p>
          <a:p>
            <a:pPr indent="0" lvl="0" marL="457200" rtl="0" algn="l">
              <a:lnSpc>
                <a:spcPct val="115000"/>
              </a:lnSpc>
              <a:spcBef>
                <a:spcPts val="1200"/>
              </a:spcBef>
              <a:spcAft>
                <a:spcPts val="0"/>
              </a:spcAft>
              <a:buNone/>
            </a:pPr>
            <a:r>
              <a:t/>
            </a:r>
            <a:endParaRPr b="1">
              <a:latin typeface="Arial"/>
              <a:ea typeface="Arial"/>
              <a:cs typeface="Arial"/>
              <a:sym typeface="Arial"/>
            </a:endParaRPr>
          </a:p>
          <a:p>
            <a:pPr indent="0" lvl="0" marL="457200" rtl="0" algn="l">
              <a:lnSpc>
                <a:spcPct val="115000"/>
              </a:lnSpc>
              <a:spcBef>
                <a:spcPts val="1200"/>
              </a:spcBef>
              <a:spcAft>
                <a:spcPts val="0"/>
              </a:spcAft>
              <a:buNone/>
            </a:pPr>
            <a:r>
              <a:t/>
            </a:r>
            <a:endParaRPr sz="1100">
              <a:latin typeface="Arial"/>
              <a:ea typeface="Arial"/>
              <a:cs typeface="Arial"/>
              <a:sym typeface="Arial"/>
            </a:endParaRPr>
          </a:p>
          <a:p>
            <a:pPr indent="-190500" lvl="0" marL="342900" rtl="0" algn="just">
              <a:lnSpc>
                <a:spcPct val="200000"/>
              </a:lnSpc>
              <a:spcBef>
                <a:spcPts val="120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754cee0eb2_0_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2" name="Google Shape;142;g3754cee0eb2_0_18"/>
          <p:cNvSpPr txBox="1"/>
          <p:nvPr>
            <p:ph idx="1" type="body"/>
          </p:nvPr>
        </p:nvSpPr>
        <p:spPr>
          <a:xfrm>
            <a:off x="812800" y="935050"/>
            <a:ext cx="10668000" cy="5160900"/>
          </a:xfrm>
          <a:prstGeom prst="rect">
            <a:avLst/>
          </a:prstGeom>
          <a:noFill/>
          <a:ln>
            <a:noFill/>
          </a:ln>
        </p:spPr>
        <p:txBody>
          <a:bodyPr anchorCtr="0" anchor="t" bIns="45700" lIns="91425" spcFirstLastPara="1" rIns="91425" wrap="square" tIns="45700">
            <a:noAutofit/>
          </a:bodyPr>
          <a:lstStyle/>
          <a:p>
            <a:pPr indent="-190500" lvl="0" marL="342900" rtl="0" algn="just">
              <a:lnSpc>
                <a:spcPct val="115000"/>
              </a:lnSpc>
              <a:spcBef>
                <a:spcPts val="0"/>
              </a:spcBef>
              <a:spcAft>
                <a:spcPts val="0"/>
              </a:spcAft>
              <a:buClr>
                <a:schemeClr val="dk1"/>
              </a:buClr>
              <a:buSzPts val="1100"/>
              <a:buFont typeface="Arial"/>
              <a:buNone/>
            </a:pPr>
            <a:r>
              <a:rPr b="1" lang="en-US" sz="2200">
                <a:latin typeface="Arial"/>
                <a:ea typeface="Arial"/>
                <a:cs typeface="Arial"/>
                <a:sym typeface="Arial"/>
              </a:rPr>
              <a:t>Challenges:</a:t>
            </a:r>
            <a:endParaRPr b="1" sz="2200">
              <a:latin typeface="Arial"/>
              <a:ea typeface="Arial"/>
              <a:cs typeface="Arial"/>
              <a:sym typeface="Arial"/>
            </a:endParaRPr>
          </a:p>
          <a:p>
            <a:pPr indent="-368300" lvl="0" marL="457200" rtl="0" algn="l">
              <a:lnSpc>
                <a:spcPct val="115000"/>
              </a:lnSpc>
              <a:spcBef>
                <a:spcPts val="1200"/>
              </a:spcBef>
              <a:spcAft>
                <a:spcPts val="0"/>
              </a:spcAft>
              <a:buSzPts val="2200"/>
              <a:buChar char="●"/>
            </a:pPr>
            <a:r>
              <a:rPr lang="en-US" sz="2200">
                <a:latin typeface="Arial"/>
                <a:ea typeface="Arial"/>
                <a:cs typeface="Arial"/>
                <a:sym typeface="Arial"/>
              </a:rPr>
              <a:t>High volume of queries during admissions &amp; exams.</a:t>
            </a:r>
            <a:br>
              <a:rPr lang="en-US" sz="2200">
                <a:latin typeface="Arial"/>
                <a:ea typeface="Arial"/>
                <a:cs typeface="Arial"/>
                <a:sym typeface="Arial"/>
              </a:rPr>
            </a:b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Manual responses lead to delays and inefficiency.</a:t>
            </a:r>
            <a:br>
              <a:rPr lang="en-US" sz="2200">
                <a:latin typeface="Arial"/>
                <a:ea typeface="Arial"/>
                <a:cs typeface="Arial"/>
                <a:sym typeface="Arial"/>
              </a:rPr>
            </a:br>
            <a:endParaRPr sz="2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2200">
                <a:latin typeface="Arial"/>
                <a:ea typeface="Arial"/>
                <a:cs typeface="Arial"/>
                <a:sym typeface="Arial"/>
              </a:rPr>
              <a:t>Proposed Solution:</a:t>
            </a:r>
            <a:endParaRPr b="1" sz="2200">
              <a:latin typeface="Arial"/>
              <a:ea typeface="Arial"/>
              <a:cs typeface="Arial"/>
              <a:sym typeface="Arial"/>
            </a:endParaRPr>
          </a:p>
          <a:p>
            <a:pPr indent="-368300" lvl="0" marL="457200" rtl="0" algn="l">
              <a:lnSpc>
                <a:spcPct val="115000"/>
              </a:lnSpc>
              <a:spcBef>
                <a:spcPts val="1200"/>
              </a:spcBef>
              <a:spcAft>
                <a:spcPts val="0"/>
              </a:spcAft>
              <a:buSzPts val="2200"/>
              <a:buChar char="●"/>
            </a:pPr>
            <a:r>
              <a:rPr lang="en-US" sz="2200">
                <a:latin typeface="Arial"/>
                <a:ea typeface="Arial"/>
                <a:cs typeface="Arial"/>
                <a:sym typeface="Arial"/>
              </a:rPr>
              <a:t>AI-powered chatbot integrated with university syllabus, academic data, and FAQs.</a:t>
            </a:r>
            <a:br>
              <a:rPr lang="en-US" sz="2200">
                <a:latin typeface="Arial"/>
                <a:ea typeface="Arial"/>
                <a:cs typeface="Arial"/>
                <a:sym typeface="Arial"/>
              </a:rPr>
            </a:b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Instant and accurate responses for admission, academics, and student services.</a:t>
            </a:r>
            <a:br>
              <a:rPr lang="en-US" sz="2200">
                <a:latin typeface="Arial"/>
                <a:ea typeface="Arial"/>
                <a:cs typeface="Arial"/>
                <a:sym typeface="Arial"/>
              </a:rPr>
            </a:br>
            <a:endParaRPr sz="2200">
              <a:latin typeface="Arial"/>
              <a:ea typeface="Arial"/>
              <a:cs typeface="Arial"/>
              <a:sym typeface="Arial"/>
            </a:endParaRPr>
          </a:p>
          <a:p>
            <a:pPr indent="-368300" lvl="0" marL="457200" rtl="0" algn="l">
              <a:lnSpc>
                <a:spcPct val="115000"/>
              </a:lnSpc>
              <a:spcBef>
                <a:spcPts val="0"/>
              </a:spcBef>
              <a:spcAft>
                <a:spcPts val="0"/>
              </a:spcAft>
              <a:buSzPts val="2200"/>
              <a:buChar char="●"/>
            </a:pPr>
            <a:r>
              <a:rPr lang="en-US" sz="2200">
                <a:latin typeface="Arial"/>
                <a:ea typeface="Arial"/>
                <a:cs typeface="Arial"/>
                <a:sym typeface="Arial"/>
              </a:rPr>
              <a:t>Scalable and accessible via web &amp; mobile platforms.</a:t>
            </a:r>
            <a:endParaRPr sz="2200">
              <a:latin typeface="Arial"/>
              <a:ea typeface="Arial"/>
              <a:cs typeface="Arial"/>
              <a:sym typeface="Arial"/>
            </a:endParaRPr>
          </a:p>
          <a:p>
            <a:pPr indent="-190500" lvl="0" marL="342900" rtl="0" algn="just">
              <a:lnSpc>
                <a:spcPct val="115000"/>
              </a:lnSpc>
              <a:spcBef>
                <a:spcPts val="1200"/>
              </a:spcBef>
              <a:spcAft>
                <a:spcPts val="0"/>
              </a:spcAft>
              <a:buClr>
                <a:schemeClr val="dk1"/>
              </a:buClr>
              <a:buSzPts val="2400"/>
              <a:buNone/>
            </a:pPr>
            <a:r>
              <a:t/>
            </a:r>
            <a:endParaRPr b="1" sz="1800">
              <a:latin typeface="Arial"/>
              <a:ea typeface="Arial"/>
              <a:cs typeface="Arial"/>
              <a:sym typeface="Arial"/>
            </a:endParaRPr>
          </a:p>
          <a:p>
            <a:pPr indent="-190500" lvl="0" marL="342900" rtl="0" algn="just">
              <a:lnSpc>
                <a:spcPct val="115000"/>
              </a:lnSpc>
              <a:spcBef>
                <a:spcPts val="0"/>
              </a:spcBef>
              <a:spcAft>
                <a:spcPts val="0"/>
              </a:spcAft>
              <a:buClr>
                <a:schemeClr val="dk1"/>
              </a:buClr>
              <a:buSzPts val="2400"/>
              <a:buNone/>
            </a:pPr>
            <a:r>
              <a:t/>
            </a:r>
            <a:endParaRPr sz="18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