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t9Vb3lMPjGQf5iioekwbPFHzk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C2E139-24E8-4B3A-88DD-6BBB4592CC1E}">
  <a:tblStyle styleId="{24C2E139-24E8-4B3A-88DD-6BBB4592CC1E}"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8766daf13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88766daf1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88766daf13_2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8766daf13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88766daf13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88766daf1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88766daf13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88766daf1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754cee0eb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3754cee0eb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88766daf13_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88766daf1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1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2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3"/>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1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5"/>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1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16"/>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7"/>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7"/>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7"/>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7"/>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18"/>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0"/>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20"/>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2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1"/>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p:nvPr>
            <p:ph idx="2" type="pic"/>
          </p:nvPr>
        </p:nvSpPr>
        <p:spPr>
          <a:xfrm>
            <a:off x="2389717" y="612775"/>
            <a:ext cx="7315200" cy="4114800"/>
          </a:xfrm>
          <a:prstGeom prst="rect">
            <a:avLst/>
          </a:prstGeom>
          <a:noFill/>
          <a:ln>
            <a:noFill/>
          </a:ln>
        </p:spPr>
      </p:sp>
      <p:sp>
        <p:nvSpPr>
          <p:cNvPr id="67" name="Google Shape;67;p21"/>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2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2"/>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2"/>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mckinsey.com/featured-insights/mckinsey-technology-trends" TargetMode="External"/><Relationship Id="rId4" Type="http://schemas.openxmlformats.org/officeDocument/2006/relationships/hyperlink" Target="https://ieeexplore.ieee.org/xpl/conhome/9497779/proceeding" TargetMode="External"/><Relationship Id="rId5" Type="http://schemas.openxmlformats.org/officeDocument/2006/relationships/hyperlink" Target="https://ieeexplore.ieee.org/document/9498508" TargetMode="External"/><Relationship Id="rId6" Type="http://schemas.openxmlformats.org/officeDocument/2006/relationships/hyperlink" Target="https://docs.google.com/spreadsheets/d/1iz8V3AOSqSQz_o4WYIouf-liN3Rs3Q8K/edit?usp=sharing&amp;ouid=104916279201276909152&amp;rtpof=true&amp;sd=tr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sz="2400">
                <a:solidFill>
                  <a:schemeClr val="dk1"/>
                </a:solidFill>
                <a:latin typeface="Cambria"/>
                <a:ea typeface="Cambria"/>
                <a:cs typeface="Cambria"/>
                <a:sym typeface="Cambria"/>
              </a:rPr>
              <a:t>AI POWERED STUDENT </a:t>
            </a:r>
            <a:r>
              <a:rPr lang="en-US" sz="2400">
                <a:solidFill>
                  <a:schemeClr val="dk1"/>
                </a:solidFill>
                <a:latin typeface="Cambria"/>
                <a:ea typeface="Cambria"/>
                <a:cs typeface="Cambria"/>
                <a:sym typeface="Cambria"/>
              </a:rPr>
              <a:t>ASSISTANCE</a:t>
            </a:r>
            <a:r>
              <a:rPr lang="en-US" sz="2400">
                <a:solidFill>
                  <a:schemeClr val="dk1"/>
                </a:solidFill>
                <a:latin typeface="Cambria"/>
                <a:ea typeface="Cambria"/>
                <a:cs typeface="Cambria"/>
                <a:sym typeface="Cambria"/>
              </a:rPr>
              <a:t> CHATBOT FOR DEPARTMENT OF TECHNICAL EDUCATION</a:t>
            </a:r>
            <a:endParaRPr sz="2400">
              <a:solidFill>
                <a:schemeClr val="dk1"/>
              </a:solidFill>
              <a:latin typeface="Cambria"/>
              <a:ea typeface="Cambria"/>
              <a:cs typeface="Cambria"/>
              <a:sym typeface="Cambria"/>
            </a:endParaRPr>
          </a:p>
        </p:txBody>
      </p:sp>
      <p:sp>
        <p:nvSpPr>
          <p:cNvPr id="88" name="Google Shape;88;p1"/>
          <p:cNvSpPr txBox="1"/>
          <p:nvPr>
            <p:ph idx="1" type="subTitle"/>
          </p:nvPr>
        </p:nvSpPr>
        <p:spPr>
          <a:xfrm>
            <a:off x="790468" y="2045352"/>
            <a:ext cx="4391131" cy="55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sz="1800">
                <a:latin typeface="Cambria"/>
                <a:ea typeface="Cambria"/>
                <a:cs typeface="Cambria"/>
                <a:sym typeface="Cambria"/>
              </a:rPr>
              <a:t>Batch Number: CCS_12</a:t>
            </a:r>
            <a:endParaRPr sz="1800">
              <a:latin typeface="Cambria"/>
              <a:ea typeface="Cambria"/>
              <a:cs typeface="Cambria"/>
              <a:sym typeface="Cambria"/>
            </a:endParaRPr>
          </a:p>
        </p:txBody>
      </p:sp>
      <p:sp>
        <p:nvSpPr>
          <p:cNvPr id="89" name="Google Shape;89;p1"/>
          <p:cNvSpPr txBox="1"/>
          <p:nvPr/>
        </p:nvSpPr>
        <p:spPr>
          <a:xfrm>
            <a:off x="6480195" y="2513340"/>
            <a:ext cx="5514300" cy="202056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7365D"/>
              </a:buClr>
              <a:buSzPts val="2000"/>
              <a:buFont typeface="Arial"/>
              <a:buNone/>
            </a:pPr>
            <a:r>
              <a:rPr b="1" i="0" lang="en-US" sz="1800" u="sng" cap="none" strike="noStrike">
                <a:solidFill>
                  <a:srgbClr val="17365D"/>
                </a:solidFill>
                <a:latin typeface="Cambria"/>
                <a:ea typeface="Cambria"/>
                <a:cs typeface="Cambria"/>
                <a:sym typeface="Cambria"/>
              </a:rPr>
              <a:t>Under the Supervision of,</a:t>
            </a:r>
            <a:endParaRPr b="1" i="0" sz="2000" u="sng" cap="none" strike="noStrike">
              <a:solidFill>
                <a:srgbClr val="17365D"/>
              </a:solidFill>
              <a:latin typeface="Cambria"/>
              <a:ea typeface="Cambria"/>
              <a:cs typeface="Cambria"/>
              <a:sym typeface="Cambria"/>
            </a:endParaRPr>
          </a:p>
          <a:p>
            <a:pPr indent="0" lvl="0" marL="0" rtl="0" algn="l">
              <a:lnSpc>
                <a:spcPct val="115000"/>
              </a:lnSpc>
              <a:spcBef>
                <a:spcPts val="300"/>
              </a:spcBef>
              <a:spcAft>
                <a:spcPts val="0"/>
              </a:spcAft>
              <a:buClr>
                <a:schemeClr val="dk1"/>
              </a:buClr>
              <a:buSzPts val="1100"/>
              <a:buFont typeface="Arial"/>
              <a:buNone/>
            </a:pPr>
            <a:r>
              <a:rPr b="1" lang="en-US" sz="1700">
                <a:solidFill>
                  <a:srgbClr val="17365D"/>
                </a:solidFill>
                <a:latin typeface="Cambria"/>
                <a:ea typeface="Cambria"/>
                <a:cs typeface="Cambria"/>
                <a:sym typeface="Cambria"/>
              </a:rPr>
              <a:t>Dr. Geetha A</a:t>
            </a:r>
            <a:endParaRPr b="1" sz="1700">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Ass</a:t>
            </a:r>
            <a:r>
              <a:rPr b="1" lang="en-US" sz="1700">
                <a:solidFill>
                  <a:srgbClr val="17365D"/>
                </a:solidFill>
                <a:latin typeface="Cambria"/>
                <a:ea typeface="Cambria"/>
                <a:cs typeface="Cambria"/>
                <a:sym typeface="Cambria"/>
              </a:rPr>
              <a:t>ociate</a:t>
            </a:r>
            <a:r>
              <a:rPr b="1" i="0" lang="en-US" sz="1700" u="none" cap="none" strike="noStrike">
                <a:solidFill>
                  <a:srgbClr val="17365D"/>
                </a:solidFill>
                <a:latin typeface="Cambria"/>
                <a:ea typeface="Cambria"/>
                <a:cs typeface="Cambria"/>
                <a:sym typeface="Cambria"/>
              </a:rPr>
              <a:t> Professor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graphicFrame>
        <p:nvGraphicFramePr>
          <p:cNvPr id="90" name="Google Shape;90;p1"/>
          <p:cNvGraphicFramePr/>
          <p:nvPr/>
        </p:nvGraphicFramePr>
        <p:xfrm>
          <a:off x="553347" y="2721840"/>
          <a:ext cx="3000000" cy="3000000"/>
        </p:xfrm>
        <a:graphic>
          <a:graphicData uri="http://schemas.openxmlformats.org/drawingml/2006/table">
            <a:tbl>
              <a:tblPr bandRow="1" firstRow="1">
                <a:noFill/>
                <a:tableStyleId>{24C2E139-24E8-4B3A-88DD-6BBB4592CC1E}</a:tableStyleId>
              </a:tblPr>
              <a:tblGrid>
                <a:gridCol w="2085000"/>
                <a:gridCol w="3333675"/>
              </a:tblGrid>
              <a:tr h="306250">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20221CCS0002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VIPPARTI JEMIMAH</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20221CCS0024</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ARCHANA NAYAK</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20221CCS0042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VAARUNI A R</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1" name="Google Shape;91;p1"/>
          <p:cNvSpPr txBox="1"/>
          <p:nvPr/>
        </p:nvSpPr>
        <p:spPr>
          <a:xfrm>
            <a:off x="2832225" y="136441"/>
            <a:ext cx="5498973" cy="7293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CSE7101- Capstone Project</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Review-1</a:t>
            </a:r>
            <a:endParaRPr b="1" i="0" sz="1800" u="none" cap="none" strike="noStrike">
              <a:solidFill>
                <a:srgbClr val="17365D"/>
              </a:solidFill>
              <a:latin typeface="Cambria"/>
              <a:ea typeface="Cambria"/>
              <a:cs typeface="Cambria"/>
              <a:sym typeface="Cambria"/>
            </a:endParaRPr>
          </a:p>
        </p:txBody>
      </p:sp>
      <p:sp>
        <p:nvSpPr>
          <p:cNvPr id="92" name="Google Shape;92;p1"/>
          <p:cNvSpPr txBox="1"/>
          <p:nvPr/>
        </p:nvSpPr>
        <p:spPr>
          <a:xfrm>
            <a:off x="0" y="4533900"/>
            <a:ext cx="12249915"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a:t>
            </a:r>
            <a:r>
              <a:rPr b="1" lang="en-US" sz="1800">
                <a:solidFill>
                  <a:schemeClr val="accent1"/>
                </a:solidFill>
                <a:latin typeface="Cambria"/>
                <a:ea typeface="Cambria"/>
                <a:cs typeface="Cambria"/>
                <a:sym typeface="Cambria"/>
              </a:rPr>
              <a:t>Computer Science &amp; Engineering </a:t>
            </a:r>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HoD: </a:t>
            </a:r>
            <a:r>
              <a:rPr b="1" lang="en-US" sz="1800">
                <a:solidFill>
                  <a:schemeClr val="dk1"/>
                </a:solidFill>
                <a:highlight>
                  <a:srgbClr val="F5F5F5"/>
                </a:highlight>
              </a:rPr>
              <a:t>Dr. Shanthi Pichandi Anandaraj</a:t>
            </a:r>
            <a:endParaRPr b="1" sz="1800">
              <a:solidFill>
                <a:schemeClr val="accent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Project Coordinator: </a:t>
            </a:r>
            <a:r>
              <a:rPr b="1" lang="en-US" sz="1800">
                <a:solidFill>
                  <a:schemeClr val="dk1"/>
                </a:solidFill>
                <a:highlight>
                  <a:srgbClr val="F5F5F5"/>
                </a:highlight>
              </a:rPr>
              <a:t>Dr. Sharmasth Vali Y.</a:t>
            </a:r>
            <a:endParaRPr b="1" sz="1800">
              <a:solidFill>
                <a:srgbClr val="FF0000"/>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School Project Coordinators: </a:t>
            </a:r>
            <a:r>
              <a:rPr b="1" i="0" lang="en-US" sz="1800" u="none" cap="none" strike="noStrike">
                <a:solidFill>
                  <a:schemeClr val="dk1"/>
                </a:solidFill>
                <a:latin typeface="Cambria"/>
                <a:ea typeface="Cambria"/>
                <a:cs typeface="Cambria"/>
                <a:sym typeface="Cambria"/>
              </a:rPr>
              <a:t>Dr. Sampath A K , Dr. Geetha A </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88766daf13_2_24"/>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System Modules and Functionalities</a:t>
            </a:r>
            <a:endParaRPr/>
          </a:p>
        </p:txBody>
      </p:sp>
      <p:sp>
        <p:nvSpPr>
          <p:cNvPr id="146" name="Google Shape;146;g388766daf13_2_24"/>
          <p:cNvSpPr txBox="1"/>
          <p:nvPr>
            <p:ph idx="1" type="body"/>
          </p:nvPr>
        </p:nvSpPr>
        <p:spPr>
          <a:xfrm>
            <a:off x="812800" y="909500"/>
            <a:ext cx="10668000" cy="51864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Clr>
                <a:schemeClr val="dk1"/>
              </a:buClr>
              <a:buSzPts val="1100"/>
              <a:buFont typeface="Arial"/>
              <a:buNone/>
            </a:pPr>
            <a:r>
              <a:rPr b="1" lang="en-US">
                <a:latin typeface="Arial"/>
                <a:ea typeface="Arial"/>
                <a:cs typeface="Arial"/>
                <a:sym typeface="Arial"/>
              </a:rPr>
              <a:t>Backend/API Module</a:t>
            </a:r>
            <a:endParaRPr b="1">
              <a:latin typeface="Arial"/>
              <a:ea typeface="Arial"/>
              <a:cs typeface="Arial"/>
              <a:sym typeface="Arial"/>
            </a:endParaRPr>
          </a:p>
          <a:p>
            <a:pPr indent="-381000" lvl="0" marL="914400" rtl="0" algn="l">
              <a:spcBef>
                <a:spcPts val="1200"/>
              </a:spcBef>
              <a:spcAft>
                <a:spcPts val="0"/>
              </a:spcAft>
              <a:buSzPts val="2400"/>
              <a:buChar char="●"/>
            </a:pPr>
            <a:r>
              <a:rPr lang="en-US">
                <a:latin typeface="Arial"/>
                <a:ea typeface="Arial"/>
                <a:cs typeface="Arial"/>
                <a:sym typeface="Arial"/>
              </a:rPr>
              <a:t>FastAPI/Flask for request handling</a:t>
            </a:r>
            <a:endParaRPr>
              <a:latin typeface="Arial"/>
              <a:ea typeface="Arial"/>
              <a:cs typeface="Arial"/>
              <a:sym typeface="Arial"/>
            </a:endParaRPr>
          </a:p>
          <a:p>
            <a:pPr indent="-381000" lvl="0" marL="914400" rtl="0" algn="l">
              <a:spcBef>
                <a:spcPts val="0"/>
              </a:spcBef>
              <a:spcAft>
                <a:spcPts val="0"/>
              </a:spcAft>
              <a:buSzPts val="2400"/>
              <a:buChar char="●"/>
            </a:pPr>
            <a:r>
              <a:rPr lang="en-US">
                <a:latin typeface="Arial"/>
                <a:ea typeface="Arial"/>
                <a:cs typeface="Arial"/>
                <a:sym typeface="Arial"/>
              </a:rPr>
              <a:t>Manages data flow between UI &amp; AI engine	</a:t>
            </a:r>
            <a:endParaRPr>
              <a:latin typeface="Arial"/>
              <a:ea typeface="Arial"/>
              <a:cs typeface="Arial"/>
              <a:sym typeface="Arial"/>
            </a:endParaRPr>
          </a:p>
          <a:p>
            <a:pPr indent="-381000" lvl="0" marL="914400" rtl="0" algn="l">
              <a:spcBef>
                <a:spcPts val="0"/>
              </a:spcBef>
              <a:spcAft>
                <a:spcPts val="0"/>
              </a:spcAft>
              <a:buSzPts val="2400"/>
              <a:buChar char="●"/>
            </a:pPr>
            <a:r>
              <a:rPr lang="en-US">
                <a:latin typeface="Arial"/>
                <a:ea typeface="Arial"/>
                <a:cs typeface="Arial"/>
                <a:sym typeface="Arial"/>
              </a:rPr>
              <a:t>Handles authentication &amp; communication</a:t>
            </a:r>
            <a:endParaRPr>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US">
                <a:latin typeface="Arial"/>
                <a:ea typeface="Arial"/>
                <a:cs typeface="Arial"/>
                <a:sym typeface="Arial"/>
              </a:rPr>
              <a:t>Admin Module</a:t>
            </a:r>
            <a:endParaRPr b="1">
              <a:latin typeface="Arial"/>
              <a:ea typeface="Arial"/>
              <a:cs typeface="Arial"/>
              <a:sym typeface="Arial"/>
            </a:endParaRPr>
          </a:p>
          <a:p>
            <a:pPr indent="-381000" lvl="0" marL="914400" rtl="0" algn="l">
              <a:spcBef>
                <a:spcPts val="1200"/>
              </a:spcBef>
              <a:spcAft>
                <a:spcPts val="0"/>
              </a:spcAft>
              <a:buSzPts val="2400"/>
              <a:buChar char="●"/>
            </a:pPr>
            <a:r>
              <a:rPr lang="en-US">
                <a:latin typeface="Arial"/>
                <a:ea typeface="Arial"/>
                <a:cs typeface="Arial"/>
                <a:sym typeface="Arial"/>
              </a:rPr>
              <a:t>Staff can update FAQs, syllabus &amp; calendar</a:t>
            </a:r>
            <a:endParaRPr>
              <a:latin typeface="Arial"/>
              <a:ea typeface="Arial"/>
              <a:cs typeface="Arial"/>
              <a:sym typeface="Arial"/>
            </a:endParaRPr>
          </a:p>
          <a:p>
            <a:pPr indent="-381000" lvl="0" marL="914400" rtl="0" algn="l">
              <a:spcBef>
                <a:spcPts val="0"/>
              </a:spcBef>
              <a:spcAft>
                <a:spcPts val="0"/>
              </a:spcAft>
              <a:buSzPts val="2400"/>
              <a:buChar char="●"/>
            </a:pPr>
            <a:r>
              <a:rPr lang="en-US">
                <a:latin typeface="Arial"/>
                <a:ea typeface="Arial"/>
                <a:cs typeface="Arial"/>
                <a:sym typeface="Arial"/>
              </a:rPr>
              <a:t>Dashboard to monitor queries &amp; performance</a:t>
            </a:r>
            <a:endParaRPr>
              <a:latin typeface="Arial"/>
              <a:ea typeface="Arial"/>
              <a:cs typeface="Arial"/>
              <a:sym typeface="Arial"/>
            </a:endParaRPr>
          </a:p>
          <a:p>
            <a:pPr indent="-381000" lvl="0" marL="914400" rtl="0" algn="l">
              <a:spcBef>
                <a:spcPts val="0"/>
              </a:spcBef>
              <a:spcAft>
                <a:spcPts val="0"/>
              </a:spcAft>
              <a:buSzPts val="2400"/>
              <a:buChar char="●"/>
            </a:pPr>
            <a:r>
              <a:rPr lang="en-US">
                <a:latin typeface="Arial"/>
                <a:ea typeface="Arial"/>
                <a:cs typeface="Arial"/>
                <a:sym typeface="Arial"/>
              </a:rPr>
              <a:t>Keeps data up-to-date</a:t>
            </a:r>
            <a:endParaRPr>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US">
                <a:latin typeface="Arial"/>
                <a:ea typeface="Arial"/>
                <a:cs typeface="Arial"/>
                <a:sym typeface="Arial"/>
              </a:rPr>
              <a:t>Deployment &amp; Maintenance Module</a:t>
            </a:r>
            <a:endParaRPr b="1">
              <a:latin typeface="Arial"/>
              <a:ea typeface="Arial"/>
              <a:cs typeface="Arial"/>
              <a:sym typeface="Arial"/>
            </a:endParaRPr>
          </a:p>
          <a:p>
            <a:pPr indent="-381000" lvl="0" marL="914400" rtl="0" algn="l">
              <a:spcBef>
                <a:spcPts val="1200"/>
              </a:spcBef>
              <a:spcAft>
                <a:spcPts val="0"/>
              </a:spcAft>
              <a:buSzPts val="2400"/>
              <a:buChar char="●"/>
            </a:pPr>
            <a:r>
              <a:rPr lang="en-US">
                <a:latin typeface="Arial"/>
                <a:ea typeface="Arial"/>
                <a:cs typeface="Arial"/>
                <a:sym typeface="Arial"/>
              </a:rPr>
              <a:t>Docker + Cloud (AWS/GCP/Azure) for deployment</a:t>
            </a:r>
            <a:endParaRPr>
              <a:latin typeface="Arial"/>
              <a:ea typeface="Arial"/>
              <a:cs typeface="Arial"/>
              <a:sym typeface="Arial"/>
            </a:endParaRPr>
          </a:p>
          <a:p>
            <a:pPr indent="-381000" lvl="0" marL="914400" rtl="0" algn="l">
              <a:spcBef>
                <a:spcPts val="0"/>
              </a:spcBef>
              <a:spcAft>
                <a:spcPts val="0"/>
              </a:spcAft>
              <a:buSzPts val="2400"/>
              <a:buChar char="●"/>
            </a:pPr>
            <a:r>
              <a:rPr lang="en-US">
                <a:latin typeface="Arial"/>
                <a:ea typeface="Arial"/>
                <a:cs typeface="Arial"/>
                <a:sym typeface="Arial"/>
              </a:rPr>
              <a:t>GitHub for version control &amp; collaboration</a:t>
            </a:r>
            <a:endParaRPr>
              <a:latin typeface="Arial"/>
              <a:ea typeface="Arial"/>
              <a:cs typeface="Arial"/>
              <a:sym typeface="Arial"/>
            </a:endParaRPr>
          </a:p>
          <a:p>
            <a:pPr indent="-381000" lvl="0" marL="914400" rtl="0" algn="l">
              <a:spcBef>
                <a:spcPts val="0"/>
              </a:spcBef>
              <a:spcAft>
                <a:spcPts val="0"/>
              </a:spcAft>
              <a:buSzPts val="2400"/>
              <a:buChar char="●"/>
            </a:pPr>
            <a:r>
              <a:rPr lang="en-US">
                <a:latin typeface="Arial"/>
                <a:ea typeface="Arial"/>
                <a:cs typeface="Arial"/>
                <a:sym typeface="Arial"/>
              </a:rPr>
              <a:t>Ensures scalability &amp; reliability</a:t>
            </a:r>
            <a:br>
              <a:rPr lang="en-US">
                <a:latin typeface="Arial"/>
                <a:ea typeface="Arial"/>
                <a:cs typeface="Arial"/>
                <a:sym typeface="Arial"/>
              </a:rPr>
            </a:b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48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88766daf13_2_32"/>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Architecture Diagram </a:t>
            </a:r>
            <a:endParaRPr/>
          </a:p>
        </p:txBody>
      </p:sp>
      <p:sp>
        <p:nvSpPr>
          <p:cNvPr id="152" name="Google Shape;152;g388766daf13_2_32"/>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t/>
            </a:r>
            <a:endParaRPr/>
          </a:p>
        </p:txBody>
      </p:sp>
      <p:pic>
        <p:nvPicPr>
          <p:cNvPr id="153" name="Google Shape;153;g388766daf13_2_32"/>
          <p:cNvPicPr preferRelativeResize="0"/>
          <p:nvPr/>
        </p:nvPicPr>
        <p:blipFill>
          <a:blip r:embed="rId3">
            <a:alphaModFix/>
          </a:blip>
          <a:stretch>
            <a:fillRect/>
          </a:stretch>
        </p:blipFill>
        <p:spPr>
          <a:xfrm>
            <a:off x="812800" y="1057275"/>
            <a:ext cx="10554601" cy="495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59" name="Google Shape;159;p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60" name="Google Shape;160;p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61" name="Google Shape;161;p6"/>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The Github link provided should have public access permission.</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rPr b="1" i="0" lang="en-US" sz="2400" u="none" cap="none" strike="noStrike">
                <a:solidFill>
                  <a:srgbClr val="953734"/>
                </a:solidFill>
                <a:latin typeface="Cambria"/>
                <a:ea typeface="Cambria"/>
                <a:cs typeface="Cambria"/>
                <a:sym typeface="Cambria"/>
              </a:rPr>
              <a:t>Github Link: https://github.com/Jemimah-Vipparti/Capstone-Project</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67" name="Google Shape;167;p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15000"/>
              </a:lnSpc>
              <a:spcBef>
                <a:spcPts val="0"/>
              </a:spcBef>
              <a:spcAft>
                <a:spcPts val="0"/>
              </a:spcAft>
              <a:buClr>
                <a:schemeClr val="dk1"/>
              </a:buClr>
              <a:buSzPts val="2400"/>
              <a:buNone/>
            </a:pPr>
            <a:r>
              <a:rPr b="1" lang="en-US" u="sng">
                <a:latin typeface="Cambria"/>
                <a:ea typeface="Cambria"/>
                <a:cs typeface="Cambria"/>
                <a:sym typeface="Cambria"/>
              </a:rPr>
              <a:t>Software and Hardware Requirements:</a:t>
            </a:r>
            <a:r>
              <a:rPr lang="en-US">
                <a:latin typeface="Cambria"/>
                <a:ea typeface="Cambria"/>
                <a:cs typeface="Cambria"/>
                <a:sym typeface="Cambria"/>
              </a:rPr>
              <a:t> </a:t>
            </a:r>
            <a:endParaRPr>
              <a:latin typeface="Cambria"/>
              <a:ea typeface="Cambria"/>
              <a:cs typeface="Cambria"/>
              <a:sym typeface="Cambria"/>
            </a:endParaRPr>
          </a:p>
          <a:p>
            <a:pPr indent="-381000" lvl="0" marL="457200" rtl="0" algn="l">
              <a:lnSpc>
                <a:spcPct val="115000"/>
              </a:lnSpc>
              <a:spcBef>
                <a:spcPts val="1200"/>
              </a:spcBef>
              <a:spcAft>
                <a:spcPts val="0"/>
              </a:spcAft>
              <a:buSzPts val="2400"/>
              <a:buChar char="●"/>
            </a:pPr>
            <a:r>
              <a:rPr b="1" lang="en-US">
                <a:latin typeface="Arial"/>
                <a:ea typeface="Arial"/>
                <a:cs typeface="Arial"/>
                <a:sym typeface="Arial"/>
              </a:rPr>
              <a:t>Software:</a:t>
            </a:r>
            <a:r>
              <a:rPr lang="en-US">
                <a:latin typeface="Arial"/>
                <a:ea typeface="Arial"/>
                <a:cs typeface="Arial"/>
                <a:sym typeface="Arial"/>
              </a:rPr>
              <a:t> Python, Flask, React.js, LangChain, Git, Docker</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Hardware:</a:t>
            </a:r>
            <a:r>
              <a:rPr lang="en-US">
                <a:latin typeface="Arial"/>
                <a:ea typeface="Arial"/>
                <a:cs typeface="Arial"/>
                <a:sym typeface="Arial"/>
              </a:rPr>
              <a:t> Laptop (8 GB RAM, i5+), Cloud GPU (if fine-tuning)</a:t>
            </a:r>
            <a:endParaRPr>
              <a:latin typeface="Arial"/>
              <a:ea typeface="Arial"/>
              <a:cs typeface="Arial"/>
              <a:sym typeface="Arial"/>
            </a:endParaRPr>
          </a:p>
          <a:p>
            <a:pPr indent="0" lvl="0" marL="457200" rtl="0" algn="l">
              <a:lnSpc>
                <a:spcPct val="115000"/>
              </a:lnSpc>
              <a:spcBef>
                <a:spcPts val="1200"/>
              </a:spcBef>
              <a:spcAft>
                <a:spcPts val="0"/>
              </a:spcAft>
              <a:buNone/>
            </a:pPr>
            <a:r>
              <a:t/>
            </a:r>
            <a:endParaRPr b="1">
              <a:latin typeface="Arial"/>
              <a:ea typeface="Arial"/>
              <a:cs typeface="Arial"/>
              <a:sym typeface="Arial"/>
            </a:endParaRPr>
          </a:p>
          <a:p>
            <a:pPr indent="0" lvl="0" marL="457200" rtl="0" algn="l">
              <a:lnSpc>
                <a:spcPct val="115000"/>
              </a:lnSpc>
              <a:spcBef>
                <a:spcPts val="1200"/>
              </a:spcBef>
              <a:spcAft>
                <a:spcPts val="0"/>
              </a:spcAft>
              <a:buNone/>
            </a:pPr>
            <a:r>
              <a:t/>
            </a:r>
            <a:endParaRPr sz="1100">
              <a:latin typeface="Arial"/>
              <a:ea typeface="Arial"/>
              <a:cs typeface="Arial"/>
              <a:sym typeface="Arial"/>
            </a:endParaRPr>
          </a:p>
          <a:p>
            <a:pPr indent="-190500" lvl="0" marL="342900" rtl="0" algn="just">
              <a:lnSpc>
                <a:spcPct val="200000"/>
              </a:lnSpc>
              <a:spcBef>
                <a:spcPts val="120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
        <p:nvSpPr>
          <p:cNvPr id="173" name="Google Shape;173;p9"/>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1–2:</a:t>
            </a:r>
            <a:r>
              <a:rPr lang="en-US">
                <a:latin typeface="Arial"/>
                <a:ea typeface="Arial"/>
                <a:cs typeface="Arial"/>
                <a:sym typeface="Arial"/>
              </a:rPr>
              <a:t> Requirement gathering &amp; dataset collection (university syllabus, FAQs)</a:t>
            </a:r>
            <a:br>
              <a:rPr lang="en-US">
                <a:latin typeface="Arial"/>
                <a:ea typeface="Arial"/>
                <a:cs typeface="Arial"/>
                <a:sym typeface="Arial"/>
              </a:rPr>
            </a:br>
            <a:endParaRPr>
              <a:latin typeface="Arial"/>
              <a:ea typeface="Arial"/>
              <a:cs typeface="Arial"/>
              <a:sym typeface="Arial"/>
            </a:endParaRPr>
          </a:p>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3–4:</a:t>
            </a:r>
            <a:r>
              <a:rPr lang="en-US">
                <a:latin typeface="Arial"/>
                <a:ea typeface="Arial"/>
                <a:cs typeface="Arial"/>
                <a:sym typeface="Arial"/>
              </a:rPr>
              <a:t> Backend chatbot setup with LLM API + database</a:t>
            </a:r>
            <a:br>
              <a:rPr lang="en-US">
                <a:latin typeface="Arial"/>
                <a:ea typeface="Arial"/>
                <a:cs typeface="Arial"/>
                <a:sym typeface="Arial"/>
              </a:rPr>
            </a:br>
            <a:endParaRPr>
              <a:latin typeface="Arial"/>
              <a:ea typeface="Arial"/>
              <a:cs typeface="Arial"/>
              <a:sym typeface="Arial"/>
            </a:endParaRPr>
          </a:p>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5–6:</a:t>
            </a:r>
            <a:r>
              <a:rPr lang="en-US">
                <a:latin typeface="Arial"/>
                <a:ea typeface="Arial"/>
                <a:cs typeface="Arial"/>
                <a:sym typeface="Arial"/>
              </a:rPr>
              <a:t> Frontend development (chat UI)</a:t>
            </a:r>
            <a:br>
              <a:rPr lang="en-US">
                <a:latin typeface="Arial"/>
                <a:ea typeface="Arial"/>
                <a:cs typeface="Arial"/>
                <a:sym typeface="Arial"/>
              </a:rPr>
            </a:br>
            <a:endParaRPr>
              <a:latin typeface="Arial"/>
              <a:ea typeface="Arial"/>
              <a:cs typeface="Arial"/>
              <a:sym typeface="Arial"/>
            </a:endParaRPr>
          </a:p>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7–8:</a:t>
            </a:r>
            <a:r>
              <a:rPr lang="en-US">
                <a:latin typeface="Arial"/>
                <a:ea typeface="Arial"/>
                <a:cs typeface="Arial"/>
                <a:sym typeface="Arial"/>
              </a:rPr>
              <a:t> Integration &amp; feature testing</a:t>
            </a:r>
            <a:br>
              <a:rPr lang="en-US">
                <a:latin typeface="Arial"/>
                <a:ea typeface="Arial"/>
                <a:cs typeface="Arial"/>
                <a:sym typeface="Arial"/>
              </a:rPr>
            </a:br>
            <a:endParaRPr>
              <a:latin typeface="Arial"/>
              <a:ea typeface="Arial"/>
              <a:cs typeface="Arial"/>
              <a:sym typeface="Arial"/>
            </a:endParaRPr>
          </a:p>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9–10:</a:t>
            </a:r>
            <a:r>
              <a:rPr lang="en-US">
                <a:latin typeface="Arial"/>
                <a:ea typeface="Arial"/>
                <a:cs typeface="Arial"/>
                <a:sym typeface="Arial"/>
              </a:rPr>
              <a:t> Final testing, report writing, and deployment</a:t>
            </a:r>
            <a:endParaRPr>
              <a:latin typeface="Arial"/>
              <a:ea typeface="Arial"/>
              <a:cs typeface="Arial"/>
              <a:sym typeface="Arial"/>
            </a:endParaRPr>
          </a:p>
          <a:p>
            <a:pPr indent="-190500" lvl="0" marL="342900" rtl="0" algn="just">
              <a:lnSpc>
                <a:spcPct val="100000"/>
              </a:lnSpc>
              <a:spcBef>
                <a:spcPts val="0"/>
              </a:spcBef>
              <a:spcAft>
                <a:spcPts val="0"/>
              </a:spcAft>
              <a:buClr>
                <a:schemeClr val="dk1"/>
              </a:buClr>
              <a:buSzPts val="2400"/>
              <a:buNone/>
            </a:pPr>
            <a:r>
              <a:t/>
            </a:r>
            <a:endParaRPr b="1">
              <a:latin typeface="Arial"/>
              <a:ea typeface="Arial"/>
              <a:cs typeface="Arial"/>
              <a:sym typeface="Arial"/>
            </a:endParaRPr>
          </a:p>
        </p:txBody>
      </p:sp>
      <p:pic>
        <p:nvPicPr>
          <p:cNvPr id="174" name="Google Shape;174;p9"/>
          <p:cNvPicPr preferRelativeResize="0"/>
          <p:nvPr/>
        </p:nvPicPr>
        <p:blipFill>
          <a:blip r:embed="rId3">
            <a:alphaModFix/>
          </a:blip>
          <a:stretch>
            <a:fillRect/>
          </a:stretch>
        </p:blipFill>
        <p:spPr>
          <a:xfrm>
            <a:off x="452450" y="1062750"/>
            <a:ext cx="11028351" cy="475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80" name="Google Shape;180;p10"/>
          <p:cNvSpPr txBox="1"/>
          <p:nvPr>
            <p:ph idx="1" type="body"/>
          </p:nvPr>
        </p:nvSpPr>
        <p:spPr>
          <a:xfrm>
            <a:off x="588725" y="952500"/>
            <a:ext cx="10892100" cy="4953000"/>
          </a:xfrm>
          <a:prstGeom prst="rect">
            <a:avLst/>
          </a:prstGeom>
          <a:noFill/>
          <a:ln>
            <a:noFill/>
          </a:ln>
        </p:spPr>
        <p:txBody>
          <a:bodyPr anchorCtr="0" anchor="t" bIns="45700" lIns="91425" spcFirstLastPara="1" rIns="91425" wrap="square" tIns="45700">
            <a:noAutofit/>
          </a:bodyPr>
          <a:lstStyle/>
          <a:p>
            <a:pPr indent="0" lvl="0" marL="152400" rtl="0" algn="l">
              <a:lnSpc>
                <a:spcPct val="80000"/>
              </a:lnSpc>
              <a:spcBef>
                <a:spcPts val="0"/>
              </a:spcBef>
              <a:spcAft>
                <a:spcPts val="0"/>
              </a:spcAft>
              <a:buSzPts val="2400"/>
              <a:buNone/>
            </a:pPr>
            <a:r>
              <a:t/>
            </a:r>
            <a:endParaRPr>
              <a:latin typeface="Cambria"/>
              <a:ea typeface="Cambria"/>
              <a:cs typeface="Cambria"/>
              <a:sym typeface="Cambria"/>
            </a:endParaRPr>
          </a:p>
          <a:p>
            <a:pPr indent="0" lvl="1" marL="609600" rtl="0" algn="l">
              <a:lnSpc>
                <a:spcPct val="80000"/>
              </a:lnSpc>
              <a:spcBef>
                <a:spcPts val="0"/>
              </a:spcBef>
              <a:spcAft>
                <a:spcPts val="0"/>
              </a:spcAft>
              <a:buSzPts val="2000"/>
              <a:buNone/>
            </a:pPr>
            <a:r>
              <a:rPr lang="en-US" sz="2400">
                <a:latin typeface="Arial"/>
                <a:ea typeface="Arial"/>
                <a:cs typeface="Arial"/>
                <a:sym typeface="Arial"/>
              </a:rPr>
              <a:t>[1] J. Gao, M. Galley, and L. Li, “Neural approaches to conversational AI,” </a:t>
            </a:r>
            <a:r>
              <a:rPr i="1" lang="en-US" sz="2400">
                <a:latin typeface="Arial"/>
                <a:ea typeface="Arial"/>
                <a:cs typeface="Arial"/>
                <a:sym typeface="Arial"/>
              </a:rPr>
              <a:t>Foundations and Trends in Information Retrieval</a:t>
            </a:r>
            <a:r>
              <a:rPr lang="en-US" sz="2400">
                <a:latin typeface="Arial"/>
                <a:ea typeface="Arial"/>
                <a:cs typeface="Arial"/>
                <a:sym typeface="Arial"/>
              </a:rPr>
              <a:t>, vol. 13, no. 2–3, pp. 127–298, 2019.</a:t>
            </a:r>
            <a:endParaRPr sz="2400"/>
          </a:p>
          <a:p>
            <a:pPr indent="0" lvl="1" marL="609600" rtl="0" algn="l">
              <a:lnSpc>
                <a:spcPct val="80000"/>
              </a:lnSpc>
              <a:spcBef>
                <a:spcPts val="0"/>
              </a:spcBef>
              <a:spcAft>
                <a:spcPts val="0"/>
              </a:spcAft>
              <a:buSzPts val="2000"/>
              <a:buNone/>
            </a:pPr>
            <a:r>
              <a:t/>
            </a:r>
            <a:endParaRPr sz="2400">
              <a:latin typeface="Cambria"/>
              <a:ea typeface="Cambria"/>
              <a:cs typeface="Cambria"/>
              <a:sym typeface="Cambria"/>
            </a:endParaRPr>
          </a:p>
          <a:p>
            <a:pPr indent="0" lvl="1" marL="609600" rtl="0" algn="l">
              <a:lnSpc>
                <a:spcPct val="80000"/>
              </a:lnSpc>
              <a:spcBef>
                <a:spcPts val="0"/>
              </a:spcBef>
              <a:spcAft>
                <a:spcPts val="0"/>
              </a:spcAft>
              <a:buSzPts val="2000"/>
              <a:buNone/>
            </a:pPr>
            <a:r>
              <a:rPr lang="en-US" sz="2400">
                <a:latin typeface="Arial"/>
                <a:ea typeface="Arial"/>
                <a:cs typeface="Arial"/>
                <a:sym typeface="Arial"/>
              </a:rPr>
              <a:t>[2] McKinsey &amp; Company, </a:t>
            </a:r>
            <a:r>
              <a:rPr i="1" lang="en-US" sz="2400">
                <a:latin typeface="Arial"/>
                <a:ea typeface="Arial"/>
                <a:cs typeface="Arial"/>
                <a:sym typeface="Arial"/>
              </a:rPr>
              <a:t>The State of AI Report 2023</a:t>
            </a:r>
            <a:r>
              <a:rPr lang="en-US" sz="2400">
                <a:latin typeface="Arial"/>
                <a:ea typeface="Arial"/>
                <a:cs typeface="Arial"/>
                <a:sym typeface="Arial"/>
              </a:rPr>
              <a:t>. [Online]. Available: </a:t>
            </a:r>
            <a:r>
              <a:rPr lang="en-US" sz="2400" u="sng">
                <a:solidFill>
                  <a:schemeClr val="hlink"/>
                </a:solidFill>
                <a:latin typeface="Arial"/>
                <a:ea typeface="Arial"/>
                <a:cs typeface="Arial"/>
                <a:sym typeface="Arial"/>
                <a:hlinkClick r:id="rId3"/>
              </a:rPr>
              <a:t>https://www.mckinsey.com/featured-insights/mckinsey-technology-trends</a:t>
            </a:r>
            <a:endParaRPr sz="2400">
              <a:latin typeface="Arial"/>
              <a:ea typeface="Arial"/>
              <a:cs typeface="Arial"/>
              <a:sym typeface="Arial"/>
            </a:endParaRPr>
          </a:p>
          <a:p>
            <a:pPr indent="0" lvl="1" marL="609600" rtl="0" algn="l">
              <a:lnSpc>
                <a:spcPct val="80000"/>
              </a:lnSpc>
              <a:spcBef>
                <a:spcPts val="0"/>
              </a:spcBef>
              <a:spcAft>
                <a:spcPts val="0"/>
              </a:spcAft>
              <a:buSzPts val="2000"/>
              <a:buNone/>
            </a:pPr>
            <a:r>
              <a:t/>
            </a:r>
            <a:endParaRPr sz="2400">
              <a:latin typeface="Arial"/>
              <a:ea typeface="Arial"/>
              <a:cs typeface="Arial"/>
              <a:sym typeface="Arial"/>
            </a:endParaRPr>
          </a:p>
          <a:p>
            <a:pPr indent="0" lvl="1" marL="609600" rtl="0" algn="l">
              <a:lnSpc>
                <a:spcPct val="80000"/>
              </a:lnSpc>
              <a:spcBef>
                <a:spcPts val="0"/>
              </a:spcBef>
              <a:spcAft>
                <a:spcPts val="0"/>
              </a:spcAft>
              <a:buSzPts val="2000"/>
              <a:buNone/>
            </a:pPr>
            <a:r>
              <a:rPr lang="en-US" sz="2400">
                <a:latin typeface="Arial"/>
                <a:ea typeface="Arial"/>
                <a:cs typeface="Arial"/>
                <a:sym typeface="Arial"/>
              </a:rPr>
              <a:t>[3] A. Vaswani </a:t>
            </a:r>
            <a:r>
              <a:rPr i="1" lang="en-US" sz="2400">
                <a:latin typeface="Arial"/>
                <a:ea typeface="Arial"/>
                <a:cs typeface="Arial"/>
                <a:sym typeface="Arial"/>
              </a:rPr>
              <a:t>et al.</a:t>
            </a:r>
            <a:r>
              <a:rPr lang="en-US" sz="2400">
                <a:latin typeface="Arial"/>
                <a:ea typeface="Arial"/>
                <a:cs typeface="Arial"/>
                <a:sym typeface="Arial"/>
              </a:rPr>
              <a:t>, “Attention is all you need,” in </a:t>
            </a:r>
            <a:r>
              <a:rPr i="1" lang="en-US" sz="2400">
                <a:latin typeface="Arial"/>
                <a:ea typeface="Arial"/>
                <a:cs typeface="Arial"/>
                <a:sym typeface="Arial"/>
              </a:rPr>
              <a:t>Proc. Advances in Neural Information Processing Systems (NeurIPS)</a:t>
            </a:r>
            <a:r>
              <a:rPr lang="en-US" sz="2400">
                <a:latin typeface="Arial"/>
                <a:ea typeface="Arial"/>
                <a:cs typeface="Arial"/>
                <a:sym typeface="Arial"/>
              </a:rPr>
              <a:t>, Long Beach, CA, USA, 2017.</a:t>
            </a:r>
            <a:endParaRPr sz="2400">
              <a:latin typeface="Arial"/>
              <a:ea typeface="Arial"/>
              <a:cs typeface="Arial"/>
              <a:sym typeface="Arial"/>
            </a:endParaRPr>
          </a:p>
          <a:p>
            <a:pPr indent="0" lvl="1" marL="609600" rtl="0" algn="l">
              <a:lnSpc>
                <a:spcPct val="80000"/>
              </a:lnSpc>
              <a:spcBef>
                <a:spcPts val="0"/>
              </a:spcBef>
              <a:spcAft>
                <a:spcPts val="0"/>
              </a:spcAft>
              <a:buSzPts val="2000"/>
              <a:buNone/>
            </a:pPr>
            <a:r>
              <a:t/>
            </a:r>
            <a:endParaRPr sz="2400">
              <a:latin typeface="Arial"/>
              <a:ea typeface="Arial"/>
              <a:cs typeface="Arial"/>
              <a:sym typeface="Arial"/>
            </a:endParaRPr>
          </a:p>
          <a:p>
            <a:pPr indent="0" lvl="1" marL="609600" rtl="0" algn="l">
              <a:lnSpc>
                <a:spcPct val="80000"/>
              </a:lnSpc>
              <a:spcBef>
                <a:spcPts val="0"/>
              </a:spcBef>
              <a:spcAft>
                <a:spcPts val="0"/>
              </a:spcAft>
              <a:buSzPts val="2000"/>
              <a:buNone/>
            </a:pPr>
            <a:r>
              <a:rPr lang="en-US" sz="2400">
                <a:latin typeface="Arial"/>
                <a:ea typeface="Arial"/>
                <a:cs typeface="Arial"/>
                <a:sym typeface="Arial"/>
              </a:rPr>
              <a:t>[4]</a:t>
            </a:r>
            <a:r>
              <a:rPr b="1" lang="en-US" sz="2400">
                <a:solidFill>
                  <a:srgbClr val="333333"/>
                </a:solidFill>
                <a:highlight>
                  <a:srgbClr val="FFFFFF"/>
                </a:highlight>
                <a:latin typeface="Arial"/>
                <a:ea typeface="Arial"/>
                <a:cs typeface="Arial"/>
                <a:sym typeface="Arial"/>
              </a:rPr>
              <a:t> </a:t>
            </a:r>
            <a:r>
              <a:rPr lang="en-US" sz="2400">
                <a:highlight>
                  <a:srgbClr val="FFFFFF"/>
                </a:highlight>
                <a:uFill>
                  <a:noFill/>
                </a:uFill>
                <a:latin typeface="Arial"/>
                <a:ea typeface="Arial"/>
                <a:cs typeface="Arial"/>
                <a:sym typeface="Arial"/>
                <a:hlinkClick r:id="rId4"/>
              </a:rPr>
              <a:t>2021 International Conference on Intelligent Technologies (CONIT)</a:t>
            </a:r>
            <a:r>
              <a:rPr lang="en-US" sz="2400">
                <a:highlight>
                  <a:srgbClr val="FFFFFF"/>
                </a:highlight>
                <a:latin typeface="Arial"/>
                <a:ea typeface="Arial"/>
                <a:cs typeface="Arial"/>
                <a:sym typeface="Arial"/>
              </a:rPr>
              <a:t> Conversational AI</a:t>
            </a:r>
            <a:endParaRPr sz="2400">
              <a:highlight>
                <a:srgbClr val="FFFFFF"/>
              </a:highlight>
              <a:latin typeface="Arial"/>
              <a:ea typeface="Arial"/>
              <a:cs typeface="Arial"/>
              <a:sym typeface="Arial"/>
            </a:endParaRPr>
          </a:p>
          <a:p>
            <a:pPr indent="0" lvl="1" marL="609600" rtl="0" algn="l">
              <a:lnSpc>
                <a:spcPct val="80000"/>
              </a:lnSpc>
              <a:spcBef>
                <a:spcPts val="0"/>
              </a:spcBef>
              <a:spcAft>
                <a:spcPts val="0"/>
              </a:spcAft>
              <a:buSzPts val="2000"/>
              <a:buNone/>
            </a:pPr>
            <a:r>
              <a:rPr lang="en-US" sz="2400" u="sng">
                <a:solidFill>
                  <a:schemeClr val="hlink"/>
                </a:solidFill>
                <a:latin typeface="Arial"/>
                <a:ea typeface="Arial"/>
                <a:cs typeface="Arial"/>
                <a:sym typeface="Arial"/>
                <a:hlinkClick r:id="rId5"/>
              </a:rPr>
              <a:t>Conversational AI: Chatbots | IEEE Conference Publication | IEEE Xplore</a:t>
            </a:r>
            <a:endParaRPr sz="2400">
              <a:latin typeface="Arial"/>
              <a:ea typeface="Arial"/>
              <a:cs typeface="Arial"/>
              <a:sym typeface="Arial"/>
            </a:endParaRPr>
          </a:p>
          <a:p>
            <a:pPr indent="0" lvl="1" marL="609600" rtl="0" algn="l">
              <a:lnSpc>
                <a:spcPct val="80000"/>
              </a:lnSpc>
              <a:spcBef>
                <a:spcPts val="0"/>
              </a:spcBef>
              <a:spcAft>
                <a:spcPts val="0"/>
              </a:spcAft>
              <a:buSzPts val="2000"/>
              <a:buNone/>
            </a:pPr>
            <a:r>
              <a:t/>
            </a:r>
            <a:endParaRPr sz="2400">
              <a:latin typeface="Arial"/>
              <a:ea typeface="Arial"/>
              <a:cs typeface="Arial"/>
              <a:sym typeface="Arial"/>
            </a:endParaRPr>
          </a:p>
          <a:p>
            <a:pPr indent="0" lvl="1" marL="609600" rtl="0" algn="l">
              <a:lnSpc>
                <a:spcPct val="80000"/>
              </a:lnSpc>
              <a:spcBef>
                <a:spcPts val="0"/>
              </a:spcBef>
              <a:spcAft>
                <a:spcPts val="0"/>
              </a:spcAft>
              <a:buSzPts val="2000"/>
              <a:buNone/>
            </a:pPr>
            <a:r>
              <a:rPr lang="en-US" sz="2400" u="sng">
                <a:solidFill>
                  <a:schemeClr val="hlink"/>
                </a:solidFill>
                <a:latin typeface="Arial"/>
                <a:ea typeface="Arial"/>
                <a:cs typeface="Arial"/>
                <a:sym typeface="Arial"/>
                <a:hlinkClick r:id="rId6"/>
              </a:rPr>
              <a:t>LINK</a:t>
            </a:r>
            <a:r>
              <a:rPr lang="en-US" sz="2400">
                <a:latin typeface="Arial"/>
                <a:ea typeface="Arial"/>
                <a:cs typeface="Arial"/>
                <a:sym typeface="Arial"/>
              </a:rPr>
              <a:t> for the 15 research papers</a:t>
            </a:r>
            <a:endParaRPr sz="2400">
              <a:latin typeface="Arial"/>
              <a:ea typeface="Arial"/>
              <a:cs typeface="Arial"/>
              <a:sym typeface="Arial"/>
            </a:endParaRPr>
          </a:p>
          <a:p>
            <a:pPr indent="0" lvl="1" marL="609600" rtl="0" algn="l">
              <a:lnSpc>
                <a:spcPct val="80000"/>
              </a:lnSpc>
              <a:spcBef>
                <a:spcPts val="0"/>
              </a:spcBef>
              <a:spcAft>
                <a:spcPts val="0"/>
              </a:spcAft>
              <a:buSzPts val="2000"/>
              <a:buNone/>
            </a:pPr>
            <a:r>
              <a:t/>
            </a:r>
            <a:endParaRPr sz="2400">
              <a:latin typeface="Arial"/>
              <a:ea typeface="Arial"/>
              <a:cs typeface="Arial"/>
              <a:sym typeface="Arial"/>
            </a:endParaRPr>
          </a:p>
          <a:p>
            <a:pPr indent="0" lvl="1" marL="609600" rtl="0" algn="l">
              <a:lnSpc>
                <a:spcPct val="80000"/>
              </a:lnSpc>
              <a:spcBef>
                <a:spcPts val="0"/>
              </a:spcBef>
              <a:spcAft>
                <a:spcPts val="0"/>
              </a:spcAft>
              <a:buSzPts val="2000"/>
              <a:buNone/>
            </a:pPr>
            <a:r>
              <a:t/>
            </a:r>
            <a:endParaRPr sz="2400">
              <a:latin typeface="Arial"/>
              <a:ea typeface="Arial"/>
              <a:cs typeface="Arial"/>
              <a:sym typeface="Arial"/>
            </a:endParaRPr>
          </a:p>
          <a:p>
            <a:pPr indent="0" lvl="0" marL="152400" rtl="0" algn="l">
              <a:lnSpc>
                <a:spcPct val="80000"/>
              </a:lnSpc>
              <a:spcBef>
                <a:spcPts val="0"/>
              </a:spcBef>
              <a:spcAft>
                <a:spcPts val="0"/>
              </a:spcAft>
              <a:buSzPts val="2400"/>
              <a:buNone/>
            </a:pPr>
            <a:r>
              <a:t/>
            </a:r>
            <a:endParaRPr>
              <a:latin typeface="Cambria"/>
              <a:ea typeface="Cambria"/>
              <a:cs typeface="Cambria"/>
              <a:sym typeface="Cambria"/>
            </a:endParaRPr>
          </a:p>
          <a:p>
            <a:pPr indent="0" lvl="0" marL="152400" rtl="0" algn="l">
              <a:lnSpc>
                <a:spcPct val="80000"/>
              </a:lnSpc>
              <a:spcBef>
                <a:spcPts val="0"/>
              </a:spcBef>
              <a:spcAft>
                <a:spcPts val="0"/>
              </a:spcAft>
              <a:buSzPts val="2400"/>
              <a:buNone/>
            </a:pPr>
            <a:r>
              <a:t/>
            </a:r>
            <a:endParaRPr>
              <a:latin typeface="Cambria"/>
              <a:ea typeface="Cambria"/>
              <a:cs typeface="Cambria"/>
              <a:sym typeface="Cambria"/>
            </a:endParaRPr>
          </a:p>
          <a:p>
            <a:pPr indent="0" lvl="0" marL="152400" rtl="0" algn="l">
              <a:lnSpc>
                <a:spcPct val="80000"/>
              </a:lnSpc>
              <a:spcBef>
                <a:spcPts val="0"/>
              </a:spcBef>
              <a:spcAft>
                <a:spcPts val="0"/>
              </a:spcAft>
              <a:buSzPts val="2400"/>
              <a:buNone/>
            </a:pPr>
            <a:r>
              <a:t/>
            </a:r>
            <a:endParaRPr>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1"/>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 </a:t>
            </a:r>
            <a:endParaRPr>
              <a:latin typeface="Cambria"/>
              <a:ea typeface="Cambria"/>
              <a:cs typeface="Cambria"/>
              <a:sym typeface="Cambria"/>
            </a:endParaRPr>
          </a:p>
        </p:txBody>
      </p:sp>
      <p:sp>
        <p:nvSpPr>
          <p:cNvPr id="98" name="Google Shape;98;p4"/>
          <p:cNvSpPr txBox="1"/>
          <p:nvPr>
            <p:ph idx="1" type="body"/>
          </p:nvPr>
        </p:nvSpPr>
        <p:spPr>
          <a:xfrm>
            <a:off x="655775" y="1216000"/>
            <a:ext cx="10668000" cy="51084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Problem Statement</a:t>
            </a:r>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Objectives</a:t>
            </a:r>
            <a:endParaRPr>
              <a:latin typeface="Cambria"/>
              <a:ea typeface="Cambria"/>
              <a:cs typeface="Cambria"/>
              <a:sym typeface="Cambria"/>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Existing Methods and Dra</a:t>
            </a:r>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Analysis of Problem Statement</a:t>
            </a:r>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Innovation or Novel Contributions</a:t>
            </a:r>
            <a:endParaRPr>
              <a:latin typeface="Cambria"/>
              <a:ea typeface="Cambria"/>
              <a:cs typeface="Cambria"/>
              <a:sym typeface="Cambria"/>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Git-hub Link</a:t>
            </a:r>
            <a:endParaRPr>
              <a:latin typeface="Cambria"/>
              <a:ea typeface="Cambria"/>
              <a:cs typeface="Cambria"/>
              <a:sym typeface="Cambria"/>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Timeline of the Project</a:t>
            </a:r>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References</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a:t>
            </a:r>
            <a:endParaRPr>
              <a:latin typeface="Cambria"/>
              <a:ea typeface="Cambria"/>
              <a:cs typeface="Cambria"/>
              <a:sym typeface="Cambria"/>
            </a:endParaRPr>
          </a:p>
        </p:txBody>
      </p:sp>
      <p:sp>
        <p:nvSpPr>
          <p:cNvPr id="104" name="Google Shape;104;p2"/>
          <p:cNvSpPr txBox="1"/>
          <p:nvPr>
            <p:ph idx="1" type="body"/>
          </p:nvPr>
        </p:nvSpPr>
        <p:spPr>
          <a:xfrm>
            <a:off x="716425" y="1143000"/>
            <a:ext cx="10764300" cy="4862100"/>
          </a:xfrm>
          <a:prstGeom prst="rect">
            <a:avLst/>
          </a:prstGeom>
          <a:noFill/>
          <a:ln>
            <a:noFill/>
          </a:ln>
        </p:spPr>
        <p:txBody>
          <a:bodyPr anchorCtr="0" anchor="t" bIns="45700" lIns="91425" spcFirstLastPara="1" rIns="91425" wrap="square" tIns="45700">
            <a:noAutofit/>
          </a:bodyPr>
          <a:lstStyle/>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Organization: </a:t>
            </a:r>
            <a:endParaRPr/>
          </a:p>
          <a:p>
            <a:pPr indent="-190500" lvl="0" marL="342900" rtl="0" algn="just">
              <a:lnSpc>
                <a:spcPct val="200000"/>
              </a:lnSpc>
              <a:spcBef>
                <a:spcPts val="0"/>
              </a:spcBef>
              <a:spcAft>
                <a:spcPts val="0"/>
              </a:spcAft>
              <a:buSzPts val="2400"/>
              <a:buNone/>
            </a:pPr>
            <a:r>
              <a:rPr lang="en-US">
                <a:latin typeface="Cambria"/>
                <a:ea typeface="Cambria"/>
                <a:cs typeface="Cambria"/>
                <a:sym typeface="Cambria"/>
              </a:rPr>
              <a:t>Category (</a:t>
            </a:r>
            <a:r>
              <a:rPr lang="en-US">
                <a:latin typeface="Cambria"/>
                <a:ea typeface="Cambria"/>
                <a:cs typeface="Cambria"/>
                <a:sym typeface="Cambria"/>
              </a:rPr>
              <a:t>Hardware /</a:t>
            </a:r>
            <a:r>
              <a:rPr lang="en-US">
                <a:latin typeface="Cambria"/>
                <a:ea typeface="Cambria"/>
                <a:cs typeface="Cambria"/>
                <a:sym typeface="Cambria"/>
              </a:rPr>
              <a:t> Software / Both) :Software</a:t>
            </a:r>
            <a:endParaRPr>
              <a:latin typeface="Cambria"/>
              <a:ea typeface="Cambria"/>
              <a:cs typeface="Cambria"/>
              <a:sym typeface="Cambria"/>
            </a:endParaRPr>
          </a:p>
          <a:p>
            <a:pPr indent="0" lvl="0" marL="0" rtl="0" algn="l">
              <a:lnSpc>
                <a:spcPct val="115000"/>
              </a:lnSpc>
              <a:spcBef>
                <a:spcPts val="0"/>
              </a:spcBef>
              <a:spcAft>
                <a:spcPts val="0"/>
              </a:spcAft>
              <a:buNone/>
            </a:pPr>
            <a:r>
              <a:rPr b="1" lang="en-US">
                <a:latin typeface="Cambria"/>
                <a:ea typeface="Cambria"/>
                <a:cs typeface="Cambria"/>
                <a:sym typeface="Cambria"/>
              </a:rPr>
              <a:t>Problem Description:</a:t>
            </a:r>
            <a:endParaRPr>
              <a:latin typeface="Cambria"/>
              <a:ea typeface="Cambria"/>
              <a:cs typeface="Cambria"/>
              <a:sym typeface="Cambria"/>
            </a:endParaRPr>
          </a:p>
          <a:p>
            <a:pPr indent="-374650" lvl="0" marL="457200" rtl="0" algn="l">
              <a:lnSpc>
                <a:spcPct val="115000"/>
              </a:lnSpc>
              <a:spcBef>
                <a:spcPts val="1200"/>
              </a:spcBef>
              <a:spcAft>
                <a:spcPts val="0"/>
              </a:spcAft>
              <a:buSzPts val="2300"/>
              <a:buFont typeface="Cambria"/>
              <a:buChar char="•"/>
            </a:pPr>
            <a:r>
              <a:rPr lang="en-US" sz="2300">
                <a:latin typeface="Cambria"/>
                <a:ea typeface="Cambria"/>
                <a:cs typeface="Cambria"/>
                <a:sym typeface="Cambria"/>
              </a:rPr>
              <a:t>During admission and academic processes in universities, students, parents, and stakeholders raise numerous queries about admission, eligibility criteria, courses, fee structure, scholarships, hostel facilities, previous academic year details, placement opportunities, and more.</a:t>
            </a:r>
            <a:endParaRPr sz="2300">
              <a:latin typeface="Cambria"/>
              <a:ea typeface="Cambria"/>
              <a:cs typeface="Cambria"/>
              <a:sym typeface="Cambria"/>
            </a:endParaRPr>
          </a:p>
          <a:p>
            <a:pPr indent="-374650" lvl="0" marL="457200" rtl="0" algn="l">
              <a:lnSpc>
                <a:spcPct val="115000"/>
              </a:lnSpc>
              <a:spcBef>
                <a:spcPts val="0"/>
              </a:spcBef>
              <a:spcAft>
                <a:spcPts val="0"/>
              </a:spcAft>
              <a:buSzPts val="2300"/>
              <a:buFont typeface="Cambria"/>
              <a:buChar char="•"/>
            </a:pPr>
            <a:r>
              <a:rPr lang="en-US" sz="2300">
                <a:latin typeface="Cambria"/>
                <a:ea typeface="Cambria"/>
                <a:cs typeface="Cambria"/>
                <a:sym typeface="Cambria"/>
              </a:rPr>
              <a:t>Currently, these queries are addressed through phone calls, emails, or in-person visits, which is time-consuming, resource-intensive, and inefficient. With rising student strength, it becomes increasingly difficult for universities to handle enquiries promptly using traditional methods.</a:t>
            </a:r>
            <a:endParaRPr sz="2300">
              <a:latin typeface="Cambria"/>
              <a:ea typeface="Cambria"/>
              <a:cs typeface="Cambria"/>
              <a:sym typeface="Cambria"/>
            </a:endParaRPr>
          </a:p>
          <a:p>
            <a:pPr indent="0" lvl="0" marL="0" rtl="0" algn="l">
              <a:lnSpc>
                <a:spcPct val="115000"/>
              </a:lnSpc>
              <a:spcBef>
                <a:spcPts val="1200"/>
              </a:spcBef>
              <a:spcAft>
                <a:spcPts val="0"/>
              </a:spcAft>
              <a:buNone/>
            </a:pPr>
            <a:r>
              <a:t/>
            </a:r>
            <a:endParaRPr sz="2000">
              <a:latin typeface="Cambria"/>
              <a:ea typeface="Cambria"/>
              <a:cs typeface="Cambria"/>
              <a:sym typeface="Cambria"/>
            </a:endParaRPr>
          </a:p>
          <a:p>
            <a:pPr indent="0" lvl="0" marL="0" rtl="0" algn="just">
              <a:lnSpc>
                <a:spcPct val="115000"/>
              </a:lnSpc>
              <a:spcBef>
                <a:spcPts val="0"/>
              </a:spcBef>
              <a:spcAft>
                <a:spcPts val="0"/>
              </a:spcAft>
              <a:buNone/>
            </a:pPr>
            <a:r>
              <a:t/>
            </a:r>
            <a:endParaRPr sz="20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10" name="Google Shape;110;p8"/>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develop an </a:t>
            </a:r>
            <a:r>
              <a:rPr b="1" lang="en-US" sz="2200">
                <a:latin typeface="Arial"/>
                <a:ea typeface="Arial"/>
                <a:cs typeface="Arial"/>
                <a:sym typeface="Arial"/>
              </a:rPr>
              <a:t>AI-powered student assistance chatbot</a:t>
            </a:r>
            <a:r>
              <a:rPr lang="en-US" sz="2200">
                <a:latin typeface="Arial"/>
                <a:ea typeface="Arial"/>
                <a:cs typeface="Arial"/>
                <a:sym typeface="Arial"/>
              </a:rPr>
              <a:t> that acts as a virtual guide for university students.</a:t>
            </a:r>
            <a:br>
              <a:rPr lang="en-US" sz="2200">
                <a:latin typeface="Arial"/>
                <a:ea typeface="Arial"/>
                <a:cs typeface="Arial"/>
                <a:sym typeface="Arial"/>
              </a:rPr>
            </a:br>
            <a:endParaRPr sz="2200">
              <a:latin typeface="Arial"/>
              <a:ea typeface="Arial"/>
              <a:cs typeface="Arial"/>
              <a:sym typeface="Arial"/>
            </a:endParaRPr>
          </a:p>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automate responses to </a:t>
            </a:r>
            <a:r>
              <a:rPr b="1" lang="en-US" sz="2200">
                <a:latin typeface="Arial"/>
                <a:ea typeface="Arial"/>
                <a:cs typeface="Arial"/>
                <a:sym typeface="Arial"/>
              </a:rPr>
              <a:t>frequently asked questions</a:t>
            </a:r>
            <a:r>
              <a:rPr lang="en-US" sz="2200">
                <a:latin typeface="Arial"/>
                <a:ea typeface="Arial"/>
                <a:cs typeface="Arial"/>
                <a:sym typeface="Arial"/>
              </a:rPr>
              <a:t> (FAQs) on admissions, academics, and placements.</a:t>
            </a:r>
            <a:br>
              <a:rPr lang="en-US" sz="2200">
                <a:latin typeface="Arial"/>
                <a:ea typeface="Arial"/>
                <a:cs typeface="Arial"/>
                <a:sym typeface="Arial"/>
              </a:rPr>
            </a:br>
            <a:endParaRPr sz="2200">
              <a:latin typeface="Arial"/>
              <a:ea typeface="Arial"/>
              <a:cs typeface="Arial"/>
              <a:sym typeface="Arial"/>
            </a:endParaRPr>
          </a:p>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provide </a:t>
            </a:r>
            <a:r>
              <a:rPr b="1" lang="en-US" sz="2200">
                <a:latin typeface="Arial"/>
                <a:ea typeface="Arial"/>
                <a:cs typeface="Arial"/>
                <a:sym typeface="Arial"/>
              </a:rPr>
              <a:t>24/7 accessible support</a:t>
            </a:r>
            <a:r>
              <a:rPr lang="en-US" sz="2200">
                <a:latin typeface="Arial"/>
                <a:ea typeface="Arial"/>
                <a:cs typeface="Arial"/>
                <a:sym typeface="Arial"/>
              </a:rPr>
              <a:t> for students, parents, and staff.</a:t>
            </a:r>
            <a:br>
              <a:rPr lang="en-US" sz="2200">
                <a:latin typeface="Arial"/>
                <a:ea typeface="Arial"/>
                <a:cs typeface="Arial"/>
                <a:sym typeface="Arial"/>
              </a:rPr>
            </a:br>
            <a:endParaRPr sz="2200">
              <a:latin typeface="Arial"/>
              <a:ea typeface="Arial"/>
              <a:cs typeface="Arial"/>
              <a:sym typeface="Arial"/>
            </a:endParaRPr>
          </a:p>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reduce manual workload and allow staff to focus on more complex queries.</a:t>
            </a:r>
            <a:br>
              <a:rPr lang="en-US" sz="2200">
                <a:latin typeface="Arial"/>
                <a:ea typeface="Arial"/>
                <a:cs typeface="Arial"/>
                <a:sym typeface="Arial"/>
              </a:rPr>
            </a:br>
            <a:endParaRPr sz="2200">
              <a:latin typeface="Arial"/>
              <a:ea typeface="Arial"/>
              <a:cs typeface="Arial"/>
              <a:sym typeface="Arial"/>
            </a:endParaRPr>
          </a:p>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personalize support by integrating syllabus, academic calendar, and course resources.</a:t>
            </a:r>
            <a:endParaRPr sz="2200">
              <a:latin typeface="Arial"/>
              <a:ea typeface="Arial"/>
              <a:cs typeface="Arial"/>
              <a:sym typeface="Arial"/>
            </a:endParaRPr>
          </a:p>
          <a:p>
            <a:pPr indent="-190500" lvl="0" marL="342900" rtl="0" algn="just">
              <a:lnSpc>
                <a:spcPct val="200000"/>
              </a:lnSpc>
              <a:spcBef>
                <a:spcPts val="0"/>
              </a:spcBef>
              <a:spcAft>
                <a:spcPts val="0"/>
              </a:spcAft>
              <a:buClr>
                <a:schemeClr val="dk1"/>
              </a:buClr>
              <a:buSzPts val="2400"/>
              <a:buNone/>
            </a:pPr>
            <a:r>
              <a:t/>
            </a:r>
            <a:endParaRPr b="1"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88766daf13_2_3"/>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Gap Identification in Existing AIs</a:t>
            </a:r>
            <a:endParaRPr/>
          </a:p>
        </p:txBody>
      </p:sp>
      <p:sp>
        <p:nvSpPr>
          <p:cNvPr id="116" name="Google Shape;116;g388766daf13_2_3"/>
          <p:cNvSpPr txBox="1"/>
          <p:nvPr>
            <p:ph idx="1" type="body"/>
          </p:nvPr>
        </p:nvSpPr>
        <p:spPr>
          <a:xfrm>
            <a:off x="812800" y="1143001"/>
            <a:ext cx="10668000" cy="4953000"/>
          </a:xfrm>
          <a:prstGeom prst="rect">
            <a:avLst/>
          </a:prstGeom>
        </p:spPr>
        <p:txBody>
          <a:bodyPr anchorCtr="0" anchor="t" bIns="45700" lIns="91425" spcFirstLastPara="1" rIns="91425" wrap="square" tIns="45700">
            <a:noAutofit/>
          </a:bodyPr>
          <a:lstStyle/>
          <a:p>
            <a:pPr indent="0" lvl="0" marL="0" rtl="0" algn="l">
              <a:lnSpc>
                <a:spcPct val="100000"/>
              </a:lnSpc>
              <a:spcBef>
                <a:spcPts val="1200"/>
              </a:spcBef>
              <a:spcAft>
                <a:spcPts val="0"/>
              </a:spcAft>
              <a:buNone/>
            </a:pPr>
            <a:r>
              <a:rPr b="1" lang="en-US">
                <a:latin typeface="Arial"/>
                <a:ea typeface="Arial"/>
                <a:cs typeface="Arial"/>
                <a:sym typeface="Arial"/>
              </a:rPr>
              <a:t>General-purpose vs. Domain-specific</a:t>
            </a:r>
            <a:endParaRPr b="1">
              <a:latin typeface="Arial"/>
              <a:ea typeface="Arial"/>
              <a:cs typeface="Arial"/>
              <a:sym typeface="Arial"/>
            </a:endParaRPr>
          </a:p>
          <a:p>
            <a:pPr indent="-381000" lvl="0" marL="914400" rtl="0" algn="l">
              <a:lnSpc>
                <a:spcPct val="100000"/>
              </a:lnSpc>
              <a:spcBef>
                <a:spcPts val="1200"/>
              </a:spcBef>
              <a:spcAft>
                <a:spcPts val="0"/>
              </a:spcAft>
              <a:buSzPts val="2400"/>
              <a:buChar char="●"/>
            </a:pPr>
            <a:r>
              <a:rPr lang="en-US">
                <a:latin typeface="Arial"/>
                <a:ea typeface="Arial"/>
                <a:cs typeface="Arial"/>
                <a:sym typeface="Arial"/>
              </a:rPr>
              <a:t>Existing AIs are general-purpose; not syllabus-accurate.</a:t>
            </a:r>
            <a:endParaRPr>
              <a:latin typeface="Arial"/>
              <a:ea typeface="Arial"/>
              <a:cs typeface="Arial"/>
              <a:sym typeface="Arial"/>
            </a:endParaRPr>
          </a:p>
          <a:p>
            <a:pPr indent="-381000" lvl="0" marL="914400" rtl="0" algn="l">
              <a:lnSpc>
                <a:spcPct val="100000"/>
              </a:lnSpc>
              <a:spcBef>
                <a:spcPts val="0"/>
              </a:spcBef>
              <a:spcAft>
                <a:spcPts val="0"/>
              </a:spcAft>
              <a:buSzPts val="2400"/>
              <a:buChar char="●"/>
            </a:pPr>
            <a:r>
              <a:rPr b="1" lang="en-US">
                <a:latin typeface="Arial"/>
                <a:ea typeface="Arial"/>
                <a:cs typeface="Arial"/>
                <a:sym typeface="Arial"/>
              </a:rPr>
              <a:t>Gap:</a:t>
            </a:r>
            <a:r>
              <a:rPr lang="en-US">
                <a:latin typeface="Arial"/>
                <a:ea typeface="Arial"/>
                <a:cs typeface="Arial"/>
                <a:sym typeface="Arial"/>
              </a:rPr>
              <a:t> No domain adaptation for technical education.</a:t>
            </a:r>
            <a:endParaRPr>
              <a:latin typeface="Arial"/>
              <a:ea typeface="Arial"/>
              <a:cs typeface="Arial"/>
              <a:sym typeface="Arial"/>
            </a:endParaRPr>
          </a:p>
          <a:p>
            <a:pPr indent="0" lvl="0" marL="0" rtl="0" algn="l">
              <a:lnSpc>
                <a:spcPct val="100000"/>
              </a:lnSpc>
              <a:spcBef>
                <a:spcPts val="1200"/>
              </a:spcBef>
              <a:spcAft>
                <a:spcPts val="0"/>
              </a:spcAft>
              <a:buNone/>
            </a:pPr>
            <a:r>
              <a:rPr lang="en-US">
                <a:latin typeface="Arial"/>
                <a:ea typeface="Arial"/>
                <a:cs typeface="Arial"/>
                <a:sym typeface="Arial"/>
              </a:rPr>
              <a:t> </a:t>
            </a:r>
            <a:r>
              <a:rPr b="1" lang="en-US">
                <a:latin typeface="Arial"/>
                <a:ea typeface="Arial"/>
                <a:cs typeface="Arial"/>
                <a:sym typeface="Arial"/>
              </a:rPr>
              <a:t>Data Reliability &amp; Hallucination</a:t>
            </a:r>
            <a:endParaRPr b="1">
              <a:latin typeface="Arial"/>
              <a:ea typeface="Arial"/>
              <a:cs typeface="Arial"/>
              <a:sym typeface="Arial"/>
            </a:endParaRPr>
          </a:p>
          <a:p>
            <a:pPr indent="-381000" lvl="0" marL="914400" rtl="0" algn="l">
              <a:lnSpc>
                <a:spcPct val="100000"/>
              </a:lnSpc>
              <a:spcBef>
                <a:spcPts val="1200"/>
              </a:spcBef>
              <a:spcAft>
                <a:spcPts val="0"/>
              </a:spcAft>
              <a:buSzPts val="2400"/>
              <a:buChar char="●"/>
            </a:pPr>
            <a:r>
              <a:rPr lang="en-US">
                <a:latin typeface="Arial"/>
                <a:ea typeface="Arial"/>
                <a:cs typeface="Arial"/>
                <a:sym typeface="Arial"/>
              </a:rPr>
              <a:t>LLMs may give confident but wrong answers.</a:t>
            </a:r>
            <a:endParaRPr>
              <a:latin typeface="Arial"/>
              <a:ea typeface="Arial"/>
              <a:cs typeface="Arial"/>
              <a:sym typeface="Arial"/>
            </a:endParaRPr>
          </a:p>
          <a:p>
            <a:pPr indent="-381000" lvl="0" marL="914400" rtl="0" algn="l">
              <a:lnSpc>
                <a:spcPct val="100000"/>
              </a:lnSpc>
              <a:spcBef>
                <a:spcPts val="0"/>
              </a:spcBef>
              <a:spcAft>
                <a:spcPts val="0"/>
              </a:spcAft>
              <a:buSzPts val="2400"/>
              <a:buChar char="●"/>
            </a:pPr>
            <a:r>
              <a:rPr b="1" lang="en-US">
                <a:latin typeface="Arial"/>
                <a:ea typeface="Arial"/>
                <a:cs typeface="Arial"/>
                <a:sym typeface="Arial"/>
              </a:rPr>
              <a:t>Gap:</a:t>
            </a:r>
            <a:r>
              <a:rPr lang="en-US">
                <a:latin typeface="Arial"/>
                <a:ea typeface="Arial"/>
                <a:cs typeface="Arial"/>
                <a:sym typeface="Arial"/>
              </a:rPr>
              <a:t> No verified link to syllabus, textbooks, university docs.</a:t>
            </a:r>
            <a:endParaRPr>
              <a:latin typeface="Arial"/>
              <a:ea typeface="Arial"/>
              <a:cs typeface="Arial"/>
              <a:sym typeface="Arial"/>
            </a:endParaRPr>
          </a:p>
          <a:p>
            <a:pPr indent="0" lvl="0" marL="0" rtl="0" algn="l">
              <a:lnSpc>
                <a:spcPct val="100000"/>
              </a:lnSpc>
              <a:spcBef>
                <a:spcPts val="1200"/>
              </a:spcBef>
              <a:spcAft>
                <a:spcPts val="0"/>
              </a:spcAft>
              <a:buNone/>
            </a:pPr>
            <a:r>
              <a:rPr lang="en-US">
                <a:latin typeface="Arial"/>
                <a:ea typeface="Arial"/>
                <a:cs typeface="Arial"/>
                <a:sym typeface="Arial"/>
              </a:rPr>
              <a:t> </a:t>
            </a:r>
            <a:r>
              <a:rPr b="1" lang="en-US">
                <a:latin typeface="Arial"/>
                <a:ea typeface="Arial"/>
                <a:cs typeface="Arial"/>
                <a:sym typeface="Arial"/>
              </a:rPr>
              <a:t>Context Retention</a:t>
            </a:r>
            <a:endParaRPr b="1">
              <a:latin typeface="Arial"/>
              <a:ea typeface="Arial"/>
              <a:cs typeface="Arial"/>
              <a:sym typeface="Arial"/>
            </a:endParaRPr>
          </a:p>
          <a:p>
            <a:pPr indent="-381000" lvl="0" marL="914400" rtl="0" algn="l">
              <a:lnSpc>
                <a:spcPct val="100000"/>
              </a:lnSpc>
              <a:spcBef>
                <a:spcPts val="1200"/>
              </a:spcBef>
              <a:spcAft>
                <a:spcPts val="0"/>
              </a:spcAft>
              <a:buSzPts val="2400"/>
              <a:buChar char="●"/>
            </a:pPr>
            <a:r>
              <a:rPr lang="en-US">
                <a:latin typeface="Arial"/>
                <a:ea typeface="Arial"/>
                <a:cs typeface="Arial"/>
                <a:sym typeface="Arial"/>
              </a:rPr>
              <a:t>Rule-based bots can’t handle multi-turn conversations.</a:t>
            </a:r>
            <a:endParaRPr>
              <a:latin typeface="Arial"/>
              <a:ea typeface="Arial"/>
              <a:cs typeface="Arial"/>
              <a:sym typeface="Arial"/>
            </a:endParaRPr>
          </a:p>
          <a:p>
            <a:pPr indent="-381000" lvl="0" marL="914400" rtl="0" algn="l">
              <a:lnSpc>
                <a:spcPct val="100000"/>
              </a:lnSpc>
              <a:spcBef>
                <a:spcPts val="0"/>
              </a:spcBef>
              <a:spcAft>
                <a:spcPts val="0"/>
              </a:spcAft>
              <a:buSzPts val="2400"/>
              <a:buChar char="●"/>
            </a:pPr>
            <a:r>
              <a:rPr b="1" lang="en-US">
                <a:latin typeface="Arial"/>
                <a:ea typeface="Arial"/>
                <a:cs typeface="Arial"/>
                <a:sym typeface="Arial"/>
              </a:rPr>
              <a:t>Gap:</a:t>
            </a:r>
            <a:r>
              <a:rPr lang="en-US">
                <a:latin typeface="Arial"/>
                <a:ea typeface="Arial"/>
                <a:cs typeface="Arial"/>
                <a:sym typeface="Arial"/>
              </a:rPr>
              <a:t> No smooth dialogue flow.</a:t>
            </a:r>
            <a:endParaRPr>
              <a:latin typeface="Arial"/>
              <a:ea typeface="Arial"/>
              <a:cs typeface="Arial"/>
              <a:sym typeface="Arial"/>
            </a:endParaRPr>
          </a:p>
          <a:p>
            <a:pPr indent="0" lvl="0" marL="457200" rtl="0" algn="l">
              <a:lnSpc>
                <a:spcPct val="100000"/>
              </a:lnSpc>
              <a:spcBef>
                <a:spcPts val="1200"/>
              </a:spcBef>
              <a:spcAft>
                <a:spcPts val="1200"/>
              </a:spcAft>
              <a:buNone/>
            </a:pPr>
            <a:r>
              <a:t/>
            </a:r>
            <a:endParaRPr b="1">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88766daf13_2_10"/>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Gap Identification in Existing AIs</a:t>
            </a:r>
            <a:endParaRPr/>
          </a:p>
        </p:txBody>
      </p:sp>
      <p:sp>
        <p:nvSpPr>
          <p:cNvPr id="122" name="Google Shape;122;g388766daf13_2_10"/>
          <p:cNvSpPr txBox="1"/>
          <p:nvPr>
            <p:ph idx="1" type="body"/>
          </p:nvPr>
        </p:nvSpPr>
        <p:spPr>
          <a:xfrm>
            <a:off x="448250" y="1044325"/>
            <a:ext cx="11032500" cy="5051700"/>
          </a:xfrm>
          <a:prstGeom prst="rect">
            <a:avLst/>
          </a:prstGeom>
        </p:spPr>
        <p:txBody>
          <a:bodyPr anchorCtr="0" anchor="t" bIns="45700" lIns="91425" spcFirstLastPara="1" rIns="91425" wrap="square" tIns="45700">
            <a:noAutofit/>
          </a:bodyPr>
          <a:lstStyle/>
          <a:p>
            <a:pPr indent="0" lvl="0" marL="0" rtl="0" algn="l">
              <a:lnSpc>
                <a:spcPct val="70000"/>
              </a:lnSpc>
              <a:spcBef>
                <a:spcPts val="1200"/>
              </a:spcBef>
              <a:spcAft>
                <a:spcPts val="0"/>
              </a:spcAft>
              <a:buNone/>
            </a:pPr>
            <a:r>
              <a:rPr b="1" lang="en-US">
                <a:latin typeface="Arial"/>
                <a:ea typeface="Arial"/>
                <a:cs typeface="Arial"/>
                <a:sym typeface="Arial"/>
              </a:rPr>
              <a:t>Administrative Integration</a:t>
            </a:r>
            <a:endParaRPr b="1">
              <a:latin typeface="Arial"/>
              <a:ea typeface="Arial"/>
              <a:cs typeface="Arial"/>
              <a:sym typeface="Arial"/>
            </a:endParaRPr>
          </a:p>
          <a:p>
            <a:pPr indent="-381000" lvl="0" marL="914400" rtl="0" algn="l">
              <a:lnSpc>
                <a:spcPct val="70000"/>
              </a:lnSpc>
              <a:spcBef>
                <a:spcPts val="1200"/>
              </a:spcBef>
              <a:spcAft>
                <a:spcPts val="0"/>
              </a:spcAft>
              <a:buSzPts val="2400"/>
              <a:buChar char="●"/>
            </a:pPr>
            <a:r>
              <a:rPr lang="en-US">
                <a:latin typeface="Arial"/>
                <a:ea typeface="Arial"/>
                <a:cs typeface="Arial"/>
                <a:sym typeface="Arial"/>
              </a:rPr>
              <a:t>Current bots can’t provide admissions, fees, hostel, placement info.</a:t>
            </a:r>
            <a:endParaRPr>
              <a:latin typeface="Arial"/>
              <a:ea typeface="Arial"/>
              <a:cs typeface="Arial"/>
              <a:sym typeface="Arial"/>
            </a:endParaRPr>
          </a:p>
          <a:p>
            <a:pPr indent="-381000" lvl="0" marL="914400" rtl="0" algn="l">
              <a:lnSpc>
                <a:spcPct val="70000"/>
              </a:lnSpc>
              <a:spcBef>
                <a:spcPts val="1200"/>
              </a:spcBef>
              <a:spcAft>
                <a:spcPts val="0"/>
              </a:spcAft>
              <a:buSzPts val="2400"/>
              <a:buChar char="●"/>
            </a:pPr>
            <a:r>
              <a:rPr b="1" lang="en-US">
                <a:latin typeface="Arial"/>
                <a:ea typeface="Arial"/>
                <a:cs typeface="Arial"/>
                <a:sym typeface="Arial"/>
              </a:rPr>
              <a:t>Gap:</a:t>
            </a:r>
            <a:r>
              <a:rPr lang="en-US">
                <a:latin typeface="Arial"/>
                <a:ea typeface="Arial"/>
                <a:cs typeface="Arial"/>
                <a:sym typeface="Arial"/>
              </a:rPr>
              <a:t> No connection with live university data.</a:t>
            </a:r>
            <a:endParaRPr>
              <a:latin typeface="Arial"/>
              <a:ea typeface="Arial"/>
              <a:cs typeface="Arial"/>
              <a:sym typeface="Arial"/>
            </a:endParaRPr>
          </a:p>
          <a:p>
            <a:pPr indent="0" lvl="0" marL="0" rtl="0" algn="l">
              <a:lnSpc>
                <a:spcPct val="70000"/>
              </a:lnSpc>
              <a:spcBef>
                <a:spcPts val="1200"/>
              </a:spcBef>
              <a:spcAft>
                <a:spcPts val="0"/>
              </a:spcAft>
              <a:buNone/>
            </a:pPr>
            <a:r>
              <a:rPr lang="en-US">
                <a:latin typeface="Arial"/>
                <a:ea typeface="Arial"/>
                <a:cs typeface="Arial"/>
                <a:sym typeface="Arial"/>
              </a:rPr>
              <a:t> </a:t>
            </a:r>
            <a:r>
              <a:rPr b="1" lang="en-US">
                <a:latin typeface="Arial"/>
                <a:ea typeface="Arial"/>
                <a:cs typeface="Arial"/>
                <a:sym typeface="Arial"/>
              </a:rPr>
              <a:t>Accessibility &amp; Personalization</a:t>
            </a:r>
            <a:endParaRPr b="1">
              <a:latin typeface="Arial"/>
              <a:ea typeface="Arial"/>
              <a:cs typeface="Arial"/>
              <a:sym typeface="Arial"/>
            </a:endParaRPr>
          </a:p>
          <a:p>
            <a:pPr indent="-381000" lvl="0" marL="914400" rtl="0" algn="l">
              <a:lnSpc>
                <a:spcPct val="70000"/>
              </a:lnSpc>
              <a:spcBef>
                <a:spcPts val="1200"/>
              </a:spcBef>
              <a:spcAft>
                <a:spcPts val="0"/>
              </a:spcAft>
              <a:buSzPts val="2400"/>
              <a:buChar char="●"/>
            </a:pPr>
            <a:r>
              <a:rPr lang="en-US">
                <a:latin typeface="Arial"/>
                <a:ea typeface="Arial"/>
                <a:cs typeface="Arial"/>
                <a:sym typeface="Arial"/>
              </a:rPr>
              <a:t>One-size-fits-all responses.</a:t>
            </a:r>
            <a:endParaRPr>
              <a:latin typeface="Arial"/>
              <a:ea typeface="Arial"/>
              <a:cs typeface="Arial"/>
              <a:sym typeface="Arial"/>
            </a:endParaRPr>
          </a:p>
          <a:p>
            <a:pPr indent="-381000" lvl="0" marL="914400" rtl="0" algn="l">
              <a:lnSpc>
                <a:spcPct val="70000"/>
              </a:lnSpc>
              <a:spcBef>
                <a:spcPts val="1200"/>
              </a:spcBef>
              <a:spcAft>
                <a:spcPts val="0"/>
              </a:spcAft>
              <a:buSzPts val="2400"/>
              <a:buChar char="●"/>
            </a:pPr>
            <a:r>
              <a:rPr b="1" lang="en-US">
                <a:latin typeface="Arial"/>
                <a:ea typeface="Arial"/>
                <a:cs typeface="Arial"/>
                <a:sym typeface="Arial"/>
              </a:rPr>
              <a:t>Gap:</a:t>
            </a:r>
            <a:r>
              <a:rPr lang="en-US">
                <a:latin typeface="Arial"/>
                <a:ea typeface="Arial"/>
                <a:cs typeface="Arial"/>
                <a:sym typeface="Arial"/>
              </a:rPr>
              <a:t> No role-based or student-specific support.</a:t>
            </a:r>
            <a:endParaRPr>
              <a:latin typeface="Arial"/>
              <a:ea typeface="Arial"/>
              <a:cs typeface="Arial"/>
              <a:sym typeface="Arial"/>
            </a:endParaRPr>
          </a:p>
          <a:p>
            <a:pPr indent="0" lvl="0" marL="0" rtl="0" algn="l">
              <a:lnSpc>
                <a:spcPct val="70000"/>
              </a:lnSpc>
              <a:spcBef>
                <a:spcPts val="1200"/>
              </a:spcBef>
              <a:spcAft>
                <a:spcPts val="0"/>
              </a:spcAft>
              <a:buNone/>
            </a:pPr>
            <a:r>
              <a:rPr lang="en-US">
                <a:latin typeface="Arial"/>
                <a:ea typeface="Arial"/>
                <a:cs typeface="Arial"/>
                <a:sym typeface="Arial"/>
              </a:rPr>
              <a:t> </a:t>
            </a:r>
            <a:r>
              <a:rPr b="1" lang="en-US">
                <a:latin typeface="Arial"/>
                <a:ea typeface="Arial"/>
                <a:cs typeface="Arial"/>
                <a:sym typeface="Arial"/>
              </a:rPr>
              <a:t>Multi-Modal &amp; Multi-Language</a:t>
            </a:r>
            <a:endParaRPr b="1">
              <a:latin typeface="Arial"/>
              <a:ea typeface="Arial"/>
              <a:cs typeface="Arial"/>
              <a:sym typeface="Arial"/>
            </a:endParaRPr>
          </a:p>
          <a:p>
            <a:pPr indent="-381000" lvl="0" marL="914400" rtl="0" algn="l">
              <a:lnSpc>
                <a:spcPct val="70000"/>
              </a:lnSpc>
              <a:spcBef>
                <a:spcPts val="1200"/>
              </a:spcBef>
              <a:spcAft>
                <a:spcPts val="0"/>
              </a:spcAft>
              <a:buSzPts val="2400"/>
              <a:buChar char="●"/>
            </a:pPr>
            <a:r>
              <a:rPr lang="en-US">
                <a:latin typeface="Arial"/>
                <a:ea typeface="Arial"/>
                <a:cs typeface="Arial"/>
                <a:sym typeface="Arial"/>
              </a:rPr>
              <a:t>Mostly text-only, English-only.</a:t>
            </a:r>
            <a:endParaRPr>
              <a:latin typeface="Arial"/>
              <a:ea typeface="Arial"/>
              <a:cs typeface="Arial"/>
              <a:sym typeface="Arial"/>
            </a:endParaRPr>
          </a:p>
          <a:p>
            <a:pPr indent="-381000" lvl="0" marL="914400" rtl="0" algn="l">
              <a:lnSpc>
                <a:spcPct val="70000"/>
              </a:lnSpc>
              <a:spcBef>
                <a:spcPts val="1200"/>
              </a:spcBef>
              <a:spcAft>
                <a:spcPts val="0"/>
              </a:spcAft>
              <a:buSzPts val="2400"/>
              <a:buChar char="●"/>
            </a:pPr>
            <a:r>
              <a:rPr b="1" lang="en-US">
                <a:latin typeface="Arial"/>
                <a:ea typeface="Arial"/>
                <a:cs typeface="Arial"/>
                <a:sym typeface="Arial"/>
              </a:rPr>
              <a:t>Gap:</a:t>
            </a:r>
            <a:r>
              <a:rPr lang="en-US">
                <a:latin typeface="Arial"/>
                <a:ea typeface="Arial"/>
                <a:cs typeface="Arial"/>
                <a:sym typeface="Arial"/>
              </a:rPr>
              <a:t> No support for regional languages, voice, or diagrams.</a:t>
            </a:r>
            <a:endParaRPr>
              <a:latin typeface="Arial"/>
              <a:ea typeface="Arial"/>
              <a:cs typeface="Arial"/>
              <a:sym typeface="Arial"/>
            </a:endParaRPr>
          </a:p>
          <a:p>
            <a:pPr indent="0" lvl="0" marL="0" rtl="0" algn="l">
              <a:lnSpc>
                <a:spcPct val="70000"/>
              </a:lnSpc>
              <a:spcBef>
                <a:spcPts val="1200"/>
              </a:spcBef>
              <a:spcAft>
                <a:spcPts val="0"/>
              </a:spcAft>
              <a:buNone/>
            </a:pPr>
            <a:r>
              <a:rPr b="1" lang="en-US">
                <a:latin typeface="Arial"/>
                <a:ea typeface="Arial"/>
                <a:cs typeface="Arial"/>
                <a:sym typeface="Arial"/>
              </a:rPr>
              <a:t>Deployment Challenges</a:t>
            </a:r>
            <a:endParaRPr b="1">
              <a:latin typeface="Arial"/>
              <a:ea typeface="Arial"/>
              <a:cs typeface="Arial"/>
              <a:sym typeface="Arial"/>
            </a:endParaRPr>
          </a:p>
          <a:p>
            <a:pPr indent="-381000" lvl="0" marL="914400" rtl="0" algn="l">
              <a:lnSpc>
                <a:spcPct val="70000"/>
              </a:lnSpc>
              <a:spcBef>
                <a:spcPts val="1200"/>
              </a:spcBef>
              <a:spcAft>
                <a:spcPts val="0"/>
              </a:spcAft>
              <a:buSzPts val="2400"/>
              <a:buChar char="●"/>
            </a:pPr>
            <a:r>
              <a:rPr lang="en-US">
                <a:latin typeface="Arial"/>
                <a:ea typeface="Arial"/>
                <a:cs typeface="Arial"/>
                <a:sym typeface="Arial"/>
              </a:rPr>
              <a:t>Existing AIs are cloud-heavy &amp; costly.</a:t>
            </a:r>
            <a:endParaRPr>
              <a:latin typeface="Arial"/>
              <a:ea typeface="Arial"/>
              <a:cs typeface="Arial"/>
              <a:sym typeface="Arial"/>
            </a:endParaRPr>
          </a:p>
          <a:p>
            <a:pPr indent="-381000" lvl="0" marL="914400" rtl="0" algn="l">
              <a:lnSpc>
                <a:spcPct val="70000"/>
              </a:lnSpc>
              <a:spcBef>
                <a:spcPts val="1200"/>
              </a:spcBef>
              <a:spcAft>
                <a:spcPts val="0"/>
              </a:spcAft>
              <a:buSzPts val="2400"/>
              <a:buChar char="●"/>
            </a:pPr>
            <a:r>
              <a:rPr b="1" lang="en-US">
                <a:latin typeface="Arial"/>
                <a:ea typeface="Arial"/>
                <a:cs typeface="Arial"/>
                <a:sym typeface="Arial"/>
              </a:rPr>
              <a:t>Gap:</a:t>
            </a:r>
            <a:r>
              <a:rPr lang="en-US">
                <a:latin typeface="Arial"/>
                <a:ea typeface="Arial"/>
                <a:cs typeface="Arial"/>
                <a:sym typeface="Arial"/>
              </a:rPr>
              <a:t> No lightweight, scalable, affordable solution for universities.</a:t>
            </a:r>
            <a:br>
              <a:rPr lang="en-US">
                <a:latin typeface="Arial"/>
                <a:ea typeface="Arial"/>
                <a:cs typeface="Arial"/>
                <a:sym typeface="Arial"/>
              </a:rPr>
            </a:br>
            <a:endParaRPr>
              <a:latin typeface="Arial"/>
              <a:ea typeface="Arial"/>
              <a:cs typeface="Arial"/>
              <a:sym typeface="Arial"/>
            </a:endParaRPr>
          </a:p>
          <a:p>
            <a:pPr indent="0" lvl="0" marL="457200" rtl="0" algn="l">
              <a:lnSpc>
                <a:spcPct val="70000"/>
              </a:lnSpc>
              <a:spcBef>
                <a:spcPts val="1200"/>
              </a:spcBef>
              <a:spcAft>
                <a:spcPts val="0"/>
              </a:spcAft>
              <a:buNone/>
            </a:pPr>
            <a:r>
              <a:t/>
            </a:r>
            <a:endParaRPr b="1">
              <a:latin typeface="Arial"/>
              <a:ea typeface="Arial"/>
              <a:cs typeface="Arial"/>
              <a:sym typeface="Arial"/>
            </a:endParaRPr>
          </a:p>
          <a:p>
            <a:pPr indent="0" lvl="0" marL="0" rtl="0" algn="l">
              <a:lnSpc>
                <a:spcPct val="70000"/>
              </a:lnSpc>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754cee0eb2_0_1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sz="2550">
                <a:solidFill>
                  <a:schemeClr val="dk1"/>
                </a:solidFill>
                <a:latin typeface="Arial"/>
                <a:ea typeface="Arial"/>
                <a:cs typeface="Arial"/>
                <a:sym typeface="Arial"/>
              </a:rPr>
              <a:t>Proposed Method &amp; Feasibility Study</a:t>
            </a:r>
            <a:endParaRPr>
              <a:latin typeface="Cambria"/>
              <a:ea typeface="Cambria"/>
              <a:cs typeface="Cambria"/>
              <a:sym typeface="Cambria"/>
            </a:endParaRPr>
          </a:p>
        </p:txBody>
      </p:sp>
      <p:sp>
        <p:nvSpPr>
          <p:cNvPr id="128" name="Google Shape;128;g3754cee0eb2_0_10"/>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None/>
            </a:pPr>
            <a:r>
              <a:rPr b="1" lang="en-US">
                <a:latin typeface="Arial"/>
                <a:ea typeface="Arial"/>
                <a:cs typeface="Arial"/>
                <a:sym typeface="Arial"/>
              </a:rPr>
              <a:t>Proposed Approach</a:t>
            </a:r>
            <a:endParaRPr b="1">
              <a:latin typeface="Arial"/>
              <a:ea typeface="Arial"/>
              <a:cs typeface="Arial"/>
              <a:sym typeface="Arial"/>
            </a:endParaRPr>
          </a:p>
          <a:p>
            <a:pPr indent="0" lvl="0" marL="0" rtl="0" algn="just">
              <a:lnSpc>
                <a:spcPct val="100000"/>
              </a:lnSpc>
              <a:spcBef>
                <a:spcPts val="0"/>
              </a:spcBef>
              <a:spcAft>
                <a:spcPts val="0"/>
              </a:spcAft>
              <a:buClr>
                <a:schemeClr val="dk1"/>
              </a:buClr>
              <a:buSzPts val="1100"/>
              <a:buFont typeface="Arial"/>
              <a:buNone/>
            </a:pPr>
            <a:r>
              <a:t/>
            </a:r>
            <a:endParaRPr b="1">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rPr b="1" lang="en-US">
                <a:latin typeface="Arial"/>
                <a:ea typeface="Arial"/>
                <a:cs typeface="Arial"/>
                <a:sym typeface="Arial"/>
              </a:rPr>
              <a:t>Data Ingestion: </a:t>
            </a:r>
            <a:r>
              <a:rPr lang="en-US" sz="2300">
                <a:latin typeface="Arial"/>
                <a:ea typeface="Arial"/>
                <a:cs typeface="Arial"/>
                <a:sym typeface="Arial"/>
              </a:rPr>
              <a:t>Circulars, FAQs, notices, policies stored in a vector database.</a:t>
            </a:r>
            <a:endParaRPr sz="2300">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t/>
            </a:r>
            <a:endParaRPr b="1">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rPr b="1" lang="en-US">
                <a:latin typeface="Arial"/>
                <a:ea typeface="Arial"/>
                <a:cs typeface="Arial"/>
                <a:sym typeface="Arial"/>
              </a:rPr>
              <a:t>Orchestration: </a:t>
            </a:r>
            <a:r>
              <a:rPr lang="en-US" sz="2300">
                <a:latin typeface="Arial"/>
                <a:ea typeface="Arial"/>
                <a:cs typeface="Arial"/>
                <a:sym typeface="Arial"/>
              </a:rPr>
              <a:t>Intent detection to route between Q&amp;A and student services.</a:t>
            </a:r>
            <a:endParaRPr sz="2300">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t/>
            </a:r>
            <a:endParaRPr b="1" sz="2300">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rPr b="1" lang="en-US">
                <a:latin typeface="Arial"/>
                <a:ea typeface="Arial"/>
                <a:cs typeface="Arial"/>
                <a:sym typeface="Arial"/>
              </a:rPr>
              <a:t>RAG Pipeline: </a:t>
            </a:r>
            <a:r>
              <a:rPr lang="en-US" sz="2300">
                <a:latin typeface="Arial"/>
                <a:ea typeface="Arial"/>
                <a:cs typeface="Arial"/>
                <a:sym typeface="Arial"/>
              </a:rPr>
              <a:t>Retrieval + LLM generation with citation of sources.</a:t>
            </a:r>
            <a:endParaRPr sz="2300">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t/>
            </a:r>
            <a:endParaRPr b="1">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rPr b="1" lang="en-US">
                <a:latin typeface="Arial"/>
                <a:ea typeface="Arial"/>
                <a:cs typeface="Arial"/>
                <a:sym typeface="Arial"/>
              </a:rPr>
              <a:t>Guardrails:</a:t>
            </a:r>
            <a:r>
              <a:rPr b="1" lang="en-US" sz="2300">
                <a:latin typeface="Arial"/>
                <a:ea typeface="Arial"/>
                <a:cs typeface="Arial"/>
                <a:sym typeface="Arial"/>
              </a:rPr>
              <a:t> </a:t>
            </a:r>
            <a:r>
              <a:rPr lang="en-US" sz="2300">
                <a:latin typeface="Arial"/>
                <a:ea typeface="Arial"/>
                <a:cs typeface="Arial"/>
                <a:sym typeface="Arial"/>
              </a:rPr>
              <a:t>Domain glossary, PII redaction, fallback to human agent.</a:t>
            </a:r>
            <a:endParaRPr sz="2300">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t/>
            </a:r>
            <a:endParaRPr b="1">
              <a:latin typeface="Arial"/>
              <a:ea typeface="Arial"/>
              <a:cs typeface="Arial"/>
              <a:sym typeface="Arial"/>
            </a:endParaRPr>
          </a:p>
          <a:p>
            <a:pPr indent="-190500" lvl="0" marL="342900" rtl="0" algn="just">
              <a:lnSpc>
                <a:spcPct val="100000"/>
              </a:lnSpc>
              <a:spcBef>
                <a:spcPts val="0"/>
              </a:spcBef>
              <a:spcAft>
                <a:spcPts val="0"/>
              </a:spcAft>
              <a:buClr>
                <a:schemeClr val="dk1"/>
              </a:buClr>
              <a:buSzPts val="1100"/>
              <a:buFont typeface="Arial"/>
              <a:buNone/>
            </a:pPr>
            <a:r>
              <a:rPr b="1" lang="en-US">
                <a:latin typeface="Arial"/>
                <a:ea typeface="Arial"/>
                <a:cs typeface="Arial"/>
                <a:sym typeface="Arial"/>
              </a:rPr>
              <a:t>Evaluation: </a:t>
            </a:r>
            <a:r>
              <a:rPr lang="en-US" sz="2300">
                <a:latin typeface="Arial"/>
                <a:ea typeface="Arial"/>
                <a:cs typeface="Arial"/>
                <a:sym typeface="Arial"/>
              </a:rPr>
              <a:t>Accuracy, containment rate, student satisfaction scores.</a:t>
            </a:r>
            <a:endParaRPr sz="2300">
              <a:latin typeface="Arial"/>
              <a:ea typeface="Arial"/>
              <a:cs typeface="Arial"/>
              <a:sym typeface="Arial"/>
            </a:endParaRPr>
          </a:p>
          <a:p>
            <a:pPr indent="-190500" lvl="0" marL="342900" rtl="0" algn="just">
              <a:lnSpc>
                <a:spcPct val="100000"/>
              </a:lnSpc>
              <a:spcBef>
                <a:spcPts val="0"/>
              </a:spcBef>
              <a:spcAft>
                <a:spcPts val="0"/>
              </a:spcAft>
              <a:buClr>
                <a:schemeClr val="dk1"/>
              </a:buClr>
              <a:buSzPts val="2400"/>
              <a:buNone/>
            </a:pPr>
            <a:r>
              <a:t/>
            </a:r>
            <a:endParaRPr sz="23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34" name="Google Shape;134;p5"/>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190500" lvl="0" marL="342900" rtl="0" algn="just">
              <a:lnSpc>
                <a:spcPct val="100000"/>
              </a:lnSpc>
              <a:spcBef>
                <a:spcPts val="0"/>
              </a:spcBef>
              <a:spcAft>
                <a:spcPts val="0"/>
              </a:spcAft>
              <a:buClr>
                <a:schemeClr val="dk1"/>
              </a:buClr>
              <a:buSzPts val="2400"/>
              <a:buNone/>
            </a:pPr>
            <a:r>
              <a:rPr lang="en-US" u="sng">
                <a:latin typeface="Cambria"/>
                <a:ea typeface="Cambria"/>
                <a:cs typeface="Cambria"/>
                <a:sym typeface="Cambria"/>
              </a:rPr>
              <a:t>Technology Stack Components:</a:t>
            </a:r>
            <a:endParaRPr b="1" sz="2300">
              <a:latin typeface="Arial"/>
              <a:ea typeface="Arial"/>
              <a:cs typeface="Arial"/>
              <a:sym typeface="Arial"/>
            </a:endParaRPr>
          </a:p>
          <a:p>
            <a:pPr indent="-381000" lvl="0" marL="457200" rtl="0" algn="l">
              <a:lnSpc>
                <a:spcPct val="115000"/>
              </a:lnSpc>
              <a:spcBef>
                <a:spcPts val="1200"/>
              </a:spcBef>
              <a:spcAft>
                <a:spcPts val="0"/>
              </a:spcAft>
              <a:buSzPts val="2400"/>
              <a:buChar char="●"/>
            </a:pPr>
            <a:r>
              <a:rPr b="1" lang="en-US">
                <a:latin typeface="Arial"/>
                <a:ea typeface="Arial"/>
                <a:cs typeface="Arial"/>
                <a:sym typeface="Arial"/>
              </a:rPr>
              <a:t>Frontend:</a:t>
            </a:r>
            <a:r>
              <a:rPr lang="en-US">
                <a:latin typeface="Arial"/>
                <a:ea typeface="Arial"/>
                <a:cs typeface="Arial"/>
                <a:sym typeface="Arial"/>
              </a:rPr>
              <a:t> React.js / Flutter</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Backend:</a:t>
            </a:r>
            <a:r>
              <a:rPr lang="en-US">
                <a:latin typeface="Arial"/>
                <a:ea typeface="Arial"/>
                <a:cs typeface="Arial"/>
                <a:sym typeface="Arial"/>
              </a:rPr>
              <a:t> Python (FastAPI/Flask)</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AI/NLP:</a:t>
            </a:r>
            <a:r>
              <a:rPr lang="en-US">
                <a:latin typeface="Arial"/>
                <a:ea typeface="Arial"/>
                <a:cs typeface="Arial"/>
                <a:sym typeface="Arial"/>
              </a:rPr>
              <a:t> OpenAI GPT / LLaMA / Hugging Face + LangChain</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Database:</a:t>
            </a:r>
            <a:r>
              <a:rPr lang="en-US">
                <a:latin typeface="Arial"/>
                <a:ea typeface="Arial"/>
                <a:cs typeface="Arial"/>
                <a:sym typeface="Arial"/>
              </a:rPr>
              <a:t> PostgreSQL / MongoDB + FAISS/Pinecone for vector search</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Hosting:</a:t>
            </a:r>
            <a:r>
              <a:rPr lang="en-US">
                <a:latin typeface="Arial"/>
                <a:ea typeface="Arial"/>
                <a:cs typeface="Arial"/>
                <a:sym typeface="Arial"/>
              </a:rPr>
              <a:t> AWS / GCP / Azure, GitHub for version control</a:t>
            </a:r>
            <a:endParaRPr>
              <a:latin typeface="Arial"/>
              <a:ea typeface="Arial"/>
              <a:cs typeface="Arial"/>
              <a:sym typeface="Arial"/>
            </a:endParaRPr>
          </a:p>
          <a:p>
            <a:pPr indent="0" lvl="0" marL="0" rtl="0" algn="l">
              <a:lnSpc>
                <a:spcPct val="115000"/>
              </a:lnSpc>
              <a:spcBef>
                <a:spcPts val="1200"/>
              </a:spcBef>
              <a:spcAft>
                <a:spcPts val="0"/>
              </a:spcAft>
              <a:buNone/>
            </a:pPr>
            <a:r>
              <a:t/>
            </a:r>
            <a:endParaRPr b="1" sz="1100">
              <a:latin typeface="Arial"/>
              <a:ea typeface="Arial"/>
              <a:cs typeface="Arial"/>
              <a:sym typeface="Arial"/>
            </a:endParaRPr>
          </a:p>
          <a:p>
            <a:pPr indent="-190500" lvl="0" marL="342900" rtl="0" algn="just">
              <a:spcBef>
                <a:spcPts val="1200"/>
              </a:spcBef>
              <a:spcAft>
                <a:spcPts val="0"/>
              </a:spcAft>
              <a:buClr>
                <a:schemeClr val="dk1"/>
              </a:buClr>
              <a:buSzPts val="1100"/>
              <a:buFont typeface="Arial"/>
              <a:buNone/>
            </a:pPr>
            <a:r>
              <a:t/>
            </a:r>
            <a:endParaRPr b="1">
              <a:latin typeface="Arial"/>
              <a:ea typeface="Arial"/>
              <a:cs typeface="Arial"/>
              <a:sym typeface="Arial"/>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88766daf13_2_18"/>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System Modules and Functionalities</a:t>
            </a:r>
            <a:endParaRPr/>
          </a:p>
        </p:txBody>
      </p:sp>
      <p:sp>
        <p:nvSpPr>
          <p:cNvPr id="140" name="Google Shape;140;g388766daf13_2_18"/>
          <p:cNvSpPr txBox="1"/>
          <p:nvPr>
            <p:ph idx="1" type="body"/>
          </p:nvPr>
        </p:nvSpPr>
        <p:spPr>
          <a:xfrm>
            <a:off x="812800" y="883975"/>
            <a:ext cx="10668000" cy="5212200"/>
          </a:xfrm>
          <a:prstGeom prst="rect">
            <a:avLst/>
          </a:prstGeom>
        </p:spPr>
        <p:txBody>
          <a:bodyPr anchorCtr="0" anchor="t" bIns="45700" lIns="91425" spcFirstLastPara="1" rIns="91425" wrap="square" tIns="45700">
            <a:noAutofit/>
          </a:bodyPr>
          <a:lstStyle/>
          <a:p>
            <a:pPr indent="0" lvl="0" marL="0" rtl="0" algn="l">
              <a:lnSpc>
                <a:spcPct val="100000"/>
              </a:lnSpc>
              <a:spcBef>
                <a:spcPts val="1400"/>
              </a:spcBef>
              <a:spcAft>
                <a:spcPts val="0"/>
              </a:spcAft>
              <a:buClr>
                <a:schemeClr val="dk1"/>
              </a:buClr>
              <a:buSzPts val="1100"/>
              <a:buFont typeface="Arial"/>
              <a:buNone/>
            </a:pPr>
            <a:r>
              <a:rPr b="1" lang="en-US" sz="2300">
                <a:latin typeface="Arial"/>
                <a:ea typeface="Arial"/>
                <a:cs typeface="Arial"/>
                <a:sym typeface="Arial"/>
              </a:rPr>
              <a:t>User Module</a:t>
            </a:r>
            <a:endParaRPr b="1" sz="2300">
              <a:latin typeface="Arial"/>
              <a:ea typeface="Arial"/>
              <a:cs typeface="Arial"/>
              <a:sym typeface="Arial"/>
            </a:endParaRPr>
          </a:p>
          <a:p>
            <a:pPr indent="-374650" lvl="0" marL="914400" rtl="0" algn="l">
              <a:lnSpc>
                <a:spcPct val="100000"/>
              </a:lnSpc>
              <a:spcBef>
                <a:spcPts val="1200"/>
              </a:spcBef>
              <a:spcAft>
                <a:spcPts val="0"/>
              </a:spcAft>
              <a:buSzPts val="2300"/>
              <a:buChar char="●"/>
            </a:pPr>
            <a:r>
              <a:rPr lang="en-US" sz="2300">
                <a:latin typeface="Arial"/>
                <a:ea typeface="Arial"/>
                <a:cs typeface="Arial"/>
                <a:sym typeface="Arial"/>
              </a:rPr>
              <a:t>Interface for students, parents, and staff</a:t>
            </a:r>
            <a:endParaRPr sz="2300">
              <a:latin typeface="Arial"/>
              <a:ea typeface="Arial"/>
              <a:cs typeface="Arial"/>
              <a:sym typeface="Arial"/>
            </a:endParaRPr>
          </a:p>
          <a:p>
            <a:pPr indent="-374650" lvl="0" marL="914400" rtl="0" algn="l">
              <a:lnSpc>
                <a:spcPct val="100000"/>
              </a:lnSpc>
              <a:spcBef>
                <a:spcPts val="0"/>
              </a:spcBef>
              <a:spcAft>
                <a:spcPts val="0"/>
              </a:spcAft>
              <a:buSzPts val="2300"/>
              <a:buChar char="●"/>
            </a:pPr>
            <a:r>
              <a:rPr lang="en-US" sz="2300">
                <a:latin typeface="Arial"/>
                <a:ea typeface="Arial"/>
                <a:cs typeface="Arial"/>
                <a:sym typeface="Arial"/>
              </a:rPr>
              <a:t>Accepts queries (text/voice), displays responses</a:t>
            </a:r>
            <a:endParaRPr sz="2300">
              <a:latin typeface="Arial"/>
              <a:ea typeface="Arial"/>
              <a:cs typeface="Arial"/>
              <a:sym typeface="Arial"/>
            </a:endParaRPr>
          </a:p>
          <a:p>
            <a:pPr indent="-374650" lvl="0" marL="914400" rtl="0" algn="l">
              <a:lnSpc>
                <a:spcPct val="100000"/>
              </a:lnSpc>
              <a:spcBef>
                <a:spcPts val="0"/>
              </a:spcBef>
              <a:spcAft>
                <a:spcPts val="0"/>
              </a:spcAft>
              <a:buSzPts val="2300"/>
              <a:buChar char="●"/>
            </a:pPr>
            <a:r>
              <a:rPr lang="en-US" sz="2300">
                <a:latin typeface="Arial"/>
                <a:ea typeface="Arial"/>
                <a:cs typeface="Arial"/>
                <a:sym typeface="Arial"/>
              </a:rPr>
              <a:t>Accessible via web &amp; mobile</a:t>
            </a:r>
            <a:endParaRPr sz="2300">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rPr b="1" lang="en-US" sz="2300">
                <a:latin typeface="Arial"/>
                <a:ea typeface="Arial"/>
                <a:cs typeface="Arial"/>
                <a:sym typeface="Arial"/>
              </a:rPr>
              <a:t>Chatbot Engine (AI/NLP Module)</a:t>
            </a:r>
            <a:endParaRPr b="1" sz="2300">
              <a:latin typeface="Arial"/>
              <a:ea typeface="Arial"/>
              <a:cs typeface="Arial"/>
              <a:sym typeface="Arial"/>
            </a:endParaRPr>
          </a:p>
          <a:p>
            <a:pPr indent="-374650" lvl="0" marL="914400" rtl="0" algn="l">
              <a:lnSpc>
                <a:spcPct val="100000"/>
              </a:lnSpc>
              <a:spcBef>
                <a:spcPts val="1200"/>
              </a:spcBef>
              <a:spcAft>
                <a:spcPts val="0"/>
              </a:spcAft>
              <a:buSzPts val="2300"/>
              <a:buChar char="●"/>
            </a:pPr>
            <a:r>
              <a:rPr lang="en-US" sz="2300">
                <a:latin typeface="Arial"/>
                <a:ea typeface="Arial"/>
                <a:cs typeface="Arial"/>
                <a:sym typeface="Arial"/>
              </a:rPr>
              <a:t>Natural Language Understanding (LLMs)</a:t>
            </a:r>
            <a:endParaRPr sz="2300">
              <a:latin typeface="Arial"/>
              <a:ea typeface="Arial"/>
              <a:cs typeface="Arial"/>
              <a:sym typeface="Arial"/>
            </a:endParaRPr>
          </a:p>
          <a:p>
            <a:pPr indent="-374650" lvl="0" marL="914400" rtl="0" algn="l">
              <a:lnSpc>
                <a:spcPct val="100000"/>
              </a:lnSpc>
              <a:spcBef>
                <a:spcPts val="0"/>
              </a:spcBef>
              <a:spcAft>
                <a:spcPts val="0"/>
              </a:spcAft>
              <a:buSzPts val="2300"/>
              <a:buChar char="●"/>
            </a:pPr>
            <a:r>
              <a:rPr lang="en-US" sz="2300">
                <a:latin typeface="Arial"/>
                <a:ea typeface="Arial"/>
                <a:cs typeface="Arial"/>
                <a:sym typeface="Arial"/>
              </a:rPr>
              <a:t>LangChain for prompt handling &amp; memory</a:t>
            </a:r>
            <a:endParaRPr sz="2300">
              <a:latin typeface="Arial"/>
              <a:ea typeface="Arial"/>
              <a:cs typeface="Arial"/>
              <a:sym typeface="Arial"/>
            </a:endParaRPr>
          </a:p>
          <a:p>
            <a:pPr indent="-374650" lvl="0" marL="914400" rtl="0" algn="l">
              <a:lnSpc>
                <a:spcPct val="100000"/>
              </a:lnSpc>
              <a:spcBef>
                <a:spcPts val="0"/>
              </a:spcBef>
              <a:spcAft>
                <a:spcPts val="0"/>
              </a:spcAft>
              <a:buSzPts val="2300"/>
              <a:buChar char="●"/>
            </a:pPr>
            <a:r>
              <a:rPr lang="en-US" sz="2300">
                <a:latin typeface="Arial"/>
                <a:ea typeface="Arial"/>
                <a:cs typeface="Arial"/>
                <a:sym typeface="Arial"/>
              </a:rPr>
              <a:t>Generates accurate, context-aware responses</a:t>
            </a:r>
            <a:endParaRPr sz="2300">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rPr b="1" lang="en-US" sz="2300">
                <a:latin typeface="Arial"/>
                <a:ea typeface="Arial"/>
                <a:cs typeface="Arial"/>
                <a:sym typeface="Arial"/>
              </a:rPr>
              <a:t> Knowledge Base / Data Module</a:t>
            </a:r>
            <a:endParaRPr b="1" sz="2300">
              <a:latin typeface="Arial"/>
              <a:ea typeface="Arial"/>
              <a:cs typeface="Arial"/>
              <a:sym typeface="Arial"/>
            </a:endParaRPr>
          </a:p>
          <a:p>
            <a:pPr indent="-374650" lvl="0" marL="914400" rtl="0" algn="l">
              <a:lnSpc>
                <a:spcPct val="100000"/>
              </a:lnSpc>
              <a:spcBef>
                <a:spcPts val="1200"/>
              </a:spcBef>
              <a:spcAft>
                <a:spcPts val="0"/>
              </a:spcAft>
              <a:buSzPts val="2300"/>
              <a:buChar char="●"/>
            </a:pPr>
            <a:r>
              <a:rPr lang="en-US" sz="2300">
                <a:latin typeface="Arial"/>
                <a:ea typeface="Arial"/>
                <a:cs typeface="Arial"/>
                <a:sym typeface="Arial"/>
              </a:rPr>
              <a:t>Stores syllabus, FAQs, admission &amp; placement data</a:t>
            </a:r>
            <a:endParaRPr sz="2300">
              <a:latin typeface="Arial"/>
              <a:ea typeface="Arial"/>
              <a:cs typeface="Arial"/>
              <a:sym typeface="Arial"/>
            </a:endParaRPr>
          </a:p>
          <a:p>
            <a:pPr indent="-374650" lvl="0" marL="914400" rtl="0" algn="l">
              <a:lnSpc>
                <a:spcPct val="100000"/>
              </a:lnSpc>
              <a:spcBef>
                <a:spcPts val="0"/>
              </a:spcBef>
              <a:spcAft>
                <a:spcPts val="0"/>
              </a:spcAft>
              <a:buSzPts val="2300"/>
              <a:buChar char="●"/>
            </a:pPr>
            <a:r>
              <a:rPr lang="en-US" sz="2300">
                <a:latin typeface="Arial"/>
                <a:ea typeface="Arial"/>
                <a:cs typeface="Arial"/>
                <a:sym typeface="Arial"/>
              </a:rPr>
              <a:t>Vector DB (FAISS/Pinecone) for semantic search</a:t>
            </a:r>
            <a:endParaRPr sz="2300">
              <a:latin typeface="Arial"/>
              <a:ea typeface="Arial"/>
              <a:cs typeface="Arial"/>
              <a:sym typeface="Arial"/>
            </a:endParaRPr>
          </a:p>
          <a:p>
            <a:pPr indent="-374650" lvl="0" marL="914400" rtl="0" algn="l">
              <a:lnSpc>
                <a:spcPct val="100000"/>
              </a:lnSpc>
              <a:spcBef>
                <a:spcPts val="0"/>
              </a:spcBef>
              <a:spcAft>
                <a:spcPts val="0"/>
              </a:spcAft>
              <a:buSzPts val="2300"/>
              <a:buChar char="●"/>
            </a:pPr>
            <a:r>
              <a:rPr lang="en-US" sz="2300">
                <a:latin typeface="Arial"/>
                <a:ea typeface="Arial"/>
                <a:cs typeface="Arial"/>
                <a:sym typeface="Arial"/>
              </a:rPr>
              <a:t>Ensures verified, syllabus-based answers</a:t>
            </a:r>
            <a:br>
              <a:rPr lang="en-US" sz="2300">
                <a:latin typeface="Arial"/>
                <a:ea typeface="Arial"/>
                <a:cs typeface="Arial"/>
                <a:sym typeface="Arial"/>
              </a:rPr>
            </a:br>
            <a:endParaRPr sz="2300">
              <a:latin typeface="Arial"/>
              <a:ea typeface="Arial"/>
              <a:cs typeface="Arial"/>
              <a:sym typeface="Arial"/>
            </a:endParaRPr>
          </a:p>
          <a:p>
            <a:pPr indent="0" lvl="0" marL="0" rtl="0" algn="l">
              <a:lnSpc>
                <a:spcPct val="100000"/>
              </a:lnSpc>
              <a:spcBef>
                <a:spcPts val="1200"/>
              </a:spcBef>
              <a:spcAft>
                <a:spcPts val="0"/>
              </a:spcAft>
              <a:buNone/>
            </a:pPr>
            <a:r>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