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7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2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683C-58FF-4F1C-9614-BBA6BFBFB212}" type="datetimeFigureOut">
              <a:rPr lang="en-US" smtClean="0"/>
              <a:t>13-Nov-22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BBB1C-25D1-4EBF-ADD2-8298A3CC7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0343"/>
            <a:ext cx="9144000" cy="106720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Georgia" panose="02040502050405020303" pitchFamily="18" charset="0"/>
              </a:rPr>
              <a:t>MEMS Magnetic Field Sensors with Integrated Powder-Based Permanent Magnets</a:t>
            </a:r>
            <a:endParaRPr lang="en-US" sz="3200" dirty="0">
              <a:solidFill>
                <a:srgbClr val="0000F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9523"/>
            <a:ext cx="9144000" cy="309920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Jemish </a:t>
            </a:r>
            <a:r>
              <a:rPr lang="en-US" dirty="0" err="1" smtClean="0">
                <a:latin typeface="Georgia" panose="02040502050405020303" pitchFamily="18" charset="0"/>
              </a:rPr>
              <a:t>Naliyapara</a:t>
            </a:r>
            <a:r>
              <a:rPr lang="en-US" dirty="0" smtClean="0">
                <a:latin typeface="Georgia" panose="02040502050405020303" pitchFamily="18" charset="0"/>
              </a:rPr>
              <a:t> (18114)</a:t>
            </a:r>
          </a:p>
          <a:p>
            <a:r>
              <a:rPr lang="en-US" dirty="0" err="1" smtClean="0">
                <a:latin typeface="Georgia" panose="02040502050405020303" pitchFamily="18" charset="0"/>
              </a:rPr>
              <a:t>Mayana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Yousuf</a:t>
            </a:r>
            <a:r>
              <a:rPr lang="en-US" dirty="0" smtClean="0">
                <a:latin typeface="Georgia" panose="02040502050405020303" pitchFamily="18" charset="0"/>
              </a:rPr>
              <a:t> Ali Khan (2120702)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1800" i="1" dirty="0" smtClean="0">
                <a:latin typeface="Georgia" panose="02040502050405020303" pitchFamily="18" charset="0"/>
              </a:rPr>
              <a:t>Under the guidance of </a:t>
            </a:r>
          </a:p>
          <a:p>
            <a:r>
              <a:rPr lang="en-US" dirty="0" smtClean="0">
                <a:latin typeface="Georgia" panose="02040502050405020303" pitchFamily="18" charset="0"/>
              </a:rPr>
              <a:t>Dr. </a:t>
            </a:r>
            <a:r>
              <a:rPr lang="en-US" dirty="0" err="1" smtClean="0">
                <a:latin typeface="Georgia" panose="02040502050405020303" pitchFamily="18" charset="0"/>
              </a:rPr>
              <a:t>Santanu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Talukder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sz="2200" dirty="0" smtClean="0">
                <a:latin typeface="Georgia" panose="02040502050405020303" pitchFamily="18" charset="0"/>
              </a:rPr>
              <a:t>ECS411 Introduction to MEMS</a:t>
            </a:r>
          </a:p>
          <a:p>
            <a:r>
              <a:rPr lang="en-US" sz="2200" dirty="0" smtClean="0">
                <a:latin typeface="Georgia" panose="02040502050405020303" pitchFamily="18" charset="0"/>
              </a:rPr>
              <a:t>IISER Bhopal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2880" y="195943"/>
            <a:ext cx="11782697" cy="643998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2889"/>
            <a:ext cx="10515600" cy="212739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Georgia" panose="02040502050405020303" pitchFamily="18" charset="0"/>
              </a:rPr>
              <a:t>MEMS has excellent feasibility in </a:t>
            </a:r>
            <a:r>
              <a:rPr lang="en-US" sz="2000" dirty="0" smtClean="0">
                <a:latin typeface="Georgia" panose="02040502050405020303" pitchFamily="18" charset="0"/>
              </a:rPr>
              <a:t>miniaturizing </a:t>
            </a:r>
            <a:r>
              <a:rPr lang="en-US" sz="2000" dirty="0">
                <a:latin typeface="Georgia" panose="02040502050405020303" pitchFamily="18" charset="0"/>
              </a:rPr>
              <a:t>sensors because to its compact size, low power consumption, good performance, and batch manufacturing</a:t>
            </a:r>
            <a:r>
              <a:rPr lang="en-US" sz="20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Electrical current measurement is essential for better performance in consumer electronics, power electronics and healthcare product.</a:t>
            </a:r>
          </a:p>
          <a:p>
            <a:r>
              <a:rPr lang="en-US" sz="2000" dirty="0" smtClean="0">
                <a:latin typeface="Georgia" panose="02040502050405020303" pitchFamily="18" charset="0"/>
              </a:rPr>
              <a:t>Electrical current can be measure by magnetic field produced by current. There are two type of sensors can be used for current measurement.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3557"/>
            <a:ext cx="4093698" cy="576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57"/>
            <a:ext cx="10515600" cy="60491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Introduction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66624" y="323557"/>
            <a:ext cx="580294" cy="57677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23406" y="4689566"/>
            <a:ext cx="118369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Sensors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8283" y="3569491"/>
            <a:ext cx="299641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Encircling based sensors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68283" y="5681417"/>
            <a:ext cx="2996418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Proximity based sensors</a:t>
            </a:r>
            <a:endParaRPr lang="en-US" sz="2000" dirty="0">
              <a:latin typeface="Georgia" panose="020405020504050203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07102" y="3969601"/>
            <a:ext cx="661181" cy="719965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101" y="5089677"/>
            <a:ext cx="661182" cy="59174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751" y="3059933"/>
            <a:ext cx="2619375" cy="1419225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983957" y="3600269"/>
            <a:ext cx="16740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Rogowski coil</a:t>
            </a:r>
          </a:p>
        </p:txBody>
      </p:sp>
      <p:cxnSp>
        <p:nvCxnSpPr>
          <p:cNvPr id="17" name="Straight Arrow Connector 16"/>
          <p:cNvCxnSpPr>
            <a:stCxn id="8" idx="3"/>
            <a:endCxn id="14" idx="1"/>
          </p:cNvCxnSpPr>
          <p:nvPr/>
        </p:nvCxnSpPr>
        <p:spPr>
          <a:xfrm>
            <a:off x="5964702" y="3769546"/>
            <a:ext cx="1199049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56392" r="9657" b="5035"/>
          <a:stretch/>
        </p:blipFill>
        <p:spPr>
          <a:xfrm>
            <a:off x="7163750" y="5122449"/>
            <a:ext cx="2619375" cy="152207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9946438" y="5281307"/>
            <a:ext cx="1711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Cantilever based MEMS sensor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2" name="Straight Arrow Connector 21"/>
          <p:cNvCxnSpPr>
            <a:stCxn id="9" idx="3"/>
            <a:endCxn id="19" idx="1"/>
          </p:cNvCxnSpPr>
          <p:nvPr/>
        </p:nvCxnSpPr>
        <p:spPr>
          <a:xfrm>
            <a:off x="5964701" y="5881472"/>
            <a:ext cx="1199049" cy="2012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1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1122240"/>
            <a:ext cx="10515600" cy="7196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Georgia" panose="02040502050405020303" pitchFamily="18" charset="0"/>
              </a:rPr>
              <a:t>We worked on a proximity- based sensor that is based on a cantilever mounted permanent magnet by following F. </a:t>
            </a:r>
            <a:r>
              <a:rPr lang="en-US" sz="2000" dirty="0" err="1" smtClean="0">
                <a:latin typeface="Georgia" panose="02040502050405020303" pitchFamily="18" charset="0"/>
              </a:rPr>
              <a:t>Niekiel</a:t>
            </a:r>
            <a:r>
              <a:rPr lang="en-US" sz="2000" dirty="0" smtClean="0">
                <a:latin typeface="Georgia" panose="02040502050405020303" pitchFamily="18" charset="0"/>
              </a:rPr>
              <a:t> et al.’s paper [1].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23557"/>
            <a:ext cx="4093698" cy="576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57"/>
            <a:ext cx="10515600" cy="60491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Theory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66624" y="323557"/>
            <a:ext cx="580294" cy="57677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89" y="2035635"/>
            <a:ext cx="4017569" cy="2477824"/>
          </a:xfrm>
          <a:prstGeom prst="rect">
            <a:avLst/>
          </a:prstGeom>
          <a:ln w="31750">
            <a:solidFill>
              <a:srgbClr val="00206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27222" y="5303520"/>
            <a:ext cx="204165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Permeant magnet at cantilever tip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35942" y="5303517"/>
            <a:ext cx="204165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Torque due to magnetic field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8457" y="5303517"/>
            <a:ext cx="2041657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Deflection due to torque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84734" y="5303518"/>
            <a:ext cx="3269066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eorgia" panose="02040502050405020303" pitchFamily="18" charset="0"/>
              </a:rPr>
              <a:t>Electric signal generated by piezoelectric material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4" name="Straight Arrow Connector 13"/>
          <p:cNvCxnSpPr>
            <a:stCxn id="11" idx="3"/>
            <a:endCxn id="12" idx="1"/>
          </p:cNvCxnSpPr>
          <p:nvPr/>
        </p:nvCxnSpPr>
        <p:spPr>
          <a:xfrm>
            <a:off x="7610114" y="5626683"/>
            <a:ext cx="474620" cy="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  <a:endCxn id="11" idx="1"/>
          </p:cNvCxnSpPr>
          <p:nvPr/>
        </p:nvCxnSpPr>
        <p:spPr>
          <a:xfrm>
            <a:off x="5077599" y="5626683"/>
            <a:ext cx="490858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0" idx="1"/>
          </p:cNvCxnSpPr>
          <p:nvPr/>
        </p:nvCxnSpPr>
        <p:spPr>
          <a:xfrm flipV="1">
            <a:off x="2468879" y="5626683"/>
            <a:ext cx="567063" cy="3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84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1882" y="351211"/>
            <a:ext cx="1696998" cy="335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Case: A</a:t>
            </a:r>
            <a:endParaRPr lang="en-US" sz="2000" dirty="0" smtClean="0">
              <a:latin typeface="Georgia" panose="02040502050405020303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959322" y="351211"/>
            <a:ext cx="1696998" cy="3357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Case: B</a:t>
            </a:r>
            <a:endParaRPr lang="en-US" sz="2000" dirty="0" smtClean="0"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6009" r="50280" b="3685"/>
          <a:stretch/>
        </p:blipFill>
        <p:spPr>
          <a:xfrm>
            <a:off x="1848981" y="836023"/>
            <a:ext cx="2076995" cy="208466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2" t="6341" r="3453" b="10989"/>
          <a:stretch/>
        </p:blipFill>
        <p:spPr>
          <a:xfrm>
            <a:off x="8159472" y="836023"/>
            <a:ext cx="2109775" cy="2084660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882" y="3143250"/>
                <a:ext cx="4728806" cy="307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Magnetic moment,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Torque,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=(0,0,0)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Deflection of the cantilever beam,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Elastic energy of cantilever,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2" y="3143250"/>
                <a:ext cx="4728806" cy="3073598"/>
              </a:xfrm>
              <a:prstGeom prst="rect">
                <a:avLst/>
              </a:prstGeom>
              <a:blipFill>
                <a:blip r:embed="rId3"/>
                <a:stretch>
                  <a:fillRect l="-903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959322" y="3143250"/>
                <a:ext cx="4728806" cy="3073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Magnetic moment,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Torque,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=(0,0,0)</m:t>
                    </m:r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Force,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𝐼𝑚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Deflection of the cantilever beam,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Elastic energy of cantilever,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322" y="3143250"/>
                <a:ext cx="4728806" cy="3073598"/>
              </a:xfrm>
              <a:prstGeom prst="rect">
                <a:avLst/>
              </a:prstGeom>
              <a:blipFill>
                <a:blip r:embed="rId4"/>
                <a:stretch>
                  <a:fillRect l="-903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53990" y="1345474"/>
                <a:ext cx="3709850" cy="1039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eorgia" panose="02040502050405020303" pitchFamily="18" charset="0"/>
                  </a:rPr>
                  <a:t>Magnetic field produce by the current caring wire </a:t>
                </a:r>
                <a:r>
                  <a:rPr lang="en-US" dirty="0" smtClean="0"/>
                  <a:t>,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990" y="1345474"/>
                <a:ext cx="3709850" cy="1039644"/>
              </a:xfrm>
              <a:prstGeom prst="rect">
                <a:avLst/>
              </a:prstGeom>
              <a:blipFill>
                <a:blip r:embed="rId5"/>
                <a:stretch>
                  <a:fillRect t="-3529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1122240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Georgia" panose="02040502050405020303" pitchFamily="18" charset="0"/>
              </a:rPr>
              <a:t>MEMS has excellent feasibility in </a:t>
            </a:r>
            <a:r>
              <a:rPr lang="en-US" sz="2200" dirty="0" smtClean="0">
                <a:latin typeface="Georgia" panose="02040502050405020303" pitchFamily="18" charset="0"/>
              </a:rPr>
              <a:t>miniaturizing </a:t>
            </a:r>
            <a:r>
              <a:rPr lang="en-US" sz="2200" dirty="0">
                <a:latin typeface="Georgia" panose="02040502050405020303" pitchFamily="18" charset="0"/>
              </a:rPr>
              <a:t>sensors because to its compact size, low power consumption, good performance, and batch manufacturing</a:t>
            </a:r>
            <a:r>
              <a:rPr lang="en-US" sz="22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en-US" sz="2200" dirty="0" smtClean="0">
                <a:latin typeface="Georgia" panose="02040502050405020303" pitchFamily="18" charset="0"/>
              </a:rPr>
              <a:t>Electrical current measurement is essential for better performance in consumer electronics, power electronics and healthcare product.</a:t>
            </a:r>
          </a:p>
          <a:p>
            <a:r>
              <a:rPr lang="en-US" sz="2200" dirty="0" smtClean="0">
                <a:latin typeface="Georgia" panose="02040502050405020303" pitchFamily="18" charset="0"/>
              </a:rPr>
              <a:t>Electrical current can be measure by magnetic field produced by current</a:t>
            </a:r>
            <a:endParaRPr lang="en-US" sz="2200" dirty="0">
              <a:latin typeface="Georgia" panose="020405020504050203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23557"/>
            <a:ext cx="4093698" cy="57677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57"/>
            <a:ext cx="10515600" cy="604911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bg1"/>
                </a:solidFill>
                <a:latin typeface="Georgia" panose="02040502050405020303" pitchFamily="18" charset="0"/>
              </a:rPr>
              <a:t>Febrication</a:t>
            </a:r>
            <a:endParaRPr lang="en-US" sz="3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766624" y="323557"/>
            <a:ext cx="580294" cy="576775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241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Georgia</vt:lpstr>
      <vt:lpstr>Office Theme</vt:lpstr>
      <vt:lpstr>MEMS Magnetic Field Sensors with Integrated Powder-Based Permanent Magnets</vt:lpstr>
      <vt:lpstr>Introduction</vt:lpstr>
      <vt:lpstr>Theory</vt:lpstr>
      <vt:lpstr>PowerPoint Presentation</vt:lpstr>
      <vt:lpstr>Febrication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MEMS Magnetic Field Sensors with Integrated Powder-Based Permanent Magnets</dc:title>
  <dc:creator>Jemish</dc:creator>
  <cp:lastModifiedBy>Jemish</cp:lastModifiedBy>
  <cp:revision>20</cp:revision>
  <dcterms:created xsi:type="dcterms:W3CDTF">2022-11-12T14:20:43Z</dcterms:created>
  <dcterms:modified xsi:type="dcterms:W3CDTF">2022-11-13T09:07:08Z</dcterms:modified>
</cp:coreProperties>
</file>