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81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82" r:id="rId26"/>
    <p:sldId id="277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9"/>
    <a:srgbClr val="262627"/>
    <a:srgbClr val="323233"/>
    <a:srgbClr val="303030"/>
    <a:srgbClr val="D8D7D9"/>
    <a:srgbClr val="D8D9DC"/>
    <a:srgbClr val="D8D8D8"/>
    <a:srgbClr val="CBC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7" autoAdjust="0"/>
    <p:restoredTop sz="86388"/>
  </p:normalViewPr>
  <p:slideViewPr>
    <p:cSldViewPr snapToGrid="0">
      <p:cViewPr varScale="1">
        <p:scale>
          <a:sx n="82" d="100"/>
          <a:sy n="82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193-D30F-4B7A-8956-32E4F6D9D2C9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48B1-B6D3-4578-932F-6AE7124E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78B-5884-4D24-983C-916233003E85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B528-7684-4A37-99F6-46340DCC2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AB528-7684-4A37-99F6-46340DCC2B3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1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this, we need to understand what’s wrong with traditional word embeddings.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AB528-7684-4A37-99F6-46340DCC2B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5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what’s the deal with Traditional Embeddings?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AB528-7684-4A37-99F6-46340DCC2B3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AB528-7684-4A37-99F6-46340DCC2B3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8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5A1469-2D5F-4CF6-9A65-876A4BCDDACA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BBCD-CBA1-4D0B-806D-FC14D8656200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D3B-BB2C-4EA8-8616-6D874F8BB777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EE1DAB-B868-4EEB-BD54-B9BAB6F58361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88A9-102E-4111-86E0-D51E9CB704AA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67-B37A-4DEF-9054-A91A6B18355E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35B7-901B-460F-BE63-E630BF7AD92D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1C1E-44EC-4ED6-87AC-7B26C9BC7568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/>
          <a:lstStyle/>
          <a:p>
            <a:fld id="{4AE13B8D-7A39-483F-9092-AB66B2338492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421F-7852-47A7-8672-3F4B3DC607FF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990-BAB9-4562-95E3-50660C2796F3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noProof="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139DA8-D636-4336-B416-25DD0050B639}" type="datetime8">
              <a:rPr lang="en-US" noProof="0" smtClean="0"/>
              <a:t>10/8/19 2:31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92FE9B-559E-5648-97A6-50EFBBA57B65}"/>
              </a:ext>
            </a:extLst>
          </p:cNvPr>
          <p:cNvSpPr/>
          <p:nvPr/>
        </p:nvSpPr>
        <p:spPr>
          <a:xfrm>
            <a:off x="11153887" y="809469"/>
            <a:ext cx="103811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51E53D-6D8F-FB43-8845-F2F2AA51F907}"/>
              </a:ext>
            </a:extLst>
          </p:cNvPr>
          <p:cNvSpPr txBox="1">
            <a:spLocks/>
          </p:cNvSpPr>
          <p:nvPr/>
        </p:nvSpPr>
        <p:spPr>
          <a:xfrm>
            <a:off x="2968531" y="2164472"/>
            <a:ext cx="6254938" cy="2188992"/>
          </a:xfrm>
          <a:prstGeom prst="roundRect">
            <a:avLst>
              <a:gd name="adj" fmla="val 4539"/>
            </a:avLst>
          </a:prstGeom>
          <a:solidFill>
            <a:srgbClr val="303030">
              <a:alpha val="81961"/>
            </a:srgbClr>
          </a:solidFill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700" b="0" i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Byte Pair Encoding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94594CF-45F2-7948-A6D9-CFE69BEE4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192" y="4997365"/>
            <a:ext cx="9938479" cy="37240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Optimizing NLP model performance towards large datasets and unknown vocabulary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690E-24A9-164B-8827-29B0783CE89F}"/>
              </a:ext>
            </a:extLst>
          </p:cNvPr>
          <p:cNvSpPr txBox="1"/>
          <p:nvPr/>
        </p:nvSpPr>
        <p:spPr>
          <a:xfrm>
            <a:off x="4945677" y="5369773"/>
            <a:ext cx="230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Houjun Liu | CS301</a:t>
            </a:r>
          </a:p>
        </p:txBody>
      </p:sp>
    </p:spTree>
    <p:extLst>
      <p:ext uri="{BB962C8B-B14F-4D97-AF65-F5344CB8AC3E}">
        <p14:creationId xmlns:p14="http://schemas.microsoft.com/office/powerpoint/2010/main" val="371982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2AD04-E76B-FA4C-BA9A-6EF4E7F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768874" y="2035616"/>
            <a:ext cx="10654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a n d a l l    review s    read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o n    read s    a    review 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F4477-ED42-6B49-994A-9F167E1A9952}"/>
              </a:ext>
            </a:extLst>
          </p:cNvPr>
          <p:cNvSpPr txBox="1"/>
          <p:nvPr/>
        </p:nvSpPr>
        <p:spPr>
          <a:xfrm>
            <a:off x="2253479" y="3483557"/>
            <a:ext cx="7683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Token Savings: 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5B73C-A81C-B547-98B0-A1E58C65A6EA}"/>
              </a:ext>
            </a:extLst>
          </p:cNvPr>
          <p:cNvSpPr txBox="1"/>
          <p:nvPr/>
        </p:nvSpPr>
        <p:spPr>
          <a:xfrm>
            <a:off x="3224060" y="5513221"/>
            <a:ext cx="5742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Is this more representative?</a:t>
            </a:r>
          </a:p>
        </p:txBody>
      </p:sp>
    </p:spTree>
    <p:extLst>
      <p:ext uri="{BB962C8B-B14F-4D97-AF65-F5344CB8AC3E}">
        <p14:creationId xmlns:p14="http://schemas.microsoft.com/office/powerpoint/2010/main" val="284036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2AD04-E76B-FA4C-BA9A-6EF4E7F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768879" y="2644170"/>
            <a:ext cx="10654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Franklin Gothic Medium" panose="020B0603020102020204" pitchFamily="34" charset="0"/>
              </a:rPr>
              <a:t>“R a n d a l l    review s    read </a:t>
            </a:r>
            <a:r>
              <a:rPr lang="en-US" sz="4800" dirty="0" err="1">
                <a:latin typeface="Franklin Gothic Medium" panose="020B0603020102020204" pitchFamily="34" charset="0"/>
              </a:rPr>
              <a:t>i</a:t>
            </a:r>
            <a:r>
              <a:rPr lang="en-US" sz="48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4800" dirty="0">
                <a:latin typeface="Franklin Gothic Medium" panose="020B0603020102020204" pitchFamily="34" charset="0"/>
              </a:rPr>
              <a:t>“R o n    read s    a    review 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DC54CD1-1F53-234C-A459-2AACB3D8A8EA}"/>
              </a:ext>
            </a:extLst>
          </p:cNvPr>
          <p:cNvSpPr/>
          <p:nvPr/>
        </p:nvSpPr>
        <p:spPr>
          <a:xfrm rot="16200000">
            <a:off x="2463718" y="903858"/>
            <a:ext cx="610930" cy="3578741"/>
          </a:xfrm>
          <a:prstGeom prst="rightBrace">
            <a:avLst>
              <a:gd name="adj1" fmla="val 8333"/>
              <a:gd name="adj2" fmla="val 50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A231FE8-E389-974A-8CDF-DEC9E817F915}"/>
              </a:ext>
            </a:extLst>
          </p:cNvPr>
          <p:cNvSpPr/>
          <p:nvPr/>
        </p:nvSpPr>
        <p:spPr>
          <a:xfrm rot="5400000">
            <a:off x="2882747" y="3380966"/>
            <a:ext cx="687844" cy="1922930"/>
          </a:xfrm>
          <a:prstGeom prst="rightBrace">
            <a:avLst>
              <a:gd name="adj1" fmla="val 8333"/>
              <a:gd name="adj2" fmla="val 50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FD24B-62DE-FA4D-8944-58A4BEB33DED}"/>
              </a:ext>
            </a:extLst>
          </p:cNvPr>
          <p:cNvSpPr txBox="1"/>
          <p:nvPr/>
        </p:nvSpPr>
        <p:spPr>
          <a:xfrm>
            <a:off x="1692136" y="1384530"/>
            <a:ext cx="229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Miscellaneous information saved as groups of characters 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DDC9318-A40A-4840-A77A-7D18A8754391}"/>
              </a:ext>
            </a:extLst>
          </p:cNvPr>
          <p:cNvSpPr/>
          <p:nvPr/>
        </p:nvSpPr>
        <p:spPr>
          <a:xfrm rot="16200000">
            <a:off x="5456212" y="1744820"/>
            <a:ext cx="610930" cy="1896817"/>
          </a:xfrm>
          <a:prstGeom prst="rightBrace">
            <a:avLst>
              <a:gd name="adj1" fmla="val 8333"/>
              <a:gd name="adj2" fmla="val 50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A2F8593-0A9F-0445-8B0B-B007B7EDDFB5}"/>
              </a:ext>
            </a:extLst>
          </p:cNvPr>
          <p:cNvSpPr/>
          <p:nvPr/>
        </p:nvSpPr>
        <p:spPr>
          <a:xfrm rot="5400000">
            <a:off x="8199798" y="3342509"/>
            <a:ext cx="610930" cy="1922929"/>
          </a:xfrm>
          <a:prstGeom prst="rightBrace">
            <a:avLst>
              <a:gd name="adj1" fmla="val 8333"/>
              <a:gd name="adj2" fmla="val 50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52AC4C8-BA1B-8744-96FF-A08473C060BE}"/>
              </a:ext>
            </a:extLst>
          </p:cNvPr>
          <p:cNvSpPr/>
          <p:nvPr/>
        </p:nvSpPr>
        <p:spPr>
          <a:xfrm rot="5400000">
            <a:off x="4780365" y="3661359"/>
            <a:ext cx="550108" cy="1346055"/>
          </a:xfrm>
          <a:prstGeom prst="rightBrace">
            <a:avLst>
              <a:gd name="adj1" fmla="val 8333"/>
              <a:gd name="adj2" fmla="val 50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A24D45-A00E-7242-929D-F96144036294}"/>
              </a:ext>
            </a:extLst>
          </p:cNvPr>
          <p:cNvSpPr txBox="1"/>
          <p:nvPr/>
        </p:nvSpPr>
        <p:spPr>
          <a:xfrm>
            <a:off x="7359852" y="4686353"/>
            <a:ext cx="229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Coherent information tokenized as a whole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9983A-9462-0846-B437-CBBAA9CAF684}"/>
              </a:ext>
            </a:extLst>
          </p:cNvPr>
          <p:cNvSpPr txBox="1"/>
          <p:nvPr/>
        </p:nvSpPr>
        <p:spPr>
          <a:xfrm>
            <a:off x="4616266" y="1668986"/>
            <a:ext cx="229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Coherent information tokenized as a whole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88738F0-BE8F-3E4B-9951-F93D637B7A86}"/>
              </a:ext>
            </a:extLst>
          </p:cNvPr>
          <p:cNvSpPr/>
          <p:nvPr/>
        </p:nvSpPr>
        <p:spPr>
          <a:xfrm rot="16200000">
            <a:off x="7924136" y="1967083"/>
            <a:ext cx="610930" cy="1371606"/>
          </a:xfrm>
          <a:prstGeom prst="rightBrace">
            <a:avLst>
              <a:gd name="adj1" fmla="val 8333"/>
              <a:gd name="adj2" fmla="val 50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874A5-261D-2943-BB08-0194F5937C2E}"/>
              </a:ext>
            </a:extLst>
          </p:cNvPr>
          <p:cNvSpPr txBox="1"/>
          <p:nvPr/>
        </p:nvSpPr>
        <p:spPr>
          <a:xfrm>
            <a:off x="7063631" y="1642092"/>
            <a:ext cx="229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Coherent information tokenized as a whole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FE3A13-967B-6E4A-932D-670D5F66ACE6}"/>
              </a:ext>
            </a:extLst>
          </p:cNvPr>
          <p:cNvSpPr txBox="1"/>
          <p:nvPr/>
        </p:nvSpPr>
        <p:spPr>
          <a:xfrm>
            <a:off x="4441454" y="4788704"/>
            <a:ext cx="229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Coherent information tokenized as a whole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22B5B5-4ED2-D940-B2BF-F68507A92EC1}"/>
              </a:ext>
            </a:extLst>
          </p:cNvPr>
          <p:cNvSpPr txBox="1"/>
          <p:nvPr/>
        </p:nvSpPr>
        <p:spPr>
          <a:xfrm>
            <a:off x="1897313" y="4762837"/>
            <a:ext cx="229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Miscellaneous information saved as groups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56227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2AD04-E76B-FA4C-BA9A-6EF4E7F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913142" y="3033993"/>
            <a:ext cx="4701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“review s    read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“read s    review 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523876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D2C9-E09D-C448-B736-D4DF09C75BB3}"/>
              </a:ext>
            </a:extLst>
          </p:cNvPr>
          <p:cNvSpPr/>
          <p:nvPr/>
        </p:nvSpPr>
        <p:spPr>
          <a:xfrm>
            <a:off x="2735455" y="1413347"/>
            <a:ext cx="67210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More Representative?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C963C-C13A-BE4B-8433-8C17AA7D2167}"/>
              </a:ext>
            </a:extLst>
          </p:cNvPr>
          <p:cNvSpPr txBox="1"/>
          <p:nvPr/>
        </p:nvSpPr>
        <p:spPr>
          <a:xfrm>
            <a:off x="7524121" y="3033993"/>
            <a:ext cx="3433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“reviews    readings .”</a:t>
            </a:r>
          </a:p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“reads    review.”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717506-B8A1-6A4E-B593-CD2EFC12AC74}"/>
              </a:ext>
            </a:extLst>
          </p:cNvPr>
          <p:cNvSpPr txBox="1"/>
          <p:nvPr/>
        </p:nvSpPr>
        <p:spPr>
          <a:xfrm>
            <a:off x="671230" y="4854693"/>
            <a:ext cx="470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D8D8D8"/>
                </a:highlight>
              </a:rPr>
              <a:t>[[0, 1, 2, 3, 4, 5, 1], [2, 1, 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D0EED-CCDB-A24F-B696-A36E12A8B2FA}"/>
              </a:ext>
            </a:extLst>
          </p:cNvPr>
          <p:cNvSpPr txBox="1"/>
          <p:nvPr/>
        </p:nvSpPr>
        <p:spPr>
          <a:xfrm>
            <a:off x="6889886" y="4854693"/>
            <a:ext cx="470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D8D8D8"/>
                </a:highlight>
              </a:rPr>
              <a:t>[[0, 1], [2, 3]]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6619BB-2FDE-CD4A-81E3-BDDB94B4E938}"/>
              </a:ext>
            </a:extLst>
          </p:cNvPr>
          <p:cNvSpPr txBox="1"/>
          <p:nvPr/>
        </p:nvSpPr>
        <p:spPr>
          <a:xfrm>
            <a:off x="5878378" y="3511046"/>
            <a:ext cx="123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614822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2AD04-E76B-FA4C-BA9A-6EF4E7F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586193" y="413695"/>
            <a:ext cx="47014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“review s    read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“read s    review 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523876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C963C-C13A-BE4B-8433-8C17AA7D2167}"/>
              </a:ext>
            </a:extLst>
          </p:cNvPr>
          <p:cNvSpPr txBox="1"/>
          <p:nvPr/>
        </p:nvSpPr>
        <p:spPr>
          <a:xfrm>
            <a:off x="978516" y="4231214"/>
            <a:ext cx="3433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“reviews    readings .”</a:t>
            </a:r>
          </a:p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“reads    review.”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717506-B8A1-6A4E-B593-CD2EFC12AC74}"/>
              </a:ext>
            </a:extLst>
          </p:cNvPr>
          <p:cNvSpPr txBox="1"/>
          <p:nvPr/>
        </p:nvSpPr>
        <p:spPr>
          <a:xfrm>
            <a:off x="344281" y="2234395"/>
            <a:ext cx="470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D8D8D8"/>
                </a:highlight>
              </a:rPr>
              <a:t>[[0, 1, 2, 3, 4, 5, 1], [2, 1, 0]]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D0EED-CCDB-A24F-B696-A36E12A8B2FA}"/>
              </a:ext>
            </a:extLst>
          </p:cNvPr>
          <p:cNvSpPr txBox="1"/>
          <p:nvPr/>
        </p:nvSpPr>
        <p:spPr>
          <a:xfrm>
            <a:off x="344281" y="6051914"/>
            <a:ext cx="470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D8D8D8"/>
                </a:highlight>
              </a:rPr>
              <a:t>[[0, 1], [2, 3]]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6619BB-2FDE-CD4A-81E3-BDDB94B4E938}"/>
              </a:ext>
            </a:extLst>
          </p:cNvPr>
          <p:cNvSpPr txBox="1"/>
          <p:nvPr/>
        </p:nvSpPr>
        <p:spPr>
          <a:xfrm>
            <a:off x="2077605" y="3171249"/>
            <a:ext cx="123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VS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6A3EA1-24EF-1C45-A04D-59624FB86326}"/>
              </a:ext>
            </a:extLst>
          </p:cNvPr>
          <p:cNvCxnSpPr>
            <a:cxnSpLocks/>
          </p:cNvCxnSpPr>
          <p:nvPr/>
        </p:nvCxnSpPr>
        <p:spPr>
          <a:xfrm>
            <a:off x="5905068" y="397694"/>
            <a:ext cx="0" cy="6177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1BC6F7-3E7C-5342-BBA7-AAE7224BF67C}"/>
              </a:ext>
            </a:extLst>
          </p:cNvPr>
          <p:cNvCxnSpPr>
            <a:cxnSpLocks/>
          </p:cNvCxnSpPr>
          <p:nvPr/>
        </p:nvCxnSpPr>
        <p:spPr>
          <a:xfrm flipH="1">
            <a:off x="5852248" y="3679035"/>
            <a:ext cx="6039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B6FEAF-3C29-7B4B-B2F4-75FFBD509A49}"/>
              </a:ext>
            </a:extLst>
          </p:cNvPr>
          <p:cNvSpPr txBox="1"/>
          <p:nvPr/>
        </p:nvSpPr>
        <p:spPr>
          <a:xfrm>
            <a:off x="7026039" y="1345867"/>
            <a:ext cx="374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 panose="020B0603020102020204" pitchFamily="34" charset="0"/>
              </a:rPr>
              <a:t>Reviews = Review + s (0,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418E4-13E8-7D40-8FC1-97415B1363F7}"/>
              </a:ext>
            </a:extLst>
          </p:cNvPr>
          <p:cNvSpPr txBox="1"/>
          <p:nvPr/>
        </p:nvSpPr>
        <p:spPr>
          <a:xfrm>
            <a:off x="6002066" y="2625866"/>
            <a:ext cx="604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 panose="020B0603020102020204" pitchFamily="34" charset="0"/>
              </a:rPr>
              <a:t>Readings = Read + </a:t>
            </a:r>
            <a:r>
              <a:rPr lang="en-US" sz="2400" dirty="0" err="1">
                <a:latin typeface="Franklin Gothic Medium" panose="020B0603020102020204" pitchFamily="34" charset="0"/>
              </a:rPr>
              <a:t>i</a:t>
            </a:r>
            <a:r>
              <a:rPr lang="en-US" sz="2400" dirty="0">
                <a:latin typeface="Franklin Gothic Medium" panose="020B0603020102020204" pitchFamily="34" charset="0"/>
              </a:rPr>
              <a:t> +n + g + s (2, 3, 4, 5,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33AFA1-96E4-D748-AB17-C5587356FCB9}"/>
              </a:ext>
            </a:extLst>
          </p:cNvPr>
          <p:cNvSpPr txBox="1"/>
          <p:nvPr/>
        </p:nvSpPr>
        <p:spPr>
          <a:xfrm>
            <a:off x="7361348" y="4400401"/>
            <a:ext cx="353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 panose="020B0603020102020204" pitchFamily="34" charset="0"/>
              </a:rPr>
              <a:t>Review (3) ≠ Reviews (0)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57160-1DFA-CB4B-A175-934F84AFC3E5}"/>
              </a:ext>
            </a:extLst>
          </p:cNvPr>
          <p:cNvSpPr txBox="1"/>
          <p:nvPr/>
        </p:nvSpPr>
        <p:spPr>
          <a:xfrm>
            <a:off x="7257606" y="5563149"/>
            <a:ext cx="353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 panose="020B0603020102020204" pitchFamily="34" charset="0"/>
              </a:rPr>
              <a:t>Readings (1) ≠ Reads (2)</a:t>
            </a:r>
          </a:p>
        </p:txBody>
      </p:sp>
    </p:spTree>
    <p:extLst>
      <p:ext uri="{BB962C8B-B14F-4D97-AF65-F5344CB8AC3E}">
        <p14:creationId xmlns:p14="http://schemas.microsoft.com/office/powerpoint/2010/main" val="3068693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E74D-8C34-694C-BD55-E2AAF37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436803"/>
            <a:ext cx="4262718" cy="4956048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So what’s </a:t>
            </a:r>
            <a:br>
              <a:rPr lang="en-US" sz="6000" dirty="0"/>
            </a:br>
            <a:r>
              <a:rPr lang="en-US" sz="6000" dirty="0"/>
              <a:t>the deal </a:t>
            </a:r>
            <a:br>
              <a:rPr lang="en-US" sz="6000" dirty="0"/>
            </a:br>
            <a:r>
              <a:rPr lang="en-US" sz="6000" dirty="0"/>
              <a:t>with Traditional Embeddings?</a:t>
            </a:r>
            <a:endParaRPr lang="en-US" sz="8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11578-B606-5445-AB26-1D2FB3A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06A58-6942-9B4D-A1FB-6866C56C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8835" y="2376768"/>
            <a:ext cx="6248400" cy="2104464"/>
          </a:xfrm>
        </p:spPr>
        <p:txBody>
          <a:bodyPr>
            <a:normAutofit lnSpcReduction="10000"/>
          </a:bodyPr>
          <a:lstStyle/>
          <a:p>
            <a:r>
              <a:rPr lang="en-US" sz="3600" dirty="0" err="1">
                <a:solidFill>
                  <a:srgbClr val="D8D9DC"/>
                </a:solidFill>
              </a:rPr>
              <a:t>Unrepresentitive</a:t>
            </a:r>
            <a:endParaRPr lang="en-US" sz="3600" dirty="0">
              <a:solidFill>
                <a:srgbClr val="D8D9DC"/>
              </a:solidFill>
            </a:endParaRPr>
          </a:p>
          <a:p>
            <a:r>
              <a:rPr lang="en-US" sz="3600" dirty="0"/>
              <a:t>Inefficient</a:t>
            </a:r>
          </a:p>
          <a:p>
            <a:r>
              <a:rPr lang="en-US" sz="3600" dirty="0"/>
              <a:t>Cannot Generalize</a:t>
            </a:r>
          </a:p>
          <a:p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DEF2A-4E30-C548-A3CB-2F6898A9E414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99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04A4D5-7F2D-F441-B02D-178F07CC98B1}"/>
              </a:ext>
            </a:extLst>
          </p:cNvPr>
          <p:cNvSpPr/>
          <p:nvPr/>
        </p:nvSpPr>
        <p:spPr>
          <a:xfrm>
            <a:off x="672356" y="2703348"/>
            <a:ext cx="42761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D8D9DC"/>
                </a:solidFill>
              </a:rPr>
              <a:t>Unrepresentitive</a:t>
            </a:r>
            <a:endParaRPr lang="en-US" sz="4000" dirty="0">
              <a:solidFill>
                <a:srgbClr val="D8D9DC"/>
              </a:solidFill>
            </a:endParaRPr>
          </a:p>
          <a:p>
            <a:r>
              <a:rPr lang="en-US" sz="4000" dirty="0"/>
              <a:t>Inefficient</a:t>
            </a:r>
          </a:p>
          <a:p>
            <a:r>
              <a:rPr lang="en-US" sz="4000" dirty="0">
                <a:solidFill>
                  <a:srgbClr val="D8D9DC"/>
                </a:solidFill>
              </a:rPr>
              <a:t>Cannot Generalize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5831633" y="2670453"/>
            <a:ext cx="568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Think back to a previous example…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B021C-B580-CD4C-8D14-4F0049D9155B}"/>
              </a:ext>
            </a:extLst>
          </p:cNvPr>
          <p:cNvSpPr/>
          <p:nvPr/>
        </p:nvSpPr>
        <p:spPr>
          <a:xfrm>
            <a:off x="5604992" y="4119120"/>
            <a:ext cx="61412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Recall how Readings (1) ≠ Reads (2) in traditional word—level tokenization </a:t>
            </a:r>
          </a:p>
        </p:txBody>
      </p:sp>
    </p:spTree>
    <p:extLst>
      <p:ext uri="{BB962C8B-B14F-4D97-AF65-F5344CB8AC3E}">
        <p14:creationId xmlns:p14="http://schemas.microsoft.com/office/powerpoint/2010/main" val="260029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2085413" y="2228671"/>
            <a:ext cx="828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optimized BPE </a:t>
            </a:r>
          </a:p>
          <a:p>
            <a:r>
              <a:rPr lang="en-US" sz="3600" dirty="0"/>
              <a:t>26 (misc. chars) + ~100-300 (</a:t>
            </a:r>
            <a:r>
              <a:rPr lang="en-US" sz="3600" dirty="0" err="1"/>
              <a:t>subwords</a:t>
            </a:r>
            <a:r>
              <a:rPr lang="en-US" sz="36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D0C42-494F-9547-8318-E32CD2098BB9}"/>
              </a:ext>
            </a:extLst>
          </p:cNvPr>
          <p:cNvSpPr txBox="1"/>
          <p:nvPr/>
        </p:nvSpPr>
        <p:spPr>
          <a:xfrm>
            <a:off x="2077850" y="3757613"/>
            <a:ext cx="797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optimized WLT </a:t>
            </a:r>
          </a:p>
          <a:p>
            <a:r>
              <a:rPr lang="en-US" sz="3600" dirty="0"/>
              <a:t>Requires tokens for every single word</a:t>
            </a:r>
          </a:p>
        </p:txBody>
      </p:sp>
    </p:spTree>
    <p:extLst>
      <p:ext uri="{BB962C8B-B14F-4D97-AF65-F5344CB8AC3E}">
        <p14:creationId xmlns:p14="http://schemas.microsoft.com/office/powerpoint/2010/main" val="192163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2416687" y="2875002"/>
            <a:ext cx="7358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Economies of Scale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40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E74D-8C34-694C-BD55-E2AAF37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436803"/>
            <a:ext cx="4262718" cy="4956048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So what’s </a:t>
            </a:r>
            <a:br>
              <a:rPr lang="en-US" sz="6000" dirty="0"/>
            </a:br>
            <a:r>
              <a:rPr lang="en-US" sz="6000" dirty="0"/>
              <a:t>the deal </a:t>
            </a:r>
            <a:br>
              <a:rPr lang="en-US" sz="6000" dirty="0"/>
            </a:br>
            <a:r>
              <a:rPr lang="en-US" sz="6000" dirty="0"/>
              <a:t>with Traditional Embeddings?</a:t>
            </a:r>
            <a:endParaRPr lang="en-US" sz="8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11578-B606-5445-AB26-1D2FB3A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06A58-6942-9B4D-A1FB-6866C56C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8835" y="2376768"/>
            <a:ext cx="6248400" cy="2104464"/>
          </a:xfrm>
        </p:spPr>
        <p:txBody>
          <a:bodyPr>
            <a:normAutofit lnSpcReduction="10000"/>
          </a:bodyPr>
          <a:lstStyle/>
          <a:p>
            <a:r>
              <a:rPr lang="en-US" sz="3600" dirty="0" err="1">
                <a:solidFill>
                  <a:srgbClr val="D8D9DC"/>
                </a:solidFill>
              </a:rPr>
              <a:t>Unrepresentitive</a:t>
            </a:r>
            <a:endParaRPr lang="en-US" sz="3600" dirty="0">
              <a:solidFill>
                <a:srgbClr val="D8D9DC"/>
              </a:solidFill>
            </a:endParaRPr>
          </a:p>
          <a:p>
            <a:r>
              <a:rPr lang="en-US" sz="3600" dirty="0">
                <a:solidFill>
                  <a:srgbClr val="D8D9DC"/>
                </a:solidFill>
              </a:rPr>
              <a:t>Inefficient</a:t>
            </a:r>
          </a:p>
          <a:p>
            <a:r>
              <a:rPr lang="en-US" sz="3600" dirty="0"/>
              <a:t>Cannot Generalize</a:t>
            </a:r>
          </a:p>
          <a:p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DEF2A-4E30-C548-A3CB-2F6898A9E414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376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04A4D5-7F2D-F441-B02D-178F07CC98B1}"/>
              </a:ext>
            </a:extLst>
          </p:cNvPr>
          <p:cNvSpPr/>
          <p:nvPr/>
        </p:nvSpPr>
        <p:spPr>
          <a:xfrm>
            <a:off x="672356" y="2703348"/>
            <a:ext cx="42761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D8D9DC"/>
                </a:solidFill>
              </a:rPr>
              <a:t>Unrepresentitive</a:t>
            </a:r>
            <a:endParaRPr lang="en-US" sz="4000" dirty="0">
              <a:solidFill>
                <a:srgbClr val="D8D9DC"/>
              </a:solidFill>
            </a:endParaRPr>
          </a:p>
          <a:p>
            <a:r>
              <a:rPr lang="en-US" sz="4000" dirty="0">
                <a:solidFill>
                  <a:srgbClr val="D8D9DC"/>
                </a:solidFill>
              </a:rPr>
              <a:t>Inefficient</a:t>
            </a:r>
          </a:p>
          <a:p>
            <a:r>
              <a:rPr lang="en-US" sz="4000" dirty="0"/>
              <a:t>Cannot</a:t>
            </a:r>
            <a:r>
              <a:rPr lang="en-US" sz="4000" dirty="0">
                <a:solidFill>
                  <a:srgbClr val="D8D9DC"/>
                </a:solidFill>
              </a:rPr>
              <a:t> </a:t>
            </a:r>
            <a:r>
              <a:rPr lang="en-US" sz="4000" dirty="0"/>
              <a:t>Generalize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4948518" y="3026513"/>
            <a:ext cx="716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Think back to a previous example…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B021C-B580-CD4C-8D14-4F0049D9155B}"/>
              </a:ext>
            </a:extLst>
          </p:cNvPr>
          <p:cNvSpPr/>
          <p:nvPr/>
        </p:nvSpPr>
        <p:spPr>
          <a:xfrm>
            <a:off x="5642719" y="3688233"/>
            <a:ext cx="61412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</a:rPr>
              <a:t>Recall how Review (3) ≠ Reviews (0) in traditional word—level tokenization </a:t>
            </a:r>
          </a:p>
        </p:txBody>
      </p:sp>
    </p:spTree>
    <p:extLst>
      <p:ext uri="{BB962C8B-B14F-4D97-AF65-F5344CB8AC3E}">
        <p14:creationId xmlns:p14="http://schemas.microsoft.com/office/powerpoint/2010/main" val="3559311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7DB2-4DDD-0446-B3E8-21F62F4E1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995" y="2338465"/>
            <a:ext cx="6037244" cy="3222886"/>
          </a:xfrm>
        </p:spPr>
        <p:txBody>
          <a:bodyPr>
            <a:normAutofit/>
          </a:bodyPr>
          <a:lstStyle/>
          <a:p>
            <a:r>
              <a:rPr lang="en-US" dirty="0"/>
              <a:t>What’s the Deal with BPE?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2FE9B-559E-5648-97A6-50EFBBA57B65}"/>
              </a:ext>
            </a:extLst>
          </p:cNvPr>
          <p:cNvSpPr/>
          <p:nvPr/>
        </p:nvSpPr>
        <p:spPr>
          <a:xfrm>
            <a:off x="11153887" y="809469"/>
            <a:ext cx="103811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07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407989" y="352139"/>
            <a:ext cx="568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 back to a previous example…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285242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B021C-B580-CD4C-8D14-4F0049D9155B}"/>
              </a:ext>
            </a:extLst>
          </p:cNvPr>
          <p:cNvSpPr/>
          <p:nvPr/>
        </p:nvSpPr>
        <p:spPr>
          <a:xfrm>
            <a:off x="1805479" y="1952817"/>
            <a:ext cx="8581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Franklin Gothic Medium" panose="020B0603020102020204" pitchFamily="34" charset="0"/>
              </a:rPr>
              <a:t>If Review (3) ≠ Reviews (0):</a:t>
            </a:r>
          </a:p>
          <a:p>
            <a:r>
              <a:rPr lang="en-US" sz="3600" dirty="0">
                <a:latin typeface="Franklin Gothic Medium" panose="020B0603020102020204" pitchFamily="34" charset="0"/>
              </a:rPr>
              <a:t>	Review ≠ Reviews ≠ Reviewing, etc.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4B822-4AB6-2E43-A05E-D56788D9A461}"/>
              </a:ext>
            </a:extLst>
          </p:cNvPr>
          <p:cNvSpPr/>
          <p:nvPr/>
        </p:nvSpPr>
        <p:spPr>
          <a:xfrm>
            <a:off x="1659422" y="4374336"/>
            <a:ext cx="8432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They convey the same (similar) meaning!</a:t>
            </a:r>
          </a:p>
        </p:txBody>
      </p:sp>
    </p:spTree>
    <p:extLst>
      <p:ext uri="{BB962C8B-B14F-4D97-AF65-F5344CB8AC3E}">
        <p14:creationId xmlns:p14="http://schemas.microsoft.com/office/powerpoint/2010/main" val="3364788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407989" y="352139"/>
            <a:ext cx="568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Think back to a previous example…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285242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B021C-B580-CD4C-8D14-4F0049D9155B}"/>
              </a:ext>
            </a:extLst>
          </p:cNvPr>
          <p:cNvSpPr/>
          <p:nvPr/>
        </p:nvSpPr>
        <p:spPr>
          <a:xfrm>
            <a:off x="2150130" y="2914491"/>
            <a:ext cx="85810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Franklin Gothic Medium" panose="020B0603020102020204" pitchFamily="34" charset="0"/>
              </a:rPr>
              <a:t>Understands granularity between</a:t>
            </a:r>
          </a:p>
          <a:p>
            <a:r>
              <a:rPr lang="en-US" sz="3600" dirty="0">
                <a:latin typeface="Franklin Gothic Medium" panose="020B0603020102020204" pitchFamily="34" charset="0"/>
              </a:rPr>
              <a:t>	Review (0)        </a:t>
            </a:r>
            <a:r>
              <a:rPr lang="en-US" sz="3600" dirty="0" err="1">
                <a:latin typeface="Franklin Gothic Medium" panose="020B0603020102020204" pitchFamily="34" charset="0"/>
              </a:rPr>
              <a:t>Review+s</a:t>
            </a:r>
            <a:r>
              <a:rPr lang="en-US" sz="3600" dirty="0">
                <a:latin typeface="Franklin Gothic Medium" panose="020B0603020102020204" pitchFamily="34" charset="0"/>
              </a:rPr>
              <a:t> (0+1):</a:t>
            </a:r>
          </a:p>
          <a:p>
            <a:r>
              <a:rPr lang="en-US" sz="3600" dirty="0">
                <a:latin typeface="Franklin Gothic Medium" panose="020B0603020102020204" pitchFamily="34" charset="0"/>
              </a:rPr>
              <a:t>Review       Reviews       Reviewing, etc.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4B822-4AB6-2E43-A05E-D56788D9A461}"/>
              </a:ext>
            </a:extLst>
          </p:cNvPr>
          <p:cNvSpPr/>
          <p:nvPr/>
        </p:nvSpPr>
        <p:spPr>
          <a:xfrm>
            <a:off x="1587761" y="2268157"/>
            <a:ext cx="4529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BPE solves this…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D8732AD-850E-804B-82BE-2048429E5AA8}"/>
              </a:ext>
            </a:extLst>
          </p:cNvPr>
          <p:cNvSpPr/>
          <p:nvPr/>
        </p:nvSpPr>
        <p:spPr>
          <a:xfrm>
            <a:off x="4992414" y="3570270"/>
            <a:ext cx="546410" cy="440473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7D3F5E0-04C4-2640-9C10-0C453BA7E93E}"/>
              </a:ext>
            </a:extLst>
          </p:cNvPr>
          <p:cNvSpPr/>
          <p:nvPr/>
        </p:nvSpPr>
        <p:spPr>
          <a:xfrm>
            <a:off x="3765983" y="4115109"/>
            <a:ext cx="546410" cy="440473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84B94E3-2DEF-8C46-8557-40993FB72D6D}"/>
              </a:ext>
            </a:extLst>
          </p:cNvPr>
          <p:cNvSpPr/>
          <p:nvPr/>
        </p:nvSpPr>
        <p:spPr>
          <a:xfrm>
            <a:off x="6138513" y="4164006"/>
            <a:ext cx="546410" cy="440473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3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285242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B021C-B580-CD4C-8D14-4F0049D9155B}"/>
              </a:ext>
            </a:extLst>
          </p:cNvPr>
          <p:cNvSpPr/>
          <p:nvPr/>
        </p:nvSpPr>
        <p:spPr>
          <a:xfrm>
            <a:off x="505507" y="441576"/>
            <a:ext cx="85810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Understands granularity between</a:t>
            </a:r>
          </a:p>
          <a:p>
            <a:r>
              <a:rPr lang="en-US" sz="2800" dirty="0">
                <a:latin typeface="Franklin Gothic Medium" panose="020B0603020102020204" pitchFamily="34" charset="0"/>
              </a:rPr>
              <a:t>	Review (0)        </a:t>
            </a:r>
            <a:r>
              <a:rPr lang="en-US" sz="2800" dirty="0" err="1">
                <a:latin typeface="Franklin Gothic Medium" panose="020B0603020102020204" pitchFamily="34" charset="0"/>
              </a:rPr>
              <a:t>Review+s</a:t>
            </a:r>
            <a:r>
              <a:rPr lang="en-US" sz="2800" dirty="0">
                <a:latin typeface="Franklin Gothic Medium" panose="020B0603020102020204" pitchFamily="34" charset="0"/>
              </a:rPr>
              <a:t> (0+1):</a:t>
            </a:r>
          </a:p>
          <a:p>
            <a:r>
              <a:rPr lang="en-US" sz="2800" dirty="0">
                <a:latin typeface="Franklin Gothic Medium" panose="020B0603020102020204" pitchFamily="34" charset="0"/>
              </a:rPr>
              <a:t>Review       Reviews       Reviewing, etc. etc.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D8732AD-850E-804B-82BE-2048429E5AA8}"/>
              </a:ext>
            </a:extLst>
          </p:cNvPr>
          <p:cNvSpPr/>
          <p:nvPr/>
        </p:nvSpPr>
        <p:spPr>
          <a:xfrm>
            <a:off x="2837428" y="1006812"/>
            <a:ext cx="315735" cy="254521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5EC1A2-4BB5-694C-8048-44D31F040AA2}"/>
              </a:ext>
            </a:extLst>
          </p:cNvPr>
          <p:cNvSpPr/>
          <p:nvPr/>
        </p:nvSpPr>
        <p:spPr>
          <a:xfrm>
            <a:off x="2525122" y="3059901"/>
            <a:ext cx="71417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Franklin Gothic Medium" panose="020B0603020102020204" pitchFamily="34" charset="0"/>
              </a:rPr>
              <a:t>Unknown words with known </a:t>
            </a:r>
            <a:r>
              <a:rPr lang="en-US" sz="4000" dirty="0" err="1">
                <a:latin typeface="Franklin Gothic Medium" panose="020B0603020102020204" pitchFamily="34" charset="0"/>
              </a:rPr>
              <a:t>subwords</a:t>
            </a:r>
            <a:r>
              <a:rPr lang="en-US" sz="4000" dirty="0">
                <a:latin typeface="Franklin Gothic Medium" panose="020B0603020102020204" pitchFamily="34" charset="0"/>
              </a:rPr>
              <a:t> are captured as such.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1409758-682D-034D-BA3D-0993B0CA9067}"/>
              </a:ext>
            </a:extLst>
          </p:cNvPr>
          <p:cNvSpPr/>
          <p:nvPr/>
        </p:nvSpPr>
        <p:spPr>
          <a:xfrm>
            <a:off x="3741195" y="1474645"/>
            <a:ext cx="315735" cy="254521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6EAF981-A24E-C344-8654-39E59D15768B}"/>
              </a:ext>
            </a:extLst>
          </p:cNvPr>
          <p:cNvSpPr/>
          <p:nvPr/>
        </p:nvSpPr>
        <p:spPr>
          <a:xfrm>
            <a:off x="1807616" y="1474644"/>
            <a:ext cx="315735" cy="254521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8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B1DE-229E-4A46-9F55-4AC1F889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83" y="2687443"/>
            <a:ext cx="3831336" cy="1483113"/>
          </a:xfrm>
        </p:spPr>
        <p:txBody>
          <a:bodyPr/>
          <a:lstStyle/>
          <a:p>
            <a:r>
              <a:rPr lang="en-US" dirty="0"/>
              <a:t>So what’s all the fuss?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6EF17-6946-F24B-A723-F8E204D8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597CE-27A1-BB44-99EA-C39F36B0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3532" y="2434895"/>
            <a:ext cx="5631810" cy="1988210"/>
          </a:xfrm>
        </p:spPr>
        <p:txBody>
          <a:bodyPr>
            <a:normAutofit/>
          </a:bodyPr>
          <a:lstStyle/>
          <a:p>
            <a:r>
              <a:rPr lang="en-US" sz="2400" dirty="0"/>
              <a:t>More flexible and representative</a:t>
            </a:r>
          </a:p>
          <a:p>
            <a:r>
              <a:rPr lang="en-US" sz="2400" u="sng" dirty="0"/>
              <a:t>Dramatically</a:t>
            </a:r>
            <a:r>
              <a:rPr lang="en-US" sz="2400" dirty="0"/>
              <a:t> better performance</a:t>
            </a:r>
          </a:p>
          <a:p>
            <a:r>
              <a:rPr lang="en-US" sz="2400" dirty="0"/>
              <a:t>Reasonable treatment of known vocab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A8A1E-696E-514D-9845-2498BE930C21}"/>
              </a:ext>
            </a:extLst>
          </p:cNvPr>
          <p:cNvSpPr/>
          <p:nvPr/>
        </p:nvSpPr>
        <p:spPr>
          <a:xfrm>
            <a:off x="11591365" y="285242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79499-CBF1-9A4E-A508-24ED80AFC5A4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1650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11578-B606-5445-AB26-1D2FB3A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06A58-6942-9B4D-A1FB-6866C56C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233" y="3092006"/>
            <a:ext cx="3219952" cy="188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Unrepresentitive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Inefficient</a:t>
            </a:r>
          </a:p>
          <a:p>
            <a:pPr marL="0" indent="0">
              <a:buNone/>
            </a:pPr>
            <a:r>
              <a:rPr lang="en-US" sz="2800" dirty="0"/>
              <a:t>Cannot Generalize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DEF2A-4E30-C548-A3CB-2F6898A9E414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B5BCC6C-9B95-1142-9958-D3222C5DF0C4}"/>
              </a:ext>
            </a:extLst>
          </p:cNvPr>
          <p:cNvSpPr txBox="1">
            <a:spLocks/>
          </p:cNvSpPr>
          <p:nvPr/>
        </p:nvSpPr>
        <p:spPr>
          <a:xfrm>
            <a:off x="5535611" y="3099140"/>
            <a:ext cx="6248400" cy="188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More flexible and representative</a:t>
            </a:r>
          </a:p>
          <a:p>
            <a:pPr marL="0" indent="0" algn="r">
              <a:buNone/>
            </a:pPr>
            <a:r>
              <a:rPr lang="en-US" sz="2800" dirty="0"/>
              <a:t>Dramatically better performance</a:t>
            </a:r>
          </a:p>
          <a:p>
            <a:pPr marL="0" indent="0" algn="r">
              <a:buNone/>
            </a:pPr>
            <a:r>
              <a:rPr lang="en-US" sz="2800" dirty="0"/>
              <a:t>Reasonable treatment of known vocab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99B60-E60C-DB41-9544-EE9A5129430C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6426F-6241-B143-8740-6303E66B2C26}"/>
              </a:ext>
            </a:extLst>
          </p:cNvPr>
          <p:cNvSpPr txBox="1"/>
          <p:nvPr/>
        </p:nvSpPr>
        <p:spPr>
          <a:xfrm>
            <a:off x="6810567" y="2828550"/>
            <a:ext cx="497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Byte-Pair 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059056-166A-FE47-A7FB-7BB400490ADD}"/>
              </a:ext>
            </a:extLst>
          </p:cNvPr>
          <p:cNvSpPr txBox="1"/>
          <p:nvPr/>
        </p:nvSpPr>
        <p:spPr>
          <a:xfrm>
            <a:off x="775233" y="2828550"/>
            <a:ext cx="279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Traditional 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1174515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11578-B606-5445-AB26-1D2FB3A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06A58-6942-9B4D-A1FB-6866C56C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4353" y="3429000"/>
            <a:ext cx="6194049" cy="1173992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4400" dirty="0"/>
              <a:t>Questions Be Asked!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DEF2A-4E30-C548-A3CB-2F6898A9E414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99B60-E60C-DB41-9544-EE9A5129430C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059056-166A-FE47-A7FB-7BB400490ADD}"/>
              </a:ext>
            </a:extLst>
          </p:cNvPr>
          <p:cNvSpPr txBox="1"/>
          <p:nvPr/>
        </p:nvSpPr>
        <p:spPr>
          <a:xfrm>
            <a:off x="8647847" y="2905780"/>
            <a:ext cx="2790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8789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8892-DC22-8F45-A6A1-7DE4E253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976" y="2311617"/>
            <a:ext cx="7298047" cy="12041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Better Question…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E85DB-7AA5-A449-87DE-7A1622B8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01A0C-64DE-5A43-A7E5-FAF9C590E160}"/>
              </a:ext>
            </a:extLst>
          </p:cNvPr>
          <p:cNvSpPr/>
          <p:nvPr/>
        </p:nvSpPr>
        <p:spPr>
          <a:xfrm>
            <a:off x="11497235" y="174812"/>
            <a:ext cx="694765" cy="1116106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177C8-61D7-954B-9580-E526A19ECD45}"/>
              </a:ext>
            </a:extLst>
          </p:cNvPr>
          <p:cNvSpPr/>
          <p:nvPr/>
        </p:nvSpPr>
        <p:spPr>
          <a:xfrm>
            <a:off x="0" y="5526740"/>
            <a:ext cx="5755341" cy="1116106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D0E2C4-5A68-2249-A8B4-B6723F8055CA}"/>
              </a:ext>
            </a:extLst>
          </p:cNvPr>
          <p:cNvSpPr txBox="1">
            <a:spLocks/>
          </p:cNvSpPr>
          <p:nvPr/>
        </p:nvSpPr>
        <p:spPr>
          <a:xfrm>
            <a:off x="2430898" y="3848262"/>
            <a:ext cx="7330201" cy="1345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So what’s the deal </a:t>
            </a:r>
            <a:br>
              <a:rPr lang="en-US" sz="4400" dirty="0"/>
            </a:br>
            <a:r>
              <a:rPr lang="en-US" sz="4400" dirty="0"/>
              <a:t>with Traditional Embeddings?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25387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E74D-8C34-694C-BD55-E2AAF37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436803"/>
            <a:ext cx="4262718" cy="4956048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So what’s </a:t>
            </a:r>
            <a:br>
              <a:rPr lang="en-US" sz="6000" dirty="0"/>
            </a:br>
            <a:r>
              <a:rPr lang="en-US" sz="6000" dirty="0"/>
              <a:t>the deal </a:t>
            </a:r>
            <a:br>
              <a:rPr lang="en-US" sz="6000" dirty="0"/>
            </a:br>
            <a:r>
              <a:rPr lang="en-US" sz="6000" dirty="0"/>
              <a:t>with Traditional Embeddings?</a:t>
            </a:r>
            <a:endParaRPr lang="en-US" sz="8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11578-B606-5445-AB26-1D2FB3A6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06A58-6942-9B4D-A1FB-6866C56CF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8835" y="2376768"/>
            <a:ext cx="6248400" cy="2104464"/>
          </a:xfrm>
        </p:spPr>
        <p:txBody>
          <a:bodyPr>
            <a:normAutofit lnSpcReduction="10000"/>
          </a:bodyPr>
          <a:lstStyle/>
          <a:p>
            <a:r>
              <a:rPr lang="en-US" sz="3600" dirty="0" err="1"/>
              <a:t>Unrepresentitive</a:t>
            </a:r>
            <a:endParaRPr lang="en-US" sz="3600" dirty="0"/>
          </a:p>
          <a:p>
            <a:r>
              <a:rPr lang="en-US" sz="3600" dirty="0"/>
              <a:t>Inefficient</a:t>
            </a:r>
          </a:p>
          <a:p>
            <a:r>
              <a:rPr lang="en-US" sz="3600" dirty="0"/>
              <a:t>Cannot Generalize</a:t>
            </a:r>
          </a:p>
          <a:p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DEF2A-4E30-C548-A3CB-2F6898A9E414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A4213-7AD2-954F-B852-42FAFA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04A4D5-7F2D-F441-B02D-178F07CC98B1}"/>
              </a:ext>
            </a:extLst>
          </p:cNvPr>
          <p:cNvSpPr/>
          <p:nvPr/>
        </p:nvSpPr>
        <p:spPr>
          <a:xfrm>
            <a:off x="672356" y="2703348"/>
            <a:ext cx="42761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/>
              <a:t>Unrepresentitive</a:t>
            </a:r>
            <a:endParaRPr lang="en-US" sz="4000" dirty="0"/>
          </a:p>
          <a:p>
            <a:r>
              <a:rPr lang="en-US" sz="4000" dirty="0">
                <a:solidFill>
                  <a:srgbClr val="D8D9DC"/>
                </a:solidFill>
              </a:rPr>
              <a:t>Inefficient</a:t>
            </a:r>
          </a:p>
          <a:p>
            <a:r>
              <a:rPr lang="en-US" sz="4000" dirty="0">
                <a:solidFill>
                  <a:srgbClr val="D8D9DC"/>
                </a:solidFill>
              </a:rPr>
              <a:t>Cannot Generalize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744C-5FE8-094C-9E4D-17A4C04F8244}"/>
              </a:ext>
            </a:extLst>
          </p:cNvPr>
          <p:cNvSpPr txBox="1"/>
          <p:nvPr/>
        </p:nvSpPr>
        <p:spPr>
          <a:xfrm>
            <a:off x="5961528" y="2472515"/>
            <a:ext cx="568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“Randall reviews readings.”</a:t>
            </a:r>
          </a:p>
          <a:p>
            <a:r>
              <a:rPr lang="en-US" sz="3600" dirty="0"/>
              <a:t>“Ron reads a review.”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F8DE3-EF95-9444-93B3-85F39F4A91F8}"/>
              </a:ext>
            </a:extLst>
          </p:cNvPr>
          <p:cNvSpPr txBox="1"/>
          <p:nvPr/>
        </p:nvSpPr>
        <p:spPr>
          <a:xfrm>
            <a:off x="7229937" y="4202084"/>
            <a:ext cx="315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D8D8D8"/>
                </a:highlight>
              </a:rPr>
              <a:t>[[0, 1, 2], [3, 4, 5]]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01891-9ECB-3949-ABE7-900EAB4572D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250B2-949B-C840-9FEC-C47D4F6867ED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6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3251991" y="2035616"/>
            <a:ext cx="5688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“Randall reviews readings.”</a:t>
            </a:r>
          </a:p>
          <a:p>
            <a:pPr algn="ctr"/>
            <a:r>
              <a:rPr lang="en-US" sz="3600" dirty="0"/>
              <a:t>“Ron reads a review.”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F4477-ED42-6B49-994A-9F167E1A9952}"/>
              </a:ext>
            </a:extLst>
          </p:cNvPr>
          <p:cNvSpPr txBox="1"/>
          <p:nvPr/>
        </p:nvSpPr>
        <p:spPr>
          <a:xfrm>
            <a:off x="4520403" y="3622055"/>
            <a:ext cx="315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D8D8D8"/>
                </a:highlight>
              </a:rPr>
              <a:t>[[0, 1, 2], [3, 4, 5]]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0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03665-B469-6D45-91B2-D5FBC0D60640}"/>
              </a:ext>
            </a:extLst>
          </p:cNvPr>
          <p:cNvSpPr txBox="1"/>
          <p:nvPr/>
        </p:nvSpPr>
        <p:spPr>
          <a:xfrm>
            <a:off x="3251994" y="4640762"/>
            <a:ext cx="568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Notice! That’s a lot of values for two similar thoughts!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5B73C-A81C-B547-98B0-A1E58C65A6EA}"/>
              </a:ext>
            </a:extLst>
          </p:cNvPr>
          <p:cNvSpPr txBox="1"/>
          <p:nvPr/>
        </p:nvSpPr>
        <p:spPr>
          <a:xfrm>
            <a:off x="4059350" y="5492490"/>
            <a:ext cx="407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BPE: break it down!</a:t>
            </a:r>
          </a:p>
        </p:txBody>
      </p:sp>
    </p:spTree>
    <p:extLst>
      <p:ext uri="{BB962C8B-B14F-4D97-AF65-F5344CB8AC3E}">
        <p14:creationId xmlns:p14="http://schemas.microsoft.com/office/powerpoint/2010/main" val="1151850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768874" y="2035616"/>
            <a:ext cx="10654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a n d a l l    r e v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e w s    r e a d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o n    r e a d s    a    r e v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e w 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F4477-ED42-6B49-994A-9F167E1A9952}"/>
              </a:ext>
            </a:extLst>
          </p:cNvPr>
          <p:cNvSpPr txBox="1"/>
          <p:nvPr/>
        </p:nvSpPr>
        <p:spPr>
          <a:xfrm>
            <a:off x="768874" y="3465963"/>
            <a:ext cx="10396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D8D8D8"/>
                </a:highlight>
              </a:rPr>
              <a:t>[[0, 1, 2, 3, 2, 4, 4, 5, 0, 6, 7, 8, 6, 9, 10, 5, 0, 6, 1, 3, 8, 2, 11, 10], [0, 12, 2, 5, 0, 6, 1, 3, 10, 5, 1, 0, 6, 7, 8, 6, 13]]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270673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5B73C-A81C-B547-98B0-A1E58C65A6EA}"/>
              </a:ext>
            </a:extLst>
          </p:cNvPr>
          <p:cNvSpPr txBox="1"/>
          <p:nvPr/>
        </p:nvSpPr>
        <p:spPr>
          <a:xfrm>
            <a:off x="3738086" y="5492490"/>
            <a:ext cx="471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BPE: can we do better?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CEB15-3FC4-DD4E-ABEA-C1C2E6A28DCC}"/>
              </a:ext>
            </a:extLst>
          </p:cNvPr>
          <p:cNvSpPr/>
          <p:nvPr/>
        </p:nvSpPr>
        <p:spPr>
          <a:xfrm>
            <a:off x="3967345" y="4571559"/>
            <a:ext cx="42562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Token Count: 13 </a:t>
            </a:r>
          </a:p>
        </p:txBody>
      </p:sp>
    </p:spTree>
    <p:extLst>
      <p:ext uri="{BB962C8B-B14F-4D97-AF65-F5344CB8AC3E}">
        <p14:creationId xmlns:p14="http://schemas.microsoft.com/office/powerpoint/2010/main" val="4248667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2AD04-E76B-FA4C-BA9A-6EF4E7F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768874" y="2035616"/>
            <a:ext cx="10654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a n d a l l    re v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e w s    re a d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o n    re a d s    a    re v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e w 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F4477-ED42-6B49-994A-9F167E1A9952}"/>
              </a:ext>
            </a:extLst>
          </p:cNvPr>
          <p:cNvSpPr txBox="1"/>
          <p:nvPr/>
        </p:nvSpPr>
        <p:spPr>
          <a:xfrm>
            <a:off x="2253479" y="3483557"/>
            <a:ext cx="7683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Token Savings: 2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5B73C-A81C-B547-98B0-A1E58C65A6EA}"/>
              </a:ext>
            </a:extLst>
          </p:cNvPr>
          <p:cNvSpPr txBox="1"/>
          <p:nvPr/>
        </p:nvSpPr>
        <p:spPr>
          <a:xfrm>
            <a:off x="3738086" y="5492490"/>
            <a:ext cx="471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BPE: can we do better?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60AA7-83B3-AB41-8DA5-144E993E53BF}"/>
              </a:ext>
            </a:extLst>
          </p:cNvPr>
          <p:cNvSpPr txBox="1"/>
          <p:nvPr/>
        </p:nvSpPr>
        <p:spPr>
          <a:xfrm>
            <a:off x="2253479" y="3483556"/>
            <a:ext cx="7683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Quick pause: 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047443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1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2AD04-E76B-FA4C-BA9A-6EF4E7F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EEF46-CE44-A744-9E85-7D3A16AF9A5B}"/>
              </a:ext>
            </a:extLst>
          </p:cNvPr>
          <p:cNvSpPr txBox="1"/>
          <p:nvPr/>
        </p:nvSpPr>
        <p:spPr>
          <a:xfrm>
            <a:off x="768874" y="2035616"/>
            <a:ext cx="10654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a n d a l l    rev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e w s    rea d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n g s .”</a:t>
            </a:r>
          </a:p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“R o n    rea d s    a    rev </a:t>
            </a:r>
            <a:r>
              <a:rPr lang="en-US" sz="3200" dirty="0" err="1">
                <a:latin typeface="Franklin Gothic Medium" panose="020B0603020102020204" pitchFamily="34" charset="0"/>
              </a:rPr>
              <a:t>i</a:t>
            </a:r>
            <a:r>
              <a:rPr lang="en-US" sz="3200" dirty="0">
                <a:latin typeface="Franklin Gothic Medium" panose="020B0603020102020204" pitchFamily="34" charset="0"/>
              </a:rPr>
              <a:t> e w 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F4477-ED42-6B49-994A-9F167E1A9952}"/>
              </a:ext>
            </a:extLst>
          </p:cNvPr>
          <p:cNvSpPr txBox="1"/>
          <p:nvPr/>
        </p:nvSpPr>
        <p:spPr>
          <a:xfrm>
            <a:off x="2253479" y="3483557"/>
            <a:ext cx="7683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Token Savings: 5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931DC-0072-1A42-987B-481379542557}"/>
              </a:ext>
            </a:extLst>
          </p:cNvPr>
          <p:cNvSpPr/>
          <p:nvPr/>
        </p:nvSpPr>
        <p:spPr>
          <a:xfrm>
            <a:off x="11591365" y="102679"/>
            <a:ext cx="600635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1877D-69A4-574B-963B-72D349BB1819}"/>
              </a:ext>
            </a:extLst>
          </p:cNvPr>
          <p:cNvSpPr/>
          <p:nvPr/>
        </p:nvSpPr>
        <p:spPr>
          <a:xfrm>
            <a:off x="0" y="5492490"/>
            <a:ext cx="5244353" cy="1334124"/>
          </a:xfrm>
          <a:prstGeom prst="rect">
            <a:avLst/>
          </a:prstGeom>
          <a:solidFill>
            <a:schemeClr val="bg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5B73C-A81C-B547-98B0-A1E58C65A6EA}"/>
              </a:ext>
            </a:extLst>
          </p:cNvPr>
          <p:cNvSpPr txBox="1"/>
          <p:nvPr/>
        </p:nvSpPr>
        <p:spPr>
          <a:xfrm>
            <a:off x="3738086" y="5492490"/>
            <a:ext cx="4714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BPE: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36401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527777_Safety procedures_RVA_v4" id="{94FF351A-4B06-4881-8D26-DC6D64B3CFD2}" vid="{E8C023A2-25EA-47E0-92DC-6E1BD008E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6DFB17-E262-4301-8AA5-FCE7109ED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F39AE0-32C9-4F1D-B08C-0B8B9BAFC18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46B2BE6-8FE9-4318-AA40-8F70CEED60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0</TotalTime>
  <Words>923</Words>
  <Application>Microsoft Macintosh PowerPoint</Application>
  <PresentationFormat>Widescreen</PresentationFormat>
  <Paragraphs>144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Corbel</vt:lpstr>
      <vt:lpstr>Franklin Gothic Demi</vt:lpstr>
      <vt:lpstr>Franklin Gothic Medium</vt:lpstr>
      <vt:lpstr>Headlines</vt:lpstr>
      <vt:lpstr>PowerPoint Presentation</vt:lpstr>
      <vt:lpstr>What’s the Deal with BPE? </vt:lpstr>
      <vt:lpstr>Better Question…</vt:lpstr>
      <vt:lpstr>So what’s  the deal  with Traditional Embeddings?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what’s  the deal  with Traditional Embeddings?</vt:lpstr>
      <vt:lpstr>PowerPoint Presentation</vt:lpstr>
      <vt:lpstr>PowerPoint Presentation</vt:lpstr>
      <vt:lpstr>PowerPoint Presentation</vt:lpstr>
      <vt:lpstr>So what’s  the deal  with Traditional Embeddings?</vt:lpstr>
      <vt:lpstr>PowerPoint Presentation</vt:lpstr>
      <vt:lpstr>PowerPoint Presentation</vt:lpstr>
      <vt:lpstr>PowerPoint Presentation</vt:lpstr>
      <vt:lpstr>PowerPoint Presentation</vt:lpstr>
      <vt:lpstr>So what’s all the fuss?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Houjun Liu</dc:creator>
  <cp:lastModifiedBy/>
  <cp:revision>1</cp:revision>
  <dcterms:created xsi:type="dcterms:W3CDTF">2019-10-04T04:37:20Z</dcterms:created>
  <dcterms:modified xsi:type="dcterms:W3CDTF">2019-10-08T21:44:47Z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