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81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2" r:id="rId26"/>
    <p:sldId id="277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9"/>
    <a:srgbClr val="262627"/>
    <a:srgbClr val="323233"/>
    <a:srgbClr val="303030"/>
    <a:srgbClr val="D8D7D9"/>
    <a:srgbClr val="D8D9DC"/>
    <a:srgbClr val="D8D8D8"/>
    <a:srgbClr val="CBC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6375"/>
  </p:normalViewPr>
  <p:slideViewPr>
    <p:cSldViewPr snapToGrid="0">
      <p:cViewPr varScale="1">
        <p:scale>
          <a:sx n="124" d="100"/>
          <a:sy n="12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12/18/19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1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this, we need to understand what’s wrong with traditional word embeddings.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5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the deal with Traditional Embeddings?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8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12/18/19 12:07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92FE9B-559E-5648-97A6-50EFBBA57B65}"/>
              </a:ext>
            </a:extLst>
          </p:cNvPr>
          <p:cNvSpPr/>
          <p:nvPr/>
        </p:nvSpPr>
        <p:spPr>
          <a:xfrm>
            <a:off x="11153887" y="809469"/>
            <a:ext cx="103811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51E53D-6D8F-FB43-8845-F2F2AA51F907}"/>
              </a:ext>
            </a:extLst>
          </p:cNvPr>
          <p:cNvSpPr txBox="1">
            <a:spLocks/>
          </p:cNvSpPr>
          <p:nvPr/>
        </p:nvSpPr>
        <p:spPr>
          <a:xfrm>
            <a:off x="2968531" y="2164472"/>
            <a:ext cx="6254938" cy="2188992"/>
          </a:xfrm>
          <a:prstGeom prst="roundRect">
            <a:avLst>
              <a:gd name="adj" fmla="val 4539"/>
            </a:avLst>
          </a:prstGeom>
          <a:solidFill>
            <a:srgbClr val="303030">
              <a:alpha val="81961"/>
            </a:srgbClr>
          </a:solidFill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Byte Pair Encoding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94594CF-45F2-7948-A6D9-CFE69BEE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192" y="4997365"/>
            <a:ext cx="9938479" cy="37240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Optimizing NLP model performance towards large datasets and unknown vocabulary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690E-24A9-164B-8827-29B0783CE89F}"/>
              </a:ext>
            </a:extLst>
          </p:cNvPr>
          <p:cNvSpPr txBox="1"/>
          <p:nvPr/>
        </p:nvSpPr>
        <p:spPr>
          <a:xfrm>
            <a:off x="4945677" y="5369773"/>
            <a:ext cx="2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Houjun Liu | CS301</a:t>
            </a:r>
          </a:p>
        </p:txBody>
      </p:sp>
    </p:spTree>
    <p:extLst>
      <p:ext uri="{BB962C8B-B14F-4D97-AF65-F5344CB8AC3E}">
        <p14:creationId xmlns:p14="http://schemas.microsoft.com/office/powerpoint/2010/main" val="37198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review s    read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read s    a    review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2253479" y="3483557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Token Savings: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224060" y="5513221"/>
            <a:ext cx="574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this more representative?</a:t>
            </a:r>
          </a:p>
        </p:txBody>
      </p:sp>
    </p:spTree>
    <p:extLst>
      <p:ext uri="{BB962C8B-B14F-4D97-AF65-F5344CB8AC3E}">
        <p14:creationId xmlns:p14="http://schemas.microsoft.com/office/powerpoint/2010/main" val="28403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9" y="2644170"/>
            <a:ext cx="10654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Franklin Gothic Medium" panose="020B0603020102020204" pitchFamily="34" charset="0"/>
              </a:rPr>
              <a:t>“R a n d a l l    review s    read </a:t>
            </a:r>
            <a:r>
              <a:rPr lang="en-US" sz="4800" dirty="0" err="1">
                <a:latin typeface="Franklin Gothic Medium" panose="020B0603020102020204" pitchFamily="34" charset="0"/>
              </a:rPr>
              <a:t>i</a:t>
            </a:r>
            <a:r>
              <a:rPr lang="en-US" sz="48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4800" dirty="0">
                <a:latin typeface="Franklin Gothic Medium" panose="020B0603020102020204" pitchFamily="34" charset="0"/>
              </a:rPr>
              <a:t>“R o n    read s    a    review 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C54CD1-1F53-234C-A459-2AACB3D8A8EA}"/>
              </a:ext>
            </a:extLst>
          </p:cNvPr>
          <p:cNvSpPr/>
          <p:nvPr/>
        </p:nvSpPr>
        <p:spPr>
          <a:xfrm rot="16200000">
            <a:off x="2463718" y="903858"/>
            <a:ext cx="610930" cy="3578741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A231FE8-E389-974A-8CDF-DEC9E817F915}"/>
              </a:ext>
            </a:extLst>
          </p:cNvPr>
          <p:cNvSpPr/>
          <p:nvPr/>
        </p:nvSpPr>
        <p:spPr>
          <a:xfrm rot="5400000">
            <a:off x="2882747" y="3380966"/>
            <a:ext cx="687844" cy="1922930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FD24B-62DE-FA4D-8944-58A4BEB33DED}"/>
              </a:ext>
            </a:extLst>
          </p:cNvPr>
          <p:cNvSpPr txBox="1"/>
          <p:nvPr/>
        </p:nvSpPr>
        <p:spPr>
          <a:xfrm>
            <a:off x="1692136" y="1384530"/>
            <a:ext cx="229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Miscellaneous information saved as groups of characters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DDC9318-A40A-4840-A77A-7D18A8754391}"/>
              </a:ext>
            </a:extLst>
          </p:cNvPr>
          <p:cNvSpPr/>
          <p:nvPr/>
        </p:nvSpPr>
        <p:spPr>
          <a:xfrm rot="16200000">
            <a:off x="5456212" y="1744820"/>
            <a:ext cx="610930" cy="1896817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A2F8593-0A9F-0445-8B0B-B007B7EDDFB5}"/>
              </a:ext>
            </a:extLst>
          </p:cNvPr>
          <p:cNvSpPr/>
          <p:nvPr/>
        </p:nvSpPr>
        <p:spPr>
          <a:xfrm rot="5400000">
            <a:off x="8199798" y="3342509"/>
            <a:ext cx="610930" cy="1922929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52AC4C8-BA1B-8744-96FF-A08473C060BE}"/>
              </a:ext>
            </a:extLst>
          </p:cNvPr>
          <p:cNvSpPr/>
          <p:nvPr/>
        </p:nvSpPr>
        <p:spPr>
          <a:xfrm rot="5400000">
            <a:off x="4780365" y="3661359"/>
            <a:ext cx="550108" cy="1346055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24D45-A00E-7242-929D-F96144036294}"/>
              </a:ext>
            </a:extLst>
          </p:cNvPr>
          <p:cNvSpPr txBox="1"/>
          <p:nvPr/>
        </p:nvSpPr>
        <p:spPr>
          <a:xfrm>
            <a:off x="7359852" y="4686353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9983A-9462-0846-B437-CBBAA9CAF684}"/>
              </a:ext>
            </a:extLst>
          </p:cNvPr>
          <p:cNvSpPr txBox="1"/>
          <p:nvPr/>
        </p:nvSpPr>
        <p:spPr>
          <a:xfrm>
            <a:off x="4616266" y="1668986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88738F0-BE8F-3E4B-9951-F93D637B7A86}"/>
              </a:ext>
            </a:extLst>
          </p:cNvPr>
          <p:cNvSpPr/>
          <p:nvPr/>
        </p:nvSpPr>
        <p:spPr>
          <a:xfrm rot="16200000">
            <a:off x="7924136" y="1967083"/>
            <a:ext cx="610930" cy="1371606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874A5-261D-2943-BB08-0194F5937C2E}"/>
              </a:ext>
            </a:extLst>
          </p:cNvPr>
          <p:cNvSpPr txBox="1"/>
          <p:nvPr/>
        </p:nvSpPr>
        <p:spPr>
          <a:xfrm>
            <a:off x="7063631" y="1642092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E3A13-967B-6E4A-932D-670D5F66ACE6}"/>
              </a:ext>
            </a:extLst>
          </p:cNvPr>
          <p:cNvSpPr txBox="1"/>
          <p:nvPr/>
        </p:nvSpPr>
        <p:spPr>
          <a:xfrm>
            <a:off x="4441454" y="4788704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2B5B5-4ED2-D940-B2BF-F68507A92EC1}"/>
              </a:ext>
            </a:extLst>
          </p:cNvPr>
          <p:cNvSpPr txBox="1"/>
          <p:nvPr/>
        </p:nvSpPr>
        <p:spPr>
          <a:xfrm>
            <a:off x="1897313" y="4762837"/>
            <a:ext cx="229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Miscellaneous information saved as groups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56227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913142" y="3033993"/>
            <a:ext cx="4701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“review s    read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“read s    review 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523876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D2C9-E09D-C448-B736-D4DF09C75BB3}"/>
              </a:ext>
            </a:extLst>
          </p:cNvPr>
          <p:cNvSpPr/>
          <p:nvPr/>
        </p:nvSpPr>
        <p:spPr>
          <a:xfrm>
            <a:off x="2735455" y="1413347"/>
            <a:ext cx="6721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More Representative?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C963C-C13A-BE4B-8433-8C17AA7D2167}"/>
              </a:ext>
            </a:extLst>
          </p:cNvPr>
          <p:cNvSpPr txBox="1"/>
          <p:nvPr/>
        </p:nvSpPr>
        <p:spPr>
          <a:xfrm>
            <a:off x="7524121" y="3033993"/>
            <a:ext cx="3433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“reviews    readings .”</a:t>
            </a:r>
          </a:p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“reads    review.”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17506-B8A1-6A4E-B593-CD2EFC12AC74}"/>
              </a:ext>
            </a:extLst>
          </p:cNvPr>
          <p:cNvSpPr txBox="1"/>
          <p:nvPr/>
        </p:nvSpPr>
        <p:spPr>
          <a:xfrm>
            <a:off x="671230" y="4854693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1, 2, 3, 4, 5, 1], [2, 1, 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D0EED-CCDB-A24F-B696-A36E12A8B2FA}"/>
              </a:ext>
            </a:extLst>
          </p:cNvPr>
          <p:cNvSpPr txBox="1"/>
          <p:nvPr/>
        </p:nvSpPr>
        <p:spPr>
          <a:xfrm>
            <a:off x="6889886" y="4854693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1], [2, 3]]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619BB-2FDE-CD4A-81E3-BDDB94B4E938}"/>
              </a:ext>
            </a:extLst>
          </p:cNvPr>
          <p:cNvSpPr txBox="1"/>
          <p:nvPr/>
        </p:nvSpPr>
        <p:spPr>
          <a:xfrm>
            <a:off x="5878378" y="3511046"/>
            <a:ext cx="123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61482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586193" y="413695"/>
            <a:ext cx="4701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“review s    read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“read s    review 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523876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C963C-C13A-BE4B-8433-8C17AA7D2167}"/>
              </a:ext>
            </a:extLst>
          </p:cNvPr>
          <p:cNvSpPr txBox="1"/>
          <p:nvPr/>
        </p:nvSpPr>
        <p:spPr>
          <a:xfrm>
            <a:off x="978516" y="4231214"/>
            <a:ext cx="3433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“reviews    readings .”</a:t>
            </a:r>
          </a:p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“reads    review.”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17506-B8A1-6A4E-B593-CD2EFC12AC74}"/>
              </a:ext>
            </a:extLst>
          </p:cNvPr>
          <p:cNvSpPr txBox="1"/>
          <p:nvPr/>
        </p:nvSpPr>
        <p:spPr>
          <a:xfrm>
            <a:off x="344281" y="2234395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1, 2, 3, 4, 5, 1], [2, 1, 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D0EED-CCDB-A24F-B696-A36E12A8B2FA}"/>
              </a:ext>
            </a:extLst>
          </p:cNvPr>
          <p:cNvSpPr txBox="1"/>
          <p:nvPr/>
        </p:nvSpPr>
        <p:spPr>
          <a:xfrm>
            <a:off x="344281" y="6051914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1], [2, 3]]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619BB-2FDE-CD4A-81E3-BDDB94B4E938}"/>
              </a:ext>
            </a:extLst>
          </p:cNvPr>
          <p:cNvSpPr txBox="1"/>
          <p:nvPr/>
        </p:nvSpPr>
        <p:spPr>
          <a:xfrm>
            <a:off x="2077605" y="3171249"/>
            <a:ext cx="123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A3EA1-24EF-1C45-A04D-59624FB86326}"/>
              </a:ext>
            </a:extLst>
          </p:cNvPr>
          <p:cNvCxnSpPr>
            <a:cxnSpLocks/>
          </p:cNvCxnSpPr>
          <p:nvPr/>
        </p:nvCxnSpPr>
        <p:spPr>
          <a:xfrm>
            <a:off x="5905068" y="397694"/>
            <a:ext cx="0" cy="6177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1BC6F7-3E7C-5342-BBA7-AAE7224BF67C}"/>
              </a:ext>
            </a:extLst>
          </p:cNvPr>
          <p:cNvCxnSpPr>
            <a:cxnSpLocks/>
          </p:cNvCxnSpPr>
          <p:nvPr/>
        </p:nvCxnSpPr>
        <p:spPr>
          <a:xfrm flipH="1">
            <a:off x="5852248" y="3679035"/>
            <a:ext cx="6039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6FEAF-3C29-7B4B-B2F4-75FFBD509A49}"/>
              </a:ext>
            </a:extLst>
          </p:cNvPr>
          <p:cNvSpPr txBox="1"/>
          <p:nvPr/>
        </p:nvSpPr>
        <p:spPr>
          <a:xfrm>
            <a:off x="7026039" y="1345867"/>
            <a:ext cx="374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Reviews = Review + s (0,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8E4-13E8-7D40-8FC1-97415B1363F7}"/>
              </a:ext>
            </a:extLst>
          </p:cNvPr>
          <p:cNvSpPr txBox="1"/>
          <p:nvPr/>
        </p:nvSpPr>
        <p:spPr>
          <a:xfrm>
            <a:off x="6002066" y="2625866"/>
            <a:ext cx="60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Readings = Read + </a:t>
            </a:r>
            <a:r>
              <a:rPr lang="en-US" sz="2400" dirty="0" err="1">
                <a:latin typeface="Franklin Gothic Medium" panose="020B0603020102020204" pitchFamily="34" charset="0"/>
              </a:rPr>
              <a:t>i</a:t>
            </a:r>
            <a:r>
              <a:rPr lang="en-US" sz="2400" dirty="0">
                <a:latin typeface="Franklin Gothic Medium" panose="020B0603020102020204" pitchFamily="34" charset="0"/>
              </a:rPr>
              <a:t> +n + g + s (2, 3, 4, 5,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3AFA1-96E4-D748-AB17-C5587356FCB9}"/>
              </a:ext>
            </a:extLst>
          </p:cNvPr>
          <p:cNvSpPr txBox="1"/>
          <p:nvPr/>
        </p:nvSpPr>
        <p:spPr>
          <a:xfrm>
            <a:off x="7361348" y="4400401"/>
            <a:ext cx="353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Review (3) ≠ Reviews (0)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57160-1DFA-CB4B-A175-934F84AFC3E5}"/>
              </a:ext>
            </a:extLst>
          </p:cNvPr>
          <p:cNvSpPr txBox="1"/>
          <p:nvPr/>
        </p:nvSpPr>
        <p:spPr>
          <a:xfrm>
            <a:off x="7257606" y="5563149"/>
            <a:ext cx="353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Readings (1) ≠ Reads (2)</a:t>
            </a:r>
          </a:p>
        </p:txBody>
      </p:sp>
    </p:spTree>
    <p:extLst>
      <p:ext uri="{BB962C8B-B14F-4D97-AF65-F5344CB8AC3E}">
        <p14:creationId xmlns:p14="http://schemas.microsoft.com/office/powerpoint/2010/main" val="306869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74D-8C34-694C-BD55-E2AAF3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436803"/>
            <a:ext cx="4262718" cy="495604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 what’s </a:t>
            </a:r>
            <a:br>
              <a:rPr lang="en-US" sz="6000" dirty="0"/>
            </a:br>
            <a:r>
              <a:rPr lang="en-US" sz="6000" dirty="0"/>
              <a:t>the deal </a:t>
            </a:r>
            <a:br>
              <a:rPr lang="en-US" sz="6000" dirty="0"/>
            </a:br>
            <a:r>
              <a:rPr lang="en-US" sz="6000" dirty="0"/>
              <a:t>with Traditional Embeddings?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8835" y="2376768"/>
            <a:ext cx="6248400" cy="2104464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solidFill>
                  <a:srgbClr val="D8D9DC"/>
                </a:solidFill>
              </a:rPr>
              <a:t>Unrepresentitive</a:t>
            </a:r>
            <a:endParaRPr lang="en-US" sz="3600" dirty="0">
              <a:solidFill>
                <a:srgbClr val="D8D9DC"/>
              </a:solidFill>
            </a:endParaRPr>
          </a:p>
          <a:p>
            <a:r>
              <a:rPr lang="en-US" sz="3600" dirty="0"/>
              <a:t>Inefficient</a:t>
            </a:r>
          </a:p>
          <a:p>
            <a:r>
              <a:rPr lang="en-US" sz="3600" dirty="0"/>
              <a:t>Cannot Generalize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99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4A4D5-7F2D-F441-B02D-178F07CC98B1}"/>
              </a:ext>
            </a:extLst>
          </p:cNvPr>
          <p:cNvSpPr/>
          <p:nvPr/>
        </p:nvSpPr>
        <p:spPr>
          <a:xfrm>
            <a:off x="672356" y="2703348"/>
            <a:ext cx="427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D8D9DC"/>
                </a:solidFill>
              </a:rPr>
              <a:t>Unrepresentitive</a:t>
            </a:r>
            <a:endParaRPr lang="en-US" sz="4000" dirty="0">
              <a:solidFill>
                <a:srgbClr val="D8D9DC"/>
              </a:solidFill>
            </a:endParaRPr>
          </a:p>
          <a:p>
            <a:r>
              <a:rPr lang="en-US" sz="4000" dirty="0"/>
              <a:t>Inefficient</a:t>
            </a:r>
          </a:p>
          <a:p>
            <a:r>
              <a:rPr lang="en-US" sz="4000" dirty="0">
                <a:solidFill>
                  <a:srgbClr val="D8D9DC"/>
                </a:solidFill>
              </a:rPr>
              <a:t>Cannot Generalize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5831633" y="2670453"/>
            <a:ext cx="56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5604992" y="4119120"/>
            <a:ext cx="6141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Recall how Readings (1) ≠ Reads (2) in traditional word—level tokenization </a:t>
            </a:r>
          </a:p>
        </p:txBody>
      </p:sp>
    </p:spTree>
    <p:extLst>
      <p:ext uri="{BB962C8B-B14F-4D97-AF65-F5344CB8AC3E}">
        <p14:creationId xmlns:p14="http://schemas.microsoft.com/office/powerpoint/2010/main" val="260029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2085413" y="2228671"/>
            <a:ext cx="828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optimized BPE </a:t>
            </a:r>
          </a:p>
          <a:p>
            <a:r>
              <a:rPr lang="en-US" sz="3600" dirty="0"/>
              <a:t>26 (misc. chars) + ~100-300 (</a:t>
            </a:r>
            <a:r>
              <a:rPr lang="en-US" sz="3600" dirty="0" err="1"/>
              <a:t>subwords</a:t>
            </a:r>
            <a:r>
              <a:rPr lang="en-US" sz="36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0C42-494F-9547-8318-E32CD2098BB9}"/>
              </a:ext>
            </a:extLst>
          </p:cNvPr>
          <p:cNvSpPr txBox="1"/>
          <p:nvPr/>
        </p:nvSpPr>
        <p:spPr>
          <a:xfrm>
            <a:off x="2077850" y="3757613"/>
            <a:ext cx="79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optimized WLT </a:t>
            </a:r>
          </a:p>
          <a:p>
            <a:r>
              <a:rPr lang="en-US" sz="3600" dirty="0"/>
              <a:t>Requires tokens for every single word</a:t>
            </a:r>
          </a:p>
        </p:txBody>
      </p:sp>
    </p:spTree>
    <p:extLst>
      <p:ext uri="{BB962C8B-B14F-4D97-AF65-F5344CB8AC3E}">
        <p14:creationId xmlns:p14="http://schemas.microsoft.com/office/powerpoint/2010/main" val="192163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2416687" y="2875002"/>
            <a:ext cx="7358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Economies of Scale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74D-8C34-694C-BD55-E2AAF3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436803"/>
            <a:ext cx="4262718" cy="495604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 what’s </a:t>
            </a:r>
            <a:br>
              <a:rPr lang="en-US" sz="6000" dirty="0"/>
            </a:br>
            <a:r>
              <a:rPr lang="en-US" sz="6000" dirty="0"/>
              <a:t>the deal </a:t>
            </a:r>
            <a:br>
              <a:rPr lang="en-US" sz="6000" dirty="0"/>
            </a:br>
            <a:r>
              <a:rPr lang="en-US" sz="6000" dirty="0"/>
              <a:t>with Traditional Embeddings?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8835" y="2376768"/>
            <a:ext cx="6248400" cy="2104464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solidFill>
                  <a:srgbClr val="D8D9DC"/>
                </a:solidFill>
              </a:rPr>
              <a:t>Unrepresentitive</a:t>
            </a:r>
            <a:endParaRPr lang="en-US" sz="3600" dirty="0">
              <a:solidFill>
                <a:srgbClr val="D8D9DC"/>
              </a:solidFill>
            </a:endParaRPr>
          </a:p>
          <a:p>
            <a:r>
              <a:rPr lang="en-US" sz="3600" dirty="0">
                <a:solidFill>
                  <a:srgbClr val="D8D9DC"/>
                </a:solidFill>
              </a:rPr>
              <a:t>Inefficient</a:t>
            </a:r>
          </a:p>
          <a:p>
            <a:r>
              <a:rPr lang="en-US" sz="3600" dirty="0"/>
              <a:t>Cannot Generalize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37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4A4D5-7F2D-F441-B02D-178F07CC98B1}"/>
              </a:ext>
            </a:extLst>
          </p:cNvPr>
          <p:cNvSpPr/>
          <p:nvPr/>
        </p:nvSpPr>
        <p:spPr>
          <a:xfrm>
            <a:off x="672356" y="2703348"/>
            <a:ext cx="427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D8D9DC"/>
                </a:solidFill>
              </a:rPr>
              <a:t>Unrepresentitive</a:t>
            </a:r>
            <a:endParaRPr lang="en-US" sz="4000" dirty="0">
              <a:solidFill>
                <a:srgbClr val="D8D9DC"/>
              </a:solidFill>
            </a:endParaRPr>
          </a:p>
          <a:p>
            <a:r>
              <a:rPr lang="en-US" sz="4000" dirty="0">
                <a:solidFill>
                  <a:srgbClr val="D8D9DC"/>
                </a:solidFill>
              </a:rPr>
              <a:t>Inefficient</a:t>
            </a:r>
          </a:p>
          <a:p>
            <a:r>
              <a:rPr lang="en-US" sz="4000" dirty="0"/>
              <a:t>Cannot</a:t>
            </a:r>
            <a:r>
              <a:rPr lang="en-US" sz="4000" dirty="0">
                <a:solidFill>
                  <a:srgbClr val="D8D9DC"/>
                </a:solidFill>
              </a:rPr>
              <a:t> </a:t>
            </a:r>
            <a:r>
              <a:rPr lang="en-US" sz="4000" dirty="0"/>
              <a:t>Generalize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4948518" y="3026513"/>
            <a:ext cx="716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5642719" y="3688233"/>
            <a:ext cx="6141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Recall how Review (3) ≠ Reviews (0) in traditional word—level tokenization </a:t>
            </a:r>
          </a:p>
        </p:txBody>
      </p:sp>
    </p:spTree>
    <p:extLst>
      <p:ext uri="{BB962C8B-B14F-4D97-AF65-F5344CB8AC3E}">
        <p14:creationId xmlns:p14="http://schemas.microsoft.com/office/powerpoint/2010/main" val="355931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7DB2-4DDD-0446-B3E8-21F62F4E1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995" y="2338465"/>
            <a:ext cx="6037244" cy="3222886"/>
          </a:xfrm>
        </p:spPr>
        <p:txBody>
          <a:bodyPr>
            <a:normAutofit/>
          </a:bodyPr>
          <a:lstStyle/>
          <a:p>
            <a:r>
              <a:rPr lang="en-US" dirty="0"/>
              <a:t>What’s the Deal with BPE?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2FE9B-559E-5648-97A6-50EFBBA57B65}"/>
              </a:ext>
            </a:extLst>
          </p:cNvPr>
          <p:cNvSpPr/>
          <p:nvPr/>
        </p:nvSpPr>
        <p:spPr>
          <a:xfrm>
            <a:off x="11153887" y="809469"/>
            <a:ext cx="103811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07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407989" y="352139"/>
            <a:ext cx="56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1805479" y="1952817"/>
            <a:ext cx="8581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If Review (3) ≠ Reviews (0):</a:t>
            </a:r>
          </a:p>
          <a:p>
            <a:r>
              <a:rPr lang="en-US" sz="3600" dirty="0">
                <a:latin typeface="Franklin Gothic Medium" panose="020B0603020102020204" pitchFamily="34" charset="0"/>
              </a:rPr>
              <a:t>	Review ≠ Reviews ≠ Reviewing, etc.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4B822-4AB6-2E43-A05E-D56788D9A461}"/>
              </a:ext>
            </a:extLst>
          </p:cNvPr>
          <p:cNvSpPr/>
          <p:nvPr/>
        </p:nvSpPr>
        <p:spPr>
          <a:xfrm>
            <a:off x="1659422" y="4374336"/>
            <a:ext cx="8432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They convey the same (similar) meaning!</a:t>
            </a:r>
          </a:p>
        </p:txBody>
      </p:sp>
    </p:spTree>
    <p:extLst>
      <p:ext uri="{BB962C8B-B14F-4D97-AF65-F5344CB8AC3E}">
        <p14:creationId xmlns:p14="http://schemas.microsoft.com/office/powerpoint/2010/main" val="336478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407989" y="352139"/>
            <a:ext cx="56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2150130" y="2914491"/>
            <a:ext cx="8581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Understands granularity between</a:t>
            </a:r>
          </a:p>
          <a:p>
            <a:r>
              <a:rPr lang="en-US" sz="3600" dirty="0">
                <a:latin typeface="Franklin Gothic Medium" panose="020B0603020102020204" pitchFamily="34" charset="0"/>
              </a:rPr>
              <a:t>	Review (0)        </a:t>
            </a:r>
            <a:r>
              <a:rPr lang="en-US" sz="3600" dirty="0" err="1">
                <a:latin typeface="Franklin Gothic Medium" panose="020B0603020102020204" pitchFamily="34" charset="0"/>
              </a:rPr>
              <a:t>Review+s</a:t>
            </a:r>
            <a:r>
              <a:rPr lang="en-US" sz="3600" dirty="0">
                <a:latin typeface="Franklin Gothic Medium" panose="020B0603020102020204" pitchFamily="34" charset="0"/>
              </a:rPr>
              <a:t> (0+1):</a:t>
            </a:r>
          </a:p>
          <a:p>
            <a:r>
              <a:rPr lang="en-US" sz="3600" dirty="0">
                <a:latin typeface="Franklin Gothic Medium" panose="020B0603020102020204" pitchFamily="34" charset="0"/>
              </a:rPr>
              <a:t>Review       Reviews       Reviewing, etc.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4B822-4AB6-2E43-A05E-D56788D9A461}"/>
              </a:ext>
            </a:extLst>
          </p:cNvPr>
          <p:cNvSpPr/>
          <p:nvPr/>
        </p:nvSpPr>
        <p:spPr>
          <a:xfrm>
            <a:off x="1587761" y="2268157"/>
            <a:ext cx="4529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BPE solves this…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D8732AD-850E-804B-82BE-2048429E5AA8}"/>
              </a:ext>
            </a:extLst>
          </p:cNvPr>
          <p:cNvSpPr/>
          <p:nvPr/>
        </p:nvSpPr>
        <p:spPr>
          <a:xfrm>
            <a:off x="4992414" y="3570270"/>
            <a:ext cx="546410" cy="44047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7D3F5E0-04C4-2640-9C10-0C453BA7E93E}"/>
              </a:ext>
            </a:extLst>
          </p:cNvPr>
          <p:cNvSpPr/>
          <p:nvPr/>
        </p:nvSpPr>
        <p:spPr>
          <a:xfrm>
            <a:off x="3765983" y="4115109"/>
            <a:ext cx="546410" cy="44047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84B94E3-2DEF-8C46-8557-40993FB72D6D}"/>
              </a:ext>
            </a:extLst>
          </p:cNvPr>
          <p:cNvSpPr/>
          <p:nvPr/>
        </p:nvSpPr>
        <p:spPr>
          <a:xfrm>
            <a:off x="6138513" y="4164006"/>
            <a:ext cx="546410" cy="44047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505507" y="441576"/>
            <a:ext cx="8581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Understands granularity between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	Review (0)        </a:t>
            </a:r>
            <a:r>
              <a:rPr lang="en-US" sz="2800" dirty="0" err="1">
                <a:latin typeface="Franklin Gothic Medium" panose="020B0603020102020204" pitchFamily="34" charset="0"/>
              </a:rPr>
              <a:t>Review+s</a:t>
            </a:r>
            <a:r>
              <a:rPr lang="en-US" sz="2800" dirty="0">
                <a:latin typeface="Franklin Gothic Medium" panose="020B0603020102020204" pitchFamily="34" charset="0"/>
              </a:rPr>
              <a:t> (0+1):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Review       Reviews       Reviewing, etc. etc.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D8732AD-850E-804B-82BE-2048429E5AA8}"/>
              </a:ext>
            </a:extLst>
          </p:cNvPr>
          <p:cNvSpPr/>
          <p:nvPr/>
        </p:nvSpPr>
        <p:spPr>
          <a:xfrm>
            <a:off x="2837428" y="1006812"/>
            <a:ext cx="315735" cy="25452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EC1A2-4BB5-694C-8048-44D31F040AA2}"/>
              </a:ext>
            </a:extLst>
          </p:cNvPr>
          <p:cNvSpPr/>
          <p:nvPr/>
        </p:nvSpPr>
        <p:spPr>
          <a:xfrm>
            <a:off x="2525122" y="3059901"/>
            <a:ext cx="7141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Franklin Gothic Medium" panose="020B0603020102020204" pitchFamily="34" charset="0"/>
              </a:rPr>
              <a:t>Unknown words with known </a:t>
            </a:r>
            <a:r>
              <a:rPr lang="en-US" sz="4000" dirty="0" err="1">
                <a:latin typeface="Franklin Gothic Medium" panose="020B0603020102020204" pitchFamily="34" charset="0"/>
              </a:rPr>
              <a:t>subwords</a:t>
            </a:r>
            <a:r>
              <a:rPr lang="en-US" sz="4000" dirty="0">
                <a:latin typeface="Franklin Gothic Medium" panose="020B0603020102020204" pitchFamily="34" charset="0"/>
              </a:rPr>
              <a:t> are captured as such.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409758-682D-034D-BA3D-0993B0CA9067}"/>
              </a:ext>
            </a:extLst>
          </p:cNvPr>
          <p:cNvSpPr/>
          <p:nvPr/>
        </p:nvSpPr>
        <p:spPr>
          <a:xfrm>
            <a:off x="3741195" y="1474645"/>
            <a:ext cx="315735" cy="25452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6EAF981-A24E-C344-8654-39E59D15768B}"/>
              </a:ext>
            </a:extLst>
          </p:cNvPr>
          <p:cNvSpPr/>
          <p:nvPr/>
        </p:nvSpPr>
        <p:spPr>
          <a:xfrm>
            <a:off x="1807616" y="1474644"/>
            <a:ext cx="315735" cy="25452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1DE-229E-4A46-9F55-4AC1F889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83" y="2687443"/>
            <a:ext cx="3831336" cy="1483113"/>
          </a:xfrm>
        </p:spPr>
        <p:txBody>
          <a:bodyPr/>
          <a:lstStyle/>
          <a:p>
            <a:r>
              <a:rPr lang="en-US" dirty="0"/>
              <a:t>So what’s all the fuss?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6EF17-6946-F24B-A723-F8E204D8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597CE-27A1-BB44-99EA-C39F36B0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532" y="2434895"/>
            <a:ext cx="5631810" cy="1988210"/>
          </a:xfrm>
        </p:spPr>
        <p:txBody>
          <a:bodyPr>
            <a:normAutofit/>
          </a:bodyPr>
          <a:lstStyle/>
          <a:p>
            <a:r>
              <a:rPr lang="en-US" sz="2400" dirty="0"/>
              <a:t>More flexible and representative</a:t>
            </a:r>
          </a:p>
          <a:p>
            <a:r>
              <a:rPr lang="en-US" sz="2400" u="sng" dirty="0"/>
              <a:t>Dramatically</a:t>
            </a:r>
            <a:r>
              <a:rPr lang="en-US" sz="2400" dirty="0"/>
              <a:t> better performance</a:t>
            </a:r>
          </a:p>
          <a:p>
            <a:r>
              <a:rPr lang="en-US" sz="2400" dirty="0"/>
              <a:t>Reasonable treatment of known vocab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A8A1E-696E-514D-9845-2498BE930C21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79499-CBF1-9A4E-A508-24ED80AFC5A4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650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233" y="3092006"/>
            <a:ext cx="3219952" cy="188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Unrepresentitive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Inefficient</a:t>
            </a:r>
          </a:p>
          <a:p>
            <a:pPr marL="0" indent="0">
              <a:buNone/>
            </a:pPr>
            <a:r>
              <a:rPr lang="en-US" sz="2800" dirty="0"/>
              <a:t>Cannot Generalize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5BCC6C-9B95-1142-9958-D3222C5DF0C4}"/>
              </a:ext>
            </a:extLst>
          </p:cNvPr>
          <p:cNvSpPr txBox="1">
            <a:spLocks/>
          </p:cNvSpPr>
          <p:nvPr/>
        </p:nvSpPr>
        <p:spPr>
          <a:xfrm>
            <a:off x="5535611" y="3099140"/>
            <a:ext cx="6248400" cy="188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More flexible and representative</a:t>
            </a:r>
          </a:p>
          <a:p>
            <a:pPr marL="0" indent="0" algn="r">
              <a:buNone/>
            </a:pPr>
            <a:r>
              <a:rPr lang="en-US" sz="2800" dirty="0"/>
              <a:t>Dramatically better performance</a:t>
            </a:r>
          </a:p>
          <a:p>
            <a:pPr marL="0" indent="0" algn="r">
              <a:buNone/>
            </a:pPr>
            <a:r>
              <a:rPr lang="en-US" sz="2800" dirty="0"/>
              <a:t>Reasonable treatment of known vocab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99B60-E60C-DB41-9544-EE9A5129430C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6426F-6241-B143-8740-6303E66B2C26}"/>
              </a:ext>
            </a:extLst>
          </p:cNvPr>
          <p:cNvSpPr txBox="1"/>
          <p:nvPr/>
        </p:nvSpPr>
        <p:spPr>
          <a:xfrm>
            <a:off x="6810567" y="2828550"/>
            <a:ext cx="497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Byte-Pair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59056-166A-FE47-A7FB-7BB400490ADD}"/>
              </a:ext>
            </a:extLst>
          </p:cNvPr>
          <p:cNvSpPr txBox="1"/>
          <p:nvPr/>
        </p:nvSpPr>
        <p:spPr>
          <a:xfrm>
            <a:off x="775233" y="2828550"/>
            <a:ext cx="279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Traditional 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17451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4353" y="3429000"/>
            <a:ext cx="6194049" cy="117399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4400" dirty="0"/>
              <a:t>Questions Be Asked!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99B60-E60C-DB41-9544-EE9A5129430C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59056-166A-FE47-A7FB-7BB400490ADD}"/>
              </a:ext>
            </a:extLst>
          </p:cNvPr>
          <p:cNvSpPr txBox="1"/>
          <p:nvPr/>
        </p:nvSpPr>
        <p:spPr>
          <a:xfrm>
            <a:off x="8647847" y="2905780"/>
            <a:ext cx="279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8789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8892-DC22-8F45-A6A1-7DE4E253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76" y="2311617"/>
            <a:ext cx="7298047" cy="1204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Better Question…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E85DB-7AA5-A449-87DE-7A1622B8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01A0C-64DE-5A43-A7E5-FAF9C590E160}"/>
              </a:ext>
            </a:extLst>
          </p:cNvPr>
          <p:cNvSpPr/>
          <p:nvPr/>
        </p:nvSpPr>
        <p:spPr>
          <a:xfrm>
            <a:off x="11497235" y="174812"/>
            <a:ext cx="694765" cy="1116106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177C8-61D7-954B-9580-E526A19ECD45}"/>
              </a:ext>
            </a:extLst>
          </p:cNvPr>
          <p:cNvSpPr/>
          <p:nvPr/>
        </p:nvSpPr>
        <p:spPr>
          <a:xfrm>
            <a:off x="0" y="5526740"/>
            <a:ext cx="5755341" cy="1116106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D0E2C4-5A68-2249-A8B4-B6723F8055CA}"/>
              </a:ext>
            </a:extLst>
          </p:cNvPr>
          <p:cNvSpPr txBox="1">
            <a:spLocks/>
          </p:cNvSpPr>
          <p:nvPr/>
        </p:nvSpPr>
        <p:spPr>
          <a:xfrm>
            <a:off x="2430898" y="3848262"/>
            <a:ext cx="7330201" cy="134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So what’s the deal </a:t>
            </a:r>
            <a:br>
              <a:rPr lang="en-US" sz="4400" dirty="0"/>
            </a:br>
            <a:r>
              <a:rPr lang="en-US" sz="4400" dirty="0"/>
              <a:t>with Traditional Embeddings?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5387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74D-8C34-694C-BD55-E2AAF3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436803"/>
            <a:ext cx="4262718" cy="495604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 what’s </a:t>
            </a:r>
            <a:br>
              <a:rPr lang="en-US" sz="6000" dirty="0"/>
            </a:br>
            <a:r>
              <a:rPr lang="en-US" sz="6000" dirty="0"/>
              <a:t>the deal </a:t>
            </a:r>
            <a:br>
              <a:rPr lang="en-US" sz="6000" dirty="0"/>
            </a:br>
            <a:r>
              <a:rPr lang="en-US" sz="6000" dirty="0"/>
              <a:t>with Traditional Embeddings?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8835" y="2376768"/>
            <a:ext cx="6248400" cy="2104464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Unrepresentitive</a:t>
            </a:r>
            <a:endParaRPr lang="en-US" sz="3600" dirty="0"/>
          </a:p>
          <a:p>
            <a:r>
              <a:rPr lang="en-US" sz="3600" dirty="0"/>
              <a:t>Inefficient</a:t>
            </a:r>
          </a:p>
          <a:p>
            <a:r>
              <a:rPr lang="en-US" sz="3600" dirty="0"/>
              <a:t>Cannot Generalize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4A4D5-7F2D-F441-B02D-178F07CC98B1}"/>
              </a:ext>
            </a:extLst>
          </p:cNvPr>
          <p:cNvSpPr/>
          <p:nvPr/>
        </p:nvSpPr>
        <p:spPr>
          <a:xfrm>
            <a:off x="672356" y="2703348"/>
            <a:ext cx="427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Unrepresentitive</a:t>
            </a:r>
            <a:endParaRPr lang="en-US" sz="4000" dirty="0"/>
          </a:p>
          <a:p>
            <a:r>
              <a:rPr lang="en-US" sz="4000" dirty="0">
                <a:solidFill>
                  <a:srgbClr val="D8D9DC"/>
                </a:solidFill>
              </a:rPr>
              <a:t>Inefficient</a:t>
            </a:r>
          </a:p>
          <a:p>
            <a:r>
              <a:rPr lang="en-US" sz="4000" dirty="0">
                <a:solidFill>
                  <a:srgbClr val="D8D9DC"/>
                </a:solidFill>
              </a:rPr>
              <a:t>Cannot Generalize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5961528" y="2472515"/>
            <a:ext cx="56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“Randall reviews readings.”</a:t>
            </a:r>
          </a:p>
          <a:p>
            <a:r>
              <a:rPr lang="en-US" sz="3600" dirty="0"/>
              <a:t>“Ron reads a review.”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F8DE3-EF95-9444-93B3-85F39F4A91F8}"/>
              </a:ext>
            </a:extLst>
          </p:cNvPr>
          <p:cNvSpPr txBox="1"/>
          <p:nvPr/>
        </p:nvSpPr>
        <p:spPr>
          <a:xfrm>
            <a:off x="7229937" y="4202084"/>
            <a:ext cx="315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D8D8D8"/>
                </a:highlight>
              </a:rPr>
              <a:t>[[0, 1, 2], [3, 4, 5]]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3251991" y="2035616"/>
            <a:ext cx="56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“Randall reviews readings.”</a:t>
            </a:r>
          </a:p>
          <a:p>
            <a:pPr algn="ctr"/>
            <a:r>
              <a:rPr lang="en-US" sz="3600" dirty="0"/>
              <a:t>“Ron reads a review.”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4520403" y="3622055"/>
            <a:ext cx="315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D8D8D8"/>
                </a:highlight>
              </a:rPr>
              <a:t>[[0, 1, 2], [3, 4, 5]]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0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03665-B469-6D45-91B2-D5FBC0D60640}"/>
              </a:ext>
            </a:extLst>
          </p:cNvPr>
          <p:cNvSpPr txBox="1"/>
          <p:nvPr/>
        </p:nvSpPr>
        <p:spPr>
          <a:xfrm>
            <a:off x="3251994" y="4640762"/>
            <a:ext cx="568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Notice! That’s a lot of values for two similar thoughts!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4059350" y="5492490"/>
            <a:ext cx="407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BPE: break it down!</a:t>
            </a:r>
          </a:p>
        </p:txBody>
      </p:sp>
    </p:spTree>
    <p:extLst>
      <p:ext uri="{BB962C8B-B14F-4D97-AF65-F5344CB8AC3E}">
        <p14:creationId xmlns:p14="http://schemas.microsoft.com/office/powerpoint/2010/main" val="115185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 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s    r e a 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 e a d s    a    r 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768874" y="3465963"/>
            <a:ext cx="10396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1, 2, 3, 2, 4, 4, 5, 0, 6, 7, 8, 6, 9, 10, 5, 0, 6, 1, 3, 8, 2, 11, 10], [0, 12, 2, 5, 0, 6, 1, 3, 10, 5, 1, 0, 6, 7, 8, 6, 13]]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270673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738086" y="5492490"/>
            <a:ext cx="4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BPE: can we do better?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CEB15-3FC4-DD4E-ABEA-C1C2E6A28DCC}"/>
              </a:ext>
            </a:extLst>
          </p:cNvPr>
          <p:cNvSpPr/>
          <p:nvPr/>
        </p:nvSpPr>
        <p:spPr>
          <a:xfrm>
            <a:off x="3967345" y="4571559"/>
            <a:ext cx="42562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Token Count: 13 </a:t>
            </a:r>
          </a:p>
        </p:txBody>
      </p:sp>
    </p:spTree>
    <p:extLst>
      <p:ext uri="{BB962C8B-B14F-4D97-AF65-F5344CB8AC3E}">
        <p14:creationId xmlns:p14="http://schemas.microsoft.com/office/powerpoint/2010/main" val="424866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s    re a 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re a d s    a    re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2253479" y="3483557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Token Savings: 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738086" y="5492490"/>
            <a:ext cx="4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BPE: can we do better?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0AA7-83B3-AB41-8DA5-144E993E53BF}"/>
              </a:ext>
            </a:extLst>
          </p:cNvPr>
          <p:cNvSpPr txBox="1"/>
          <p:nvPr/>
        </p:nvSpPr>
        <p:spPr>
          <a:xfrm>
            <a:off x="2253479" y="3483556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Quick pause: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047443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rev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s    rea 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rea d s    a    rev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2253479" y="3483557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Token Savings: 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738086" y="5492490"/>
            <a:ext cx="4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BPE: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3640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923</Words>
  <Application>Microsoft Macintosh PowerPoint</Application>
  <PresentationFormat>Widescreen</PresentationFormat>
  <Paragraphs>144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Franklin Gothic Demi</vt:lpstr>
      <vt:lpstr>Franklin Gothic Medium</vt:lpstr>
      <vt:lpstr>Headlines</vt:lpstr>
      <vt:lpstr>PowerPoint Presentation</vt:lpstr>
      <vt:lpstr>What’s the Deal with BPE? </vt:lpstr>
      <vt:lpstr>Better Question…</vt:lpstr>
      <vt:lpstr>So what’s  the deal  with Traditional Embeddings?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what’s  the deal  with Traditional Embeddings?</vt:lpstr>
      <vt:lpstr>PowerPoint Presentation</vt:lpstr>
      <vt:lpstr>PowerPoint Presentation</vt:lpstr>
      <vt:lpstr>PowerPoint Presentation</vt:lpstr>
      <vt:lpstr>So what’s  the deal  with Traditional Embeddings?</vt:lpstr>
      <vt:lpstr>PowerPoint Presentation</vt:lpstr>
      <vt:lpstr>PowerPoint Presentation</vt:lpstr>
      <vt:lpstr>PowerPoint Presentation</vt:lpstr>
      <vt:lpstr>PowerPoint Presentation</vt:lpstr>
      <vt:lpstr>So what’s all the fuss?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Houjun Liu</dc:creator>
  <cp:lastModifiedBy/>
  <cp:revision>1</cp:revision>
  <dcterms:created xsi:type="dcterms:W3CDTF">2019-10-04T04:37:20Z</dcterms:created>
  <dcterms:modified xsi:type="dcterms:W3CDTF">2019-12-18T20:07:59Z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