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ep-Learning Analysis of Longitudinal Alzheimer’s Data"/>
          <p:cNvSpPr txBox="1"/>
          <p:nvPr>
            <p:ph type="ctrTitle"/>
          </p:nvPr>
        </p:nvSpPr>
        <p:spPr>
          <a:xfrm>
            <a:off x="1206496" y="2788885"/>
            <a:ext cx="21971004" cy="46482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pc="-211" sz="10600"/>
            </a:lvl1pPr>
          </a:lstStyle>
          <a:p>
            <a:pPr/>
            <a:r>
              <a:t>Deep-Learning Analysis of Longitudinal Alzheimer’s Data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155" y="8291412"/>
            <a:ext cx="2409246" cy="2409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6798" y="8291412"/>
            <a:ext cx="12485098" cy="2409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72679" y="8511345"/>
            <a:ext cx="1969380" cy="1969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ask 1: Predict Clinical Cognitive Status at Time-of-Visit"/>
          <p:cNvSpPr txBox="1"/>
          <p:nvPr/>
        </p:nvSpPr>
        <p:spPr>
          <a:xfrm>
            <a:off x="632439" y="6291685"/>
            <a:ext cx="23119122" cy="11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i="1" spc="-88" sz="4400">
                <a:solidFill>
                  <a:srgbClr val="000000"/>
                </a:solidFill>
              </a:defRPr>
            </a:lvl1pPr>
          </a:lstStyle>
          <a:p>
            <a:pPr/>
            <a:r>
              <a:t>Task 1: Predict Clinical Cognitive Status at Time-of-Visit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4409598" y="8806077"/>
            <a:ext cx="15564803" cy="2026075"/>
            <a:chOff x="0" y="0"/>
            <a:chExt cx="15564802" cy="2026073"/>
          </a:xfrm>
        </p:grpSpPr>
        <p:sp>
          <p:nvSpPr>
            <p:cNvPr id="201" name="NACC Neural-Psychological Battery"/>
            <p:cNvSpPr txBox="1"/>
            <p:nvPr/>
          </p:nvSpPr>
          <p:spPr>
            <a:xfrm>
              <a:off x="0" y="686176"/>
              <a:ext cx="4922204" cy="1339898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NACC Neural-Psychological Battery</a:t>
              </a:r>
            </a:p>
          </p:txBody>
        </p:sp>
        <p:sp>
          <p:nvSpPr>
            <p:cNvPr id="202" name="Control/MCI/Dementia"/>
            <p:cNvSpPr txBox="1"/>
            <p:nvPr/>
          </p:nvSpPr>
          <p:spPr>
            <a:xfrm>
              <a:off x="10642599" y="686176"/>
              <a:ext cx="4922204" cy="1339898"/>
            </a:xfrm>
            <a:prstGeom prst="rect">
              <a:avLst/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Control/MCI/Dementia</a:t>
              </a:r>
            </a:p>
          </p:txBody>
        </p:sp>
        <p:sp>
          <p:nvSpPr>
            <p:cNvPr id="203" name="Line"/>
            <p:cNvSpPr/>
            <p:nvPr/>
          </p:nvSpPr>
          <p:spPr>
            <a:xfrm flipV="1">
              <a:off x="5383189" y="1314846"/>
              <a:ext cx="4798919" cy="3907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4" name="For each sample:"/>
            <p:cNvSpPr txBox="1"/>
            <p:nvPr/>
          </p:nvSpPr>
          <p:spPr>
            <a:xfrm>
              <a:off x="10319" y="-1"/>
              <a:ext cx="2747163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lnSpc>
                  <a:spcPct val="120000"/>
                </a:lnSpc>
                <a:defRPr spc="-56" sz="2800">
                  <a:solidFill>
                    <a:srgbClr val="000000"/>
                  </a:solidFill>
                </a:defRPr>
              </a:pPr>
              <a:r>
                <a:t>For each </a:t>
              </a:r>
              <a:r>
                <a:rPr u="sng"/>
                <a:t>sample</a:t>
              </a:r>
              <a:r>
                <a:t>:</a:t>
              </a:r>
            </a:p>
          </p:txBody>
        </p:sp>
        <p:sp>
          <p:nvSpPr>
            <p:cNvPr id="205" name="Neural Classification"/>
            <p:cNvSpPr txBox="1"/>
            <p:nvPr/>
          </p:nvSpPr>
          <p:spPr>
            <a:xfrm>
              <a:off x="6190091" y="711199"/>
              <a:ext cx="3184907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20000"/>
                </a:lnSpc>
                <a:defRPr i="1" spc="-56"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Neural Classification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2"/>
      <p:bldP build="whole" bldLvl="1" animBg="1" rev="0" advAuto="0" spid="20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model.png" descr="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5555" y="1103690"/>
            <a:ext cx="9672889" cy="115086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Group"/>
          <p:cNvGrpSpPr/>
          <p:nvPr/>
        </p:nvGrpSpPr>
        <p:grpSpPr>
          <a:xfrm>
            <a:off x="4452569" y="2228873"/>
            <a:ext cx="3005602" cy="1494709"/>
            <a:chOff x="0" y="-158726"/>
            <a:chExt cx="3005601" cy="1494708"/>
          </a:xfrm>
        </p:grpSpPr>
        <p:pic>
          <p:nvPicPr>
            <p:cNvPr id="209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326690">
              <a:off x="1735261" y="58103"/>
              <a:ext cx="1256477" cy="311994"/>
            </a:xfrm>
            <a:prstGeom prst="rect">
              <a:avLst/>
            </a:prstGeom>
            <a:effectLst/>
          </p:spPr>
        </p:pic>
        <p:sp>
          <p:nvSpPr>
            <p:cNvPr id="211" name="Input ID Embedding…"/>
            <p:cNvSpPr txBox="1"/>
            <p:nvPr/>
          </p:nvSpPr>
          <p:spPr>
            <a:xfrm>
              <a:off x="0" y="543618"/>
              <a:ext cx="2931262" cy="7923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i="1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Input ID Embedding</a:t>
              </a:r>
            </a:p>
            <a:p>
              <a:pPr>
                <a:defRPr i="1" sz="21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(Kim, et al. 2022)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13964480" y="1917887"/>
            <a:ext cx="3469451" cy="1358714"/>
            <a:chOff x="0" y="-77202"/>
            <a:chExt cx="3469450" cy="1358711"/>
          </a:xfrm>
        </p:grpSpPr>
        <p:pic>
          <p:nvPicPr>
            <p:cNvPr id="213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5302623">
              <a:off x="1056721" y="213807"/>
              <a:ext cx="842019" cy="311993"/>
            </a:xfrm>
            <a:prstGeom prst="rect">
              <a:avLst/>
            </a:prstGeom>
            <a:effectLst/>
          </p:spPr>
        </p:pic>
        <p:sp>
          <p:nvSpPr>
            <p:cNvPr id="215" name="Mask attn. value to represent missing data"/>
            <p:cNvSpPr/>
            <p:nvPr/>
          </p:nvSpPr>
          <p:spPr>
            <a:xfrm>
              <a:off x="0" y="1281509"/>
              <a:ext cx="34694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i="1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Mask attn. value to represent missing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2"/>
      <p:bldP build="whole" bldLvl="1" animBg="1" rev="0" advAuto="0" spid="2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normal_confusion.png" descr="normal_confu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800" y="1409700"/>
            <a:ext cx="18440400" cy="10490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Yes: Classical Transformer Performs Positively to Current-Visit Cognitive Status Prediction"/>
          <p:cNvSpPr txBox="1"/>
          <p:nvPr/>
        </p:nvSpPr>
        <p:spPr>
          <a:xfrm>
            <a:off x="632439" y="602254"/>
            <a:ext cx="23119122" cy="11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i="1" spc="-88" sz="4400">
                <a:solidFill>
                  <a:srgbClr val="000000"/>
                </a:solidFill>
              </a:defRPr>
            </a:lvl1pPr>
          </a:lstStyle>
          <a:p>
            <a:pPr/>
            <a:r>
              <a:t>Yes: Classical Transformer Performs Positively to Current-Visit Cognitive Status Prediction </a:t>
            </a:r>
          </a:p>
        </p:txBody>
      </p:sp>
      <p:sp>
        <p:nvSpPr>
          <p:cNvPr id="220" name="Even with sparse inputs with many, many missing features!"/>
          <p:cNvSpPr txBox="1"/>
          <p:nvPr/>
        </p:nvSpPr>
        <p:spPr>
          <a:xfrm>
            <a:off x="4927119" y="11889829"/>
            <a:ext cx="14529762" cy="53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i="1" sz="2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Even with sparse inputs with many, many missing features!</a:t>
            </a:r>
          </a:p>
        </p:txBody>
      </p:sp>
      <p:sp>
        <p:nvSpPr>
          <p:cNvPr id="221" name="128 epochs,…"/>
          <p:cNvSpPr txBox="1"/>
          <p:nvPr/>
        </p:nvSpPr>
        <p:spPr>
          <a:xfrm>
            <a:off x="19094144" y="9637217"/>
            <a:ext cx="4224834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i="1"/>
            </a:pPr>
            <a:r>
              <a:t>128 epochs</a:t>
            </a:r>
            <a:r>
              <a:rPr i="0"/>
              <a:t>,</a:t>
            </a:r>
            <a:endParaRPr i="0"/>
          </a:p>
          <a:p>
            <a:pPr algn="l">
              <a:defRPr i="1"/>
            </a:pPr>
            <a:r>
              <a:t>5% holdout,</a:t>
            </a:r>
          </a:p>
          <a:p>
            <a:pPr algn="l">
              <a:defRPr i="1"/>
            </a:pPr>
            <a:r>
              <a:t>roughly 20 hours on RTX 2080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oday:"/>
          <p:cNvSpPr txBox="1"/>
          <p:nvPr>
            <p:ph type="ctrTitle"/>
          </p:nvPr>
        </p:nvSpPr>
        <p:spPr>
          <a:xfrm>
            <a:off x="1576409" y="2634085"/>
            <a:ext cx="6759439" cy="1132630"/>
          </a:xfrm>
          <a:prstGeom prst="rect">
            <a:avLst/>
          </a:prstGeom>
        </p:spPr>
        <p:txBody>
          <a:bodyPr anchor="ctr"/>
          <a:lstStyle>
            <a:lvl1pPr defTabSz="2316421">
              <a:lnSpc>
                <a:spcPct val="100000"/>
              </a:lnSpc>
              <a:defRPr i="1" spc="-133" sz="6650"/>
            </a:lvl1pPr>
          </a:lstStyle>
          <a:p>
            <a:pPr/>
            <a:r>
              <a:t>Today:</a:t>
            </a:r>
          </a:p>
        </p:txBody>
      </p:sp>
      <p:sp>
        <p:nvSpPr>
          <p:cNvPr id="224" name="Masked transformer encoders can achieve state-of-the-art machine cognitive status prediction on NACC neuropsychological battery despite sparse feature signals…"/>
          <p:cNvSpPr txBox="1"/>
          <p:nvPr/>
        </p:nvSpPr>
        <p:spPr>
          <a:xfrm>
            <a:off x="1535479" y="4033814"/>
            <a:ext cx="21313042" cy="685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000000"/>
                </a:solidFill>
              </a:defRPr>
            </a:pPr>
            <a:r>
              <a:t>Masked transformer encoders can achieve state-of-the-art machine cognitive status prediction on NACC neuropsychological battery despite sparse feature signals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Fine-tuning trained current-visit diagnostic models on longitudinal data can yield comparable results for 3-year prognosis prediction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While patient history and lifestyle information does not significantly aid current-visit diagnostics, its inclusion significantly increases the accuracy of 3-year prognosis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oday:"/>
          <p:cNvSpPr txBox="1"/>
          <p:nvPr>
            <p:ph type="ctrTitle"/>
          </p:nvPr>
        </p:nvSpPr>
        <p:spPr>
          <a:xfrm>
            <a:off x="1576409" y="2634085"/>
            <a:ext cx="6759439" cy="1132630"/>
          </a:xfrm>
          <a:prstGeom prst="rect">
            <a:avLst/>
          </a:prstGeom>
        </p:spPr>
        <p:txBody>
          <a:bodyPr anchor="ctr"/>
          <a:lstStyle>
            <a:lvl1pPr defTabSz="2316421">
              <a:lnSpc>
                <a:spcPct val="100000"/>
              </a:lnSpc>
              <a:defRPr i="1" spc="-133" sz="6650"/>
            </a:lvl1pPr>
          </a:lstStyle>
          <a:p>
            <a:pPr/>
            <a:r>
              <a:t>Today:</a:t>
            </a:r>
          </a:p>
        </p:txBody>
      </p:sp>
      <p:sp>
        <p:nvSpPr>
          <p:cNvPr id="227" name="Masked transformer encoders can achieve state-of-the-art machine cognitive status prediction on NACC neuropsychological battery despite sparse feature signals…"/>
          <p:cNvSpPr txBox="1"/>
          <p:nvPr/>
        </p:nvSpPr>
        <p:spPr>
          <a:xfrm>
            <a:off x="1535479" y="4033814"/>
            <a:ext cx="21313042" cy="685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Masked transformer encoders can achieve state-of-the-art machine cognitive status prediction on NACC neuropsychological battery despite sparse feature signals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000000"/>
                </a:solidFill>
              </a:defRPr>
            </a:pPr>
            <a:r>
              <a:t>Fine-tuning trained current-visit diagnostic models on longitudinal data can yield comparable results for 3-year prognosis prediction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While patient history and lifestyle information does not significantly aid current-visit diagnostics, its inclusion significantly increases the accuracy of 3-year prognosis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ots of Longitudinal Data in the NACC!"/>
          <p:cNvSpPr txBox="1"/>
          <p:nvPr/>
        </p:nvSpPr>
        <p:spPr>
          <a:xfrm>
            <a:off x="632439" y="551454"/>
            <a:ext cx="23119122" cy="11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i="1" spc="-88" sz="4400">
                <a:solidFill>
                  <a:srgbClr val="000000"/>
                </a:solidFill>
              </a:defRPr>
            </a:pPr>
            <a:r>
              <a:t>Lots of </a:t>
            </a:r>
            <a:r>
              <a:rPr u="sng"/>
              <a:t>Longitudinal</a:t>
            </a:r>
            <a:r>
              <a:t> Data in the NACC!</a:t>
            </a:r>
          </a:p>
        </p:txBody>
      </p:sp>
      <p:pic>
        <p:nvPicPr>
          <p:cNvPr id="230" name="longitudinal.png" descr="longitud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800" y="1612900"/>
            <a:ext cx="18440400" cy="10490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me Between Any Two Samples is Usually a Year+ Apart!"/>
          <p:cNvSpPr txBox="1"/>
          <p:nvPr/>
        </p:nvSpPr>
        <p:spPr>
          <a:xfrm>
            <a:off x="5098520" y="11902161"/>
            <a:ext cx="14186961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Time Between Any Two Samples is Usually a Year+ Apart!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ask 2: 1-3 Year Prognosis Prediction"/>
          <p:cNvSpPr txBox="1"/>
          <p:nvPr/>
        </p:nvSpPr>
        <p:spPr>
          <a:xfrm>
            <a:off x="632439" y="6291685"/>
            <a:ext cx="23119122" cy="11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i="1" spc="-88" sz="4400">
                <a:solidFill>
                  <a:srgbClr val="000000"/>
                </a:solidFill>
              </a:defRPr>
            </a:lvl1pPr>
          </a:lstStyle>
          <a:p>
            <a:pPr/>
            <a:r>
              <a:t>Task 2: 1-3 Year Prognosis Prediction</a:t>
            </a:r>
          </a:p>
        </p:txBody>
      </p:sp>
      <p:grpSp>
        <p:nvGrpSpPr>
          <p:cNvPr id="239" name="Group"/>
          <p:cNvGrpSpPr/>
          <p:nvPr/>
        </p:nvGrpSpPr>
        <p:grpSpPr>
          <a:xfrm>
            <a:off x="4409598" y="8806077"/>
            <a:ext cx="15564803" cy="2026075"/>
            <a:chOff x="0" y="0"/>
            <a:chExt cx="15564802" cy="2026073"/>
          </a:xfrm>
        </p:grpSpPr>
        <p:sp>
          <p:nvSpPr>
            <p:cNvPr id="234" name="NACC Neural-Psychological Battery"/>
            <p:cNvSpPr txBox="1"/>
            <p:nvPr/>
          </p:nvSpPr>
          <p:spPr>
            <a:xfrm>
              <a:off x="0" y="686176"/>
              <a:ext cx="4922204" cy="1339898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NACC Neural-Psychological Battery</a:t>
              </a:r>
            </a:p>
          </p:txBody>
        </p:sp>
        <p:sp>
          <p:nvSpPr>
            <p:cNvPr id="235" name="Control/MCI/Dementia status in 1-3 years"/>
            <p:cNvSpPr txBox="1"/>
            <p:nvPr/>
          </p:nvSpPr>
          <p:spPr>
            <a:xfrm>
              <a:off x="10642599" y="686176"/>
              <a:ext cx="4922204" cy="1339898"/>
            </a:xfrm>
            <a:prstGeom prst="rect">
              <a:avLst/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Control/MCI/Dementia status in 1-3 years</a:t>
              </a: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5383189" y="1314846"/>
              <a:ext cx="4798919" cy="3907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7" name="For each sample:"/>
            <p:cNvSpPr txBox="1"/>
            <p:nvPr/>
          </p:nvSpPr>
          <p:spPr>
            <a:xfrm>
              <a:off x="10319" y="-1"/>
              <a:ext cx="2747163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lnSpc>
                  <a:spcPct val="120000"/>
                </a:lnSpc>
                <a:defRPr spc="-56" sz="2800">
                  <a:solidFill>
                    <a:srgbClr val="000000"/>
                  </a:solidFill>
                </a:defRPr>
              </a:pPr>
              <a:r>
                <a:t>For each </a:t>
              </a:r>
              <a:r>
                <a:rPr u="sng"/>
                <a:t>sample</a:t>
              </a:r>
              <a:r>
                <a:t>:</a:t>
              </a:r>
            </a:p>
          </p:txBody>
        </p:sp>
        <p:sp>
          <p:nvSpPr>
            <p:cNvPr id="238" name="Neural Classification"/>
            <p:cNvSpPr txBox="1"/>
            <p:nvPr/>
          </p:nvSpPr>
          <p:spPr>
            <a:xfrm>
              <a:off x="6190091" y="711199"/>
              <a:ext cx="3184907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20000"/>
                </a:lnSpc>
                <a:defRPr i="1" spc="-56"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Neural Classification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1"/>
      <p:bldP build="whole" bldLvl="1" animBg="1" rev="0" advAuto="0" spid="23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ask 2: 1-3 Year Prognosis Prediction"/>
          <p:cNvSpPr txBox="1"/>
          <p:nvPr/>
        </p:nvSpPr>
        <p:spPr>
          <a:xfrm>
            <a:off x="632439" y="2832058"/>
            <a:ext cx="23119122" cy="11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i="1" spc="-88" sz="4400">
                <a:solidFill>
                  <a:srgbClr val="000000"/>
                </a:solidFill>
              </a:defRPr>
            </a:lvl1pPr>
          </a:lstStyle>
          <a:p>
            <a:pPr/>
            <a:r>
              <a:t>Task 2: 1-3 Year Prognosis Prediction</a:t>
            </a:r>
          </a:p>
        </p:txBody>
      </p:sp>
      <p:grpSp>
        <p:nvGrpSpPr>
          <p:cNvPr id="247" name="Group"/>
          <p:cNvGrpSpPr/>
          <p:nvPr/>
        </p:nvGrpSpPr>
        <p:grpSpPr>
          <a:xfrm>
            <a:off x="4409599" y="4457450"/>
            <a:ext cx="15564802" cy="2026074"/>
            <a:chOff x="0" y="0"/>
            <a:chExt cx="15564802" cy="2026073"/>
          </a:xfrm>
        </p:grpSpPr>
        <p:sp>
          <p:nvSpPr>
            <p:cNvPr id="242" name="NACC Neural-Psychological Battery"/>
            <p:cNvSpPr txBox="1"/>
            <p:nvPr/>
          </p:nvSpPr>
          <p:spPr>
            <a:xfrm>
              <a:off x="0" y="686176"/>
              <a:ext cx="4922204" cy="1339898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NACC Neural-Psychological Battery</a:t>
              </a:r>
            </a:p>
          </p:txBody>
        </p:sp>
        <p:sp>
          <p:nvSpPr>
            <p:cNvPr id="243" name="Control/MCI/Dementia status in 1-3 years"/>
            <p:cNvSpPr txBox="1"/>
            <p:nvPr/>
          </p:nvSpPr>
          <p:spPr>
            <a:xfrm>
              <a:off x="10642599" y="686176"/>
              <a:ext cx="4922204" cy="1339898"/>
            </a:xfrm>
            <a:prstGeom prst="rect">
              <a:avLst/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Control/MCI/Dementia status in 1-3 years</a:t>
              </a:r>
            </a:p>
          </p:txBody>
        </p:sp>
        <p:sp>
          <p:nvSpPr>
            <p:cNvPr id="244" name="Line"/>
            <p:cNvSpPr/>
            <p:nvPr/>
          </p:nvSpPr>
          <p:spPr>
            <a:xfrm flipV="1">
              <a:off x="5383189" y="1314846"/>
              <a:ext cx="4798919" cy="3907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5" name="For each sample:"/>
            <p:cNvSpPr txBox="1"/>
            <p:nvPr/>
          </p:nvSpPr>
          <p:spPr>
            <a:xfrm>
              <a:off x="10319" y="-1"/>
              <a:ext cx="2747163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lnSpc>
                  <a:spcPct val="120000"/>
                </a:lnSpc>
                <a:defRPr spc="-56" sz="2800">
                  <a:solidFill>
                    <a:srgbClr val="000000"/>
                  </a:solidFill>
                </a:defRPr>
              </a:pPr>
              <a:r>
                <a:t>For each </a:t>
              </a:r>
              <a:r>
                <a:rPr u="sng"/>
                <a:t>sample</a:t>
              </a:r>
              <a:r>
                <a:t>:</a:t>
              </a:r>
            </a:p>
          </p:txBody>
        </p:sp>
        <p:sp>
          <p:nvSpPr>
            <p:cNvPr id="246" name="Neural Classification"/>
            <p:cNvSpPr txBox="1"/>
            <p:nvPr/>
          </p:nvSpPr>
          <p:spPr>
            <a:xfrm>
              <a:off x="6190091" y="711199"/>
              <a:ext cx="3184907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20000"/>
                </a:lnSpc>
                <a:defRPr i="1" spc="-56"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Neural Classification</a:t>
              </a:r>
            </a:p>
          </p:txBody>
        </p:sp>
      </p:grpSp>
      <p:graphicFrame>
        <p:nvGraphicFramePr>
          <p:cNvPr id="248" name="Table 1"/>
          <p:cNvGraphicFramePr/>
          <p:nvPr/>
        </p:nvGraphicFramePr>
        <p:xfrm>
          <a:off x="4051300" y="9607718"/>
          <a:ext cx="8573493" cy="24121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53597"/>
                <a:gridCol w="2853597"/>
                <a:gridCol w="2853597"/>
              </a:tblGrid>
              <a:tr h="1199703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Control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MCI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Dementia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9970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2,396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2,386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2,385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9" name="Number of sample pairs exactly 1-3 years apart:"/>
          <p:cNvSpPr txBox="1"/>
          <p:nvPr/>
        </p:nvSpPr>
        <p:spPr>
          <a:xfrm>
            <a:off x="4081843" y="8576487"/>
            <a:ext cx="11394343" cy="643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45738">
              <a:lnSpc>
                <a:spcPct val="120000"/>
              </a:lnSpc>
              <a:defRPr b="1" i="1" spc="-72" sz="3607">
                <a:solidFill>
                  <a:srgbClr val="000000"/>
                </a:solidFill>
              </a:defRPr>
            </a:lvl1pPr>
          </a:lstStyle>
          <a:p>
            <a:pPr/>
            <a:r>
              <a:t>Number of sample pairs exactly 1-3 years apart:</a:t>
            </a:r>
          </a:p>
        </p:txBody>
      </p:sp>
      <p:sp>
        <p:nvSpPr>
          <p:cNvPr id="250" name="Just fine-tune the previous model!"/>
          <p:cNvSpPr txBox="1"/>
          <p:nvPr/>
        </p:nvSpPr>
        <p:spPr>
          <a:xfrm>
            <a:off x="18974311" y="10956379"/>
            <a:ext cx="3428970" cy="97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i="1" sz="29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Just fine-tune the previous model!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12940312" y="10486120"/>
            <a:ext cx="4277030" cy="321303"/>
            <a:chOff x="-38099" y="93377"/>
            <a:chExt cx="4277029" cy="321302"/>
          </a:xfrm>
        </p:grpSpPr>
        <p:pic>
          <p:nvPicPr>
            <p:cNvPr id="251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0800000">
              <a:off x="-38100" y="93377"/>
              <a:ext cx="961777" cy="311993"/>
            </a:xfrm>
            <a:prstGeom prst="rect">
              <a:avLst/>
            </a:prstGeom>
            <a:effectLst/>
          </p:spPr>
        </p:pic>
        <p:sp>
          <p:nvSpPr>
            <p:cNvPr id="253" name="A lot less data than current cognitive status"/>
            <p:cNvSpPr/>
            <p:nvPr/>
          </p:nvSpPr>
          <p:spPr>
            <a:xfrm>
              <a:off x="769478" y="414679"/>
              <a:ext cx="346945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i="1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A lot less</a:t>
              </a:r>
              <a:r>
                <a:rPr i="0">
                  <a:latin typeface="+mn-lt"/>
                  <a:ea typeface="+mn-ea"/>
                  <a:cs typeface="+mn-cs"/>
                  <a:sym typeface="Helvetica Neue"/>
                </a:rPr>
                <a:t> data than current cognitive status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2"/>
      <p:bldP build="whole" bldLvl="1" animBg="1" rev="0" advAuto="0" spid="25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normal_confusion.png" descr="normal_confusion.png"/>
          <p:cNvPicPr>
            <a:picLocks noChangeAspect="1"/>
          </p:cNvPicPr>
          <p:nvPr/>
        </p:nvPicPr>
        <p:blipFill>
          <a:blip r:embed="rId2">
            <a:extLst/>
          </a:blip>
          <a:srcRect l="25836" t="11628" r="14643" b="3886"/>
          <a:stretch>
            <a:fillRect/>
          </a:stretch>
        </p:blipFill>
        <p:spPr>
          <a:xfrm>
            <a:off x="573385" y="2807394"/>
            <a:ext cx="10975678" cy="8862617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Directly Fine-Tuning Current-Visit Model for 1-3 Year Prognosis Task Yields Ambivalent Results"/>
          <p:cNvSpPr txBox="1"/>
          <p:nvPr/>
        </p:nvSpPr>
        <p:spPr>
          <a:xfrm>
            <a:off x="632439" y="602254"/>
            <a:ext cx="23119122" cy="11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316421">
              <a:defRPr b="1" i="1" spc="-83" sz="4180">
                <a:solidFill>
                  <a:srgbClr val="000000"/>
                </a:solidFill>
              </a:defRPr>
            </a:lvl1pPr>
          </a:lstStyle>
          <a:p>
            <a:pPr/>
            <a:r>
              <a:t>Directly Fine-Tuning Current-Visit Model for 1-3 Year Prognosis Task Yields Ambivalent Results</a:t>
            </a:r>
          </a:p>
        </p:txBody>
      </p:sp>
      <p:pic>
        <p:nvPicPr>
          <p:cNvPr id="258" name="future_confusion.png" descr="future_confusion.png"/>
          <p:cNvPicPr>
            <a:picLocks noChangeAspect="1"/>
          </p:cNvPicPr>
          <p:nvPr/>
        </p:nvPicPr>
        <p:blipFill>
          <a:blip r:embed="rId3">
            <a:extLst/>
          </a:blip>
          <a:srcRect l="52681" t="11742" r="0" b="0"/>
          <a:stretch>
            <a:fillRect/>
          </a:stretch>
        </p:blipFill>
        <p:spPr>
          <a:xfrm>
            <a:off x="12330619" y="2737578"/>
            <a:ext cx="9661902" cy="1025174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128 epochs,…"/>
          <p:cNvSpPr txBox="1"/>
          <p:nvPr/>
        </p:nvSpPr>
        <p:spPr>
          <a:xfrm>
            <a:off x="20008544" y="11847017"/>
            <a:ext cx="4055365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i="1"/>
            </a:pPr>
            <a:r>
              <a:t>128 epochs</a:t>
            </a:r>
            <a:r>
              <a:rPr i="0"/>
              <a:t>,</a:t>
            </a:r>
            <a:endParaRPr i="0"/>
          </a:p>
          <a:p>
            <a:pPr algn="l">
              <a:defRPr i="1"/>
            </a:pPr>
            <a:r>
              <a:t>5% holdout,</a:t>
            </a:r>
          </a:p>
          <a:p>
            <a:pPr algn="l">
              <a:defRPr i="1"/>
            </a:pPr>
            <a:r>
              <a:t>roughly 3 hours on RTX 2080</a:t>
            </a:r>
          </a:p>
        </p:txBody>
      </p:sp>
      <p:sp>
        <p:nvSpPr>
          <p:cNvPr id="260" name="Current Visit (Base Model)"/>
          <p:cNvSpPr txBox="1"/>
          <p:nvPr/>
        </p:nvSpPr>
        <p:spPr>
          <a:xfrm>
            <a:off x="1449831" y="2207870"/>
            <a:ext cx="390753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i="1">
                <a:solidFill>
                  <a:srgbClr val="000000"/>
                </a:solidFill>
              </a:defRPr>
            </a:lvl1pPr>
          </a:lstStyle>
          <a:p>
            <a:pPr/>
            <a:r>
              <a:t>Current Visit (Base Model)</a:t>
            </a:r>
          </a:p>
        </p:txBody>
      </p:sp>
      <p:sp>
        <p:nvSpPr>
          <p:cNvPr id="261" name="1-3 Year Prognosis (Fine Tuning)"/>
          <p:cNvSpPr txBox="1"/>
          <p:nvPr/>
        </p:nvSpPr>
        <p:spPr>
          <a:xfrm>
            <a:off x="13057632" y="2207870"/>
            <a:ext cx="47774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i="1">
                <a:solidFill>
                  <a:srgbClr val="000000"/>
                </a:solidFill>
              </a:defRPr>
            </a:lvl1pPr>
          </a:lstStyle>
          <a:p>
            <a:pPr/>
            <a:r>
              <a:t>1-3 Year Prognosis (Fine Tuning)</a:t>
            </a:r>
          </a:p>
        </p:txBody>
      </p:sp>
      <p:grpSp>
        <p:nvGrpSpPr>
          <p:cNvPr id="264" name="Group"/>
          <p:cNvGrpSpPr/>
          <p:nvPr/>
        </p:nvGrpSpPr>
        <p:grpSpPr>
          <a:xfrm>
            <a:off x="5612293" y="7662300"/>
            <a:ext cx="12960279" cy="6028300"/>
            <a:chOff x="40375" y="-76200"/>
            <a:chExt cx="12960277" cy="6028299"/>
          </a:xfrm>
        </p:grpSpPr>
        <p:sp>
          <p:nvSpPr>
            <p:cNvPr id="262" name="“MCI now, Dementia later”"/>
            <p:cNvSpPr/>
            <p:nvPr/>
          </p:nvSpPr>
          <p:spPr>
            <a:xfrm>
              <a:off x="3470481" y="46820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“MCI now, Dementia later”</a:t>
              </a:r>
            </a:p>
          </p:txBody>
        </p:sp>
        <p:pic>
          <p:nvPicPr>
            <p:cNvPr id="265" name="Connection Line" descr="Connection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375" y="-76200"/>
              <a:ext cx="12960278" cy="423314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oday:"/>
          <p:cNvSpPr txBox="1"/>
          <p:nvPr>
            <p:ph type="ctrTitle"/>
          </p:nvPr>
        </p:nvSpPr>
        <p:spPr>
          <a:xfrm>
            <a:off x="1576409" y="2634085"/>
            <a:ext cx="6759439" cy="1132630"/>
          </a:xfrm>
          <a:prstGeom prst="rect">
            <a:avLst/>
          </a:prstGeom>
        </p:spPr>
        <p:txBody>
          <a:bodyPr anchor="ctr"/>
          <a:lstStyle>
            <a:lvl1pPr defTabSz="2316421">
              <a:lnSpc>
                <a:spcPct val="100000"/>
              </a:lnSpc>
              <a:defRPr i="1" spc="-133" sz="6650"/>
            </a:lvl1pPr>
          </a:lstStyle>
          <a:p>
            <a:pPr/>
            <a:r>
              <a:t>Today:</a:t>
            </a:r>
          </a:p>
        </p:txBody>
      </p:sp>
      <p:sp>
        <p:nvSpPr>
          <p:cNvPr id="269" name="Masked transformer encoders can achieve state-of-the-art machine cognitive status prediction on NACC neuropsychological battery despite sparse feature signals…"/>
          <p:cNvSpPr txBox="1"/>
          <p:nvPr/>
        </p:nvSpPr>
        <p:spPr>
          <a:xfrm>
            <a:off x="1535479" y="4033814"/>
            <a:ext cx="21313042" cy="685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Masked transformer encoders can achieve state-of-the-art machine cognitive status prediction on NACC neuropsychological battery despite sparse feature signals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000000"/>
                </a:solidFill>
              </a:defRPr>
            </a:pPr>
            <a:r>
              <a:t>Fine-tuning trained current-visit diagnostic models on longitudinal data can yield comparable results for 3-year prognosis prediction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While patient history and lifestyle information does not significantly aid current-visit diagnostics, its inclusion significantly increases the accuracy of 3-year prognosis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NACC Dataset"/>
          <p:cNvSpPr txBox="1"/>
          <p:nvPr>
            <p:ph type="ctrTitle"/>
          </p:nvPr>
        </p:nvSpPr>
        <p:spPr>
          <a:xfrm>
            <a:off x="2109809" y="3870797"/>
            <a:ext cx="6759439" cy="1132629"/>
          </a:xfrm>
          <a:prstGeom prst="rect">
            <a:avLst/>
          </a:prstGeom>
        </p:spPr>
        <p:txBody>
          <a:bodyPr anchor="ctr"/>
          <a:lstStyle>
            <a:lvl1pPr defTabSz="2316421">
              <a:lnSpc>
                <a:spcPct val="100000"/>
              </a:lnSpc>
              <a:defRPr i="1" spc="-133" sz="6650"/>
            </a:lvl1pPr>
          </a:lstStyle>
          <a:p>
            <a:pPr/>
            <a:r>
              <a:t>NACC Dataset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12693" y="564574"/>
            <a:ext cx="4879039" cy="199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Longitudinal neural-degenerative desease dataset…"/>
          <p:cNvSpPr txBox="1"/>
          <p:nvPr/>
        </p:nvSpPr>
        <p:spPr>
          <a:xfrm>
            <a:off x="2084409" y="5278414"/>
            <a:ext cx="17454128" cy="2781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74699" indent="-774699" algn="l">
              <a:lnSpc>
                <a:spcPct val="120000"/>
              </a:lnSpc>
              <a:buSzPct val="123000"/>
              <a:buChar char="•"/>
              <a:defRPr spc="-100" sz="5000">
                <a:solidFill>
                  <a:srgbClr val="000000"/>
                </a:solidFill>
              </a:defRPr>
            </a:pPr>
            <a:r>
              <a:rPr u="sng"/>
              <a:t>Longitudinal</a:t>
            </a:r>
            <a:r>
              <a:t> neural-degenerative desease dataset</a:t>
            </a:r>
          </a:p>
          <a:p>
            <a:pPr marL="774699" indent="-774699" algn="l">
              <a:lnSpc>
                <a:spcPct val="120000"/>
              </a:lnSpc>
              <a:buSzPct val="123000"/>
              <a:buChar char="•"/>
              <a:defRPr spc="-100" sz="5000">
                <a:solidFill>
                  <a:srgbClr val="000000"/>
                </a:solidFill>
              </a:defRPr>
            </a:pPr>
            <a:r>
              <a:t>45,100 patients, </a:t>
            </a:r>
            <a:r>
              <a:rPr u="sng"/>
              <a:t>180,000+ samples</a:t>
            </a:r>
            <a:endParaRPr u="sng"/>
          </a:p>
          <a:p>
            <a:pPr marL="774699" indent="-774699" algn="l">
              <a:lnSpc>
                <a:spcPct val="120000"/>
              </a:lnSpc>
              <a:buSzPct val="123000"/>
              <a:buChar char="•"/>
              <a:defRPr spc="-100" sz="5000">
                <a:solidFill>
                  <a:srgbClr val="000000"/>
                </a:solidFill>
              </a:defRPr>
            </a:pPr>
            <a:r>
              <a:t>Includes clinical diagnosis of cognitive status at time of visit</a:t>
            </a:r>
          </a:p>
        </p:txBody>
      </p:sp>
      <p:sp>
        <p:nvSpPr>
          <p:cNvPr id="159" name="Fertile ground for automated, time series analysis"/>
          <p:cNvSpPr txBox="1"/>
          <p:nvPr/>
        </p:nvSpPr>
        <p:spPr>
          <a:xfrm>
            <a:off x="1786204" y="10407010"/>
            <a:ext cx="9432392" cy="57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sz="3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Fertile ground for automated, time series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oday:"/>
          <p:cNvSpPr txBox="1"/>
          <p:nvPr>
            <p:ph type="ctrTitle"/>
          </p:nvPr>
        </p:nvSpPr>
        <p:spPr>
          <a:xfrm>
            <a:off x="1576409" y="2634085"/>
            <a:ext cx="6759439" cy="1132630"/>
          </a:xfrm>
          <a:prstGeom prst="rect">
            <a:avLst/>
          </a:prstGeom>
        </p:spPr>
        <p:txBody>
          <a:bodyPr anchor="ctr"/>
          <a:lstStyle>
            <a:lvl1pPr defTabSz="2316421">
              <a:lnSpc>
                <a:spcPct val="100000"/>
              </a:lnSpc>
              <a:defRPr i="1" spc="-133" sz="6650"/>
            </a:lvl1pPr>
          </a:lstStyle>
          <a:p>
            <a:pPr/>
            <a:r>
              <a:t>Today:</a:t>
            </a:r>
          </a:p>
        </p:txBody>
      </p:sp>
      <p:sp>
        <p:nvSpPr>
          <p:cNvPr id="272" name="Masked transformer encoders can achieve state-of-the-art machine cognitive status prediction on NACC neuropsychological battery despite sparse feature signals…"/>
          <p:cNvSpPr txBox="1"/>
          <p:nvPr/>
        </p:nvSpPr>
        <p:spPr>
          <a:xfrm>
            <a:off x="1535479" y="4033814"/>
            <a:ext cx="21313042" cy="685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Masked transformer encoders can achieve state-of-the-art machine cognitive status prediction on NACC neuropsychological battery despite sparse feature signals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Fine-tuning trained current-visit diagnostic models on longitudinal data can yield comparable results for 3-year prognosis prediction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000000"/>
                </a:solidFill>
              </a:defRPr>
            </a:pPr>
            <a:r>
              <a:t>While patient history and lifestyle information does not significantly aid current-visit diagnostics, its inclusion significantly increases the accuracy of 3-year prognosis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"/>
          <p:cNvGrpSpPr/>
          <p:nvPr/>
        </p:nvGrpSpPr>
        <p:grpSpPr>
          <a:xfrm>
            <a:off x="1474809" y="1161054"/>
            <a:ext cx="16536156" cy="4257703"/>
            <a:chOff x="0" y="0"/>
            <a:chExt cx="16536154" cy="4257702"/>
          </a:xfrm>
        </p:grpSpPr>
        <p:sp>
          <p:nvSpPr>
            <p:cNvPr id="274" name="NACC Neural-Psychological Battery"/>
            <p:cNvSpPr txBox="1"/>
            <p:nvPr/>
          </p:nvSpPr>
          <p:spPr>
            <a:xfrm>
              <a:off x="0" y="0"/>
              <a:ext cx="16536155" cy="1132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l">
                <a:defRPr b="1" i="1" spc="-88" sz="4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NACC Neural-Psychological Battery</a:t>
              </a:r>
            </a:p>
          </p:txBody>
        </p:sp>
        <p:sp>
          <p:nvSpPr>
            <p:cNvPr id="275" name="MoCA…"/>
            <p:cNvSpPr txBox="1"/>
            <p:nvPr/>
          </p:nvSpPr>
          <p:spPr>
            <a:xfrm>
              <a:off x="152400" y="1475759"/>
              <a:ext cx="4844813" cy="2781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MoCA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MMSE (and sub scores)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Boston Naming Test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Multilingual Naming Test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rPr i="1"/>
                <a:t>and others</a:t>
              </a:r>
            </a:p>
          </p:txBody>
        </p:sp>
        <p:sp>
          <p:nvSpPr>
            <p:cNvPr id="276" name="In total: 103 numerical features"/>
            <p:cNvSpPr txBox="1"/>
            <p:nvPr/>
          </p:nvSpPr>
          <p:spPr>
            <a:xfrm>
              <a:off x="6113164" y="3477455"/>
              <a:ext cx="6137238" cy="643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2072588">
                <a:lnSpc>
                  <a:spcPct val="120000"/>
                </a:lnSpc>
                <a:defRPr spc="-69" sz="3485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In total: 103 numerical features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15175513" y="3399520"/>
            <a:ext cx="4480230" cy="311994"/>
            <a:chOff x="-38099" y="258682"/>
            <a:chExt cx="4480229" cy="311992"/>
          </a:xfrm>
        </p:grpSpPr>
        <p:pic>
          <p:nvPicPr>
            <p:cNvPr id="278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0800000">
              <a:off x="-38100" y="258682"/>
              <a:ext cx="961777" cy="311994"/>
            </a:xfrm>
            <a:prstGeom prst="rect">
              <a:avLst/>
            </a:prstGeom>
            <a:effectLst/>
          </p:spPr>
        </p:pic>
        <p:sp>
          <p:nvSpPr>
            <p:cNvPr id="280" name="dosen’t really capture risk factors"/>
            <p:cNvSpPr/>
            <p:nvPr/>
          </p:nvSpPr>
          <p:spPr>
            <a:xfrm>
              <a:off x="972678" y="414679"/>
              <a:ext cx="346945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i="1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dosen’t really capture risk factors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1474809" y="6342654"/>
            <a:ext cx="18300564" cy="5330456"/>
            <a:chOff x="0" y="0"/>
            <a:chExt cx="18300562" cy="5330455"/>
          </a:xfrm>
        </p:grpSpPr>
        <p:sp>
          <p:nvSpPr>
            <p:cNvPr id="282" name="NACC Patient History Features"/>
            <p:cNvSpPr txBox="1"/>
            <p:nvPr/>
          </p:nvSpPr>
          <p:spPr>
            <a:xfrm>
              <a:off x="0" y="0"/>
              <a:ext cx="16536155" cy="1132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l">
                <a:defRPr b="1" i="1" spc="-88" sz="4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NACC Patient History Features</a:t>
              </a:r>
            </a:p>
          </p:txBody>
        </p:sp>
        <p:sp>
          <p:nvSpPr>
            <p:cNvPr id="283" name="Familial history of AD…"/>
            <p:cNvSpPr txBox="1"/>
            <p:nvPr/>
          </p:nvSpPr>
          <p:spPr>
            <a:xfrm>
              <a:off x="152400" y="1374159"/>
              <a:ext cx="18148163" cy="3956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Familial history of AD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Reported drug use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Tobacco and alcohol use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Heart and Circulatory Health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Comorbidities (Diabetes, Obesity, …)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Neurologoical Conditions (OCD, Anxiety, Bipolar, …)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Physical Exam</a:t>
              </a:r>
            </a:p>
          </p:txBody>
        </p:sp>
        <p:sp>
          <p:nvSpPr>
            <p:cNvPr id="284" name="In total: 69 numerical features"/>
            <p:cNvSpPr txBox="1"/>
            <p:nvPr/>
          </p:nvSpPr>
          <p:spPr>
            <a:xfrm>
              <a:off x="10913764" y="4442655"/>
              <a:ext cx="6137238" cy="643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2145738">
                <a:lnSpc>
                  <a:spcPct val="120000"/>
                </a:lnSpc>
                <a:defRPr spc="-72" sz="3607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In total: 69 numerical features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2"/>
      <p:bldP build="whole" bldLvl="1" animBg="1" rev="0" advAuto="0" spid="28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atient History (Alone or Combined) Does Not Aid Current-Visit Diagnosis"/>
          <p:cNvSpPr txBox="1"/>
          <p:nvPr/>
        </p:nvSpPr>
        <p:spPr>
          <a:xfrm>
            <a:off x="5382122" y="573448"/>
            <a:ext cx="13619756" cy="160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2413955">
              <a:defRPr b="1" i="1" spc="-97" sz="4851">
                <a:solidFill>
                  <a:srgbClr val="000000"/>
                </a:solidFill>
              </a:defRPr>
            </a:pPr>
            <a:r>
              <a:t>Patient History (Alone or Combined) Does </a:t>
            </a:r>
            <a:r>
              <a:rPr u="sng"/>
              <a:t>Not</a:t>
            </a:r>
            <a:r>
              <a:t> Aid Current-Visit Diagnosis</a:t>
            </a:r>
          </a:p>
        </p:txBody>
      </p:sp>
      <p:pic>
        <p:nvPicPr>
          <p:cNvPr id="288" name="normal_confusion_filled.png" descr="normal_confusion_fil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999" y="2634536"/>
            <a:ext cx="23622001" cy="1173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Yet, Combining Patient History and NP-Battery Features Achieves Significantly Higher Accuracy for 1-3 Year Prognosis"/>
          <p:cNvSpPr txBox="1"/>
          <p:nvPr/>
        </p:nvSpPr>
        <p:spPr>
          <a:xfrm>
            <a:off x="3370800" y="457186"/>
            <a:ext cx="17642400" cy="160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413955">
              <a:defRPr b="1" i="1" spc="-97" sz="4851">
                <a:solidFill>
                  <a:srgbClr val="000000"/>
                </a:solidFill>
              </a:defRPr>
            </a:lvl1pPr>
          </a:lstStyle>
          <a:p>
            <a:pPr/>
            <a:r>
              <a:t>Yet, Combining Patient History and NP-Battery Features Achieves Significantly Higher Accuracy for 1-3 Year Prognosis</a:t>
            </a:r>
          </a:p>
        </p:txBody>
      </p:sp>
      <p:pic>
        <p:nvPicPr>
          <p:cNvPr id="291" name="future_confusion_filled.png" descr="future_confusion_filled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3873"/>
          <a:stretch>
            <a:fillRect/>
          </a:stretch>
        </p:blipFill>
        <p:spPr>
          <a:xfrm>
            <a:off x="380999" y="2507056"/>
            <a:ext cx="23622001" cy="101068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5" name="Group"/>
          <p:cNvGrpSpPr/>
          <p:nvPr/>
        </p:nvGrpSpPr>
        <p:grpSpPr>
          <a:xfrm>
            <a:off x="996380" y="2610022"/>
            <a:ext cx="3475830" cy="896403"/>
            <a:chOff x="0" y="414679"/>
            <a:chExt cx="3475828" cy="896402"/>
          </a:xfrm>
        </p:grpSpPr>
        <p:pic>
          <p:nvPicPr>
            <p:cNvPr id="292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700000">
              <a:off x="2611525" y="732463"/>
              <a:ext cx="883364" cy="311993"/>
            </a:xfrm>
            <a:prstGeom prst="rect">
              <a:avLst/>
            </a:prstGeom>
            <a:effectLst/>
          </p:spPr>
        </p:pic>
        <p:sp>
          <p:nvSpPr>
            <p:cNvPr id="294" name="Highest Accuracy Combined!"/>
            <p:cNvSpPr/>
            <p:nvPr/>
          </p:nvSpPr>
          <p:spPr>
            <a:xfrm>
              <a:off x="0" y="414679"/>
              <a:ext cx="34694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i="1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Highest Accuracy Combined!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cross_attn_mci_annotated.png" descr="cross_attn_mci_annotat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162" y="921419"/>
            <a:ext cx="21666445" cy="1232540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Trained Model Input Layer Attends More Readily to Patient History"/>
          <p:cNvSpPr txBox="1"/>
          <p:nvPr/>
        </p:nvSpPr>
        <p:spPr>
          <a:xfrm>
            <a:off x="632439" y="399054"/>
            <a:ext cx="23119122" cy="1010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i="1" spc="-97" sz="4900">
                <a:solidFill>
                  <a:srgbClr val="000000"/>
                </a:solidFill>
              </a:defRPr>
            </a:lvl1pPr>
          </a:lstStyle>
          <a:p>
            <a:pPr/>
            <a:r>
              <a:t>Trained Model Input Layer Attends More Readily to Patient History</a:t>
            </a:r>
          </a:p>
        </p:txBody>
      </p:sp>
      <p:sp>
        <p:nvSpPr>
          <p:cNvPr id="299" name="Patient History attends Patient History"/>
          <p:cNvSpPr txBox="1"/>
          <p:nvPr/>
        </p:nvSpPr>
        <p:spPr>
          <a:xfrm>
            <a:off x="1229563" y="3776320"/>
            <a:ext cx="391240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pPr/>
            <a:r>
              <a:t>Patient History attends Patient History</a:t>
            </a:r>
          </a:p>
        </p:txBody>
      </p:sp>
      <p:sp>
        <p:nvSpPr>
          <p:cNvPr id="300" name="Patient History attends NP-Battery"/>
          <p:cNvSpPr txBox="1"/>
          <p:nvPr/>
        </p:nvSpPr>
        <p:spPr>
          <a:xfrm>
            <a:off x="1229563" y="4741520"/>
            <a:ext cx="391240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Patient History attends NP-Battery</a:t>
            </a:r>
          </a:p>
        </p:txBody>
      </p:sp>
      <p:sp>
        <p:nvSpPr>
          <p:cNvPr id="301" name="Legend"/>
          <p:cNvSpPr txBox="1"/>
          <p:nvPr/>
        </p:nvSpPr>
        <p:spPr>
          <a:xfrm>
            <a:off x="1306068" y="3179420"/>
            <a:ext cx="11978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000000"/>
                </a:solidFill>
              </a:defRPr>
            </a:lvl1pPr>
          </a:lstStyle>
          <a:p>
            <a:pPr/>
            <a:r>
              <a:t>Legend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12457713" y="6928122"/>
            <a:ext cx="4645330" cy="311994"/>
            <a:chOff x="-38099" y="258682"/>
            <a:chExt cx="4645329" cy="311992"/>
          </a:xfrm>
        </p:grpSpPr>
        <p:pic>
          <p:nvPicPr>
            <p:cNvPr id="302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0800000">
              <a:off x="-38100" y="258682"/>
              <a:ext cx="961777" cy="311994"/>
            </a:xfrm>
            <a:prstGeom prst="rect">
              <a:avLst/>
            </a:prstGeom>
            <a:effectLst/>
          </p:spPr>
        </p:pic>
        <p:sp>
          <p:nvSpPr>
            <p:cNvPr id="304" name="However: Non-trivial NP-Battery Only Activations!"/>
            <p:cNvSpPr/>
            <p:nvPr/>
          </p:nvSpPr>
          <p:spPr>
            <a:xfrm>
              <a:off x="972678" y="414679"/>
              <a:ext cx="363455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i="1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However: Non-trivial NP-Battery Only Activations!</a:t>
              </a:r>
            </a:p>
          </p:txBody>
        </p:sp>
      </p:grpSp>
      <p:sp>
        <p:nvSpPr>
          <p:cNvPr id="306" name="For instance—"/>
          <p:cNvSpPr txBox="1"/>
          <p:nvPr/>
        </p:nvSpPr>
        <p:spPr>
          <a:xfrm>
            <a:off x="1084643" y="1705790"/>
            <a:ext cx="6137237" cy="643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45738">
              <a:lnSpc>
                <a:spcPct val="120000"/>
              </a:lnSpc>
              <a:defRPr i="1" spc="-72" sz="3607">
                <a:solidFill>
                  <a:srgbClr val="000000"/>
                </a:solidFill>
              </a:defRPr>
            </a:lvl1pPr>
          </a:lstStyle>
          <a:p>
            <a:pPr/>
            <a:r>
              <a:t>For instance—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atient History Features is More Readily Attended to Across Dataset"/>
          <p:cNvSpPr txBox="1"/>
          <p:nvPr/>
        </p:nvSpPr>
        <p:spPr>
          <a:xfrm>
            <a:off x="632439" y="399054"/>
            <a:ext cx="23119122" cy="1010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i="1" spc="-97" sz="4900">
                <a:solidFill>
                  <a:srgbClr val="000000"/>
                </a:solidFill>
              </a:defRPr>
            </a:lvl1pPr>
          </a:lstStyle>
          <a:p>
            <a:pPr/>
            <a:r>
              <a:t>Patient History Features is More Readily Attended to Across Dataset</a:t>
            </a:r>
          </a:p>
        </p:txBody>
      </p:sp>
      <p:pic>
        <p:nvPicPr>
          <p:cNvPr id="309" name="violin_most_activated.png" descr="violin_most_activat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5736" y="2231032"/>
            <a:ext cx="18440401" cy="1049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violin_attn_dementia.png" descr="violin_attn_dementi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3954" y="2929826"/>
            <a:ext cx="13681940" cy="7783253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However: Mean Distribution of Attention Activation Between Patient History and NP-Battery Features is Similar"/>
          <p:cNvSpPr txBox="1"/>
          <p:nvPr/>
        </p:nvSpPr>
        <p:spPr>
          <a:xfrm>
            <a:off x="1934487" y="322854"/>
            <a:ext cx="20515026" cy="210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i="1" spc="-97" sz="4900">
                <a:solidFill>
                  <a:srgbClr val="000000"/>
                </a:solidFill>
              </a:defRPr>
            </a:lvl1pPr>
          </a:lstStyle>
          <a:p>
            <a:pPr/>
            <a:r>
              <a:t>However: Mean Distribution of Attention Activation Between Patient History and NP-Battery Features is Similar</a:t>
            </a:r>
          </a:p>
        </p:txBody>
      </p:sp>
      <p:pic>
        <p:nvPicPr>
          <p:cNvPr id="313" name="violin_attn_control.png" descr="violin_attn_control.png"/>
          <p:cNvPicPr>
            <a:picLocks noChangeAspect="1"/>
          </p:cNvPicPr>
          <p:nvPr/>
        </p:nvPicPr>
        <p:blipFill>
          <a:blip r:embed="rId3">
            <a:extLst/>
          </a:blip>
          <a:srcRect l="0" t="0" r="26265" b="0"/>
          <a:stretch>
            <a:fillRect/>
          </a:stretch>
        </p:blipFill>
        <p:spPr>
          <a:xfrm>
            <a:off x="-1385159" y="3055048"/>
            <a:ext cx="9882715" cy="7624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violin_attn_mci.png" descr="violin_attn_mci.png"/>
          <p:cNvPicPr>
            <a:picLocks noChangeAspect="1"/>
          </p:cNvPicPr>
          <p:nvPr/>
        </p:nvPicPr>
        <p:blipFill>
          <a:blip r:embed="rId4">
            <a:extLst/>
          </a:blip>
          <a:srcRect l="22496" t="6296" r="25829" b="0"/>
          <a:stretch>
            <a:fillRect/>
          </a:stretch>
        </p:blipFill>
        <p:spPr>
          <a:xfrm>
            <a:off x="15904202" y="3405885"/>
            <a:ext cx="7154502" cy="7380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op NP-Battery Features Attended to Just as Frequently as Patient History Features"/>
          <p:cNvSpPr txBox="1"/>
          <p:nvPr/>
        </p:nvSpPr>
        <p:spPr>
          <a:xfrm>
            <a:off x="4982239" y="373654"/>
            <a:ext cx="15250777" cy="210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i="1" spc="-97" sz="4900">
                <a:solidFill>
                  <a:srgbClr val="000000"/>
                </a:solidFill>
              </a:defRPr>
            </a:lvl1pPr>
          </a:lstStyle>
          <a:p>
            <a:pPr/>
            <a:r>
              <a:t>Top NP-Battery Features Attended to Just as Frequently as Patient History Features</a:t>
            </a:r>
          </a:p>
        </p:txBody>
      </p:sp>
      <p:pic>
        <p:nvPicPr>
          <p:cNvPr id="317" name="boxen_occ_dist.png" descr="boxen_occ_di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7427" y="2393553"/>
            <a:ext cx="18440401" cy="1049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oday:"/>
          <p:cNvSpPr txBox="1"/>
          <p:nvPr>
            <p:ph type="ctrTitle"/>
          </p:nvPr>
        </p:nvSpPr>
        <p:spPr>
          <a:xfrm>
            <a:off x="1576409" y="2634085"/>
            <a:ext cx="6759439" cy="1132630"/>
          </a:xfrm>
          <a:prstGeom prst="rect">
            <a:avLst/>
          </a:prstGeom>
        </p:spPr>
        <p:txBody>
          <a:bodyPr anchor="ctr"/>
          <a:lstStyle>
            <a:lvl1pPr defTabSz="2316421">
              <a:lnSpc>
                <a:spcPct val="100000"/>
              </a:lnSpc>
              <a:defRPr i="1" spc="-133" sz="6650"/>
            </a:lvl1pPr>
          </a:lstStyle>
          <a:p>
            <a:pPr/>
            <a:r>
              <a:t>Today:</a:t>
            </a:r>
          </a:p>
        </p:txBody>
      </p:sp>
      <p:sp>
        <p:nvSpPr>
          <p:cNvPr id="320" name="Masked transformer encoders can achieve state-of-the-art machine cognitive status prediction on NACC neuropsychological battery despite sparse feature signals…"/>
          <p:cNvSpPr txBox="1"/>
          <p:nvPr/>
        </p:nvSpPr>
        <p:spPr>
          <a:xfrm>
            <a:off x="1535479" y="4033814"/>
            <a:ext cx="21313042" cy="685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Masked transformer encoders can achieve state-of-the-art machine cognitive status prediction on NACC neuropsychological battery despite sparse feature signals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Fine-tuning trained current-visit diagnostic models on longitudinal data can yield comparable results for 3-year prognosis prediction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000000"/>
                </a:solidFill>
              </a:defRPr>
            </a:pPr>
            <a:r>
              <a:t>While patient history and lifestyle information does not significantly aid current-visit diagnostics, its inclusion significantly increases the accuracy of 3-year prognosis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Future Work:"/>
          <p:cNvSpPr txBox="1"/>
          <p:nvPr>
            <p:ph type="ctrTitle"/>
          </p:nvPr>
        </p:nvSpPr>
        <p:spPr>
          <a:xfrm>
            <a:off x="4127720" y="3490666"/>
            <a:ext cx="6759438" cy="1132629"/>
          </a:xfrm>
          <a:prstGeom prst="rect">
            <a:avLst/>
          </a:prstGeom>
        </p:spPr>
        <p:txBody>
          <a:bodyPr anchor="ctr"/>
          <a:lstStyle>
            <a:lvl1pPr defTabSz="2365188">
              <a:lnSpc>
                <a:spcPct val="100000"/>
              </a:lnSpc>
              <a:defRPr i="1" spc="-133" sz="6693"/>
            </a:lvl1pPr>
          </a:lstStyle>
          <a:p>
            <a:pPr/>
            <a:r>
              <a:t>Future Work:</a:t>
            </a:r>
          </a:p>
        </p:txBody>
      </p:sp>
      <p:sp>
        <p:nvSpPr>
          <p:cNvPr id="323" name="More rigorous K-fold validation…"/>
          <p:cNvSpPr txBox="1"/>
          <p:nvPr/>
        </p:nvSpPr>
        <p:spPr>
          <a:xfrm>
            <a:off x="4071212" y="4891585"/>
            <a:ext cx="16241576" cy="533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926041" indent="-926041" algn="l">
              <a:lnSpc>
                <a:spcPct val="120000"/>
              </a:lnSpc>
              <a:spcBef>
                <a:spcPts val="1900"/>
              </a:spcBef>
              <a:buSzPct val="100000"/>
              <a:buAutoNum type="arabicPeriod" startAt="1"/>
              <a:defRPr spc="-85" sz="4300">
                <a:solidFill>
                  <a:srgbClr val="000000"/>
                </a:solidFill>
              </a:defRPr>
            </a:pPr>
            <a:r>
              <a:t>More rigorous K-fold validation</a:t>
            </a:r>
          </a:p>
          <a:p>
            <a:pPr marL="926041" indent="-926041" algn="l">
              <a:lnSpc>
                <a:spcPct val="120000"/>
              </a:lnSpc>
              <a:spcBef>
                <a:spcPts val="1900"/>
              </a:spcBef>
              <a:buSzPct val="100000"/>
              <a:buAutoNum type="arabicPeriod" startAt="1"/>
              <a:defRPr spc="-85" sz="4300">
                <a:solidFill>
                  <a:srgbClr val="000000"/>
                </a:solidFill>
              </a:defRPr>
            </a:pPr>
            <a:r>
              <a:t>Smaller, more focused feature groups and statistical comparisons of their performance</a:t>
            </a:r>
          </a:p>
          <a:p>
            <a:pPr marL="926041" indent="-926041" algn="l">
              <a:lnSpc>
                <a:spcPct val="120000"/>
              </a:lnSpc>
              <a:spcBef>
                <a:spcPts val="1900"/>
              </a:spcBef>
              <a:buSzPct val="100000"/>
              <a:buAutoNum type="arabicPeriod" startAt="1"/>
              <a:defRPr spc="-85" sz="4300">
                <a:solidFill>
                  <a:srgbClr val="000000"/>
                </a:solidFill>
              </a:defRPr>
            </a:pPr>
            <a:r>
              <a:t>Interpreting attention activations to mine feature relation info and aid feature selection</a:t>
            </a:r>
          </a:p>
          <a:p>
            <a:pPr marL="926041" indent="-926041" algn="l">
              <a:lnSpc>
                <a:spcPct val="120000"/>
              </a:lnSpc>
              <a:spcBef>
                <a:spcPts val="1900"/>
              </a:spcBef>
              <a:buSzPct val="100000"/>
              <a:buAutoNum type="arabicPeriod" startAt="1"/>
              <a:defRPr spc="-85" sz="4300">
                <a:solidFill>
                  <a:srgbClr val="000000"/>
                </a:solidFill>
              </a:defRPr>
            </a:pPr>
            <a:r>
              <a:t>Removing human-based metrics altogether (i.e. NP-battery)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ODO: Prior Work?"/>
          <p:cNvSpPr txBox="1"/>
          <p:nvPr>
            <p:ph type="ctrTitle"/>
          </p:nvPr>
        </p:nvSpPr>
        <p:spPr>
          <a:xfrm>
            <a:off x="1982809" y="6291685"/>
            <a:ext cx="6759439" cy="1132630"/>
          </a:xfrm>
          <a:prstGeom prst="rect">
            <a:avLst/>
          </a:prstGeom>
        </p:spPr>
        <p:txBody>
          <a:bodyPr anchor="ctr"/>
          <a:lstStyle>
            <a:lvl1pPr defTabSz="2072588">
              <a:lnSpc>
                <a:spcPct val="100000"/>
              </a:lnSpc>
              <a:defRPr i="1" spc="-118" sz="5950"/>
            </a:lvl1pPr>
          </a:lstStyle>
          <a:p>
            <a:pPr/>
            <a:r>
              <a:t>TODO: Prior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oday:"/>
          <p:cNvSpPr txBox="1"/>
          <p:nvPr>
            <p:ph type="ctrTitle"/>
          </p:nvPr>
        </p:nvSpPr>
        <p:spPr>
          <a:xfrm>
            <a:off x="1576409" y="2634085"/>
            <a:ext cx="6759439" cy="1132630"/>
          </a:xfrm>
          <a:prstGeom prst="rect">
            <a:avLst/>
          </a:prstGeom>
        </p:spPr>
        <p:txBody>
          <a:bodyPr anchor="ctr"/>
          <a:lstStyle>
            <a:lvl1pPr defTabSz="2316421">
              <a:lnSpc>
                <a:spcPct val="100000"/>
              </a:lnSpc>
              <a:defRPr i="1" spc="-133" sz="6650"/>
            </a:lvl1pPr>
          </a:lstStyle>
          <a:p>
            <a:pPr/>
            <a:r>
              <a:t>Today:</a:t>
            </a:r>
          </a:p>
        </p:txBody>
      </p:sp>
      <p:sp>
        <p:nvSpPr>
          <p:cNvPr id="164" name="Masked transformer encoders can achieve state-of-the-art machine cognitive status prediction on NACC neuropsychological battery despite sparse feature signals…"/>
          <p:cNvSpPr txBox="1"/>
          <p:nvPr/>
        </p:nvSpPr>
        <p:spPr>
          <a:xfrm>
            <a:off x="1535479" y="4033814"/>
            <a:ext cx="21313042" cy="685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000000"/>
                </a:solidFill>
              </a:defRPr>
            </a:pPr>
            <a:r>
              <a:t>Masked transformer encoders can achieve state-of-the-art machine cognitive status prediction on NACC neuropsychological battery despite sparse feature signals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000000"/>
                </a:solidFill>
              </a:defRPr>
            </a:pPr>
            <a:r>
              <a:t>Fine-tuning trained current-visit diagnostic models on longitudinal data can yield comparable results for 3-year prognosis prediction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000000"/>
                </a:solidFill>
              </a:defRPr>
            </a:pPr>
            <a:r>
              <a:t>While patient history and lifestyle information does not significantly aid current-visit diagnostics, its inclusion significantly increases the accuracy of 3-year prognosis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oday:"/>
          <p:cNvSpPr txBox="1"/>
          <p:nvPr>
            <p:ph type="ctrTitle"/>
          </p:nvPr>
        </p:nvSpPr>
        <p:spPr>
          <a:xfrm>
            <a:off x="1576409" y="2634085"/>
            <a:ext cx="6759439" cy="1132630"/>
          </a:xfrm>
          <a:prstGeom prst="rect">
            <a:avLst/>
          </a:prstGeom>
        </p:spPr>
        <p:txBody>
          <a:bodyPr anchor="ctr"/>
          <a:lstStyle>
            <a:lvl1pPr defTabSz="2316421">
              <a:lnSpc>
                <a:spcPct val="100000"/>
              </a:lnSpc>
              <a:defRPr i="1" spc="-133" sz="6650"/>
            </a:lvl1pPr>
          </a:lstStyle>
          <a:p>
            <a:pPr/>
            <a:r>
              <a:t>Today:</a:t>
            </a:r>
          </a:p>
        </p:txBody>
      </p:sp>
      <p:sp>
        <p:nvSpPr>
          <p:cNvPr id="167" name="Masked transformer encoders can achieve state-of-the-art machine cognitive status prediction on NACC neuropsychological battery despite sparse feature signals…"/>
          <p:cNvSpPr txBox="1"/>
          <p:nvPr/>
        </p:nvSpPr>
        <p:spPr>
          <a:xfrm>
            <a:off x="1535479" y="4033814"/>
            <a:ext cx="21313042" cy="685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000000"/>
                </a:solidFill>
              </a:defRPr>
            </a:pPr>
            <a:r>
              <a:t>Masked transformer encoders can achieve state-of-the-art machine cognitive status prediction on NACC neuropsychological battery despite sparse feature signals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Fine-tuning trained current-visit diagnostic models on longitudinal data can yield comparable results for 3-year prognosis prediction</a:t>
            </a:r>
          </a:p>
          <a:p>
            <a:pPr marL="870479" indent="-870479" algn="l" defTabSz="2292038">
              <a:lnSpc>
                <a:spcPct val="120000"/>
              </a:lnSpc>
              <a:spcBef>
                <a:spcPts val="1400"/>
              </a:spcBef>
              <a:buSzPct val="100000"/>
              <a:buAutoNum type="arabicPeriod" startAt="1"/>
              <a:defRPr spc="-88" sz="4418">
                <a:solidFill>
                  <a:srgbClr val="D5D5D5"/>
                </a:solidFill>
              </a:defRPr>
            </a:pPr>
            <a:r>
              <a:t>While patient history and lifestyle information does not significantly aid current-visit diagnostics, its inclusion significantly increases the accuracy of 3-year prognosis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 1"/>
          <p:cNvGraphicFramePr/>
          <p:nvPr/>
        </p:nvGraphicFramePr>
        <p:xfrm>
          <a:off x="1384300" y="7804318"/>
          <a:ext cx="8573493" cy="24121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53597"/>
                <a:gridCol w="2853597"/>
                <a:gridCol w="2853597"/>
              </a:tblGrid>
              <a:tr h="1199703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Control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MCI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Dementia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9970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78,117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57,625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51,563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0" name="Clinician-Annotated Cognitive Status at Time of Visit"/>
          <p:cNvSpPr txBox="1"/>
          <p:nvPr>
            <p:ph type="ctrTitle"/>
          </p:nvPr>
        </p:nvSpPr>
        <p:spPr>
          <a:xfrm>
            <a:off x="1297009" y="6469485"/>
            <a:ext cx="16536156" cy="113263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i="1" spc="-88" sz="4400"/>
            </a:lvl1pPr>
          </a:lstStyle>
          <a:p>
            <a:pPr/>
            <a:r>
              <a:t>Clinician-Annotated Cognitive Status at Time of Visit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1474809" y="1161054"/>
            <a:ext cx="16536156" cy="4257703"/>
            <a:chOff x="0" y="0"/>
            <a:chExt cx="16536154" cy="4257702"/>
          </a:xfrm>
        </p:grpSpPr>
        <p:sp>
          <p:nvSpPr>
            <p:cNvPr id="171" name="NACC Neural-Psychological Battery"/>
            <p:cNvSpPr txBox="1"/>
            <p:nvPr/>
          </p:nvSpPr>
          <p:spPr>
            <a:xfrm>
              <a:off x="0" y="0"/>
              <a:ext cx="16536155" cy="1132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algn="l">
                <a:defRPr b="1" i="1" spc="-88" sz="4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NACC Neural-Psychological Battery</a:t>
              </a:r>
            </a:p>
          </p:txBody>
        </p:sp>
        <p:sp>
          <p:nvSpPr>
            <p:cNvPr id="172" name="MoCA…"/>
            <p:cNvSpPr txBox="1"/>
            <p:nvPr/>
          </p:nvSpPr>
          <p:spPr>
            <a:xfrm>
              <a:off x="152400" y="1475759"/>
              <a:ext cx="4844813" cy="2781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MoCA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MMSE (and sub scores)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Boston Naming Test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t>Multilingual Naming Test</a:t>
              </a:r>
            </a:p>
            <a:p>
              <a:pPr marL="472566" indent="-472566" algn="l" defTabSz="1487386">
                <a:lnSpc>
                  <a:spcPct val="120000"/>
                </a:lnSpc>
                <a:buSzPct val="123000"/>
                <a:buChar char="•"/>
                <a:defRPr spc="-61" sz="3050">
                  <a:solidFill>
                    <a:srgbClr val="000000"/>
                  </a:solidFill>
                </a:defRPr>
              </a:pPr>
              <a:r>
                <a:rPr i="1"/>
                <a:t>and others</a:t>
              </a:r>
            </a:p>
          </p:txBody>
        </p:sp>
        <p:sp>
          <p:nvSpPr>
            <p:cNvPr id="173" name="In total: 103 numerical features"/>
            <p:cNvSpPr txBox="1"/>
            <p:nvPr/>
          </p:nvSpPr>
          <p:spPr>
            <a:xfrm>
              <a:off x="6113164" y="3477455"/>
              <a:ext cx="6137238" cy="643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2072588">
                <a:lnSpc>
                  <a:spcPct val="120000"/>
                </a:lnSpc>
                <a:defRPr spc="-69" sz="3485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In total: 103 numerical features</a:t>
              </a: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13966424" y="3886200"/>
            <a:ext cx="2340377" cy="1270000"/>
            <a:chOff x="-11348" y="230529"/>
            <a:chExt cx="2340376" cy="1270000"/>
          </a:xfrm>
        </p:grpSpPr>
        <p:sp>
          <p:nvSpPr>
            <p:cNvPr id="175" name="…not actually"/>
            <p:cNvSpPr/>
            <p:nvPr/>
          </p:nvSpPr>
          <p:spPr>
            <a:xfrm>
              <a:off x="1059027" y="2305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i="1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pPr/>
              <a:r>
                <a:t>…not actually</a:t>
              </a:r>
            </a:p>
          </p:txBody>
        </p:sp>
        <p:pic>
          <p:nvPicPr>
            <p:cNvPr id="176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8100000">
              <a:off x="-37654" y="747132"/>
              <a:ext cx="932838" cy="31199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3"/>
      <p:bldP build="whole" bldLvl="1" animBg="1" rev="0" advAuto="0" spid="170" grpId="2"/>
      <p:bldP build="whole" bldLvl="1" animBg="1" rev="0" advAuto="0" spid="174" grpId="1"/>
      <p:bldP build="whole" bldLvl="1" animBg="1" rev="0" advAuto="0" spid="178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data_availbility.png" descr="data_availbil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7200" y="1242119"/>
            <a:ext cx="18440400" cy="10490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Most Samples in the NACC Has A Lot of the Available Neural-Psychological Features Not Reported"/>
          <p:cNvSpPr txBox="1"/>
          <p:nvPr/>
        </p:nvSpPr>
        <p:spPr>
          <a:xfrm>
            <a:off x="657839" y="526054"/>
            <a:ext cx="23119122" cy="11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218888">
              <a:defRPr b="1" i="1" spc="-80" sz="4004">
                <a:solidFill>
                  <a:srgbClr val="000000"/>
                </a:solidFill>
              </a:defRPr>
            </a:pPr>
            <a:r>
              <a:t>Most Samples in the NACC Has </a:t>
            </a:r>
            <a:r>
              <a:rPr u="sng"/>
              <a:t>A Lot</a:t>
            </a:r>
            <a:r>
              <a:t> of the Available Neural-Psychological Features Not Reported</a:t>
            </a:r>
          </a:p>
        </p:txBody>
      </p:sp>
      <p:sp>
        <p:nvSpPr>
          <p:cNvPr id="182" name="Rectangle"/>
          <p:cNvSpPr/>
          <p:nvPr/>
        </p:nvSpPr>
        <p:spPr>
          <a:xfrm>
            <a:off x="7731819" y="4416491"/>
            <a:ext cx="636985" cy="4329014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Over half of the available features are not reported (“-4”) across the battery…"/>
          <p:cNvSpPr txBox="1"/>
          <p:nvPr/>
        </p:nvSpPr>
        <p:spPr>
          <a:xfrm>
            <a:off x="16678595" y="8438829"/>
            <a:ext cx="7242931" cy="216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7783" indent="-557783" algn="l" defTabSz="1755604">
              <a:lnSpc>
                <a:spcPct val="120000"/>
              </a:lnSpc>
              <a:buSzPct val="123000"/>
              <a:buChar char="•"/>
              <a:defRPr spc="-57" sz="2880">
                <a:solidFill>
                  <a:srgbClr val="000000"/>
                </a:solidFill>
              </a:defRPr>
            </a:pPr>
            <a:r>
              <a:t>Over half of the available features are not reported (“-4”) across the battery</a:t>
            </a:r>
          </a:p>
          <a:p>
            <a:pPr marL="557783" indent="-557783" algn="l" defTabSz="1755604">
              <a:lnSpc>
                <a:spcPct val="120000"/>
              </a:lnSpc>
              <a:buSzPct val="123000"/>
              <a:buChar char="•"/>
              <a:defRPr spc="-57" sz="2880">
                <a:solidFill>
                  <a:srgbClr val="000000"/>
                </a:solidFill>
              </a:defRPr>
            </a:pPr>
            <a:r>
              <a:t>Which features are missing is inconsistent</a:t>
            </a:r>
          </a:p>
          <a:p>
            <a:pPr marL="557783" indent="-557783" algn="l" defTabSz="1755604">
              <a:lnSpc>
                <a:spcPct val="120000"/>
              </a:lnSpc>
              <a:buSzPct val="123000"/>
              <a:buChar char="•"/>
              <a:defRPr spc="-57" sz="2880" u="sng">
                <a:solidFill>
                  <a:srgbClr val="000000"/>
                </a:solidFill>
              </a:defRPr>
            </a:pPr>
            <a:r>
              <a:t>Difficult to train a widely applicable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  <p:bldP build="p" bldLvl="5" animBg="1" rev="0" advAuto="0" spid="18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lationship Between Missing Data is Roughly Consistent"/>
          <p:cNvSpPr txBox="1"/>
          <p:nvPr/>
        </p:nvSpPr>
        <p:spPr>
          <a:xfrm>
            <a:off x="632439" y="551454"/>
            <a:ext cx="23119122" cy="11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i="1" spc="-88" sz="4400">
                <a:solidFill>
                  <a:srgbClr val="000000"/>
                </a:solidFill>
              </a:defRPr>
            </a:lvl1pPr>
          </a:lstStyle>
          <a:p>
            <a:pPr/>
            <a:r>
              <a:t>Relationship Between Missing Data is Roughly Consistent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2173179" y="3686990"/>
            <a:ext cx="20037643" cy="6342020"/>
            <a:chOff x="0" y="0"/>
            <a:chExt cx="20037642" cy="6342019"/>
          </a:xfrm>
        </p:grpSpPr>
        <p:sp>
          <p:nvSpPr>
            <p:cNvPr id="186" name="For instance—"/>
            <p:cNvSpPr txBox="1"/>
            <p:nvPr/>
          </p:nvSpPr>
          <p:spPr>
            <a:xfrm>
              <a:off x="181464" y="0"/>
              <a:ext cx="6137237" cy="6431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 defTabSz="2145738">
                <a:lnSpc>
                  <a:spcPct val="120000"/>
                </a:lnSpc>
                <a:defRPr i="1" spc="-72" sz="3607">
                  <a:solidFill>
                    <a:srgbClr val="000000"/>
                  </a:solidFill>
                </a:defRPr>
              </a:lvl1pPr>
            </a:lstStyle>
            <a:p>
              <a:pPr/>
              <a:r>
                <a:t>For instance—</a:t>
              </a:r>
            </a:p>
          </p:txBody>
        </p:sp>
        <p:sp>
          <p:nvSpPr>
            <p:cNvPr id="187" name="The presence of one of:"/>
            <p:cNvSpPr txBox="1"/>
            <p:nvPr/>
          </p:nvSpPr>
          <p:spPr>
            <a:xfrm>
              <a:off x="181464" y="700989"/>
              <a:ext cx="6137237" cy="643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 defTabSz="2145738">
                <a:lnSpc>
                  <a:spcPct val="120000"/>
                </a:lnSpc>
                <a:defRPr b="1" i="1" spc="-72" sz="3607">
                  <a:solidFill>
                    <a:srgbClr val="000000"/>
                  </a:solidFill>
                </a:defRPr>
              </a:pPr>
              <a:r>
                <a:t>The presence of </a:t>
              </a:r>
              <a:r>
                <a:rPr u="sng"/>
                <a:t>one of</a:t>
              </a:r>
              <a:r>
                <a:t>:</a:t>
              </a:r>
            </a:p>
          </p:txBody>
        </p:sp>
        <p:sp>
          <p:nvSpPr>
            <p:cNvPr id="188" name="Implies the likely absence of all of:"/>
            <p:cNvSpPr txBox="1"/>
            <p:nvPr/>
          </p:nvSpPr>
          <p:spPr>
            <a:xfrm>
              <a:off x="9433811" y="707354"/>
              <a:ext cx="7324291" cy="643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 defTabSz="2145738">
                <a:lnSpc>
                  <a:spcPct val="120000"/>
                </a:lnSpc>
                <a:defRPr b="1" i="1" spc="-72" sz="3607">
                  <a:solidFill>
                    <a:srgbClr val="000000"/>
                  </a:solidFill>
                </a:defRPr>
              </a:pPr>
              <a:r>
                <a:t>Implies the likely absence of </a:t>
              </a:r>
              <a:r>
                <a:rPr u="sng"/>
                <a:t>all of</a:t>
              </a:r>
              <a:r>
                <a:t>:</a:t>
              </a:r>
            </a:p>
          </p:txBody>
        </p:sp>
        <p:sp>
          <p:nvSpPr>
            <p:cNvPr id="189" name="MMSE…"/>
            <p:cNvSpPr txBox="1"/>
            <p:nvPr/>
          </p:nvSpPr>
          <p:spPr>
            <a:xfrm>
              <a:off x="0" y="1641809"/>
              <a:ext cx="5810244" cy="1626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457200" indent="-317500" algn="l" defTabSz="457200">
                <a:spcBef>
                  <a:spcPts val="1100"/>
                </a:spcBef>
                <a:buSzPct val="123000"/>
                <a:buFont typeface="Arial"/>
                <a:buChar char="•"/>
                <a:defRPr sz="2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MMSE</a:t>
              </a:r>
            </a:p>
            <a:p>
              <a:pPr marL="457200" indent="-317500" algn="l" defTabSz="457200">
                <a:spcBef>
                  <a:spcPts val="1100"/>
                </a:spcBef>
                <a:buSzPct val="123000"/>
                <a:buFont typeface="Arial"/>
                <a:buChar char="•"/>
                <a:defRPr sz="2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Story Unit Recall (NACCMMSE)</a:t>
              </a:r>
            </a:p>
            <a:p>
              <a:pPr marL="457200" indent="-317500" algn="l" defTabSz="457200">
                <a:spcBef>
                  <a:spcPts val="1100"/>
                </a:spcBef>
                <a:buSzPct val="123000"/>
                <a:buFont typeface="Arial"/>
                <a:buChar char="•"/>
                <a:defRPr sz="2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Logical Memory IIA (LOGIMEM)</a:t>
              </a:r>
            </a:p>
          </p:txBody>
        </p:sp>
        <p:sp>
          <p:nvSpPr>
            <p:cNvPr id="190" name="Benson Figure (UDSBENTC, UDSBENTD)…"/>
            <p:cNvSpPr txBox="1"/>
            <p:nvPr/>
          </p:nvSpPr>
          <p:spPr>
            <a:xfrm>
              <a:off x="9372600" y="1648173"/>
              <a:ext cx="10665043" cy="4420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457200" indent="-317500" algn="l" defTabSz="457200">
                <a:spcBef>
                  <a:spcPts val="1100"/>
                </a:spcBef>
                <a:buSzPct val="123000"/>
                <a:buFont typeface="Arial"/>
                <a:buChar char="•"/>
                <a:defRPr sz="2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Benson Figure (UDSBENTC, UDSBENTD)</a:t>
              </a:r>
            </a:p>
            <a:p>
              <a:pPr marL="457200" indent="-317500" algn="l" defTabSz="457200">
                <a:spcBef>
                  <a:spcPts val="1100"/>
                </a:spcBef>
                <a:buSzPct val="123000"/>
                <a:buFont typeface="Arial"/>
                <a:buChar char="•"/>
                <a:defRPr sz="2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F-Word Generation (UDSVERFC, UDSVERFN, UDSVERNF)</a:t>
              </a:r>
            </a:p>
            <a:p>
              <a:pPr marL="457200" indent="-317500" algn="l" defTabSz="457200">
                <a:spcBef>
                  <a:spcPts val="1100"/>
                </a:spcBef>
                <a:buSzPct val="123000"/>
                <a:buFont typeface="Arial"/>
                <a:buChar char="•"/>
                <a:defRPr sz="2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L-Word Generation (UDSVERLC, UDSVERLR, UDSVERLN)</a:t>
              </a:r>
            </a:p>
            <a:p>
              <a:pPr marL="457200" indent="-317500" algn="l" defTabSz="457200">
                <a:spcBef>
                  <a:spcPts val="1100"/>
                </a:spcBef>
                <a:buSzPct val="123000"/>
                <a:buFont typeface="Arial"/>
                <a:buChar char="•"/>
                <a:defRPr sz="2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F+L-Word Generation (UDSVERTN,UDSVERTE, UDSVERTI)</a:t>
              </a:r>
            </a:p>
            <a:p>
              <a:pPr marL="457200" indent="-317500" algn="l" defTabSz="457200">
                <a:spcBef>
                  <a:spcPts val="1100"/>
                </a:spcBef>
                <a:buSzPct val="123000"/>
                <a:buFont typeface="Arial"/>
                <a:buChar char="•"/>
                <a:defRPr sz="2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MOCA (NACCMOCA, MOCA*)</a:t>
              </a:r>
            </a:p>
            <a:p>
              <a:pPr marL="457200" indent="-317500" algn="l" defTabSz="457200">
                <a:spcBef>
                  <a:spcPts val="1100"/>
                </a:spcBef>
                <a:buSzPct val="123000"/>
                <a:buFont typeface="Arial"/>
                <a:buChar char="•"/>
                <a:defRPr sz="2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Craft Story (CRAFT*)</a:t>
              </a:r>
            </a:p>
            <a:p>
              <a:pPr marL="457200" indent="-317500" algn="l" defTabSz="457200">
                <a:spcBef>
                  <a:spcPts val="1100"/>
                </a:spcBef>
                <a:buSzPct val="123000"/>
                <a:buFont typeface="Arial"/>
                <a:buChar char="•"/>
                <a:defRPr sz="2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Number Span Test (DIG*)</a:t>
              </a:r>
            </a:p>
            <a:p>
              <a:pPr marL="457200" indent="-317500" algn="l" defTabSz="457200">
                <a:spcBef>
                  <a:spcPts val="1100"/>
                </a:spcBef>
                <a:buSzPct val="123000"/>
                <a:buFont typeface="Arial"/>
                <a:buChar char="•"/>
                <a:defRPr sz="2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Multilingual Naming Test (MINT*)</a:t>
              </a:r>
            </a:p>
          </p:txBody>
        </p:sp>
        <p:sp>
          <p:nvSpPr>
            <p:cNvPr id="191" name="p &lt; 0.05, Pearson’s Correlation on Cov."/>
            <p:cNvSpPr txBox="1"/>
            <p:nvPr/>
          </p:nvSpPr>
          <p:spPr>
            <a:xfrm>
              <a:off x="181464" y="5698836"/>
              <a:ext cx="6137237" cy="643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algn="l">
                <a:lnSpc>
                  <a:spcPct val="120000"/>
                </a:lnSpc>
                <a:defRPr i="1" spc="-50" sz="25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p &lt; 0.05, Pearson’s Correlation on Cov.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roposal: Relationship Between Available Features Can Be Learned"/>
          <p:cNvSpPr txBox="1"/>
          <p:nvPr/>
        </p:nvSpPr>
        <p:spPr>
          <a:xfrm>
            <a:off x="632439" y="602254"/>
            <a:ext cx="23119122" cy="11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i="1" spc="-88" sz="4400">
                <a:solidFill>
                  <a:srgbClr val="000000"/>
                </a:solidFill>
              </a:defRPr>
            </a:lvl1pPr>
          </a:lstStyle>
          <a:p>
            <a:pPr/>
            <a:r>
              <a:t>Proposal: Relationship Between Available Features Can Be Learned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463550" y="1733549"/>
            <a:ext cx="11468100" cy="11398251"/>
            <a:chOff x="0" y="0"/>
            <a:chExt cx="11468100" cy="11398249"/>
          </a:xfrm>
        </p:grpSpPr>
        <p:pic>
          <p:nvPicPr>
            <p:cNvPr id="19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468100" cy="9436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Kim, J., Nguyen, D., Min, S., Cho, S., Lee, M., Lee, H., &amp; Hong, S. (2022). Pure transformers are powerful graph learners. Advances in Neural Information Processing Systems, 35, 14582-14595."/>
            <p:cNvSpPr txBox="1"/>
            <p:nvPr/>
          </p:nvSpPr>
          <p:spPr>
            <a:xfrm>
              <a:off x="1430374" y="10026649"/>
              <a:ext cx="7594626" cy="137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defRPr sz="2100">
                  <a:solidFill>
                    <a:srgbClr val="00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Kim, J., Nguyen, D., Min, S., Cho, S., Lee, M., Lee, H., &amp; Hong, S. (2022). Pure transformers are powerful graph learners. </a:t>
              </a:r>
              <a:r>
                <a:rPr i="1"/>
                <a:t>Advances in Neural Information Processing Systems</a:t>
              </a:r>
              <a:r>
                <a:t>, </a:t>
              </a:r>
              <a:r>
                <a:rPr i="1"/>
                <a:t>35</a:t>
              </a:r>
              <a:r>
                <a:t>, 14582-14595.</a:t>
              </a:r>
            </a:p>
          </p:txBody>
        </p:sp>
      </p:grpSp>
      <p:sp>
        <p:nvSpPr>
          <p:cNvPr id="198" name="Representation of graphical relationship (i.e. of available NACC features) between features via Classic Transformers…"/>
          <p:cNvSpPr txBox="1"/>
          <p:nvPr/>
        </p:nvSpPr>
        <p:spPr>
          <a:xfrm>
            <a:off x="12339859" y="5873131"/>
            <a:ext cx="10184667" cy="3525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74699" indent="-774699" algn="l">
              <a:lnSpc>
                <a:spcPct val="130000"/>
              </a:lnSpc>
              <a:spcBef>
                <a:spcPts val="1200"/>
              </a:spcBef>
              <a:buSzPct val="123000"/>
              <a:buChar char="•"/>
              <a:defRPr spc="-68" sz="3400">
                <a:solidFill>
                  <a:srgbClr val="000000"/>
                </a:solidFill>
              </a:defRPr>
            </a:pPr>
            <a:r>
              <a:t>Representation of graphical relationship (i.e. of available NACC features) between features via Classic Transformers</a:t>
            </a:r>
          </a:p>
          <a:p>
            <a:pPr marL="774699" indent="-774699" algn="l">
              <a:lnSpc>
                <a:spcPct val="130000"/>
              </a:lnSpc>
              <a:spcBef>
                <a:spcPts val="1200"/>
              </a:spcBef>
              <a:buSzPct val="123000"/>
              <a:buChar char="•"/>
              <a:defRPr spc="-68" sz="3400">
                <a:solidFill>
                  <a:srgbClr val="000000"/>
                </a:solidFill>
              </a:defRPr>
            </a:pPr>
            <a:r>
              <a:t>To vectorize each input: “Node ID Embeddings” traditional ID embeddings for each feature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  <p:bldP build="p" bldLvl="5" animBg="1" rev="0" advAuto="0" spid="198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