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
      <p:font typeface="Montserra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Montserrat-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19" Type="http://schemas.openxmlformats.org/officeDocument/2006/relationships/font" Target="fonts/Raleway-boldItalic.fntdata"/><Relationship Id="rId18" Type="http://schemas.openxmlformats.org/officeDocument/2006/relationships/font" Target="fonts/Ralew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3cb825523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3cb825523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cb825523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cb825523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3cb825523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3cb825523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3cb825523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3cb825523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cb825523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3cb825523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3cb825523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3cb825523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cb825523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cb825523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cb825523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cb825523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cb825523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3cb825523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3907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latin typeface="Montserrat"/>
                <a:ea typeface="Montserrat"/>
                <a:cs typeface="Montserrat"/>
                <a:sym typeface="Montserrat"/>
              </a:rPr>
              <a:t>Proj</a:t>
            </a:r>
            <a:r>
              <a:rPr lang="fr">
                <a:latin typeface="Montserrat"/>
                <a:ea typeface="Montserrat"/>
                <a:cs typeface="Montserrat"/>
                <a:sym typeface="Montserrat"/>
              </a:rPr>
              <a:t>et SURPARC</a:t>
            </a:r>
            <a:endParaRPr>
              <a:latin typeface="Montserrat"/>
              <a:ea typeface="Montserrat"/>
              <a:cs typeface="Montserrat"/>
              <a:sym typeface="Montserrat"/>
            </a:endParaRPr>
          </a:p>
        </p:txBody>
      </p:sp>
      <p:pic>
        <p:nvPicPr>
          <p:cNvPr id="87" name="Google Shape;87;p13"/>
          <p:cNvPicPr preferRelativeResize="0"/>
          <p:nvPr/>
        </p:nvPicPr>
        <p:blipFill>
          <a:blip r:embed="rId3">
            <a:alphaModFix/>
          </a:blip>
          <a:stretch>
            <a:fillRect/>
          </a:stretch>
        </p:blipFill>
        <p:spPr>
          <a:xfrm>
            <a:off x="3289313" y="2571750"/>
            <a:ext cx="2565377" cy="1783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fr" sz="2800">
                <a:solidFill>
                  <a:srgbClr val="4E5EA3"/>
                </a:solidFill>
                <a:latin typeface="Montserrat"/>
                <a:ea typeface="Montserrat"/>
                <a:cs typeface="Montserrat"/>
                <a:sym typeface="Montserrat"/>
              </a:rPr>
              <a:t>Organisation de l’AP</a:t>
            </a:r>
            <a:endParaRPr sz="2800">
              <a:solidFill>
                <a:srgbClr val="4E5EA3"/>
              </a:solidFill>
              <a:latin typeface="Montserrat"/>
              <a:ea typeface="Montserrat"/>
              <a:cs typeface="Montserrat"/>
              <a:sym typeface="Montserrat"/>
            </a:endParaRPr>
          </a:p>
        </p:txBody>
      </p:sp>
      <p:sp>
        <p:nvSpPr>
          <p:cNvPr id="146" name="Google Shape;146;p22"/>
          <p:cNvSpPr txBox="1"/>
          <p:nvPr>
            <p:ph idx="1" type="body"/>
          </p:nvPr>
        </p:nvSpPr>
        <p:spPr>
          <a:xfrm>
            <a:off x="729450" y="2002675"/>
            <a:ext cx="7688700" cy="112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L’AP a </a:t>
            </a:r>
            <a:r>
              <a:rPr lang="fr"/>
              <a:t>été</a:t>
            </a:r>
            <a:r>
              <a:rPr lang="fr"/>
              <a:t> séparée en deux pôles. Deux </a:t>
            </a:r>
            <a:r>
              <a:rPr lang="fr"/>
              <a:t>personnes</a:t>
            </a:r>
            <a:r>
              <a:rPr lang="fr"/>
              <a:t> sur le Projet VELANNE étant le plus complexe des deux. Puis une personne sur le projet SURPARC. Les deux groupes </a:t>
            </a:r>
            <a:r>
              <a:rPr lang="fr"/>
              <a:t>travaillent main</a:t>
            </a:r>
            <a:r>
              <a:rPr lang="fr"/>
              <a:t> dans la </a:t>
            </a:r>
            <a:r>
              <a:rPr lang="fr"/>
              <a:t>main</a:t>
            </a:r>
            <a:r>
              <a:rPr lang="fr"/>
              <a:t> en </a:t>
            </a:r>
            <a:r>
              <a:rPr lang="fr"/>
              <a:t>communiquant</a:t>
            </a:r>
            <a:r>
              <a:rPr lang="fr"/>
              <a:t> </a:t>
            </a:r>
            <a:r>
              <a:rPr lang="fr"/>
              <a:t>par</a:t>
            </a:r>
            <a:r>
              <a:rPr lang="fr"/>
              <a:t> Teams et lors de réunion en personne. Le </a:t>
            </a:r>
            <a:r>
              <a:rPr lang="fr"/>
              <a:t>suivi</a:t>
            </a:r>
            <a:r>
              <a:rPr lang="fr"/>
              <a:t> de projet </a:t>
            </a:r>
            <a:r>
              <a:rPr lang="fr"/>
              <a:t>quant à</a:t>
            </a:r>
            <a:r>
              <a:rPr lang="fr"/>
              <a:t> lui </a:t>
            </a:r>
            <a:r>
              <a:rPr lang="fr"/>
              <a:t>s'est</a:t>
            </a:r>
            <a:r>
              <a:rPr lang="fr"/>
              <a:t> </a:t>
            </a:r>
            <a:r>
              <a:rPr lang="fr"/>
              <a:t>déroulé</a:t>
            </a:r>
            <a:r>
              <a:rPr lang="fr"/>
              <a:t> </a:t>
            </a:r>
            <a:r>
              <a:rPr lang="fr"/>
              <a:t>grâce à</a:t>
            </a:r>
            <a:r>
              <a:rPr lang="fr"/>
              <a:t> </a:t>
            </a:r>
            <a:r>
              <a:rPr lang="fr"/>
              <a:t>l'outil</a:t>
            </a:r>
            <a:r>
              <a:rPr lang="fr"/>
              <a:t> Trello.</a:t>
            </a:r>
            <a:endParaRPr/>
          </a:p>
        </p:txBody>
      </p:sp>
      <p:pic>
        <p:nvPicPr>
          <p:cNvPr id="147" name="Google Shape;147;p22"/>
          <p:cNvPicPr preferRelativeResize="0"/>
          <p:nvPr/>
        </p:nvPicPr>
        <p:blipFill>
          <a:blip r:embed="rId3">
            <a:alphaModFix/>
          </a:blip>
          <a:stretch>
            <a:fillRect/>
          </a:stretch>
        </p:blipFill>
        <p:spPr>
          <a:xfrm>
            <a:off x="2094888" y="2905175"/>
            <a:ext cx="4954224" cy="2158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2800">
                <a:solidFill>
                  <a:srgbClr val="4E5EA3"/>
                </a:solidFill>
                <a:latin typeface="Montserrat"/>
                <a:ea typeface="Montserrat"/>
                <a:cs typeface="Montserrat"/>
                <a:sym typeface="Montserrat"/>
              </a:rPr>
              <a:t>Les demandes de M2L</a:t>
            </a:r>
            <a:r>
              <a:rPr b="0" lang="fr" sz="2800">
                <a:solidFill>
                  <a:srgbClr val="4E5EA3"/>
                </a:solidFill>
                <a:latin typeface="Montserrat"/>
                <a:ea typeface="Montserrat"/>
                <a:cs typeface="Montserrat"/>
                <a:sym typeface="Montserrat"/>
              </a:rPr>
              <a:t>​</a:t>
            </a:r>
            <a:endParaRPr/>
          </a:p>
        </p:txBody>
      </p:sp>
      <p:sp>
        <p:nvSpPr>
          <p:cNvPr id="93" name="Google Shape;93;p14"/>
          <p:cNvSpPr txBox="1"/>
          <p:nvPr>
            <p:ph idx="1" type="body"/>
          </p:nvPr>
        </p:nvSpPr>
        <p:spPr>
          <a:xfrm>
            <a:off x="729450" y="2078875"/>
            <a:ext cx="7688700" cy="25155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rgbClr val="000000"/>
              </a:buClr>
              <a:buSzPts val="1200"/>
              <a:buFont typeface="Montserrat"/>
              <a:buChar char="❏"/>
            </a:pPr>
            <a:r>
              <a:rPr lang="fr" sz="1200">
                <a:solidFill>
                  <a:srgbClr val="000000"/>
                </a:solidFill>
                <a:latin typeface="Montserrat"/>
                <a:ea typeface="Montserrat"/>
                <a:cs typeface="Montserrat"/>
                <a:sym typeface="Montserrat"/>
              </a:rPr>
              <a:t>Vérifier que l'ensemble des postes sont bien à jour au niveau de la sécurité (applications, système et antivirus)</a:t>
            </a:r>
            <a:endParaRPr sz="1200">
              <a:solidFill>
                <a:srgbClr val="000000"/>
              </a:solidFill>
              <a:latin typeface="Montserrat"/>
              <a:ea typeface="Montserrat"/>
              <a:cs typeface="Montserrat"/>
              <a:sym typeface="Montserrat"/>
            </a:endParaRPr>
          </a:p>
          <a:p>
            <a:pPr indent="-304800" lvl="0" marL="457200" rtl="0" algn="l">
              <a:spcBef>
                <a:spcPts val="0"/>
              </a:spcBef>
              <a:spcAft>
                <a:spcPts val="0"/>
              </a:spcAft>
              <a:buClr>
                <a:srgbClr val="000000"/>
              </a:buClr>
              <a:buSzPts val="1200"/>
              <a:buFont typeface="Montserrat"/>
              <a:buChar char="❏"/>
            </a:pPr>
            <a:r>
              <a:rPr lang="fr" sz="1200">
                <a:solidFill>
                  <a:srgbClr val="000000"/>
                </a:solidFill>
                <a:latin typeface="Montserrat"/>
                <a:ea typeface="Montserrat"/>
                <a:cs typeface="Montserrat"/>
                <a:sym typeface="Montserrat"/>
              </a:rPr>
              <a:t>Répertorier les logiciels nécessitant une licence payante et vérifier l'existence de celle-ci</a:t>
            </a:r>
            <a:endParaRPr sz="1200">
              <a:solidFill>
                <a:srgbClr val="000000"/>
              </a:solidFill>
              <a:latin typeface="Montserrat"/>
              <a:ea typeface="Montserrat"/>
              <a:cs typeface="Montserrat"/>
              <a:sym typeface="Montserrat"/>
            </a:endParaRPr>
          </a:p>
          <a:p>
            <a:pPr indent="-311150" lvl="0" marL="457200" rtl="0" algn="l">
              <a:spcBef>
                <a:spcPts val="0"/>
              </a:spcBef>
              <a:spcAft>
                <a:spcPts val="0"/>
              </a:spcAft>
              <a:buClr>
                <a:srgbClr val="000000"/>
              </a:buClr>
              <a:buSzPts val="1300"/>
              <a:buChar char="❏"/>
            </a:pPr>
            <a:r>
              <a:rPr lang="fr" sz="800">
                <a:solidFill>
                  <a:srgbClr val="000000"/>
                </a:solidFill>
                <a:latin typeface="Montserrat"/>
                <a:ea typeface="Montserrat"/>
                <a:cs typeface="Montserrat"/>
                <a:sym typeface="Montserrat"/>
              </a:rPr>
              <a:t> </a:t>
            </a:r>
            <a:r>
              <a:rPr lang="fr" sz="1200">
                <a:solidFill>
                  <a:srgbClr val="000000"/>
                </a:solidFill>
                <a:latin typeface="Montserrat"/>
                <a:ea typeface="Montserrat"/>
                <a:cs typeface="Montserrat"/>
                <a:sym typeface="Montserrat"/>
              </a:rPr>
              <a:t>Lister les différentes versions des logiciels bureautiques installées sur les postes administratifs et procéder à une homogénéisation des versions</a:t>
            </a:r>
            <a:endParaRPr sz="1200">
              <a:solidFill>
                <a:srgbClr val="000000"/>
              </a:solidFill>
              <a:latin typeface="Montserrat"/>
              <a:ea typeface="Montserrat"/>
              <a:cs typeface="Montserrat"/>
              <a:sym typeface="Montserrat"/>
            </a:endParaRPr>
          </a:p>
          <a:p>
            <a:pPr indent="-304800" lvl="0" marL="457200" rtl="0" algn="l">
              <a:spcBef>
                <a:spcPts val="0"/>
              </a:spcBef>
              <a:spcAft>
                <a:spcPts val="0"/>
              </a:spcAft>
              <a:buClr>
                <a:srgbClr val="000000"/>
              </a:buClr>
              <a:buSzPts val="1200"/>
              <a:buFont typeface="Montserrat"/>
              <a:buChar char="❏"/>
            </a:pPr>
            <a:r>
              <a:rPr lang="fr" sz="1200">
                <a:solidFill>
                  <a:srgbClr val="000000"/>
                </a:solidFill>
                <a:latin typeface="Montserrat"/>
                <a:ea typeface="Montserrat"/>
                <a:cs typeface="Montserrat"/>
                <a:sym typeface="Montserrat"/>
              </a:rPr>
              <a:t>Repérer les matériels en fin de garantie</a:t>
            </a:r>
            <a:endParaRPr sz="1200">
              <a:solidFill>
                <a:srgbClr val="000000"/>
              </a:solidFill>
              <a:latin typeface="Montserrat"/>
              <a:ea typeface="Montserrat"/>
              <a:cs typeface="Montserrat"/>
              <a:sym typeface="Montserrat"/>
            </a:endParaRPr>
          </a:p>
          <a:p>
            <a:pPr indent="-304800" lvl="0" marL="457200" rtl="0" algn="l">
              <a:spcBef>
                <a:spcPts val="0"/>
              </a:spcBef>
              <a:spcAft>
                <a:spcPts val="0"/>
              </a:spcAft>
              <a:buClr>
                <a:srgbClr val="000000"/>
              </a:buClr>
              <a:buSzPts val="1200"/>
              <a:buFont typeface="Montserrat"/>
              <a:buChar char="❏"/>
            </a:pPr>
            <a:r>
              <a:rPr lang="fr" sz="1200">
                <a:solidFill>
                  <a:srgbClr val="000000"/>
                </a:solidFill>
                <a:latin typeface="Montserrat"/>
                <a:ea typeface="Montserrat"/>
                <a:cs typeface="Montserrat"/>
                <a:sym typeface="Montserrat"/>
              </a:rPr>
              <a:t>Gérer les incohérences dans le parc comme un même nom d'hôte ou une même adresse IP</a:t>
            </a:r>
            <a:endParaRPr sz="1200">
              <a:solidFill>
                <a:srgbClr val="000000"/>
              </a:solidFill>
              <a:latin typeface="Montserrat"/>
              <a:ea typeface="Montserrat"/>
              <a:cs typeface="Montserrat"/>
              <a:sym typeface="Montserrat"/>
            </a:endParaRPr>
          </a:p>
          <a:p>
            <a:pPr indent="-304800" lvl="0" marL="457200" rtl="0" algn="l">
              <a:spcBef>
                <a:spcPts val="0"/>
              </a:spcBef>
              <a:spcAft>
                <a:spcPts val="0"/>
              </a:spcAft>
              <a:buClr>
                <a:srgbClr val="000000"/>
              </a:buClr>
              <a:buSzPts val="1200"/>
              <a:buFont typeface="Montserrat"/>
              <a:buChar char="❏"/>
            </a:pPr>
            <a:r>
              <a:rPr lang="fr" sz="1200">
                <a:solidFill>
                  <a:srgbClr val="000000"/>
                </a:solidFill>
                <a:latin typeface="Montserrat"/>
                <a:ea typeface="Montserrat"/>
                <a:cs typeface="Montserrat"/>
                <a:sym typeface="Montserrat"/>
              </a:rPr>
              <a:t>Vérifier si les postes installés dans la salle multimédia permettent de répondre aux nouveaux besoins (matériels et lo</a:t>
            </a:r>
            <a:r>
              <a:rPr lang="fr" sz="1200">
                <a:solidFill>
                  <a:srgbClr val="000000"/>
                </a:solidFill>
                <a:latin typeface="Montserrat"/>
                <a:ea typeface="Montserrat"/>
                <a:cs typeface="Montserrat"/>
                <a:sym typeface="Montserrat"/>
              </a:rPr>
              <a:t>giciels)</a:t>
            </a:r>
            <a:endParaRPr sz="1200">
              <a:solidFill>
                <a:srgbClr val="000000"/>
              </a:solidFill>
              <a:latin typeface="Montserrat"/>
              <a:ea typeface="Montserrat"/>
              <a:cs typeface="Montserrat"/>
              <a:sym typeface="Montserrat"/>
            </a:endParaRPr>
          </a:p>
          <a:p>
            <a:pPr indent="-304800" lvl="0" marL="457200" rtl="0" algn="l">
              <a:spcBef>
                <a:spcPts val="0"/>
              </a:spcBef>
              <a:spcAft>
                <a:spcPts val="0"/>
              </a:spcAft>
              <a:buClr>
                <a:srgbClr val="000000"/>
              </a:buClr>
              <a:buSzPts val="1200"/>
              <a:buFont typeface="Montserrat"/>
              <a:buChar char="❏"/>
            </a:pPr>
            <a:r>
              <a:rPr lang="fr" sz="1200">
                <a:solidFill>
                  <a:srgbClr val="000000"/>
                </a:solidFill>
                <a:latin typeface="Montserrat"/>
                <a:ea typeface="Montserrat"/>
                <a:cs typeface="Montserrat"/>
                <a:sym typeface="Montserrat"/>
              </a:rPr>
              <a:t>R</a:t>
            </a:r>
            <a:r>
              <a:rPr lang="fr" sz="1200">
                <a:solidFill>
                  <a:srgbClr val="000000"/>
                </a:solidFill>
                <a:latin typeface="Montserrat"/>
                <a:ea typeface="Montserrat"/>
                <a:cs typeface="Montserrat"/>
                <a:sym typeface="Montserrat"/>
              </a:rPr>
              <a:t>epérer les éléments d'interconnexion réseau et leur attacher de la documentation</a:t>
            </a:r>
            <a:endParaRPr sz="14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2800">
                <a:solidFill>
                  <a:srgbClr val="4E5EA3"/>
                </a:solidFill>
                <a:latin typeface="Montserrat"/>
                <a:ea typeface="Montserrat"/>
                <a:cs typeface="Montserrat"/>
                <a:sym typeface="Montserrat"/>
              </a:rPr>
              <a:t>Les </a:t>
            </a:r>
            <a:r>
              <a:rPr lang="fr" sz="2800">
                <a:solidFill>
                  <a:srgbClr val="4E5EA3"/>
                </a:solidFill>
                <a:latin typeface="Montserrat"/>
                <a:ea typeface="Montserrat"/>
                <a:cs typeface="Montserrat"/>
                <a:sym typeface="Montserrat"/>
              </a:rPr>
              <a:t>équipement</a:t>
            </a:r>
            <a:r>
              <a:rPr lang="fr" sz="2800">
                <a:solidFill>
                  <a:srgbClr val="4E5EA3"/>
                </a:solidFill>
                <a:latin typeface="Montserrat"/>
                <a:ea typeface="Montserrat"/>
                <a:cs typeface="Montserrat"/>
                <a:sym typeface="Montserrat"/>
              </a:rPr>
              <a:t> de M2L</a:t>
            </a:r>
            <a:endParaRPr/>
          </a:p>
        </p:txBody>
      </p:sp>
      <p:sp>
        <p:nvSpPr>
          <p:cNvPr id="99" name="Google Shape;99;p15"/>
          <p:cNvSpPr txBox="1"/>
          <p:nvPr>
            <p:ph idx="1" type="body"/>
          </p:nvPr>
        </p:nvSpPr>
        <p:spPr>
          <a:xfrm>
            <a:off x="487175" y="2078875"/>
            <a:ext cx="7930800" cy="2515500"/>
          </a:xfrm>
          <a:prstGeom prst="rect">
            <a:avLst/>
          </a:prstGeom>
        </p:spPr>
        <p:txBody>
          <a:bodyPr anchorCtr="0" anchor="t" bIns="91425" lIns="91425" spcFirstLastPara="1" rIns="91425" wrap="square" tIns="91425">
            <a:noAutofit/>
          </a:bodyPr>
          <a:lstStyle/>
          <a:p>
            <a:pPr indent="457200" lvl="0" marL="0" rtl="0" algn="l">
              <a:spcBef>
                <a:spcPts val="1200"/>
              </a:spcBef>
              <a:spcAft>
                <a:spcPts val="1200"/>
              </a:spcAft>
              <a:buNone/>
            </a:pPr>
            <a:r>
              <a:rPr lang="fr" sz="1200">
                <a:solidFill>
                  <a:srgbClr val="000000"/>
                </a:solidFill>
                <a:latin typeface="Montserrat"/>
                <a:ea typeface="Montserrat"/>
                <a:cs typeface="Montserrat"/>
                <a:sym typeface="Montserrat"/>
              </a:rPr>
              <a:t>La M2L </a:t>
            </a:r>
            <a:r>
              <a:rPr lang="fr" sz="1200">
                <a:solidFill>
                  <a:srgbClr val="000000"/>
                </a:solidFill>
                <a:latin typeface="Montserrat"/>
                <a:ea typeface="Montserrat"/>
                <a:cs typeface="Montserrat"/>
                <a:sym typeface="Montserrat"/>
              </a:rPr>
              <a:t>possède</a:t>
            </a:r>
            <a:r>
              <a:rPr lang="fr" sz="1200">
                <a:solidFill>
                  <a:srgbClr val="000000"/>
                </a:solidFill>
                <a:latin typeface="Montserrat"/>
                <a:ea typeface="Montserrat"/>
                <a:cs typeface="Montserrat"/>
                <a:sym typeface="Montserrat"/>
              </a:rPr>
              <a:t> entre 52 et 58 </a:t>
            </a:r>
            <a:r>
              <a:rPr lang="fr" sz="1200">
                <a:solidFill>
                  <a:srgbClr val="000000"/>
                </a:solidFill>
                <a:latin typeface="Montserrat"/>
                <a:ea typeface="Montserrat"/>
                <a:cs typeface="Montserrat"/>
                <a:sym typeface="Montserrat"/>
              </a:rPr>
              <a:t>ordinateurs</a:t>
            </a:r>
            <a:r>
              <a:rPr lang="fr" sz="1200">
                <a:solidFill>
                  <a:srgbClr val="000000"/>
                </a:solidFill>
                <a:latin typeface="Montserrat"/>
                <a:ea typeface="Montserrat"/>
                <a:cs typeface="Montserrat"/>
                <a:sym typeface="Montserrat"/>
              </a:rPr>
              <a:t>. 25 en salle </a:t>
            </a:r>
            <a:r>
              <a:rPr lang="fr" sz="1200">
                <a:solidFill>
                  <a:srgbClr val="000000"/>
                </a:solidFill>
                <a:latin typeface="Montserrat"/>
                <a:ea typeface="Montserrat"/>
                <a:cs typeface="Montserrat"/>
                <a:sym typeface="Montserrat"/>
              </a:rPr>
              <a:t>multimédia, 27 dans les salles d’administration et quelques ordinateurs dans des salles diverses. Ces ordinateurs sont tous reliés à une Active Directory qui n’est pas bien organisée et possède des défauts. Certaines personnes disposent d’ordinateur portable personnel qu’il branche directement au réseau mais ne sont pas comptées dans les demandes de la M2L.</a:t>
            </a:r>
            <a:endParaRPr sz="1200">
              <a:solidFill>
                <a:srgbClr val="000000"/>
              </a:solidFill>
              <a:latin typeface="Montserrat"/>
              <a:ea typeface="Montserrat"/>
              <a:cs typeface="Montserrat"/>
              <a:sym typeface="Montserrat"/>
            </a:endParaRPr>
          </a:p>
        </p:txBody>
      </p:sp>
      <p:pic>
        <p:nvPicPr>
          <p:cNvPr id="100" name="Google Shape;100;p15"/>
          <p:cNvPicPr preferRelativeResize="0"/>
          <p:nvPr/>
        </p:nvPicPr>
        <p:blipFill>
          <a:blip r:embed="rId3">
            <a:alphaModFix/>
          </a:blip>
          <a:stretch>
            <a:fillRect/>
          </a:stretch>
        </p:blipFill>
        <p:spPr>
          <a:xfrm>
            <a:off x="3770700" y="3002650"/>
            <a:ext cx="5373300" cy="2079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00325" y="1241025"/>
            <a:ext cx="32223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fr" sz="2800">
                <a:solidFill>
                  <a:srgbClr val="4E5EA3"/>
                </a:solidFill>
                <a:latin typeface="Montserrat"/>
                <a:ea typeface="Montserrat"/>
                <a:cs typeface="Montserrat"/>
                <a:sym typeface="Montserrat"/>
              </a:rPr>
              <a:t>Solution </a:t>
            </a:r>
            <a:r>
              <a:rPr lang="fr" sz="2800">
                <a:solidFill>
                  <a:srgbClr val="4E5EA3"/>
                </a:solidFill>
                <a:latin typeface="Montserrat"/>
                <a:ea typeface="Montserrat"/>
                <a:cs typeface="Montserrat"/>
                <a:sym typeface="Montserrat"/>
              </a:rPr>
              <a:t>Manuelle</a:t>
            </a:r>
            <a:endParaRPr sz="2800">
              <a:solidFill>
                <a:srgbClr val="4E5EA3"/>
              </a:solidFill>
              <a:latin typeface="Montserrat"/>
              <a:ea typeface="Montserrat"/>
              <a:cs typeface="Montserrat"/>
              <a:sym typeface="Montserrat"/>
            </a:endParaRPr>
          </a:p>
        </p:txBody>
      </p:sp>
      <p:pic>
        <p:nvPicPr>
          <p:cNvPr id="106" name="Google Shape;106;p16"/>
          <p:cNvPicPr preferRelativeResize="0"/>
          <p:nvPr/>
        </p:nvPicPr>
        <p:blipFill>
          <a:blip r:embed="rId3">
            <a:alphaModFix/>
          </a:blip>
          <a:stretch>
            <a:fillRect/>
          </a:stretch>
        </p:blipFill>
        <p:spPr>
          <a:xfrm>
            <a:off x="5292750" y="2106850"/>
            <a:ext cx="3533775" cy="2924175"/>
          </a:xfrm>
          <a:prstGeom prst="rect">
            <a:avLst/>
          </a:prstGeom>
          <a:noFill/>
          <a:ln>
            <a:noFill/>
          </a:ln>
        </p:spPr>
      </p:pic>
      <p:sp>
        <p:nvSpPr>
          <p:cNvPr id="107" name="Google Shape;107;p16"/>
          <p:cNvSpPr txBox="1"/>
          <p:nvPr/>
        </p:nvSpPr>
        <p:spPr>
          <a:xfrm>
            <a:off x="555100" y="2004000"/>
            <a:ext cx="4076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Lato"/>
                <a:ea typeface="Lato"/>
                <a:cs typeface="Lato"/>
                <a:sym typeface="Lato"/>
              </a:rPr>
              <a:t>Estimation de la durée du projet : 2 semaines pour une personne </a:t>
            </a:r>
            <a:r>
              <a:rPr lang="fr">
                <a:latin typeface="Lato"/>
                <a:ea typeface="Lato"/>
                <a:cs typeface="Lato"/>
                <a:sym typeface="Lato"/>
              </a:rPr>
              <a:t>déployée</a:t>
            </a:r>
            <a:r>
              <a:rPr lang="fr">
                <a:latin typeface="Lato"/>
                <a:ea typeface="Lato"/>
                <a:cs typeface="Lato"/>
                <a:sym typeface="Lato"/>
              </a:rPr>
              <a:t> sur place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Estimation des coûts : 14 500€ TTC.​</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rPr lang="fr">
                <a:latin typeface="Lato"/>
                <a:ea typeface="Lato"/>
                <a:cs typeface="Lato"/>
                <a:sym typeface="Lato"/>
              </a:rPr>
              <a:t>Estimation des fonctionnalités à développer :​</a:t>
            </a:r>
            <a:endParaRPr>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rPr lang="fr">
                <a:latin typeface="Lato"/>
                <a:ea typeface="Lato"/>
                <a:cs typeface="Lato"/>
                <a:sym typeface="Lato"/>
              </a:rPr>
              <a:t>C</a:t>
            </a:r>
            <a:r>
              <a:rPr lang="fr">
                <a:latin typeface="Lato"/>
                <a:ea typeface="Lato"/>
                <a:cs typeface="Lato"/>
                <a:sym typeface="Lato"/>
              </a:rPr>
              <a:t>onfiguration manuelle de l'entièreté du parc informatique.</a:t>
            </a:r>
            <a:endParaRPr>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00325" y="1241025"/>
            <a:ext cx="32223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fr" sz="2800">
                <a:solidFill>
                  <a:srgbClr val="4E5EA3"/>
                </a:solidFill>
                <a:latin typeface="Montserrat"/>
                <a:ea typeface="Montserrat"/>
                <a:cs typeface="Montserrat"/>
                <a:sym typeface="Montserrat"/>
              </a:rPr>
              <a:t>Solution AD</a:t>
            </a:r>
            <a:endParaRPr sz="2800">
              <a:solidFill>
                <a:srgbClr val="4E5EA3"/>
              </a:solidFill>
              <a:latin typeface="Montserrat"/>
              <a:ea typeface="Montserrat"/>
              <a:cs typeface="Montserrat"/>
              <a:sym typeface="Montserrat"/>
            </a:endParaRPr>
          </a:p>
        </p:txBody>
      </p:sp>
      <p:pic>
        <p:nvPicPr>
          <p:cNvPr id="113" name="Google Shape;113;p17"/>
          <p:cNvPicPr preferRelativeResize="0"/>
          <p:nvPr/>
        </p:nvPicPr>
        <p:blipFill>
          <a:blip r:embed="rId3">
            <a:alphaModFix/>
          </a:blip>
          <a:stretch>
            <a:fillRect/>
          </a:stretch>
        </p:blipFill>
        <p:spPr>
          <a:xfrm>
            <a:off x="5292750" y="2106850"/>
            <a:ext cx="3533775" cy="2924175"/>
          </a:xfrm>
          <a:prstGeom prst="rect">
            <a:avLst/>
          </a:prstGeom>
          <a:noFill/>
          <a:ln>
            <a:noFill/>
          </a:ln>
        </p:spPr>
      </p:pic>
      <p:sp>
        <p:nvSpPr>
          <p:cNvPr id="114" name="Google Shape;114;p17"/>
          <p:cNvSpPr txBox="1"/>
          <p:nvPr/>
        </p:nvSpPr>
        <p:spPr>
          <a:xfrm>
            <a:off x="555100" y="1974850"/>
            <a:ext cx="40761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latin typeface="Lato"/>
                <a:ea typeface="Lato"/>
                <a:cs typeface="Lato"/>
                <a:sym typeface="Lato"/>
              </a:rPr>
              <a:t>Estimation de la durée du projet : 14 jours pour une personne déployée sur place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fr">
                <a:latin typeface="Lato"/>
                <a:ea typeface="Lato"/>
                <a:cs typeface="Lato"/>
                <a:sym typeface="Lato"/>
              </a:rPr>
              <a:t>Estimation des coûts : 8 352€ TTC.​</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rPr lang="fr">
                <a:latin typeface="Lato"/>
                <a:ea typeface="Lato"/>
                <a:cs typeface="Lato"/>
                <a:sym typeface="Lato"/>
              </a:rPr>
              <a:t>Estimation des fonctionnalités à développer :​</a:t>
            </a:r>
            <a:endParaRPr>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rPr lang="fr">
                <a:latin typeface="Lato"/>
                <a:ea typeface="Lato"/>
                <a:cs typeface="Lato"/>
                <a:sym typeface="Lato"/>
              </a:rPr>
              <a:t>Reprise de l’active Directory avec un </a:t>
            </a:r>
            <a:r>
              <a:rPr lang="fr">
                <a:latin typeface="Lato"/>
                <a:ea typeface="Lato"/>
                <a:cs typeface="Lato"/>
                <a:sym typeface="Lato"/>
              </a:rPr>
              <a:t>remaniement</a:t>
            </a:r>
            <a:r>
              <a:rPr lang="fr">
                <a:latin typeface="Lato"/>
                <a:ea typeface="Lato"/>
                <a:cs typeface="Lato"/>
                <a:sym typeface="Lato"/>
              </a:rPr>
              <a:t> complet et une remise en forme.</a:t>
            </a:r>
            <a:endParaRPr>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a:p>
            <a:pPr indent="0" lvl="0" marL="0" marR="0" rtl="0" algn="l">
              <a:lnSpc>
                <a:spcPct val="100000"/>
              </a:lnSpc>
              <a:spcBef>
                <a:spcPts val="0"/>
              </a:spcBef>
              <a:spcAft>
                <a:spcPts val="0"/>
              </a:spcAft>
              <a:buNone/>
            </a:pPr>
            <a:r>
              <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2800">
                <a:solidFill>
                  <a:srgbClr val="4E5EA3"/>
                </a:solidFill>
                <a:latin typeface="Montserrat"/>
                <a:ea typeface="Montserrat"/>
                <a:cs typeface="Montserrat"/>
                <a:sym typeface="Montserrat"/>
              </a:rPr>
              <a:t>Solution proposée</a:t>
            </a:r>
            <a:r>
              <a:rPr b="0" lang="fr" sz="2800">
                <a:solidFill>
                  <a:srgbClr val="4E5EA3"/>
                </a:solidFill>
                <a:latin typeface="Montserrat"/>
                <a:ea typeface="Montserrat"/>
                <a:cs typeface="Montserrat"/>
                <a:sym typeface="Montserrat"/>
              </a:rPr>
              <a:t>​</a:t>
            </a:r>
            <a:endParaRPr/>
          </a:p>
        </p:txBody>
      </p:sp>
      <p:sp>
        <p:nvSpPr>
          <p:cNvPr id="120" name="Google Shape;120;p18"/>
          <p:cNvSpPr txBox="1"/>
          <p:nvPr>
            <p:ph idx="1" type="body"/>
          </p:nvPr>
        </p:nvSpPr>
        <p:spPr>
          <a:xfrm>
            <a:off x="797850" y="2078875"/>
            <a:ext cx="3620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Première</a:t>
            </a:r>
            <a:r>
              <a:rPr lang="fr"/>
              <a:t> solution :</a:t>
            </a:r>
            <a:br>
              <a:rPr lang="fr"/>
            </a:br>
            <a:br>
              <a:rPr lang="fr"/>
            </a:br>
            <a:r>
              <a:rPr lang="fr"/>
              <a:t>Complète</a:t>
            </a:r>
            <a:r>
              <a:rPr lang="fr"/>
              <a:t> re configuration manuelle de </a:t>
            </a:r>
            <a:r>
              <a:rPr lang="fr"/>
              <a:t>l'entièreté</a:t>
            </a:r>
            <a:r>
              <a:rPr lang="fr"/>
              <a:t> du parc informatique.  Sur une </a:t>
            </a:r>
            <a:r>
              <a:rPr lang="fr"/>
              <a:t>totalité</a:t>
            </a:r>
            <a:r>
              <a:rPr lang="fr"/>
              <a:t> de 1 mois maximum, un technicien viendra sur place et s’occupera de 2-3 </a:t>
            </a:r>
            <a:r>
              <a:rPr lang="fr"/>
              <a:t>jours</a:t>
            </a:r>
            <a:r>
              <a:rPr lang="fr"/>
              <a:t> ordinateur </a:t>
            </a:r>
            <a:r>
              <a:rPr lang="fr"/>
              <a:t>par</a:t>
            </a:r>
            <a:r>
              <a:rPr lang="fr"/>
              <a:t> jour </a:t>
            </a:r>
            <a:r>
              <a:rPr lang="fr"/>
              <a:t>commençant</a:t>
            </a:r>
            <a:r>
              <a:rPr lang="fr"/>
              <a:t> </a:t>
            </a:r>
            <a:r>
              <a:rPr lang="fr"/>
              <a:t>par</a:t>
            </a:r>
            <a:r>
              <a:rPr lang="fr"/>
              <a:t> la salle multimédia étant </a:t>
            </a:r>
            <a:r>
              <a:rPr lang="fr"/>
              <a:t>donné</a:t>
            </a:r>
            <a:r>
              <a:rPr lang="fr"/>
              <a:t> qu’il n’y est pas d’utilisation </a:t>
            </a:r>
            <a:r>
              <a:rPr lang="fr"/>
              <a:t>prévue</a:t>
            </a:r>
            <a:r>
              <a:rPr lang="fr"/>
              <a:t>. </a:t>
            </a:r>
            <a:endParaRPr/>
          </a:p>
        </p:txBody>
      </p:sp>
      <p:sp>
        <p:nvSpPr>
          <p:cNvPr id="121" name="Google Shape;121;p18"/>
          <p:cNvSpPr txBox="1"/>
          <p:nvPr>
            <p:ph idx="1" type="body"/>
          </p:nvPr>
        </p:nvSpPr>
        <p:spPr>
          <a:xfrm>
            <a:off x="5219850" y="2078875"/>
            <a:ext cx="37008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
              <a:t>D</a:t>
            </a:r>
            <a:r>
              <a:rPr lang="fr"/>
              <a:t>euxièmement</a:t>
            </a:r>
            <a:r>
              <a:rPr lang="fr"/>
              <a:t> solution :</a:t>
            </a:r>
            <a:endParaRPr/>
          </a:p>
          <a:p>
            <a:pPr indent="0" lvl="0" marL="0" rtl="0" algn="l">
              <a:spcBef>
                <a:spcPts val="1200"/>
              </a:spcBef>
              <a:spcAft>
                <a:spcPts val="0"/>
              </a:spcAft>
              <a:buNone/>
            </a:pPr>
            <a:r>
              <a:rPr lang="fr"/>
              <a:t>Adaptation de l’Active Directory </a:t>
            </a:r>
            <a:r>
              <a:rPr lang="fr"/>
              <a:t> du parc informatique.  Sur une totalité de 14 jours, un technicien viendra sur place et s’occupera du remaniement de l’Active Directory. Il utilisera la base mise en place pour utiliser le contrôle à distance et mettre en œuvre les demandes de la M2L.</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7650" y="581100"/>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fr" sz="2800">
                <a:solidFill>
                  <a:srgbClr val="4E5EA3"/>
                </a:solidFill>
                <a:latin typeface="Montserrat"/>
                <a:ea typeface="Montserrat"/>
                <a:cs typeface="Montserrat"/>
                <a:sym typeface="Montserrat"/>
              </a:rPr>
              <a:t>Devis (</a:t>
            </a:r>
            <a:r>
              <a:rPr lang="fr" sz="2800">
                <a:solidFill>
                  <a:srgbClr val="4E5EA3"/>
                </a:solidFill>
                <a:latin typeface="Montserrat"/>
                <a:ea typeface="Montserrat"/>
                <a:cs typeface="Montserrat"/>
                <a:sym typeface="Montserrat"/>
              </a:rPr>
              <a:t>Contrat</a:t>
            </a:r>
            <a:r>
              <a:rPr lang="fr" sz="2800">
                <a:solidFill>
                  <a:srgbClr val="4E5EA3"/>
                </a:solidFill>
                <a:latin typeface="Montserrat"/>
                <a:ea typeface="Montserrat"/>
                <a:cs typeface="Montserrat"/>
                <a:sym typeface="Montserrat"/>
              </a:rPr>
              <a:t> à complétion)</a:t>
            </a:r>
            <a:endParaRPr/>
          </a:p>
        </p:txBody>
      </p:sp>
      <p:pic>
        <p:nvPicPr>
          <p:cNvPr id="127" name="Google Shape;127;p19"/>
          <p:cNvPicPr preferRelativeResize="0"/>
          <p:nvPr/>
        </p:nvPicPr>
        <p:blipFill>
          <a:blip r:embed="rId3">
            <a:alphaModFix/>
          </a:blip>
          <a:stretch>
            <a:fillRect/>
          </a:stretch>
        </p:blipFill>
        <p:spPr>
          <a:xfrm>
            <a:off x="5224922" y="1116300"/>
            <a:ext cx="3695853" cy="4027200"/>
          </a:xfrm>
          <a:prstGeom prst="rect">
            <a:avLst/>
          </a:prstGeom>
          <a:noFill/>
          <a:ln>
            <a:noFill/>
          </a:ln>
        </p:spPr>
      </p:pic>
      <p:pic>
        <p:nvPicPr>
          <p:cNvPr id="128" name="Google Shape;128;p19"/>
          <p:cNvPicPr preferRelativeResize="0"/>
          <p:nvPr/>
        </p:nvPicPr>
        <p:blipFill>
          <a:blip r:embed="rId4">
            <a:alphaModFix/>
          </a:blip>
          <a:stretch>
            <a:fillRect/>
          </a:stretch>
        </p:blipFill>
        <p:spPr>
          <a:xfrm>
            <a:off x="727650" y="1260625"/>
            <a:ext cx="3904750" cy="3882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61025" y="571375"/>
            <a:ext cx="8462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2800">
                <a:solidFill>
                  <a:srgbClr val="4E5EA3"/>
                </a:solidFill>
                <a:latin typeface="Montserrat"/>
                <a:ea typeface="Montserrat"/>
                <a:cs typeface="Montserrat"/>
                <a:sym typeface="Montserrat"/>
              </a:rPr>
              <a:t>Activation des mise à jour automatique sur l’AD</a:t>
            </a:r>
            <a:endParaRPr sz="2800">
              <a:solidFill>
                <a:srgbClr val="4E5EA3"/>
              </a:solidFill>
              <a:latin typeface="Montserrat"/>
              <a:ea typeface="Montserrat"/>
              <a:cs typeface="Montserrat"/>
              <a:sym typeface="Montserrat"/>
            </a:endParaRPr>
          </a:p>
        </p:txBody>
      </p:sp>
      <p:sp>
        <p:nvSpPr>
          <p:cNvPr id="134" name="Google Shape;134;p20"/>
          <p:cNvSpPr txBox="1"/>
          <p:nvPr>
            <p:ph idx="1" type="body"/>
          </p:nvPr>
        </p:nvSpPr>
        <p:spPr>
          <a:xfrm>
            <a:off x="727650" y="1333425"/>
            <a:ext cx="7688700" cy="3493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fr">
                <a:latin typeface="Montserrat"/>
                <a:ea typeface="Montserrat"/>
                <a:cs typeface="Montserrat"/>
                <a:sym typeface="Montserrat"/>
              </a:rPr>
              <a:t>Pour mettre à jour des ordinateurs à l'aide d'un Active Directory, voici les étapes à suivre :</a:t>
            </a:r>
            <a:endParaRPr>
              <a:latin typeface="Montserrat"/>
              <a:ea typeface="Montserrat"/>
              <a:cs typeface="Montserrat"/>
              <a:sym typeface="Montserrat"/>
            </a:endParaRPr>
          </a:p>
          <a:p>
            <a:pPr indent="0" lvl="0" marL="0" rtl="0" algn="l">
              <a:spcBef>
                <a:spcPts val="1200"/>
              </a:spcBef>
              <a:spcAft>
                <a:spcPts val="0"/>
              </a:spcAft>
              <a:buNone/>
            </a:pPr>
            <a:r>
              <a:rPr lang="fr" u="sng">
                <a:latin typeface="Montserrat"/>
                <a:ea typeface="Montserrat"/>
                <a:cs typeface="Montserrat"/>
                <a:sym typeface="Montserrat"/>
              </a:rPr>
              <a:t>Créer une stratégie de groupe pour les mises à jour :</a:t>
            </a:r>
            <a:r>
              <a:rPr lang="fr">
                <a:latin typeface="Montserrat"/>
                <a:ea typeface="Montserrat"/>
                <a:cs typeface="Montserrat"/>
                <a:sym typeface="Montserrat"/>
              </a:rPr>
              <a:t> Dans l'Active Directory, vous pouvez créer une stratégie de groupe qui spécifie les paramètres pour les mises à jour. Par exemple, vous pouvez définir les horaires de mise à jour, les types de mises à jour à installer, les sources de mises à jour, etc.</a:t>
            </a:r>
            <a:endParaRPr>
              <a:latin typeface="Montserrat"/>
              <a:ea typeface="Montserrat"/>
              <a:cs typeface="Montserrat"/>
              <a:sym typeface="Montserrat"/>
            </a:endParaRPr>
          </a:p>
          <a:p>
            <a:pPr indent="0" lvl="0" marL="0" rtl="0" algn="l">
              <a:spcBef>
                <a:spcPts val="1200"/>
              </a:spcBef>
              <a:spcAft>
                <a:spcPts val="0"/>
              </a:spcAft>
              <a:buNone/>
            </a:pPr>
            <a:r>
              <a:rPr lang="fr" u="sng">
                <a:latin typeface="Montserrat"/>
                <a:ea typeface="Montserrat"/>
                <a:cs typeface="Montserrat"/>
                <a:sym typeface="Montserrat"/>
              </a:rPr>
              <a:t>Appliquer la stratégie de groupe aux ordinateurs :</a:t>
            </a:r>
            <a:r>
              <a:rPr lang="fr">
                <a:latin typeface="Montserrat"/>
                <a:ea typeface="Montserrat"/>
                <a:cs typeface="Montserrat"/>
                <a:sym typeface="Montserrat"/>
              </a:rPr>
              <a:t> Une fois que vous avez créé la stratégie de groupe, vous pouvez l'appliquer aux ordinateurs que vous souhaitez mettre à jour. Vous pouvez le faire en ajoutant les ordinateurs à un groupe spécifique, qui est lié à la stratégie de groupe pour les mises à jour.</a:t>
            </a:r>
            <a:endParaRPr>
              <a:latin typeface="Montserrat"/>
              <a:ea typeface="Montserrat"/>
              <a:cs typeface="Montserrat"/>
              <a:sym typeface="Montserrat"/>
            </a:endParaRPr>
          </a:p>
          <a:p>
            <a:pPr indent="0" lvl="0" marL="0" rtl="0" algn="l">
              <a:spcBef>
                <a:spcPts val="1200"/>
              </a:spcBef>
              <a:spcAft>
                <a:spcPts val="0"/>
              </a:spcAft>
              <a:buNone/>
            </a:pPr>
            <a:r>
              <a:rPr lang="fr" u="sng">
                <a:latin typeface="Montserrat"/>
                <a:ea typeface="Montserrat"/>
                <a:cs typeface="Montserrat"/>
                <a:sym typeface="Montserrat"/>
              </a:rPr>
              <a:t>Vérifier les mises à jour :</a:t>
            </a:r>
            <a:r>
              <a:rPr lang="fr">
                <a:latin typeface="Montserrat"/>
                <a:ea typeface="Montserrat"/>
                <a:cs typeface="Montserrat"/>
                <a:sym typeface="Montserrat"/>
              </a:rPr>
              <a:t> Une fois que la stratégie de groupe est appliquée aux ordinateurs, ils recevront les mises à jour automatiquement selon les paramètres que vous avez définis dans la stratégie de groupe. Vous pouvez vérifier que les mises à jour ont été installées en vérifiant l'historique des mises à jour sur chaque ordinateur.</a:t>
            </a:r>
            <a:endParaRPr>
              <a:latin typeface="Montserrat"/>
              <a:ea typeface="Montserrat"/>
              <a:cs typeface="Montserrat"/>
              <a:sym typeface="Montserrat"/>
            </a:endParaRPr>
          </a:p>
          <a:p>
            <a:pPr indent="0" lvl="0" marL="0" rtl="0" algn="l">
              <a:spcBef>
                <a:spcPts val="1200"/>
              </a:spcBef>
              <a:spcAft>
                <a:spcPts val="1200"/>
              </a:spcAft>
              <a:buNone/>
            </a:pPr>
            <a:r>
              <a:rPr lang="fr">
                <a:latin typeface="Montserrat"/>
                <a:ea typeface="Montserrat"/>
                <a:cs typeface="Montserrat"/>
                <a:sym typeface="Montserrat"/>
              </a:rPr>
              <a:t>Par exemple, si vous souhaitez installer une mise à jour de sécurité sur tous les ordinateurs de votre réseau, vous pouvez créer une stratégie de groupe qui spécifie les paramètres pour l'installation automatique des mises à jour de sécurité. Vous pouvez ensuite appliquer cette stratégie de groupe aux ordinateurs que vous souhaitez mettre à jour. Les ordinateurs recevront alors automatiquement la mise à jour de sécurité selon les paramètres que vous avez définis dans la stratégie de groupe.</a:t>
            </a:r>
            <a:endParaRPr>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7650" y="571375"/>
            <a:ext cx="7688700" cy="5352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fr" sz="2800">
                <a:solidFill>
                  <a:srgbClr val="4E5EA3"/>
                </a:solidFill>
                <a:latin typeface="Montserrat"/>
                <a:ea typeface="Montserrat"/>
                <a:cs typeface="Montserrat"/>
                <a:sym typeface="Montserrat"/>
              </a:rPr>
              <a:t>Faire des installation logicielle </a:t>
            </a:r>
            <a:r>
              <a:rPr lang="fr" sz="2800">
                <a:solidFill>
                  <a:srgbClr val="4E5EA3"/>
                </a:solidFill>
                <a:latin typeface="Montserrat"/>
                <a:ea typeface="Montserrat"/>
                <a:cs typeface="Montserrat"/>
                <a:sym typeface="Montserrat"/>
              </a:rPr>
              <a:t>grâce à l’AD</a:t>
            </a:r>
            <a:endParaRPr sz="2800">
              <a:solidFill>
                <a:srgbClr val="4E5EA3"/>
              </a:solidFill>
              <a:latin typeface="Montserrat"/>
              <a:ea typeface="Montserrat"/>
              <a:cs typeface="Montserrat"/>
              <a:sym typeface="Montserrat"/>
            </a:endParaRPr>
          </a:p>
        </p:txBody>
      </p:sp>
      <p:sp>
        <p:nvSpPr>
          <p:cNvPr id="140" name="Google Shape;140;p21"/>
          <p:cNvSpPr txBox="1"/>
          <p:nvPr>
            <p:ph idx="1" type="body"/>
          </p:nvPr>
        </p:nvSpPr>
        <p:spPr>
          <a:xfrm>
            <a:off x="727650" y="1333425"/>
            <a:ext cx="7688700" cy="3493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fr">
                <a:latin typeface="Montserrat"/>
                <a:ea typeface="Montserrat"/>
                <a:cs typeface="Montserrat"/>
                <a:sym typeface="Montserrat"/>
              </a:rPr>
              <a:t>Pour installer un logiciel sur plusieurs ordinateurs à l'aide d'Active Directory, vous pouvez suivre les étapes suivantes :</a:t>
            </a:r>
            <a:endParaRPr>
              <a:latin typeface="Montserrat"/>
              <a:ea typeface="Montserrat"/>
              <a:cs typeface="Montserrat"/>
              <a:sym typeface="Montserrat"/>
            </a:endParaRPr>
          </a:p>
          <a:p>
            <a:pPr indent="0" lvl="0" marL="0" rtl="0" algn="l">
              <a:spcBef>
                <a:spcPts val="1200"/>
              </a:spcBef>
              <a:spcAft>
                <a:spcPts val="0"/>
              </a:spcAft>
              <a:buNone/>
            </a:pPr>
            <a:r>
              <a:rPr lang="fr">
                <a:latin typeface="Montserrat"/>
                <a:ea typeface="Montserrat"/>
                <a:cs typeface="Montserrat"/>
                <a:sym typeface="Montserrat"/>
              </a:rPr>
              <a:t>Assurez-vous que le logiciel que vous souhaitez installer est compatible avec l'environnement de votre réseau et que vous disposez des droits d'administration nécessaires pour effectuer l'installation.</a:t>
            </a:r>
            <a:endParaRPr>
              <a:latin typeface="Montserrat"/>
              <a:ea typeface="Montserrat"/>
              <a:cs typeface="Montserrat"/>
              <a:sym typeface="Montserrat"/>
            </a:endParaRPr>
          </a:p>
          <a:p>
            <a:pPr indent="0" lvl="0" marL="0" rtl="0" algn="l">
              <a:spcBef>
                <a:spcPts val="1200"/>
              </a:spcBef>
              <a:spcAft>
                <a:spcPts val="0"/>
              </a:spcAft>
              <a:buNone/>
            </a:pPr>
            <a:r>
              <a:rPr lang="fr">
                <a:latin typeface="Montserrat"/>
                <a:ea typeface="Montserrat"/>
                <a:cs typeface="Montserrat"/>
                <a:sym typeface="Montserrat"/>
              </a:rPr>
              <a:t>Créez un package d'installation MSI ou un fichier d'installation EXE pour le logiciel que vous souhaitez installer.</a:t>
            </a:r>
            <a:endParaRPr>
              <a:latin typeface="Montserrat"/>
              <a:ea typeface="Montserrat"/>
              <a:cs typeface="Montserrat"/>
              <a:sym typeface="Montserrat"/>
            </a:endParaRPr>
          </a:p>
          <a:p>
            <a:pPr indent="0" lvl="0" marL="0" rtl="0" algn="l">
              <a:spcBef>
                <a:spcPts val="1200"/>
              </a:spcBef>
              <a:spcAft>
                <a:spcPts val="0"/>
              </a:spcAft>
              <a:buNone/>
            </a:pPr>
            <a:r>
              <a:rPr lang="fr">
                <a:latin typeface="Montserrat"/>
                <a:ea typeface="Montserrat"/>
                <a:cs typeface="Montserrat"/>
                <a:sym typeface="Montserrat"/>
              </a:rPr>
              <a:t>Ajoutez ce package d'installation au partage de fichiers réseau de votre Active Directory afin que les ordinateurs du domaine puissent y accéder.</a:t>
            </a:r>
            <a:endParaRPr>
              <a:latin typeface="Montserrat"/>
              <a:ea typeface="Montserrat"/>
              <a:cs typeface="Montserrat"/>
              <a:sym typeface="Montserrat"/>
            </a:endParaRPr>
          </a:p>
          <a:p>
            <a:pPr indent="0" lvl="0" marL="0" rtl="0" algn="l">
              <a:spcBef>
                <a:spcPts val="1200"/>
              </a:spcBef>
              <a:spcAft>
                <a:spcPts val="0"/>
              </a:spcAft>
              <a:buNone/>
            </a:pPr>
            <a:r>
              <a:rPr lang="fr">
                <a:latin typeface="Montserrat"/>
                <a:ea typeface="Montserrat"/>
                <a:cs typeface="Montserrat"/>
                <a:sym typeface="Montserrat"/>
              </a:rPr>
              <a:t>Créez un objet de stratégie de groupe dans Active Directory pour spécifier les ordinateurs sur lesquels le logiciel doit être installé et déployé.</a:t>
            </a:r>
            <a:endParaRPr>
              <a:latin typeface="Montserrat"/>
              <a:ea typeface="Montserrat"/>
              <a:cs typeface="Montserrat"/>
              <a:sym typeface="Montserrat"/>
            </a:endParaRPr>
          </a:p>
          <a:p>
            <a:pPr indent="0" lvl="0" marL="0" rtl="0" algn="l">
              <a:spcBef>
                <a:spcPts val="1200"/>
              </a:spcBef>
              <a:spcAft>
                <a:spcPts val="0"/>
              </a:spcAft>
              <a:buNone/>
            </a:pPr>
            <a:r>
              <a:rPr lang="fr">
                <a:latin typeface="Montserrat"/>
                <a:ea typeface="Montserrat"/>
                <a:cs typeface="Montserrat"/>
                <a:sym typeface="Montserrat"/>
              </a:rPr>
              <a:t>Configurer la stratégie de groupe pour déployer le package d'installation sur les ordinateurs sélectionnés. Vous pouvez spécifier les options d'installation, telles que le chemin d'installation, le mode silencieux, etc.</a:t>
            </a:r>
            <a:endParaRPr>
              <a:latin typeface="Montserrat"/>
              <a:ea typeface="Montserrat"/>
              <a:cs typeface="Montserrat"/>
              <a:sym typeface="Montserrat"/>
            </a:endParaRPr>
          </a:p>
          <a:p>
            <a:pPr indent="0" lvl="0" marL="0" rtl="0" algn="l">
              <a:spcBef>
                <a:spcPts val="1200"/>
              </a:spcBef>
              <a:spcAft>
                <a:spcPts val="0"/>
              </a:spcAft>
              <a:buNone/>
            </a:pPr>
            <a:r>
              <a:rPr lang="fr">
                <a:latin typeface="Montserrat"/>
                <a:ea typeface="Montserrat"/>
                <a:cs typeface="Montserrat"/>
                <a:sym typeface="Montserrat"/>
              </a:rPr>
              <a:t>Vérifiez que les ordinateurs ont accès au partage de fichiers réseau contenant le package d'installation et que la stratégie de groupe a été appliquée à ces ordinateurs.</a:t>
            </a:r>
            <a:endParaRPr>
              <a:latin typeface="Montserrat"/>
              <a:ea typeface="Montserrat"/>
              <a:cs typeface="Montserrat"/>
              <a:sym typeface="Montserrat"/>
            </a:endParaRPr>
          </a:p>
          <a:p>
            <a:pPr indent="0" lvl="0" marL="0" rtl="0" algn="l">
              <a:spcBef>
                <a:spcPts val="1200"/>
              </a:spcBef>
              <a:spcAft>
                <a:spcPts val="1200"/>
              </a:spcAft>
              <a:buNone/>
            </a:pPr>
            <a:r>
              <a:rPr lang="fr">
                <a:latin typeface="Montserrat"/>
                <a:ea typeface="Montserrat"/>
                <a:cs typeface="Montserrat"/>
                <a:sym typeface="Montserrat"/>
              </a:rPr>
              <a:t>Sur chaque ordinateur, le logiciel sera installé automatiquement lors du prochain redémarrage ou de la prochaine connexion de l'utilisateur.</a:t>
            </a:r>
            <a:endParaRPr>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