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62" r:id="rId6"/>
    <p:sldId id="263" r:id="rId7"/>
    <p:sldId id="258" r:id="rId8"/>
    <p:sldId id="259"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FFD86A-8CFB-484B-B2D6-42834CA111A3}" type="datetimeFigureOut">
              <a:rPr lang="en-CA" smtClean="0"/>
              <a:t>2023-03-31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164760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FD86A-8CFB-484B-B2D6-42834CA111A3}" type="datetimeFigureOut">
              <a:rPr lang="en-CA" smtClean="0"/>
              <a:t>2023-03-31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334958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FD86A-8CFB-484B-B2D6-42834CA111A3}" type="datetimeFigureOut">
              <a:rPr lang="en-CA" smtClean="0"/>
              <a:t>2023-03-31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174998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FD86A-8CFB-484B-B2D6-42834CA111A3}" type="datetimeFigureOut">
              <a:rPr lang="en-CA" smtClean="0"/>
              <a:t>2023-03-31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194703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FD86A-8CFB-484B-B2D6-42834CA111A3}" type="datetimeFigureOut">
              <a:rPr lang="en-CA" smtClean="0"/>
              <a:t>2023-03-31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1115202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FD86A-8CFB-484B-B2D6-42834CA111A3}" type="datetimeFigureOut">
              <a:rPr lang="en-CA" smtClean="0"/>
              <a:t>2023-03-31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148516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FD86A-8CFB-484B-B2D6-42834CA111A3}" type="datetimeFigureOut">
              <a:rPr lang="en-CA" smtClean="0"/>
              <a:t>2023-03-31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316270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FD86A-8CFB-484B-B2D6-42834CA111A3}" type="datetimeFigureOut">
              <a:rPr lang="en-CA" smtClean="0"/>
              <a:t>2023-03-31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153385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FD86A-8CFB-484B-B2D6-42834CA111A3}" type="datetimeFigureOut">
              <a:rPr lang="en-CA" smtClean="0"/>
              <a:t>2023-03-31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336533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FFD86A-8CFB-484B-B2D6-42834CA111A3}" type="datetimeFigureOut">
              <a:rPr lang="en-CA" smtClean="0"/>
              <a:t>2023-03-31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96303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FFD86A-8CFB-484B-B2D6-42834CA111A3}" type="datetimeFigureOut">
              <a:rPr lang="en-CA" smtClean="0"/>
              <a:t>2023-03-31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3A71978-A566-4588-AEDB-630EC454F971}" type="slidenum">
              <a:rPr lang="en-CA" smtClean="0"/>
              <a:t>‹#›</a:t>
            </a:fld>
            <a:endParaRPr lang="en-CA"/>
          </a:p>
        </p:txBody>
      </p:sp>
    </p:spTree>
    <p:extLst>
      <p:ext uri="{BB962C8B-B14F-4D97-AF65-F5344CB8AC3E}">
        <p14:creationId xmlns:p14="http://schemas.microsoft.com/office/powerpoint/2010/main" val="159124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FD86A-8CFB-484B-B2D6-42834CA111A3}" type="datetimeFigureOut">
              <a:rPr lang="en-CA" smtClean="0"/>
              <a:t>2023-03-31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71978-A566-4588-AEDB-630EC454F971}" type="slidenum">
              <a:rPr lang="en-CA" smtClean="0"/>
              <a:t>‹#›</a:t>
            </a:fld>
            <a:endParaRPr lang="en-CA"/>
          </a:p>
        </p:txBody>
      </p:sp>
    </p:spTree>
    <p:extLst>
      <p:ext uri="{BB962C8B-B14F-4D97-AF65-F5344CB8AC3E}">
        <p14:creationId xmlns:p14="http://schemas.microsoft.com/office/powerpoint/2010/main" val="1187728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7CBB62-E6A4-38BE-62E8-7AC71B956883}"/>
              </a:ext>
            </a:extLst>
          </p:cNvPr>
          <p:cNvSpPr>
            <a:spLocks noGrp="1"/>
          </p:cNvSpPr>
          <p:nvPr>
            <p:ph type="title"/>
          </p:nvPr>
        </p:nvSpPr>
        <p:spPr/>
        <p:txBody>
          <a:bodyPr>
            <a:normAutofit/>
          </a:bodyPr>
          <a:lstStyle/>
          <a:p>
            <a:r>
              <a:rPr lang="en-CA" sz="4000" dirty="0"/>
              <a:t>CRIME (CVE-2012-4929)</a:t>
            </a:r>
          </a:p>
        </p:txBody>
      </p:sp>
      <p:sp>
        <p:nvSpPr>
          <p:cNvPr id="5" name="Content Placeholder 4">
            <a:extLst>
              <a:ext uri="{FF2B5EF4-FFF2-40B4-BE49-F238E27FC236}">
                <a16:creationId xmlns:a16="http://schemas.microsoft.com/office/drawing/2014/main" id="{B2A316E6-FF76-8AFF-9293-B32E4251185F}"/>
              </a:ext>
            </a:extLst>
          </p:cNvPr>
          <p:cNvSpPr>
            <a:spLocks noGrp="1"/>
          </p:cNvSpPr>
          <p:nvPr>
            <p:ph idx="1"/>
          </p:nvPr>
        </p:nvSpPr>
        <p:spPr/>
        <p:txBody>
          <a:bodyPr>
            <a:normAutofit lnSpcReduction="10000"/>
          </a:bodyPr>
          <a:lstStyle/>
          <a:p>
            <a:r>
              <a:rPr lang="en-US" sz="2400" b="0" i="0" dirty="0">
                <a:solidFill>
                  <a:srgbClr val="000000"/>
                </a:solidFill>
                <a:effectLst/>
                <a:latin typeface="Roboto" panose="02000000000000000000" pitchFamily="2" charset="0"/>
              </a:rPr>
              <a:t>The CRIME attack is a vulnerability in the compression of the Secure Sockets Layer (SSL)/Transport Layer Security (TLS) protocols and the SPDY protocol. </a:t>
            </a:r>
          </a:p>
          <a:p>
            <a:pPr marL="0" indent="0">
              <a:buNone/>
            </a:pPr>
            <a:endParaRPr lang="en-US" sz="2400" b="0" i="0" dirty="0">
              <a:solidFill>
                <a:srgbClr val="000000"/>
              </a:solidFill>
              <a:effectLst/>
              <a:latin typeface="Roboto" panose="02000000000000000000" pitchFamily="2" charset="0"/>
            </a:endParaRPr>
          </a:p>
          <a:p>
            <a:r>
              <a:rPr lang="en-US" sz="2400" b="0" i="0" dirty="0">
                <a:solidFill>
                  <a:srgbClr val="000000"/>
                </a:solidFill>
                <a:effectLst/>
                <a:latin typeface="Roboto" panose="02000000000000000000" pitchFamily="2" charset="0"/>
              </a:rPr>
              <a:t>The abbreviation stands for </a:t>
            </a:r>
            <a:r>
              <a:rPr lang="en-US" sz="2400" b="1" i="0" dirty="0">
                <a:solidFill>
                  <a:srgbClr val="000000"/>
                </a:solidFill>
                <a:effectLst/>
                <a:latin typeface="Roboto" panose="02000000000000000000" pitchFamily="2" charset="0"/>
              </a:rPr>
              <a:t>Compression Ratio Info-leak Made Easy</a:t>
            </a:r>
            <a:r>
              <a:rPr lang="en-US" sz="2400" b="0" i="0" dirty="0">
                <a:solidFill>
                  <a:srgbClr val="000000"/>
                </a:solidFill>
                <a:effectLst/>
                <a:latin typeface="Roboto" panose="02000000000000000000" pitchFamily="2" charset="0"/>
              </a:rPr>
              <a:t>. </a:t>
            </a:r>
          </a:p>
          <a:p>
            <a:endParaRPr lang="en-US" sz="2400" b="0" i="0" dirty="0">
              <a:solidFill>
                <a:srgbClr val="000000"/>
              </a:solidFill>
              <a:effectLst/>
              <a:latin typeface="Roboto" panose="02000000000000000000" pitchFamily="2" charset="0"/>
            </a:endParaRPr>
          </a:p>
          <a:p>
            <a:r>
              <a:rPr lang="en-US" sz="2400" dirty="0"/>
              <a:t>It allowed attackers to decrypt encrypted cookies, which could contain sensitive information, such as session IDs and login credentials. </a:t>
            </a:r>
          </a:p>
          <a:p>
            <a:pPr marL="0" indent="0">
              <a:buNone/>
            </a:pPr>
            <a:endParaRPr lang="en-US" sz="3200" dirty="0"/>
          </a:p>
          <a:p>
            <a:r>
              <a:rPr lang="en-US" sz="2400" dirty="0"/>
              <a:t>This vulnerability was caused by a flaw in the way compression was used in these protocols.</a:t>
            </a:r>
            <a:endParaRPr lang="en-CA" sz="2400" dirty="0"/>
          </a:p>
        </p:txBody>
      </p:sp>
    </p:spTree>
    <p:extLst>
      <p:ext uri="{BB962C8B-B14F-4D97-AF65-F5344CB8AC3E}">
        <p14:creationId xmlns:p14="http://schemas.microsoft.com/office/powerpoint/2010/main" val="126255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30726E-6972-E2C8-BC7B-FCD8C91E7F9C}"/>
              </a:ext>
            </a:extLst>
          </p:cNvPr>
          <p:cNvSpPr>
            <a:spLocks noGrp="1"/>
          </p:cNvSpPr>
          <p:nvPr>
            <p:ph type="title"/>
          </p:nvPr>
        </p:nvSpPr>
        <p:spPr/>
        <p:txBody>
          <a:bodyPr/>
          <a:lstStyle/>
          <a:p>
            <a:r>
              <a:rPr lang="en-CA" dirty="0"/>
              <a:t>Working</a:t>
            </a:r>
          </a:p>
        </p:txBody>
      </p:sp>
      <p:sp>
        <p:nvSpPr>
          <p:cNvPr id="3" name="Content Placeholder 2">
            <a:extLst>
              <a:ext uri="{FF2B5EF4-FFF2-40B4-BE49-F238E27FC236}">
                <a16:creationId xmlns:a16="http://schemas.microsoft.com/office/drawing/2014/main" id="{190E3218-6ED4-67B3-F4E1-BBBC6268020F}"/>
              </a:ext>
            </a:extLst>
          </p:cNvPr>
          <p:cNvSpPr>
            <a:spLocks noGrp="1"/>
          </p:cNvSpPr>
          <p:nvPr>
            <p:ph idx="1"/>
          </p:nvPr>
        </p:nvSpPr>
        <p:spPr/>
        <p:txBody>
          <a:bodyPr/>
          <a:lstStyle/>
          <a:p>
            <a:r>
              <a:rPr lang="en-US" sz="2400" b="0" i="0" dirty="0">
                <a:solidFill>
                  <a:srgbClr val="000000"/>
                </a:solidFill>
                <a:effectLst/>
                <a:ea typeface="Roboto" panose="02000000000000000000" pitchFamily="2" charset="0"/>
                <a:cs typeface="Roboto" panose="02000000000000000000" pitchFamily="2" charset="0"/>
              </a:rPr>
              <a:t>The attacker monitors the server’s responses which gradually provide hints about whether they are guessing the 40-bit encryption key correctly or not, and brute forces their way in through trial and error. </a:t>
            </a:r>
          </a:p>
          <a:p>
            <a:pPr marL="0" indent="0">
              <a:buNone/>
            </a:pPr>
            <a:endParaRPr lang="en-US" sz="2400" dirty="0">
              <a:solidFill>
                <a:srgbClr val="000000"/>
              </a:solidFill>
              <a:ea typeface="Roboto" panose="02000000000000000000" pitchFamily="2" charset="0"/>
              <a:cs typeface="Roboto" panose="02000000000000000000" pitchFamily="2" charset="0"/>
            </a:endParaRPr>
          </a:p>
          <a:p>
            <a:r>
              <a:rPr lang="en-US" sz="2400" b="0" i="0" dirty="0">
                <a:solidFill>
                  <a:srgbClr val="000000"/>
                </a:solidFill>
                <a:effectLst/>
                <a:ea typeface="Roboto" panose="02000000000000000000" pitchFamily="2" charset="0"/>
                <a:cs typeface="Roboto" panose="02000000000000000000" pitchFamily="2" charset="0"/>
              </a:rPr>
              <a:t>Once the master secret is revealed, the attacker obtains the session key, and they can use it to decrypt the previously recorded sessions. </a:t>
            </a:r>
          </a:p>
          <a:p>
            <a:pPr marL="0" indent="0">
              <a:buNone/>
            </a:pPr>
            <a:endParaRPr lang="en-US" sz="2400" b="0" i="0" dirty="0">
              <a:solidFill>
                <a:srgbClr val="000000"/>
              </a:solidFill>
              <a:effectLst/>
              <a:ea typeface="Roboto" panose="02000000000000000000" pitchFamily="2" charset="0"/>
              <a:cs typeface="Roboto" panose="02000000000000000000" pitchFamily="2" charset="0"/>
            </a:endParaRPr>
          </a:p>
          <a:p>
            <a:r>
              <a:rPr lang="en-US" sz="2400" b="0" i="0" dirty="0">
                <a:solidFill>
                  <a:srgbClr val="000000"/>
                </a:solidFill>
                <a:effectLst/>
                <a:latin typeface="Roboto" panose="02000000000000000000" pitchFamily="2" charset="0"/>
                <a:ea typeface="Roboto" panose="02000000000000000000" pitchFamily="2" charset="0"/>
                <a:cs typeface="Roboto" panose="02000000000000000000" pitchFamily="2" charset="0"/>
              </a:rPr>
              <a:t>This reveals sensitive data such as authentication credentials and, more, exposing clients. </a:t>
            </a:r>
            <a:endParaRPr lang="en-CA"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2792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4653-BEA5-FCFB-6271-1998CB54DBEE}"/>
              </a:ext>
            </a:extLst>
          </p:cNvPr>
          <p:cNvSpPr>
            <a:spLocks noGrp="1"/>
          </p:cNvSpPr>
          <p:nvPr>
            <p:ph type="title"/>
          </p:nvPr>
        </p:nvSpPr>
        <p:spPr/>
        <p:txBody>
          <a:bodyPr/>
          <a:lstStyle/>
          <a:p>
            <a:r>
              <a:rPr lang="en-CA" dirty="0"/>
              <a:t>Mitigation</a:t>
            </a:r>
          </a:p>
        </p:txBody>
      </p:sp>
      <p:sp>
        <p:nvSpPr>
          <p:cNvPr id="3" name="Content Placeholder 2">
            <a:extLst>
              <a:ext uri="{FF2B5EF4-FFF2-40B4-BE49-F238E27FC236}">
                <a16:creationId xmlns:a16="http://schemas.microsoft.com/office/drawing/2014/main" id="{307BBAA2-747D-B564-47F9-7E11F2307014}"/>
              </a:ext>
            </a:extLst>
          </p:cNvPr>
          <p:cNvSpPr>
            <a:spLocks noGrp="1"/>
          </p:cNvSpPr>
          <p:nvPr>
            <p:ph idx="1"/>
          </p:nvPr>
        </p:nvSpPr>
        <p:spPr/>
        <p:txBody>
          <a:bodyPr>
            <a:normAutofit/>
          </a:bodyPr>
          <a:lstStyle/>
          <a:p>
            <a:r>
              <a:rPr lang="en-US" sz="2400" b="0" i="0" dirty="0">
                <a:solidFill>
                  <a:srgbClr val="000000"/>
                </a:solidFill>
                <a:effectLst/>
                <a:ea typeface="Roboto" panose="02000000000000000000" pitchFamily="2" charset="0"/>
                <a:cs typeface="Roboto" panose="02000000000000000000" pitchFamily="2" charset="0"/>
              </a:rPr>
              <a:t>To prevent the possibility of being exposed to a DROWN attack, server operators must make sure that their server does not support the use of SSLv2 cipher suites.</a:t>
            </a:r>
          </a:p>
          <a:p>
            <a:endParaRPr lang="en-US" sz="2400" dirty="0">
              <a:solidFill>
                <a:srgbClr val="000000"/>
              </a:solidFill>
              <a:ea typeface="Roboto" panose="02000000000000000000" pitchFamily="2" charset="0"/>
              <a:cs typeface="Roboto" panose="02000000000000000000" pitchFamily="2" charset="0"/>
            </a:endParaRPr>
          </a:p>
          <a:p>
            <a:r>
              <a:rPr lang="en-US" sz="2400" b="0" i="0" dirty="0">
                <a:solidFill>
                  <a:srgbClr val="000000"/>
                </a:solidFill>
                <a:effectLst/>
                <a:ea typeface="Roboto" panose="02000000000000000000" pitchFamily="2" charset="0"/>
                <a:cs typeface="Roboto" panose="02000000000000000000" pitchFamily="2" charset="0"/>
              </a:rPr>
              <a:t> They must also ensure that the server’s private keys are not used anywhere else, such as in web servers, email servers such as SMTP, IMAP, or POP servers, etc., and server software that support SSLv2 connections.</a:t>
            </a:r>
            <a:endParaRPr lang="en-CA" sz="2400" dirty="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554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9B61C2-6F58-224B-8EB6-D704ACDB8F99}"/>
              </a:ext>
            </a:extLst>
          </p:cNvPr>
          <p:cNvPicPr>
            <a:picLocks noChangeAspect="1"/>
          </p:cNvPicPr>
          <p:nvPr/>
        </p:nvPicPr>
        <p:blipFill>
          <a:blip r:embed="rId2"/>
          <a:stretch>
            <a:fillRect/>
          </a:stretch>
        </p:blipFill>
        <p:spPr>
          <a:xfrm>
            <a:off x="6249455" y="1175657"/>
            <a:ext cx="5942545" cy="5169160"/>
          </a:xfrm>
          <a:prstGeom prst="rect">
            <a:avLst/>
          </a:prstGeom>
        </p:spPr>
      </p:pic>
      <p:sp>
        <p:nvSpPr>
          <p:cNvPr id="12" name="Title 11">
            <a:extLst>
              <a:ext uri="{FF2B5EF4-FFF2-40B4-BE49-F238E27FC236}">
                <a16:creationId xmlns:a16="http://schemas.microsoft.com/office/drawing/2014/main" id="{D6EFB3C9-04CB-C245-C20D-1475E7F8E0F8}"/>
              </a:ext>
            </a:extLst>
          </p:cNvPr>
          <p:cNvSpPr>
            <a:spLocks noGrp="1"/>
          </p:cNvSpPr>
          <p:nvPr>
            <p:ph type="title"/>
          </p:nvPr>
        </p:nvSpPr>
        <p:spPr>
          <a:xfrm>
            <a:off x="335902" y="365126"/>
            <a:ext cx="11017898" cy="661242"/>
          </a:xfrm>
        </p:spPr>
        <p:txBody>
          <a:bodyPr>
            <a:normAutofit fontScale="90000"/>
          </a:bodyPr>
          <a:lstStyle/>
          <a:p>
            <a:r>
              <a:rPr lang="en-CA" dirty="0"/>
              <a:t>Working</a:t>
            </a:r>
          </a:p>
        </p:txBody>
      </p:sp>
      <p:sp>
        <p:nvSpPr>
          <p:cNvPr id="13" name="Content Placeholder 12">
            <a:extLst>
              <a:ext uri="{FF2B5EF4-FFF2-40B4-BE49-F238E27FC236}">
                <a16:creationId xmlns:a16="http://schemas.microsoft.com/office/drawing/2014/main" id="{49553343-EAE4-7183-B634-0CFFB57F1FEF}"/>
              </a:ext>
            </a:extLst>
          </p:cNvPr>
          <p:cNvSpPr>
            <a:spLocks noGrp="1"/>
          </p:cNvSpPr>
          <p:nvPr>
            <p:ph idx="1"/>
          </p:nvPr>
        </p:nvSpPr>
        <p:spPr>
          <a:xfrm>
            <a:off x="335902" y="1175657"/>
            <a:ext cx="5257799" cy="5393192"/>
          </a:xfrm>
        </p:spPr>
        <p:txBody>
          <a:bodyPr>
            <a:normAutofit/>
          </a:bodyPr>
          <a:lstStyle/>
          <a:p>
            <a:r>
              <a:rPr lang="en-US" sz="2000" dirty="0"/>
              <a:t>The CRIME vulnerability works by exploiting the fact that the compression algorithm used in SSL/TLS does not differentiate between encrypted and unencrypted data. </a:t>
            </a:r>
          </a:p>
          <a:p>
            <a:pPr marL="0" indent="0">
              <a:buNone/>
            </a:pPr>
            <a:endParaRPr lang="en-US" sz="2000" dirty="0"/>
          </a:p>
          <a:p>
            <a:r>
              <a:rPr lang="en-US" sz="2200" dirty="0"/>
              <a:t>This allows an attacker to manipulate the content of the requests sent by a client, causing them to include a known piece of information (such as a session cookie) and observe the resulting compressed size of the request. </a:t>
            </a:r>
          </a:p>
          <a:p>
            <a:pPr marL="0" indent="0">
              <a:buNone/>
            </a:pPr>
            <a:endParaRPr lang="en-US" sz="2200" dirty="0"/>
          </a:p>
          <a:p>
            <a:r>
              <a:rPr lang="en-US" sz="2200" dirty="0"/>
              <a:t>By repeating this process with different pieces of information, an attacker can use statistical analysis to eventually recover the targeted information.</a:t>
            </a:r>
            <a:endParaRPr lang="en-CA" sz="2200" dirty="0"/>
          </a:p>
        </p:txBody>
      </p:sp>
    </p:spTree>
    <p:extLst>
      <p:ext uri="{BB962C8B-B14F-4D97-AF65-F5344CB8AC3E}">
        <p14:creationId xmlns:p14="http://schemas.microsoft.com/office/powerpoint/2010/main" val="35106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1C4E-B729-51AC-AB06-D3F746F3E1C9}"/>
              </a:ext>
            </a:extLst>
          </p:cNvPr>
          <p:cNvSpPr>
            <a:spLocks noGrp="1"/>
          </p:cNvSpPr>
          <p:nvPr>
            <p:ph type="title"/>
          </p:nvPr>
        </p:nvSpPr>
        <p:spPr/>
        <p:txBody>
          <a:bodyPr/>
          <a:lstStyle/>
          <a:p>
            <a:r>
              <a:rPr lang="en-CA" dirty="0"/>
              <a:t>Mitigation</a:t>
            </a:r>
          </a:p>
        </p:txBody>
      </p:sp>
      <p:sp>
        <p:nvSpPr>
          <p:cNvPr id="3" name="Content Placeholder 2">
            <a:extLst>
              <a:ext uri="{FF2B5EF4-FFF2-40B4-BE49-F238E27FC236}">
                <a16:creationId xmlns:a16="http://schemas.microsoft.com/office/drawing/2014/main" id="{305F16B1-B583-C551-7BFF-978E5FB12767}"/>
              </a:ext>
            </a:extLst>
          </p:cNvPr>
          <p:cNvSpPr>
            <a:spLocks noGrp="1"/>
          </p:cNvSpPr>
          <p:nvPr>
            <p:ph idx="1"/>
          </p:nvPr>
        </p:nvSpPr>
        <p:spPr/>
        <p:txBody>
          <a:bodyPr/>
          <a:lstStyle/>
          <a:p>
            <a:r>
              <a:rPr lang="en-US" sz="2400" b="0" i="0" dirty="0">
                <a:solidFill>
                  <a:srgbClr val="374151"/>
                </a:solidFill>
                <a:effectLst/>
                <a:latin typeface="Söhne"/>
              </a:rPr>
              <a:t>The CRIME vulnerability was first identified in 2012 and affects all versions of SSL/TLS that support the compression feature. </a:t>
            </a:r>
          </a:p>
          <a:p>
            <a:pPr marL="0" indent="0">
              <a:buNone/>
            </a:pPr>
            <a:endParaRPr lang="en-US" sz="2400" b="0" i="0" dirty="0">
              <a:solidFill>
                <a:srgbClr val="374151"/>
              </a:solidFill>
              <a:effectLst/>
              <a:latin typeface="Söhne"/>
            </a:endParaRPr>
          </a:p>
          <a:p>
            <a:r>
              <a:rPr lang="en-US" sz="2400" b="0" i="0" dirty="0">
                <a:solidFill>
                  <a:srgbClr val="374151"/>
                </a:solidFill>
                <a:effectLst/>
                <a:latin typeface="Söhne"/>
              </a:rPr>
              <a:t>The vulnerability has since been addressed by disabling SSL/TLS compression</a:t>
            </a:r>
          </a:p>
          <a:p>
            <a:pPr marL="0" indent="0">
              <a:buNone/>
            </a:pPr>
            <a:r>
              <a:rPr lang="en-US" sz="2400" b="0" i="0" dirty="0">
                <a:solidFill>
                  <a:srgbClr val="374151"/>
                </a:solidFill>
                <a:effectLst/>
                <a:latin typeface="Söhne"/>
              </a:rPr>
              <a:t> </a:t>
            </a:r>
            <a:endParaRPr lang="en-US" sz="2400" dirty="0">
              <a:solidFill>
                <a:srgbClr val="374151"/>
              </a:solidFill>
              <a:latin typeface="Söhne"/>
            </a:endParaRPr>
          </a:p>
          <a:p>
            <a:r>
              <a:rPr lang="en-US" sz="2400" dirty="0">
                <a:solidFill>
                  <a:srgbClr val="374151"/>
                </a:solidFill>
                <a:latin typeface="Söhne"/>
              </a:rPr>
              <a:t>U</a:t>
            </a:r>
            <a:r>
              <a:rPr lang="en-US" sz="2400" b="0" i="0" dirty="0">
                <a:solidFill>
                  <a:srgbClr val="374151"/>
                </a:solidFill>
                <a:effectLst/>
                <a:latin typeface="Söhne"/>
              </a:rPr>
              <a:t>sing other mitigation techniques such as HTTP Strict Transport Security (HSTS) and Transport Layer Security (TLS) 1.2.</a:t>
            </a:r>
            <a:endParaRPr lang="en-CA" sz="2400" dirty="0"/>
          </a:p>
        </p:txBody>
      </p:sp>
    </p:spTree>
    <p:extLst>
      <p:ext uri="{BB962C8B-B14F-4D97-AF65-F5344CB8AC3E}">
        <p14:creationId xmlns:p14="http://schemas.microsoft.com/office/powerpoint/2010/main" val="255762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8177-D3CD-ED4A-23BE-B6E769F9847E}"/>
              </a:ext>
            </a:extLst>
          </p:cNvPr>
          <p:cNvSpPr>
            <a:spLocks noGrp="1"/>
          </p:cNvSpPr>
          <p:nvPr>
            <p:ph type="title"/>
          </p:nvPr>
        </p:nvSpPr>
        <p:spPr/>
        <p:txBody>
          <a:bodyPr>
            <a:normAutofit/>
          </a:bodyPr>
          <a:lstStyle/>
          <a:p>
            <a:r>
              <a:rPr lang="en-CA" sz="4000" dirty="0"/>
              <a:t>FREAK (CVE-2015-0204)</a:t>
            </a:r>
          </a:p>
        </p:txBody>
      </p:sp>
      <p:sp>
        <p:nvSpPr>
          <p:cNvPr id="3" name="Content Placeholder 2">
            <a:extLst>
              <a:ext uri="{FF2B5EF4-FFF2-40B4-BE49-F238E27FC236}">
                <a16:creationId xmlns:a16="http://schemas.microsoft.com/office/drawing/2014/main" id="{86789754-67D7-51FB-D168-69BAA11A3A35}"/>
              </a:ext>
            </a:extLst>
          </p:cNvPr>
          <p:cNvSpPr>
            <a:spLocks noGrp="1"/>
          </p:cNvSpPr>
          <p:nvPr>
            <p:ph idx="1"/>
          </p:nvPr>
        </p:nvSpPr>
        <p:spPr/>
        <p:txBody>
          <a:bodyPr>
            <a:normAutofit fontScale="92500"/>
          </a:bodyPr>
          <a:lstStyle/>
          <a:p>
            <a:r>
              <a:rPr lang="en-US" sz="2400" dirty="0"/>
              <a:t>FREAK was a vulnerability in SSL and TLS protocols that allowed attackers to decrypt encrypted traffic between a client and a server.</a:t>
            </a:r>
          </a:p>
          <a:p>
            <a:pPr marL="0" indent="0">
              <a:buNone/>
            </a:pPr>
            <a:endParaRPr lang="en-US" sz="2400" b="0" i="0" dirty="0">
              <a:solidFill>
                <a:srgbClr val="000000"/>
              </a:solidFill>
              <a:effectLst/>
              <a:latin typeface="Roboto" panose="02000000000000000000" pitchFamily="2" charset="0"/>
            </a:endParaRPr>
          </a:p>
          <a:p>
            <a:r>
              <a:rPr lang="en-US" sz="2400" b="0" i="0" dirty="0">
                <a:solidFill>
                  <a:srgbClr val="000000"/>
                </a:solidFill>
                <a:effectLst/>
                <a:latin typeface="Roboto" panose="02000000000000000000" pitchFamily="2" charset="0"/>
              </a:rPr>
              <a:t>The abbreviation stands for </a:t>
            </a:r>
            <a:r>
              <a:rPr lang="en-CA" sz="2400" b="1" i="0" dirty="0">
                <a:solidFill>
                  <a:srgbClr val="374151"/>
                </a:solidFill>
                <a:effectLst/>
              </a:rPr>
              <a:t>Factoring RSA Export Keys</a:t>
            </a:r>
            <a:r>
              <a:rPr lang="en-US" sz="2400" b="0" i="0" dirty="0">
                <a:solidFill>
                  <a:srgbClr val="000000"/>
                </a:solidFill>
                <a:effectLst/>
                <a:latin typeface="Roboto" panose="02000000000000000000" pitchFamily="2" charset="0"/>
              </a:rPr>
              <a:t>. </a:t>
            </a:r>
          </a:p>
          <a:p>
            <a:endParaRPr lang="en-US" sz="2400" dirty="0">
              <a:solidFill>
                <a:srgbClr val="000000"/>
              </a:solidFill>
              <a:latin typeface="Roboto" panose="02000000000000000000" pitchFamily="2" charset="0"/>
            </a:endParaRPr>
          </a:p>
          <a:p>
            <a:r>
              <a:rPr lang="en-US" sz="2600" dirty="0"/>
              <a:t>This vulnerability was caused by a flaw in the way these protocols negotiated the use of weak encryption algorithms.</a:t>
            </a:r>
          </a:p>
          <a:p>
            <a:pPr marL="0" indent="0">
              <a:buNone/>
            </a:pPr>
            <a:endParaRPr lang="en-US" sz="2600" dirty="0"/>
          </a:p>
          <a:p>
            <a:r>
              <a:rPr lang="en-US" sz="2400" b="0" i="0" dirty="0">
                <a:solidFill>
                  <a:srgbClr val="000000"/>
                </a:solidFill>
                <a:effectLst/>
              </a:rPr>
              <a:t>The threat allows an attacker to make a vulnerable client use a weaker encryption cipher, weaker key exchange cipher, in this way, gain access to the data traffic. This is because when using 512 or fewer bits, the RSA encryption can be easily broken.</a:t>
            </a:r>
            <a:endParaRPr lang="en-US" sz="2400" dirty="0"/>
          </a:p>
        </p:txBody>
      </p:sp>
    </p:spTree>
    <p:extLst>
      <p:ext uri="{BB962C8B-B14F-4D97-AF65-F5344CB8AC3E}">
        <p14:creationId xmlns:p14="http://schemas.microsoft.com/office/powerpoint/2010/main" val="375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63B65E-160B-FFD2-EB63-675676B64CEA}"/>
              </a:ext>
            </a:extLst>
          </p:cNvPr>
          <p:cNvPicPr>
            <a:picLocks noChangeAspect="1"/>
          </p:cNvPicPr>
          <p:nvPr/>
        </p:nvPicPr>
        <p:blipFill>
          <a:blip r:embed="rId2"/>
          <a:stretch>
            <a:fillRect/>
          </a:stretch>
        </p:blipFill>
        <p:spPr>
          <a:xfrm>
            <a:off x="6831848" y="1581435"/>
            <a:ext cx="5360152" cy="4595528"/>
          </a:xfrm>
          <a:prstGeom prst="rect">
            <a:avLst/>
          </a:prstGeom>
        </p:spPr>
      </p:pic>
      <p:sp>
        <p:nvSpPr>
          <p:cNvPr id="6" name="Title 5">
            <a:extLst>
              <a:ext uri="{FF2B5EF4-FFF2-40B4-BE49-F238E27FC236}">
                <a16:creationId xmlns:a16="http://schemas.microsoft.com/office/drawing/2014/main" id="{E8116266-7EBE-EDC8-D39A-3E128182B0C5}"/>
              </a:ext>
            </a:extLst>
          </p:cNvPr>
          <p:cNvSpPr>
            <a:spLocks noGrp="1"/>
          </p:cNvSpPr>
          <p:nvPr>
            <p:ph type="title"/>
          </p:nvPr>
        </p:nvSpPr>
        <p:spPr/>
        <p:txBody>
          <a:bodyPr/>
          <a:lstStyle/>
          <a:p>
            <a:r>
              <a:rPr lang="en-CA" dirty="0"/>
              <a:t>Working</a:t>
            </a:r>
          </a:p>
        </p:txBody>
      </p:sp>
      <p:sp>
        <p:nvSpPr>
          <p:cNvPr id="7" name="Content Placeholder 6">
            <a:extLst>
              <a:ext uri="{FF2B5EF4-FFF2-40B4-BE49-F238E27FC236}">
                <a16:creationId xmlns:a16="http://schemas.microsoft.com/office/drawing/2014/main" id="{730F02E0-7BAE-B772-7217-E60895A34703}"/>
              </a:ext>
            </a:extLst>
          </p:cNvPr>
          <p:cNvSpPr>
            <a:spLocks noGrp="1"/>
          </p:cNvSpPr>
          <p:nvPr>
            <p:ph idx="1"/>
          </p:nvPr>
        </p:nvSpPr>
        <p:spPr>
          <a:xfrm>
            <a:off x="838200" y="1825625"/>
            <a:ext cx="5993648" cy="4351338"/>
          </a:xfrm>
        </p:spPr>
        <p:txBody>
          <a:bodyPr>
            <a:noAutofit/>
          </a:bodyPr>
          <a:lstStyle/>
          <a:p>
            <a:r>
              <a:rPr lang="en-US" sz="2000" b="0" i="0" dirty="0">
                <a:solidFill>
                  <a:srgbClr val="374151"/>
                </a:solidFill>
                <a:effectLst/>
              </a:rPr>
              <a:t>The FREAK vulnerability works by exploiting the fact that some SSL/TLS implementations support weak, export-grade ciphers that were required by US law in the 1990s.</a:t>
            </a:r>
          </a:p>
          <a:p>
            <a:pPr marL="0" indent="0">
              <a:buNone/>
            </a:pPr>
            <a:r>
              <a:rPr lang="en-US" sz="2000" b="0" i="0" dirty="0">
                <a:solidFill>
                  <a:srgbClr val="374151"/>
                </a:solidFill>
                <a:effectLst/>
              </a:rPr>
              <a:t> </a:t>
            </a:r>
          </a:p>
          <a:p>
            <a:r>
              <a:rPr lang="en-US" sz="2000" b="0" i="0" dirty="0">
                <a:solidFill>
                  <a:srgbClr val="374151"/>
                </a:solidFill>
                <a:effectLst/>
              </a:rPr>
              <a:t>These ciphers use short, 512-bit RSA keys that can be factored relatively easily with modern computing power.</a:t>
            </a:r>
          </a:p>
          <a:p>
            <a:pPr marL="0" indent="0">
              <a:buNone/>
            </a:pPr>
            <a:endParaRPr lang="en-US" sz="2000" b="0" i="0" dirty="0">
              <a:solidFill>
                <a:srgbClr val="374151"/>
              </a:solidFill>
              <a:effectLst/>
            </a:endParaRPr>
          </a:p>
          <a:p>
            <a:r>
              <a:rPr lang="en-US" sz="2000" b="0" i="0" dirty="0">
                <a:solidFill>
                  <a:srgbClr val="374151"/>
                </a:solidFill>
                <a:effectLst/>
              </a:rPr>
              <a:t> An attacker can intercept the initial SSL/TLS handshake between a client and server and force them to use an export-grade cipher, which the attacker can then use to factor the RSA key and potentially decrypt the traffic.</a:t>
            </a:r>
            <a:endParaRPr lang="en-CA" sz="2000" dirty="0"/>
          </a:p>
        </p:txBody>
      </p:sp>
    </p:spTree>
    <p:extLst>
      <p:ext uri="{BB962C8B-B14F-4D97-AF65-F5344CB8AC3E}">
        <p14:creationId xmlns:p14="http://schemas.microsoft.com/office/powerpoint/2010/main" val="12829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EBC3-3DD5-CFE9-33E5-5DF555B5D91C}"/>
              </a:ext>
            </a:extLst>
          </p:cNvPr>
          <p:cNvSpPr>
            <a:spLocks noGrp="1"/>
          </p:cNvSpPr>
          <p:nvPr>
            <p:ph type="title"/>
          </p:nvPr>
        </p:nvSpPr>
        <p:spPr/>
        <p:txBody>
          <a:bodyPr>
            <a:normAutofit/>
          </a:bodyPr>
          <a:lstStyle/>
          <a:p>
            <a:r>
              <a:rPr lang="en-CA" sz="3600" dirty="0"/>
              <a:t>Mitigation</a:t>
            </a:r>
          </a:p>
        </p:txBody>
      </p:sp>
      <p:sp>
        <p:nvSpPr>
          <p:cNvPr id="3" name="Content Placeholder 2">
            <a:extLst>
              <a:ext uri="{FF2B5EF4-FFF2-40B4-BE49-F238E27FC236}">
                <a16:creationId xmlns:a16="http://schemas.microsoft.com/office/drawing/2014/main" id="{CD45A6D0-0C56-8E6F-6AA5-7070C8E2B001}"/>
              </a:ext>
            </a:extLst>
          </p:cNvPr>
          <p:cNvSpPr>
            <a:spLocks noGrp="1"/>
          </p:cNvSpPr>
          <p:nvPr>
            <p:ph idx="1"/>
          </p:nvPr>
        </p:nvSpPr>
        <p:spPr/>
        <p:txBody>
          <a:bodyPr/>
          <a:lstStyle/>
          <a:p>
            <a:r>
              <a:rPr lang="en-US" sz="2400" b="0" i="0" dirty="0">
                <a:solidFill>
                  <a:srgbClr val="374151"/>
                </a:solidFill>
                <a:effectLst/>
              </a:rPr>
              <a:t>The FREAK vulnerability was discovered in 2015 and affects a wide range of SSL/TLS implementations, including web browsers, servers, and other software.</a:t>
            </a:r>
          </a:p>
          <a:p>
            <a:pPr marL="0" indent="0">
              <a:buNone/>
            </a:pPr>
            <a:endParaRPr lang="en-US" sz="2400" b="0" i="0" dirty="0">
              <a:solidFill>
                <a:srgbClr val="374151"/>
              </a:solidFill>
              <a:effectLst/>
            </a:endParaRPr>
          </a:p>
          <a:p>
            <a:r>
              <a:rPr lang="en-US" sz="2400" b="0" i="0" dirty="0">
                <a:solidFill>
                  <a:srgbClr val="374151"/>
                </a:solidFill>
                <a:effectLst/>
                <a:latin typeface="Söhne"/>
              </a:rPr>
              <a:t>It is addressed by disabling support for export-grade ciphers in affected software and upgrading to stronger, more secure cryptographic ciphers. </a:t>
            </a:r>
          </a:p>
          <a:p>
            <a:pPr marL="0" indent="0">
              <a:buNone/>
            </a:pPr>
            <a:endParaRPr lang="en-US" sz="2400" b="0" i="0" dirty="0">
              <a:solidFill>
                <a:srgbClr val="374151"/>
              </a:solidFill>
              <a:effectLst/>
              <a:latin typeface="Söhne"/>
            </a:endParaRPr>
          </a:p>
          <a:p>
            <a:r>
              <a:rPr lang="en-US" sz="2400" b="0" i="0" dirty="0">
                <a:solidFill>
                  <a:srgbClr val="374151"/>
                </a:solidFill>
                <a:effectLst/>
                <a:latin typeface="Söhne"/>
              </a:rPr>
              <a:t>It is recommended that website owners and administrators disable support for export-grade ciphers in their SSL/TLS configuration to prevent the FREAK vulnerability from being exploited.</a:t>
            </a:r>
            <a:endParaRPr lang="en-CA" sz="2400" dirty="0"/>
          </a:p>
        </p:txBody>
      </p:sp>
    </p:spTree>
    <p:extLst>
      <p:ext uri="{BB962C8B-B14F-4D97-AF65-F5344CB8AC3E}">
        <p14:creationId xmlns:p14="http://schemas.microsoft.com/office/powerpoint/2010/main" val="48935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D65D-A70D-2B2D-9E8F-0E8B2CC2F60C}"/>
              </a:ext>
            </a:extLst>
          </p:cNvPr>
          <p:cNvSpPr>
            <a:spLocks noGrp="1"/>
          </p:cNvSpPr>
          <p:nvPr>
            <p:ph type="title"/>
          </p:nvPr>
        </p:nvSpPr>
        <p:spPr/>
        <p:txBody>
          <a:bodyPr>
            <a:normAutofit/>
          </a:bodyPr>
          <a:lstStyle/>
          <a:p>
            <a:r>
              <a:rPr lang="en-CA" sz="4000" dirty="0"/>
              <a:t>DROWN (CVE-2016-0800)</a:t>
            </a:r>
          </a:p>
        </p:txBody>
      </p:sp>
      <p:sp>
        <p:nvSpPr>
          <p:cNvPr id="3" name="Content Placeholder 2">
            <a:extLst>
              <a:ext uri="{FF2B5EF4-FFF2-40B4-BE49-F238E27FC236}">
                <a16:creationId xmlns:a16="http://schemas.microsoft.com/office/drawing/2014/main" id="{643B9913-CCCF-C3FD-FA5E-E96F2E67134F}"/>
              </a:ext>
            </a:extLst>
          </p:cNvPr>
          <p:cNvSpPr>
            <a:spLocks noGrp="1"/>
          </p:cNvSpPr>
          <p:nvPr>
            <p:ph idx="1"/>
          </p:nvPr>
        </p:nvSpPr>
        <p:spPr/>
        <p:txBody>
          <a:bodyPr>
            <a:normAutofit/>
          </a:bodyPr>
          <a:lstStyle/>
          <a:p>
            <a:r>
              <a:rPr lang="en-US" sz="2400" dirty="0"/>
              <a:t>DROWN was a vulnerability in SSL and TLS protocols that allowed attackers to decrypt encrypted traffic between a client and a server</a:t>
            </a:r>
          </a:p>
          <a:p>
            <a:endParaRPr lang="en-US" sz="2400" dirty="0"/>
          </a:p>
          <a:p>
            <a:r>
              <a:rPr lang="en-US" sz="2400" b="0" i="0" dirty="0">
                <a:solidFill>
                  <a:srgbClr val="000000"/>
                </a:solidFill>
                <a:effectLst/>
                <a:latin typeface="Roboto" panose="02000000000000000000" pitchFamily="2" charset="0"/>
              </a:rPr>
              <a:t>The abbreviation stands for </a:t>
            </a:r>
            <a:r>
              <a:rPr lang="en-US" sz="2400" b="1" i="0" dirty="0">
                <a:solidFill>
                  <a:srgbClr val="374151"/>
                </a:solidFill>
                <a:effectLst/>
              </a:rPr>
              <a:t>Decrypting RSA with Obsolete and Weakened </a:t>
            </a:r>
            <a:r>
              <a:rPr lang="en-US" sz="2400" b="1" i="0" dirty="0" err="1">
                <a:solidFill>
                  <a:srgbClr val="374151"/>
                </a:solidFill>
                <a:effectLst/>
              </a:rPr>
              <a:t>eNcryption</a:t>
            </a:r>
            <a:r>
              <a:rPr lang="en-US" sz="2400" b="0" i="0" dirty="0">
                <a:solidFill>
                  <a:srgbClr val="000000"/>
                </a:solidFill>
                <a:effectLst/>
                <a:latin typeface="Roboto" panose="02000000000000000000" pitchFamily="2" charset="0"/>
              </a:rPr>
              <a:t>. </a:t>
            </a:r>
          </a:p>
          <a:p>
            <a:endParaRPr lang="en-US" sz="2400" dirty="0">
              <a:solidFill>
                <a:srgbClr val="000000"/>
              </a:solidFill>
              <a:latin typeface="Roboto" panose="02000000000000000000" pitchFamily="2" charset="0"/>
            </a:endParaRPr>
          </a:p>
          <a:p>
            <a:r>
              <a:rPr lang="en-US" sz="2400" dirty="0"/>
              <a:t>It </a:t>
            </a:r>
            <a:r>
              <a:rPr lang="en-CA" sz="2400" b="0" i="0" dirty="0">
                <a:solidFill>
                  <a:srgbClr val="000000"/>
                </a:solidFill>
                <a:effectLst/>
                <a:latin typeface="Roboto" panose="02000000000000000000" pitchFamily="2" charset="0"/>
              </a:rPr>
              <a:t>is a cross-protocol attack that exploits a vulnerability in the SSLv2 protocol version.</a:t>
            </a:r>
          </a:p>
          <a:p>
            <a:pPr marL="0" indent="0">
              <a:buNone/>
            </a:pPr>
            <a:endParaRPr lang="en-US" sz="2400" dirty="0"/>
          </a:p>
          <a:p>
            <a:r>
              <a:rPr lang="en-CA" sz="2400" b="0" i="0" dirty="0">
                <a:solidFill>
                  <a:srgbClr val="000000"/>
                </a:solidFill>
                <a:effectLst/>
                <a:ea typeface="Roboto" panose="02000000000000000000" pitchFamily="2" charset="0"/>
                <a:cs typeface="Roboto" panose="02000000000000000000" pitchFamily="2" charset="0"/>
              </a:rPr>
              <a:t>Specifically, it is a version of the </a:t>
            </a:r>
            <a:r>
              <a:rPr lang="en-CA" sz="2400" b="0" i="0" dirty="0" err="1">
                <a:solidFill>
                  <a:srgbClr val="000000"/>
                </a:solidFill>
                <a:effectLst/>
                <a:ea typeface="Roboto" panose="02000000000000000000" pitchFamily="2" charset="0"/>
                <a:cs typeface="Roboto" panose="02000000000000000000" pitchFamily="2" charset="0"/>
              </a:rPr>
              <a:t>Bleichenbacher</a:t>
            </a:r>
            <a:r>
              <a:rPr lang="en-CA" sz="2400" b="0" i="0" dirty="0">
                <a:solidFill>
                  <a:srgbClr val="000000"/>
                </a:solidFill>
                <a:effectLst/>
                <a:ea typeface="Roboto" panose="02000000000000000000" pitchFamily="2" charset="0"/>
                <a:cs typeface="Roboto" panose="02000000000000000000" pitchFamily="2" charset="0"/>
              </a:rPr>
              <a:t> RSA padding oracle attack</a:t>
            </a:r>
            <a:endParaRPr lang="en-CA" sz="2400" dirty="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3875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BC5BACD-4177-24AA-185C-7C2E02985A74}"/>
              </a:ext>
            </a:extLst>
          </p:cNvPr>
          <p:cNvPicPr>
            <a:picLocks noChangeAspect="1"/>
          </p:cNvPicPr>
          <p:nvPr/>
        </p:nvPicPr>
        <p:blipFill>
          <a:blip r:embed="rId2"/>
          <a:stretch>
            <a:fillRect/>
          </a:stretch>
        </p:blipFill>
        <p:spPr>
          <a:xfrm>
            <a:off x="5630121" y="2159527"/>
            <a:ext cx="6492803" cy="2781541"/>
          </a:xfrm>
          <a:prstGeom prst="rect">
            <a:avLst/>
          </a:prstGeom>
        </p:spPr>
      </p:pic>
      <p:sp>
        <p:nvSpPr>
          <p:cNvPr id="12" name="Title 11">
            <a:extLst>
              <a:ext uri="{FF2B5EF4-FFF2-40B4-BE49-F238E27FC236}">
                <a16:creationId xmlns:a16="http://schemas.microsoft.com/office/drawing/2014/main" id="{62870B4D-F64D-BBC6-60A9-FE2DEB2E5E03}"/>
              </a:ext>
            </a:extLst>
          </p:cNvPr>
          <p:cNvSpPr>
            <a:spLocks noGrp="1"/>
          </p:cNvSpPr>
          <p:nvPr>
            <p:ph type="title"/>
          </p:nvPr>
        </p:nvSpPr>
        <p:spPr/>
        <p:txBody>
          <a:bodyPr/>
          <a:lstStyle/>
          <a:p>
            <a:r>
              <a:rPr lang="en-CA" dirty="0"/>
              <a:t>Working</a:t>
            </a:r>
          </a:p>
        </p:txBody>
      </p:sp>
      <p:sp>
        <p:nvSpPr>
          <p:cNvPr id="13" name="Content Placeholder 12">
            <a:extLst>
              <a:ext uri="{FF2B5EF4-FFF2-40B4-BE49-F238E27FC236}">
                <a16:creationId xmlns:a16="http://schemas.microsoft.com/office/drawing/2014/main" id="{51B2B9B0-17AD-0013-8FCA-C31E5DDDD2BA}"/>
              </a:ext>
            </a:extLst>
          </p:cNvPr>
          <p:cNvSpPr>
            <a:spLocks noGrp="1"/>
          </p:cNvSpPr>
          <p:nvPr>
            <p:ph idx="1"/>
          </p:nvPr>
        </p:nvSpPr>
        <p:spPr>
          <a:xfrm>
            <a:off x="838200" y="1825625"/>
            <a:ext cx="4629539" cy="4351338"/>
          </a:xfrm>
        </p:spPr>
        <p:txBody>
          <a:bodyPr>
            <a:normAutofit fontScale="92500" lnSpcReduction="10000"/>
          </a:bodyPr>
          <a:lstStyle/>
          <a:p>
            <a:r>
              <a:rPr lang="en-US" sz="2600" b="0" i="0" dirty="0">
                <a:solidFill>
                  <a:srgbClr val="000000"/>
                </a:solidFill>
                <a:effectLst/>
                <a:ea typeface="Roboto" panose="02000000000000000000" pitchFamily="2" charset="0"/>
                <a:cs typeface="Roboto" panose="02000000000000000000" pitchFamily="2" charset="0"/>
              </a:rPr>
              <a:t>The DROWN attack goes through several stages.</a:t>
            </a:r>
          </a:p>
          <a:p>
            <a:pPr marL="0" indent="0">
              <a:buNone/>
            </a:pPr>
            <a:endParaRPr lang="en-US" sz="2600" b="0" i="0" dirty="0">
              <a:solidFill>
                <a:srgbClr val="000000"/>
              </a:solidFill>
              <a:effectLst/>
              <a:ea typeface="Roboto" panose="02000000000000000000" pitchFamily="2" charset="0"/>
              <a:cs typeface="Roboto" panose="02000000000000000000" pitchFamily="2" charset="0"/>
            </a:endParaRPr>
          </a:p>
          <a:p>
            <a:r>
              <a:rPr lang="en-US" b="0" i="0" dirty="0">
                <a:solidFill>
                  <a:srgbClr val="000000"/>
                </a:solidFill>
                <a:effectLst/>
                <a:ea typeface="Roboto" panose="02000000000000000000" pitchFamily="2" charset="0"/>
                <a:cs typeface="Roboto" panose="02000000000000000000" pitchFamily="2" charset="0"/>
              </a:rPr>
              <a:t> </a:t>
            </a:r>
            <a:r>
              <a:rPr lang="en-US" sz="2600" b="0" i="0" dirty="0">
                <a:solidFill>
                  <a:srgbClr val="000000"/>
                </a:solidFill>
                <a:effectLst/>
                <a:ea typeface="Roboto" panose="02000000000000000000" pitchFamily="2" charset="0"/>
                <a:cs typeface="Roboto" panose="02000000000000000000" pitchFamily="2" charset="0"/>
              </a:rPr>
              <a:t>First, the attacker must observe and record sessions between the server and the client that use any version of SSL or TLS.</a:t>
            </a:r>
          </a:p>
          <a:p>
            <a:pPr marL="0" indent="0">
              <a:buNone/>
            </a:pPr>
            <a:endParaRPr lang="en-US" sz="2600" b="0" i="0" dirty="0">
              <a:solidFill>
                <a:srgbClr val="000000"/>
              </a:solidFill>
              <a:effectLst/>
              <a:ea typeface="Roboto" panose="02000000000000000000" pitchFamily="2" charset="0"/>
              <a:cs typeface="Roboto" panose="02000000000000000000" pitchFamily="2" charset="0"/>
            </a:endParaRPr>
          </a:p>
          <a:p>
            <a:r>
              <a:rPr lang="en-US" b="0" i="0" dirty="0">
                <a:solidFill>
                  <a:srgbClr val="000000"/>
                </a:solidFill>
                <a:effectLst/>
                <a:ea typeface="Roboto" panose="02000000000000000000" pitchFamily="2" charset="0"/>
                <a:cs typeface="Roboto" panose="02000000000000000000" pitchFamily="2" charset="0"/>
              </a:rPr>
              <a:t> </a:t>
            </a:r>
            <a:r>
              <a:rPr lang="en-US" sz="2400" b="0" i="0" dirty="0">
                <a:solidFill>
                  <a:srgbClr val="000000"/>
                </a:solidFill>
                <a:effectLst/>
                <a:ea typeface="Roboto" panose="02000000000000000000" pitchFamily="2" charset="0"/>
                <a:cs typeface="Roboto" panose="02000000000000000000" pitchFamily="2" charset="0"/>
              </a:rPr>
              <a:t>For DROWN to work, these sessions must also use RSA cipher suites. Eventually, one of these recorded sessions will be decrypted.</a:t>
            </a:r>
            <a:endParaRPr lang="en-CA" sz="2400" dirty="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3451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FB2B-92DD-9709-B37A-88A623477AE4}"/>
              </a:ext>
            </a:extLst>
          </p:cNvPr>
          <p:cNvSpPr>
            <a:spLocks noGrp="1"/>
          </p:cNvSpPr>
          <p:nvPr>
            <p:ph type="title"/>
          </p:nvPr>
        </p:nvSpPr>
        <p:spPr/>
        <p:txBody>
          <a:bodyPr/>
          <a:lstStyle/>
          <a:p>
            <a:r>
              <a:rPr lang="en-CA" dirty="0"/>
              <a:t>Working</a:t>
            </a:r>
          </a:p>
        </p:txBody>
      </p:sp>
      <p:sp>
        <p:nvSpPr>
          <p:cNvPr id="3" name="Content Placeholder 2">
            <a:extLst>
              <a:ext uri="{FF2B5EF4-FFF2-40B4-BE49-F238E27FC236}">
                <a16:creationId xmlns:a16="http://schemas.microsoft.com/office/drawing/2014/main" id="{D2C466AF-8BA3-DD96-6AB6-C3789C728E45}"/>
              </a:ext>
            </a:extLst>
          </p:cNvPr>
          <p:cNvSpPr>
            <a:spLocks noGrp="1"/>
          </p:cNvSpPr>
          <p:nvPr>
            <p:ph idx="1"/>
          </p:nvPr>
        </p:nvSpPr>
        <p:spPr/>
        <p:txBody>
          <a:bodyPr>
            <a:normAutofit lnSpcReduction="10000"/>
          </a:bodyPr>
          <a:lstStyle/>
          <a:p>
            <a:r>
              <a:rPr lang="en-US" sz="2400" b="0" i="0" dirty="0">
                <a:solidFill>
                  <a:srgbClr val="000000"/>
                </a:solidFill>
                <a:effectLst/>
                <a:ea typeface="Roboto" panose="02000000000000000000" pitchFamily="2" charset="0"/>
                <a:cs typeface="Roboto" panose="02000000000000000000" pitchFamily="2" charset="0"/>
              </a:rPr>
              <a:t>At the second stage of the attack, the attacker has captured the usual client/server handshake. </a:t>
            </a:r>
          </a:p>
          <a:p>
            <a:endParaRPr lang="en-US" sz="2400" b="0" i="0" dirty="0">
              <a:solidFill>
                <a:srgbClr val="000000"/>
              </a:solidFill>
              <a:effectLst/>
              <a:ea typeface="Roboto" panose="02000000000000000000" pitchFamily="2" charset="0"/>
              <a:cs typeface="Roboto" panose="02000000000000000000" pitchFamily="2" charset="0"/>
            </a:endParaRPr>
          </a:p>
          <a:p>
            <a:r>
              <a:rPr lang="en-US" sz="2400" b="0" i="0" dirty="0">
                <a:solidFill>
                  <a:srgbClr val="000000"/>
                </a:solidFill>
                <a:effectLst/>
                <a:ea typeface="Roboto" panose="02000000000000000000" pitchFamily="2" charset="0"/>
                <a:cs typeface="Roboto" panose="02000000000000000000" pitchFamily="2" charset="0"/>
              </a:rPr>
              <a:t>They then create multiple connections to the server using the cross-protocol vulnerability. </a:t>
            </a:r>
          </a:p>
          <a:p>
            <a:endParaRPr lang="en-US" sz="2400" b="0" i="0" dirty="0">
              <a:solidFill>
                <a:srgbClr val="000000"/>
              </a:solidFill>
              <a:effectLst/>
              <a:ea typeface="Roboto" panose="02000000000000000000" pitchFamily="2" charset="0"/>
              <a:cs typeface="Roboto" panose="02000000000000000000" pitchFamily="2" charset="0"/>
            </a:endParaRPr>
          </a:p>
          <a:p>
            <a:r>
              <a:rPr lang="en-US" sz="2400" b="0" i="0" dirty="0">
                <a:solidFill>
                  <a:srgbClr val="000000"/>
                </a:solidFill>
                <a:effectLst/>
                <a:ea typeface="Roboto" panose="02000000000000000000" pitchFamily="2" charset="0"/>
                <a:cs typeface="Roboto" panose="02000000000000000000" pitchFamily="2" charset="0"/>
              </a:rPr>
              <a:t>They establish SSLv2 connections to the server, and since the server allows these connections, it is open to exposure.</a:t>
            </a:r>
          </a:p>
          <a:p>
            <a:pPr marL="0" indent="0">
              <a:buNone/>
            </a:pPr>
            <a:endParaRPr lang="en-US" sz="2400" b="0" i="0" dirty="0">
              <a:solidFill>
                <a:srgbClr val="000000"/>
              </a:solidFill>
              <a:effectLst/>
              <a:ea typeface="Roboto" panose="02000000000000000000" pitchFamily="2" charset="0"/>
              <a:cs typeface="Roboto" panose="02000000000000000000" pitchFamily="2" charset="0"/>
            </a:endParaRPr>
          </a:p>
          <a:p>
            <a:r>
              <a:rPr lang="en-US" sz="2400" b="0" i="0" dirty="0">
                <a:solidFill>
                  <a:srgbClr val="000000"/>
                </a:solidFill>
                <a:effectLst/>
                <a:ea typeface="Roboto" panose="02000000000000000000" pitchFamily="2" charset="0"/>
                <a:cs typeface="Roboto" panose="02000000000000000000" pitchFamily="2" charset="0"/>
              </a:rPr>
              <a:t>These connections are modified handshake messages that target the RSA ciphertext  because unpadded RSA, as used in SSLv2 can be changed. </a:t>
            </a:r>
          </a:p>
        </p:txBody>
      </p:sp>
    </p:spTree>
    <p:extLst>
      <p:ext uri="{BB962C8B-B14F-4D97-AF65-F5344CB8AC3E}">
        <p14:creationId xmlns:p14="http://schemas.microsoft.com/office/powerpoint/2010/main" val="14706872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93</TotalTime>
  <Words>864</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Söhne</vt:lpstr>
      <vt:lpstr>Office Theme</vt:lpstr>
      <vt:lpstr>CRIME (CVE-2012-4929)</vt:lpstr>
      <vt:lpstr>Working</vt:lpstr>
      <vt:lpstr>Mitigation</vt:lpstr>
      <vt:lpstr>FREAK (CVE-2015-0204)</vt:lpstr>
      <vt:lpstr>Working</vt:lpstr>
      <vt:lpstr>Mitigation</vt:lpstr>
      <vt:lpstr>DROWN (CVE-2016-0800)</vt:lpstr>
      <vt:lpstr>Working</vt:lpstr>
      <vt:lpstr>Working</vt:lpstr>
      <vt:lpstr>Working</vt:lpstr>
      <vt:lpstr>Mitigation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(CVE-2012-4929)</dc:title>
  <dc:creator>Sai Venkata Lakshmi Soumya Challa</dc:creator>
  <cp:lastModifiedBy>Sai Venkata Lakshmi Soumya Challa</cp:lastModifiedBy>
  <cp:revision>2</cp:revision>
  <dcterms:created xsi:type="dcterms:W3CDTF">2023-03-31T23:26:24Z</dcterms:created>
  <dcterms:modified xsi:type="dcterms:W3CDTF">2023-04-01T00:59:40Z</dcterms:modified>
</cp:coreProperties>
</file>