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0" r:id="rId3"/>
    <p:sldId id="261" r:id="rId4"/>
    <p:sldId id="262" r:id="rId5"/>
    <p:sldId id="263" r:id="rId6"/>
    <p:sldId id="265"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esh Mannam" userId="89020de2507301fa" providerId="LiveId" clId="{370D20CF-39D3-4F68-B0A4-66160E12677B}"/>
    <pc:docChg chg="undo custSel modSld">
      <pc:chgData name="Venkatesh Mannam" userId="89020de2507301fa" providerId="LiveId" clId="{370D20CF-39D3-4F68-B0A4-66160E12677B}" dt="2023-04-01T03:17:21.989" v="23" actId="20577"/>
      <pc:docMkLst>
        <pc:docMk/>
      </pc:docMkLst>
      <pc:sldChg chg="addSp delSp modSp mod">
        <pc:chgData name="Venkatesh Mannam" userId="89020de2507301fa" providerId="LiveId" clId="{370D20CF-39D3-4F68-B0A4-66160E12677B}" dt="2023-04-01T03:16:27.675" v="4" actId="113"/>
        <pc:sldMkLst>
          <pc:docMk/>
          <pc:sldMk cId="2369447694" sldId="261"/>
        </pc:sldMkLst>
        <pc:spChg chg="mod">
          <ac:chgData name="Venkatesh Mannam" userId="89020de2507301fa" providerId="LiveId" clId="{370D20CF-39D3-4F68-B0A4-66160E12677B}" dt="2023-04-01T03:16:27.675" v="4" actId="113"/>
          <ac:spMkLst>
            <pc:docMk/>
            <pc:sldMk cId="2369447694" sldId="261"/>
            <ac:spMk id="2" creationId="{86794E8D-5D64-A17D-FBDF-F68433C918D7}"/>
          </ac:spMkLst>
        </pc:spChg>
        <pc:spChg chg="mod">
          <ac:chgData name="Venkatesh Mannam" userId="89020de2507301fa" providerId="LiveId" clId="{370D20CF-39D3-4F68-B0A4-66160E12677B}" dt="2023-04-01T03:15:58.664" v="0" actId="255"/>
          <ac:spMkLst>
            <pc:docMk/>
            <pc:sldMk cId="2369447694" sldId="261"/>
            <ac:spMk id="3" creationId="{51F72477-DB28-534A-FA6E-29DB14202EF2}"/>
          </ac:spMkLst>
        </pc:spChg>
        <pc:graphicFrameChg chg="add del modGraphic">
          <ac:chgData name="Venkatesh Mannam" userId="89020de2507301fa" providerId="LiveId" clId="{370D20CF-39D3-4F68-B0A4-66160E12677B}" dt="2023-04-01T03:16:21.300" v="3" actId="27309"/>
          <ac:graphicFrameMkLst>
            <pc:docMk/>
            <pc:sldMk cId="2369447694" sldId="261"/>
            <ac:graphicFrameMk id="6" creationId="{BBB95571-D8C3-37AC-0C8D-D39F5362F7CB}"/>
          </ac:graphicFrameMkLst>
        </pc:graphicFrameChg>
        <pc:picChg chg="mod">
          <ac:chgData name="Venkatesh Mannam" userId="89020de2507301fa" providerId="LiveId" clId="{370D20CF-39D3-4F68-B0A4-66160E12677B}" dt="2023-04-01T03:16:01.847" v="1" actId="14100"/>
          <ac:picMkLst>
            <pc:docMk/>
            <pc:sldMk cId="2369447694" sldId="261"/>
            <ac:picMk id="5" creationId="{A34BDF9A-AC10-D6FE-F8D0-91A4AC86480C}"/>
          </ac:picMkLst>
        </pc:picChg>
      </pc:sldChg>
      <pc:sldChg chg="modSp mod">
        <pc:chgData name="Venkatesh Mannam" userId="89020de2507301fa" providerId="LiveId" clId="{370D20CF-39D3-4F68-B0A4-66160E12677B}" dt="2023-04-01T03:16:42.652" v="7" actId="113"/>
        <pc:sldMkLst>
          <pc:docMk/>
          <pc:sldMk cId="1466914105" sldId="262"/>
        </pc:sldMkLst>
        <pc:spChg chg="mod">
          <ac:chgData name="Venkatesh Mannam" userId="89020de2507301fa" providerId="LiveId" clId="{370D20CF-39D3-4F68-B0A4-66160E12677B}" dt="2023-04-01T03:16:42.652" v="7" actId="113"/>
          <ac:spMkLst>
            <pc:docMk/>
            <pc:sldMk cId="1466914105" sldId="262"/>
            <ac:spMk id="2" creationId="{0C5A33B2-2968-06AE-5866-F3BF97A7AAE2}"/>
          </ac:spMkLst>
        </pc:spChg>
      </pc:sldChg>
      <pc:sldChg chg="modSp mod">
        <pc:chgData name="Venkatesh Mannam" userId="89020de2507301fa" providerId="LiveId" clId="{370D20CF-39D3-4F68-B0A4-66160E12677B}" dt="2023-04-01T03:17:21.989" v="23" actId="20577"/>
        <pc:sldMkLst>
          <pc:docMk/>
          <pc:sldMk cId="823181166" sldId="263"/>
        </pc:sldMkLst>
        <pc:spChg chg="mod">
          <ac:chgData name="Venkatesh Mannam" userId="89020de2507301fa" providerId="LiveId" clId="{370D20CF-39D3-4F68-B0A4-66160E12677B}" dt="2023-04-01T03:17:21.989" v="23" actId="20577"/>
          <ac:spMkLst>
            <pc:docMk/>
            <pc:sldMk cId="823181166" sldId="263"/>
            <ac:spMk id="2" creationId="{73806D93-5294-1449-FEEA-D840618815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1425" y="82575"/>
            <a:ext cx="9022500" cy="766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400" b="1" dirty="0">
                <a:latin typeface="Times New Roman" panose="02020603050405020304" pitchFamily="18" charset="0"/>
                <a:cs typeface="Times New Roman" panose="02020603050405020304" pitchFamily="18" charset="0"/>
              </a:rPr>
              <a:t>Working nature of TLS and SSL to secure data</a:t>
            </a:r>
            <a:endParaRPr sz="1400" b="1"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121425" y="991400"/>
            <a:ext cx="8961000" cy="415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200" dirty="0">
                <a:solidFill>
                  <a:srgbClr val="374151"/>
                </a:solidFill>
                <a:highlight>
                  <a:srgbClr val="F7F7F8"/>
                </a:highlight>
                <a:latin typeface="Times New Roman"/>
                <a:ea typeface="Times New Roman"/>
                <a:cs typeface="Times New Roman"/>
                <a:sym typeface="Times New Roman"/>
              </a:rPr>
              <a:t>TLS (Transport Layer Security) and SSL (Secure Sockets Layer) are cryptographic protocols that are used to secure data transmitted over the internet. They work by establishing an encrypted connection between two parties, such as a client and a server, in order to protect the confidentiality and integrity of the data being transmitted.</a:t>
            </a:r>
          </a:p>
          <a:p>
            <a:pPr marL="0" lvl="0" indent="0" algn="l" rtl="0">
              <a:spcBef>
                <a:spcPts val="0"/>
              </a:spcBef>
              <a:spcAft>
                <a:spcPts val="0"/>
              </a:spcAft>
              <a:buNone/>
            </a:pPr>
            <a:endParaRPr sz="1400" dirty="0">
              <a:solidFill>
                <a:srgbClr val="374151"/>
              </a:solidFill>
              <a:highlight>
                <a:srgbClr val="F7F7F8"/>
              </a:highlight>
              <a:latin typeface="Times New Roman"/>
              <a:ea typeface="Times New Roman"/>
              <a:cs typeface="Times New Roman"/>
              <a:sym typeface="Times New Roman"/>
            </a:endParaRPr>
          </a:p>
          <a:p>
            <a:pPr marL="0" lvl="0" indent="0" algn="l" rtl="0">
              <a:spcBef>
                <a:spcPts val="0"/>
              </a:spcBef>
              <a:spcAft>
                <a:spcPts val="0"/>
              </a:spcAft>
              <a:buNone/>
            </a:pPr>
            <a:endParaRPr sz="1600" dirty="0">
              <a:solidFill>
                <a:srgbClr val="374151"/>
              </a:solidFill>
              <a:highlight>
                <a:srgbClr val="F7F7F8"/>
              </a:highlight>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121425" y="1769327"/>
            <a:ext cx="8785924" cy="3099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C1D0-58FF-325C-7BAF-A519AE63FDD5}"/>
              </a:ext>
            </a:extLst>
          </p:cNvPr>
          <p:cNvSpPr>
            <a:spLocks noGrp="1"/>
          </p:cNvSpPr>
          <p:nvPr>
            <p:ph type="title"/>
          </p:nvPr>
        </p:nvSpPr>
        <p:spPr>
          <a:xfrm>
            <a:off x="215056" y="351786"/>
            <a:ext cx="8520600" cy="841800"/>
          </a:xfrm>
        </p:spPr>
        <p:txBody>
          <a:bodyPr>
            <a:normAutofit/>
          </a:bodyPr>
          <a:lstStyle/>
          <a:p>
            <a:pPr algn="l"/>
            <a:r>
              <a:rPr lang="en" sz="1400" b="1" dirty="0">
                <a:solidFill>
                  <a:srgbClr val="374151"/>
                </a:solidFill>
                <a:highlight>
                  <a:srgbClr val="F7F7F8"/>
                </a:highlight>
                <a:latin typeface="Times New Roman" panose="02020603050405020304" pitchFamily="18" charset="0"/>
                <a:ea typeface="Roboto"/>
                <a:cs typeface="Times New Roman" panose="02020603050405020304" pitchFamily="18" charset="0"/>
                <a:sym typeface="Roboto"/>
              </a:rPr>
              <a:t>TLS/SSL Handshake Process</a:t>
            </a:r>
            <a:endParaRPr lang="en-CA" sz="14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68D824D-8D43-E440-DAB6-3AC54874A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1873" y="899531"/>
            <a:ext cx="5122127" cy="35683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987FA2-D682-2C91-7CC8-262198D17EDA}"/>
              </a:ext>
            </a:extLst>
          </p:cNvPr>
          <p:cNvSpPr txBox="1"/>
          <p:nvPr/>
        </p:nvSpPr>
        <p:spPr>
          <a:xfrm>
            <a:off x="460917" y="1308410"/>
            <a:ext cx="3419707" cy="341632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TLS/SSL handshake process is the initial negotiation between a client (such as a web browser) and a server that establishes a secure communication channel. The handshake process involves the following steps between client and server.</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Client Hello</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Server Hello</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Certificate</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Client Key Exchange</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Server Key Exchange</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Certificate Request</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Certificate Verify</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Finished</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Secure Data Transfer</a:t>
            </a:r>
          </a:p>
          <a:p>
            <a:r>
              <a:rPr lang="en-US" sz="1200" dirty="0">
                <a:latin typeface="Times New Roman" panose="02020603050405020304" pitchFamily="18" charset="0"/>
                <a:cs typeface="Times New Roman" panose="02020603050405020304" pitchFamily="18" charset="0"/>
              </a:rPr>
              <a:t>Overall, the TLS/SSL handshake process ensures that both the client and server can authenticate each other, negotiate a secure encryption algorithm, and establish a secure channel for data transfer</a:t>
            </a:r>
            <a:r>
              <a:rPr lang="en-US" sz="1200" b="0" i="0" dirty="0">
                <a:solidFill>
                  <a:srgbClr val="374151"/>
                </a:solidFill>
                <a:effectLst/>
                <a:latin typeface="Times New Roman" panose="02020603050405020304" pitchFamily="18" charset="0"/>
                <a:cs typeface="Times New Roman" panose="02020603050405020304" pitchFamily="18" charset="0"/>
              </a:rPr>
              <a:t>.</a:t>
            </a: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27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4E8D-5D64-A17D-FBDF-F68433C918D7}"/>
              </a:ext>
            </a:extLst>
          </p:cNvPr>
          <p:cNvSpPr>
            <a:spLocks noGrp="1"/>
          </p:cNvSpPr>
          <p:nvPr>
            <p:ph type="title"/>
          </p:nvPr>
        </p:nvSpPr>
        <p:spPr>
          <a:xfrm>
            <a:off x="311700" y="371708"/>
            <a:ext cx="4364378" cy="587297"/>
          </a:xfrm>
        </p:spPr>
        <p:txBody>
          <a:bodyPr>
            <a:normAutofit/>
          </a:bodyPr>
          <a:lstStyle/>
          <a:p>
            <a:pPr algn="l"/>
            <a:r>
              <a:rPr lang="en-CA" sz="1600" b="1" i="0" dirty="0">
                <a:solidFill>
                  <a:srgbClr val="374151"/>
                </a:solidFill>
                <a:effectLst/>
                <a:latin typeface="Times New Roman" panose="02020603050405020304" pitchFamily="18" charset="0"/>
                <a:cs typeface="Times New Roman" panose="02020603050405020304" pitchFamily="18" charset="0"/>
              </a:rPr>
              <a:t>Certificate Validation</a:t>
            </a:r>
            <a:endParaRPr lang="en-CA"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1F72477-DB28-534A-FA6E-29DB14202EF2}"/>
              </a:ext>
            </a:extLst>
          </p:cNvPr>
          <p:cNvSpPr txBox="1"/>
          <p:nvPr/>
        </p:nvSpPr>
        <p:spPr>
          <a:xfrm>
            <a:off x="208155" y="1419922"/>
            <a:ext cx="4735551" cy="2677656"/>
          </a:xfrm>
          <a:prstGeom prst="rect">
            <a:avLst/>
          </a:prstGeom>
          <a:noFill/>
        </p:spPr>
        <p:txBody>
          <a:bodyPr wrap="square" rtlCol="0">
            <a:spAutoFit/>
          </a:bodyPr>
          <a:lstStyle/>
          <a:p>
            <a:pPr algn="just">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Certificate validation is the process of verifying the authenticity of a digital certificate presented by a server during a TLS/SSL handshake and  involves checking the certificate chain, expiration date, revocation status, and certificate information</a:t>
            </a:r>
          </a:p>
          <a:p>
            <a:pPr algn="just"/>
            <a:endParaRPr lang="en-US" sz="12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Certificate validation is a critical step in ensuring the security and integrity of TLS/SSL communications.</a:t>
            </a:r>
          </a:p>
          <a:p>
            <a:pPr algn="just"/>
            <a:endParaRPr lang="en-US" sz="12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Failure to validate certificates can result in security breaches, which can be costly and damaging to an organization's reputation</a:t>
            </a:r>
          </a:p>
          <a:p>
            <a:pPr algn="just"/>
            <a:endParaRPr lang="en-US" sz="12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Best practices for certificate validation include using trusted Certificate Authorities, regularly updating certificates, implementing certificate validation checks, and using modern TLS versions and encryption ciphers</a:t>
            </a:r>
          </a:p>
        </p:txBody>
      </p:sp>
      <p:pic>
        <p:nvPicPr>
          <p:cNvPr id="5" name="Picture 4">
            <a:extLst>
              <a:ext uri="{FF2B5EF4-FFF2-40B4-BE49-F238E27FC236}">
                <a16:creationId xmlns:a16="http://schemas.microsoft.com/office/drawing/2014/main" id="{A34BDF9A-AC10-D6FE-F8D0-91A4AC86480C}"/>
              </a:ext>
            </a:extLst>
          </p:cNvPr>
          <p:cNvPicPr>
            <a:picLocks noChangeAspect="1"/>
          </p:cNvPicPr>
          <p:nvPr/>
        </p:nvPicPr>
        <p:blipFill>
          <a:blip r:embed="rId2"/>
          <a:stretch>
            <a:fillRect/>
          </a:stretch>
        </p:blipFill>
        <p:spPr>
          <a:xfrm>
            <a:off x="4869366" y="959005"/>
            <a:ext cx="3962934" cy="3694771"/>
          </a:xfrm>
          <a:prstGeom prst="rect">
            <a:avLst/>
          </a:prstGeom>
        </p:spPr>
      </p:pic>
    </p:spTree>
    <p:extLst>
      <p:ext uri="{BB962C8B-B14F-4D97-AF65-F5344CB8AC3E}">
        <p14:creationId xmlns:p14="http://schemas.microsoft.com/office/powerpoint/2010/main" val="236944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33B2-2968-06AE-5866-F3BF97A7AAE2}"/>
              </a:ext>
            </a:extLst>
          </p:cNvPr>
          <p:cNvSpPr>
            <a:spLocks noGrp="1"/>
          </p:cNvSpPr>
          <p:nvPr>
            <p:ph type="title"/>
          </p:nvPr>
        </p:nvSpPr>
        <p:spPr>
          <a:xfrm>
            <a:off x="192754" y="314616"/>
            <a:ext cx="8520600" cy="841800"/>
          </a:xfrm>
        </p:spPr>
        <p:txBody>
          <a:bodyPr>
            <a:normAutofit/>
          </a:bodyPr>
          <a:lstStyle/>
          <a:p>
            <a:pPr algn="l"/>
            <a:r>
              <a:rPr lang="en-CA" sz="1400" b="1" i="0" dirty="0">
                <a:solidFill>
                  <a:srgbClr val="374151"/>
                </a:solidFill>
                <a:effectLst/>
                <a:latin typeface="Times New Roman" panose="02020603050405020304" pitchFamily="18" charset="0"/>
                <a:cs typeface="Times New Roman" panose="02020603050405020304" pitchFamily="18" charset="0"/>
              </a:rPr>
              <a:t>Key Exchange</a:t>
            </a:r>
            <a:endParaRPr lang="en-CA" sz="1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1AE7CC-2CFD-3211-EC8C-E22AF43DDBA9}"/>
              </a:ext>
            </a:extLst>
          </p:cNvPr>
          <p:cNvSpPr txBox="1"/>
          <p:nvPr/>
        </p:nvSpPr>
        <p:spPr>
          <a:xfrm>
            <a:off x="267630" y="1293541"/>
            <a:ext cx="4735550" cy="2893100"/>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Key exchange is the process of securely exchanging cryptographic keys between two parties to establish a secure communication channel and involves the use of public-key cryptography or key agreement protocols</a:t>
            </a:r>
          </a:p>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Public-key cryptography involves the use of asymmetric encryption algorithms, where each party has a public and private key</a:t>
            </a:r>
          </a:p>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Key agreement protocols, such as Diffie-Hellman, allow two parties to establish a shared secret key without transmitting it over the network</a:t>
            </a:r>
          </a:p>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Key exchange is important because it ensures that the communication channel is secure and that the transmitted data is encrypted</a:t>
            </a:r>
          </a:p>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Failure to properly perform key exchange can result in security breaches, where an attacker can intercept and read sensitive information</a:t>
            </a:r>
          </a:p>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Best practices for key exchange include using strong encryption algorithms, implementing perfect forward secrecy, and regularly updating keys to prevent attacks</a:t>
            </a:r>
          </a:p>
          <a:p>
            <a:endParaRPr lang="en-CA" dirty="0"/>
          </a:p>
        </p:txBody>
      </p:sp>
      <p:pic>
        <p:nvPicPr>
          <p:cNvPr id="5" name="Picture 4">
            <a:extLst>
              <a:ext uri="{FF2B5EF4-FFF2-40B4-BE49-F238E27FC236}">
                <a16:creationId xmlns:a16="http://schemas.microsoft.com/office/drawing/2014/main" id="{A076773B-6E76-E8D5-A20C-CC635BD26F88}"/>
              </a:ext>
            </a:extLst>
          </p:cNvPr>
          <p:cNvPicPr>
            <a:picLocks noChangeAspect="1"/>
          </p:cNvPicPr>
          <p:nvPr/>
        </p:nvPicPr>
        <p:blipFill>
          <a:blip r:embed="rId2"/>
          <a:stretch>
            <a:fillRect/>
          </a:stretch>
        </p:blipFill>
        <p:spPr>
          <a:xfrm>
            <a:off x="5159298" y="925687"/>
            <a:ext cx="3717071" cy="3292125"/>
          </a:xfrm>
          <a:prstGeom prst="rect">
            <a:avLst/>
          </a:prstGeom>
        </p:spPr>
      </p:pic>
    </p:spTree>
    <p:extLst>
      <p:ext uri="{BB962C8B-B14F-4D97-AF65-F5344CB8AC3E}">
        <p14:creationId xmlns:p14="http://schemas.microsoft.com/office/powerpoint/2010/main" val="146691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6D93-5294-1449-FEEA-D8406188157C}"/>
              </a:ext>
            </a:extLst>
          </p:cNvPr>
          <p:cNvSpPr>
            <a:spLocks noGrp="1"/>
          </p:cNvSpPr>
          <p:nvPr>
            <p:ph type="title"/>
          </p:nvPr>
        </p:nvSpPr>
        <p:spPr>
          <a:xfrm>
            <a:off x="73808" y="381523"/>
            <a:ext cx="3561490" cy="525443"/>
          </a:xfrm>
        </p:spPr>
        <p:txBody>
          <a:bodyPr>
            <a:normAutofit/>
          </a:bodyPr>
          <a:lstStyle/>
          <a:p>
            <a:pPr algn="l"/>
            <a:r>
              <a:rPr lang="en-CA" sz="1400" b="1">
                <a:latin typeface="Times New Roman" panose="02020603050405020304" pitchFamily="18" charset="0"/>
                <a:cs typeface="Times New Roman" panose="02020603050405020304" pitchFamily="18" charset="0"/>
              </a:rPr>
              <a:t>       Data </a:t>
            </a:r>
            <a:r>
              <a:rPr lang="en-CA" sz="1400" b="1" dirty="0">
                <a:latin typeface="Times New Roman" panose="02020603050405020304" pitchFamily="18" charset="0"/>
                <a:cs typeface="Times New Roman" panose="02020603050405020304" pitchFamily="18" charset="0"/>
              </a:rPr>
              <a:t>encryption</a:t>
            </a:r>
          </a:p>
        </p:txBody>
      </p:sp>
      <p:sp>
        <p:nvSpPr>
          <p:cNvPr id="3" name="TextBox 2">
            <a:extLst>
              <a:ext uri="{FF2B5EF4-FFF2-40B4-BE49-F238E27FC236}">
                <a16:creationId xmlns:a16="http://schemas.microsoft.com/office/drawing/2014/main" id="{42E01972-CEA6-E152-296A-652379EB17E8}"/>
              </a:ext>
            </a:extLst>
          </p:cNvPr>
          <p:cNvSpPr txBox="1"/>
          <p:nvPr/>
        </p:nvSpPr>
        <p:spPr>
          <a:xfrm>
            <a:off x="356839" y="1085385"/>
            <a:ext cx="5025483" cy="2523768"/>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Data encryption is the process of transforming plaintext into ciphertext using an encryption algorithm and a secret key</a:t>
            </a:r>
          </a:p>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Encryption algorithms can be symmetric, where the same key is used for both encryption and decryption, or asymmetric, where different keys are used for encryption and decryption</a:t>
            </a:r>
          </a:p>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Data encryption is important because it ensures that the transmitted data is secure and cannot be read by unauthorized parties</a:t>
            </a:r>
          </a:p>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Failure to properly encrypt data can result in security breaches and compromise of sensitive information</a:t>
            </a:r>
          </a:p>
          <a:p>
            <a:pPr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Best practices for data encryption include using strong encryption algorithms, implementing key management procedures, and regularly updating keys to prevent attacks</a:t>
            </a:r>
          </a:p>
          <a:p>
            <a:endParaRPr lang="en-CA" dirty="0"/>
          </a:p>
        </p:txBody>
      </p:sp>
      <p:pic>
        <p:nvPicPr>
          <p:cNvPr id="7" name="Picture 6">
            <a:extLst>
              <a:ext uri="{FF2B5EF4-FFF2-40B4-BE49-F238E27FC236}">
                <a16:creationId xmlns:a16="http://schemas.microsoft.com/office/drawing/2014/main" id="{C5FD2B8E-7FC7-5FC2-5A9A-1AF252D09F9E}"/>
              </a:ext>
            </a:extLst>
          </p:cNvPr>
          <p:cNvPicPr>
            <a:picLocks noChangeAspect="1"/>
          </p:cNvPicPr>
          <p:nvPr/>
        </p:nvPicPr>
        <p:blipFill>
          <a:blip r:embed="rId2"/>
          <a:stretch>
            <a:fillRect/>
          </a:stretch>
        </p:blipFill>
        <p:spPr>
          <a:xfrm>
            <a:off x="5332256" y="579511"/>
            <a:ext cx="3811744" cy="3583640"/>
          </a:xfrm>
          <a:prstGeom prst="rect">
            <a:avLst/>
          </a:prstGeom>
        </p:spPr>
      </p:pic>
    </p:spTree>
    <p:extLst>
      <p:ext uri="{BB962C8B-B14F-4D97-AF65-F5344CB8AC3E}">
        <p14:creationId xmlns:p14="http://schemas.microsoft.com/office/powerpoint/2010/main" val="82318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2492-7363-DD22-D777-C074D32AFF43}"/>
              </a:ext>
            </a:extLst>
          </p:cNvPr>
          <p:cNvSpPr>
            <a:spLocks noGrp="1"/>
          </p:cNvSpPr>
          <p:nvPr>
            <p:ph type="title"/>
          </p:nvPr>
        </p:nvSpPr>
        <p:spPr>
          <a:xfrm>
            <a:off x="311700" y="275064"/>
            <a:ext cx="4371812" cy="825190"/>
          </a:xfrm>
        </p:spPr>
        <p:txBody>
          <a:bodyPr>
            <a:normAutofit/>
          </a:bodyPr>
          <a:lstStyle/>
          <a:p>
            <a:pPr algn="l"/>
            <a:r>
              <a:rPr lang="en-CA" sz="1400" dirty="0">
                <a:latin typeface="Times New Roman" panose="02020603050405020304" pitchFamily="18" charset="0"/>
                <a:cs typeface="Times New Roman" panose="02020603050405020304" pitchFamily="18" charset="0"/>
              </a:rPr>
              <a:t>Session Termination</a:t>
            </a:r>
          </a:p>
        </p:txBody>
      </p:sp>
      <p:sp>
        <p:nvSpPr>
          <p:cNvPr id="3" name="TextBox 2">
            <a:extLst>
              <a:ext uri="{FF2B5EF4-FFF2-40B4-BE49-F238E27FC236}">
                <a16:creationId xmlns:a16="http://schemas.microsoft.com/office/drawing/2014/main" id="{F7FF4FBD-58E8-2C83-A618-F70324D0C0AC}"/>
              </a:ext>
            </a:extLst>
          </p:cNvPr>
          <p:cNvSpPr txBox="1"/>
          <p:nvPr/>
        </p:nvSpPr>
        <p:spPr>
          <a:xfrm>
            <a:off x="416312" y="1048215"/>
            <a:ext cx="5471532" cy="2492990"/>
          </a:xfrm>
          <a:prstGeom prst="rect">
            <a:avLst/>
          </a:prstGeom>
          <a:noFill/>
        </p:spPr>
        <p:txBody>
          <a:bodyPr wrap="square" rtlCol="0">
            <a:spAutoFit/>
          </a:bodyPr>
          <a:lstStyle/>
          <a:p>
            <a:pPr marL="285750" indent="-285750"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Session termination refers to the process of ending a TLS/SSL session between a client and a server. It is important because it allows for the secure exchange of information between the client and server. By properly terminating the session, the confidentiality, integrity, and authenticity of the data being exchanged is maintained.</a:t>
            </a:r>
          </a:p>
          <a:p>
            <a:pPr algn="l"/>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In TLS/SSL, session termination occurs when either the client or server sends a "</a:t>
            </a:r>
            <a:r>
              <a:rPr lang="en-US" sz="1200" b="0" i="0" dirty="0" err="1">
                <a:solidFill>
                  <a:srgbClr val="374151"/>
                </a:solidFill>
                <a:effectLst/>
                <a:latin typeface="Times New Roman" panose="02020603050405020304" pitchFamily="18" charset="0"/>
                <a:cs typeface="Times New Roman" panose="02020603050405020304" pitchFamily="18" charset="0"/>
              </a:rPr>
              <a:t>close_notify</a:t>
            </a:r>
            <a:r>
              <a:rPr lang="en-US" sz="1200" b="0" i="0" dirty="0">
                <a:solidFill>
                  <a:srgbClr val="374151"/>
                </a:solidFill>
                <a:effectLst/>
                <a:latin typeface="Times New Roman" panose="02020603050405020304" pitchFamily="18" charset="0"/>
                <a:cs typeface="Times New Roman" panose="02020603050405020304" pitchFamily="18" charset="0"/>
              </a:rPr>
              <a:t>" message to the other party. This message signals the end of the session and ensures that any remaining data is properly transmitted.</a:t>
            </a:r>
          </a:p>
          <a:p>
            <a:pPr algn="l"/>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One of the challenges in session termination is ensuring that all data has been transmitted and that the session is properly closed to prevent any unauthorized access.</a:t>
            </a:r>
          </a:p>
        </p:txBody>
      </p:sp>
    </p:spTree>
    <p:extLst>
      <p:ext uri="{BB962C8B-B14F-4D97-AF65-F5344CB8AC3E}">
        <p14:creationId xmlns:p14="http://schemas.microsoft.com/office/powerpoint/2010/main" val="18151223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658</Words>
  <Application>Microsoft Office PowerPoint</Application>
  <PresentationFormat>On-screen Show (16:9)</PresentationFormat>
  <Paragraphs>41</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Simple Light</vt:lpstr>
      <vt:lpstr>Working nature of TLS and SSL to secure data</vt:lpstr>
      <vt:lpstr>TLS/SSL Handshake Process</vt:lpstr>
      <vt:lpstr>Certificate Validation</vt:lpstr>
      <vt:lpstr>Key Exchange</vt:lpstr>
      <vt:lpstr>       Data encryption</vt:lpstr>
      <vt:lpstr>Session Termination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nature of TLS and SSL to secure data</dc:title>
  <dc:creator>Venkatesh Mannam</dc:creator>
  <cp:lastModifiedBy>Venkatesh Mannam</cp:lastModifiedBy>
  <cp:revision>2</cp:revision>
  <dcterms:modified xsi:type="dcterms:W3CDTF">2023-04-01T03:17:23Z</dcterms:modified>
</cp:coreProperties>
</file>