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F10E-3879-11CC-70CD-30DA11F67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A8DE37-111B-617C-C068-F2866F78D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CD50C1-4B43-C0E8-E4E2-B5CB1746B4BB}"/>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133D906F-DCD8-65CB-1084-8626DEC1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A24B6-362F-CD4F-B9E9-F127AE02E8D2}"/>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23129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EE35-300D-C366-6E4C-81E3D901CC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55E52-F6B4-439D-1518-D987D2D719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487F8-55B2-E6F4-6417-F75BCCB1D120}"/>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98615778-921B-CDF6-D386-CC3F18DAF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BF204-6853-A6E2-F2B7-705311F65832}"/>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7831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77AE3-EA45-86FB-D4A4-948616936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74295-789A-B3F0-2BD5-7D3FEE163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459BC-6910-5C9C-2FFE-0B34C76A0E99}"/>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4C3C4635-3D04-B90A-7CD4-088240CDE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A3472-0A07-7246-59EF-B9A07A82DE58}"/>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272834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9390-17FC-0FC3-AF7D-77B7C821A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7CEEBD-1E46-FCB7-53EE-85476FE03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56ACC-711E-DFC5-5DC2-FD830576A66B}"/>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18B00F4D-0DDF-0B5C-883F-07378A09F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73CF3-9D31-418D-E205-EA3C8CE89F0A}"/>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320120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1CDD-DA9A-8F39-5301-4A50F5B30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3DB509-84B0-08B2-B56E-546008682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F198-D19A-009C-1C3C-059B3937B3A4}"/>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5D79C5B4-0313-A389-1A04-93428B05D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F98D5-2E33-681F-C0C0-902154F80DF7}"/>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259857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8C23-8C93-940B-65BB-359AA15DA4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AD526-D535-8E31-FCAD-2B3BB0D88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DF5A32-3C6E-3439-CCDC-A16BFB695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0B4192-E416-0D12-B505-505366E2DE15}"/>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6" name="Footer Placeholder 5">
            <a:extLst>
              <a:ext uri="{FF2B5EF4-FFF2-40B4-BE49-F238E27FC236}">
                <a16:creationId xmlns:a16="http://schemas.microsoft.com/office/drawing/2014/main" id="{811FA551-7420-3C94-1A28-11AF634DF9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D1DF1-A516-CDA9-D6A3-4BE4F84D590D}"/>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277161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B83F-43C6-C75F-DE43-86C53AAA4F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617CBE-3280-3984-6032-EA48AAE07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1482B9-736D-3F01-E3B3-A5E0C3696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901913-FE96-F6F9-3322-B36AB3FA0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39B26-957F-EC8B-49A6-452909E28A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505133-64E4-E366-2776-FDDBDFA618F2}"/>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8" name="Footer Placeholder 7">
            <a:extLst>
              <a:ext uri="{FF2B5EF4-FFF2-40B4-BE49-F238E27FC236}">
                <a16:creationId xmlns:a16="http://schemas.microsoft.com/office/drawing/2014/main" id="{579B878D-4CC5-3BF6-AE61-5259B036A4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785917-7903-656A-B1D6-D48B753EA260}"/>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142642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F94F-E5A1-11AD-BF5F-A28E37FAF6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C09401-010F-9470-5221-4C573D68A63D}"/>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4" name="Footer Placeholder 3">
            <a:extLst>
              <a:ext uri="{FF2B5EF4-FFF2-40B4-BE49-F238E27FC236}">
                <a16:creationId xmlns:a16="http://schemas.microsoft.com/office/drawing/2014/main" id="{AA334439-9A30-07AD-45A9-738230E211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C46754-45CC-4601-5F69-EE6478A69EDF}"/>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137178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4BC5F-1B3D-D993-92D4-5ED74C964D3E}"/>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3" name="Footer Placeholder 2">
            <a:extLst>
              <a:ext uri="{FF2B5EF4-FFF2-40B4-BE49-F238E27FC236}">
                <a16:creationId xmlns:a16="http://schemas.microsoft.com/office/drawing/2014/main" id="{34BB39F7-4596-6A39-D863-92E8A880B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F426EC-54DE-F47F-28F6-8970CC1E19AF}"/>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20294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0A5-B17E-C102-70E5-9608E0A0A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7C930B-F1E0-532F-3384-B39C6CF5D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B5CCAD-7AE3-4A0F-A121-88D8D7AFC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1E91D-F187-9302-E510-7638D9B5417C}"/>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6" name="Footer Placeholder 5">
            <a:extLst>
              <a:ext uri="{FF2B5EF4-FFF2-40B4-BE49-F238E27FC236}">
                <a16:creationId xmlns:a16="http://schemas.microsoft.com/office/drawing/2014/main" id="{F56937E1-EDA9-D2EA-BC88-A3D50D5F0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F867DD-E43F-3B28-3615-0848AA32B6E1}"/>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301443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173B-7DC9-5088-91C0-137DCF6FA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B1ABF1-B77C-DD0B-DD22-222DDFEB1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6131CC-A4C3-A685-C686-2D383C1CA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6FA5D-F5AD-1D02-C154-E630B5C831B9}"/>
              </a:ext>
            </a:extLst>
          </p:cNvPr>
          <p:cNvSpPr>
            <a:spLocks noGrp="1"/>
          </p:cNvSpPr>
          <p:nvPr>
            <p:ph type="dt" sz="half" idx="10"/>
          </p:nvPr>
        </p:nvSpPr>
        <p:spPr/>
        <p:txBody>
          <a:bodyPr/>
          <a:lstStyle/>
          <a:p>
            <a:fld id="{39F721EF-9E6B-4DB9-9017-166EA090CF3D}" type="datetimeFigureOut">
              <a:rPr lang="en-IN" smtClean="0"/>
              <a:t>31-03-2023</a:t>
            </a:fld>
            <a:endParaRPr lang="en-IN"/>
          </a:p>
        </p:txBody>
      </p:sp>
      <p:sp>
        <p:nvSpPr>
          <p:cNvPr id="6" name="Footer Placeholder 5">
            <a:extLst>
              <a:ext uri="{FF2B5EF4-FFF2-40B4-BE49-F238E27FC236}">
                <a16:creationId xmlns:a16="http://schemas.microsoft.com/office/drawing/2014/main" id="{E3CD0922-09E1-D923-B1E9-925CF53C3D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C7578-898A-43F8-AF81-4EFC1252713D}"/>
              </a:ext>
            </a:extLst>
          </p:cNvPr>
          <p:cNvSpPr>
            <a:spLocks noGrp="1"/>
          </p:cNvSpPr>
          <p:nvPr>
            <p:ph type="sldNum" sz="quarter" idx="12"/>
          </p:nvPr>
        </p:nvSpPr>
        <p:spPr/>
        <p:txBody>
          <a:bodyPr/>
          <a:lstStyle/>
          <a:p>
            <a:fld id="{7DCBA875-E98F-4560-AE32-A8C58F3BE15C}" type="slidenum">
              <a:rPr lang="en-IN" smtClean="0"/>
              <a:t>‹#›</a:t>
            </a:fld>
            <a:endParaRPr lang="en-IN"/>
          </a:p>
        </p:txBody>
      </p:sp>
    </p:spTree>
    <p:extLst>
      <p:ext uri="{BB962C8B-B14F-4D97-AF65-F5344CB8AC3E}">
        <p14:creationId xmlns:p14="http://schemas.microsoft.com/office/powerpoint/2010/main" val="396396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E450F-C0B6-09F9-EE39-C05DEA181F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D96CA-0849-62B1-A73F-CF73F0A46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A988F-5448-2F44-DFB5-3192E61C8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721EF-9E6B-4DB9-9017-166EA090CF3D}" type="datetimeFigureOut">
              <a:rPr lang="en-IN" smtClean="0"/>
              <a:t>31-03-2023</a:t>
            </a:fld>
            <a:endParaRPr lang="en-IN"/>
          </a:p>
        </p:txBody>
      </p:sp>
      <p:sp>
        <p:nvSpPr>
          <p:cNvPr id="5" name="Footer Placeholder 4">
            <a:extLst>
              <a:ext uri="{FF2B5EF4-FFF2-40B4-BE49-F238E27FC236}">
                <a16:creationId xmlns:a16="http://schemas.microsoft.com/office/drawing/2014/main" id="{BBD19B2A-4A4E-2DF4-D7C3-70EE0A486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8A8A33-6C2D-1965-D2FF-FDD35FCDE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BA875-E98F-4560-AE32-A8C58F3BE15C}" type="slidenum">
              <a:rPr lang="en-IN" smtClean="0"/>
              <a:t>‹#›</a:t>
            </a:fld>
            <a:endParaRPr lang="en-IN"/>
          </a:p>
        </p:txBody>
      </p:sp>
    </p:spTree>
    <p:extLst>
      <p:ext uri="{BB962C8B-B14F-4D97-AF65-F5344CB8AC3E}">
        <p14:creationId xmlns:p14="http://schemas.microsoft.com/office/powerpoint/2010/main" val="157435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SL and TLS">
            <a:extLst>
              <a:ext uri="{FF2B5EF4-FFF2-40B4-BE49-F238E27FC236}">
                <a16:creationId xmlns:a16="http://schemas.microsoft.com/office/drawing/2014/main" id="{799BC558-34F2-9C0B-F356-AB66EC2D7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44116" cy="684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23330-765C-027A-AAEE-3237F3816D47}"/>
              </a:ext>
            </a:extLst>
          </p:cNvPr>
          <p:cNvSpPr txBox="1"/>
          <p:nvPr/>
        </p:nvSpPr>
        <p:spPr>
          <a:xfrm>
            <a:off x="450166" y="365760"/>
            <a:ext cx="6639952" cy="6278642"/>
          </a:xfrm>
          <a:prstGeom prst="rect">
            <a:avLst/>
          </a:prstGeom>
          <a:noFill/>
        </p:spPr>
        <p:txBody>
          <a:bodyPr wrap="square" rtlCol="0">
            <a:spAutoFit/>
          </a:bodyPr>
          <a:lstStyle/>
          <a:p>
            <a:r>
              <a:rPr lang="en-IN" sz="2400" b="1" dirty="0">
                <a:solidFill>
                  <a:schemeClr val="tx1">
                    <a:lumMod val="95000"/>
                    <a:lumOff val="5000"/>
                  </a:schemeClr>
                </a:solidFill>
              </a:rPr>
              <a:t>TLS: </a:t>
            </a:r>
          </a:p>
          <a:p>
            <a:r>
              <a:rPr lang="en-US" b="0" i="0" dirty="0">
                <a:solidFill>
                  <a:schemeClr val="tx1">
                    <a:lumMod val="95000"/>
                    <a:lumOff val="5000"/>
                  </a:schemeClr>
                </a:solidFill>
                <a:effectLst/>
              </a:rPr>
              <a:t>TLS is a cryptographic protocol used to provide secure communication over the internet. It is designed to ensure the confidentiality and integrity of data exchanged between two applications or systems.</a:t>
            </a:r>
            <a:endParaRPr lang="en-IN" dirty="0">
              <a:solidFill>
                <a:schemeClr val="tx1">
                  <a:lumMod val="95000"/>
                  <a:lumOff val="5000"/>
                </a:schemeClr>
              </a:solidFill>
            </a:endParaRPr>
          </a:p>
          <a:p>
            <a:endParaRPr lang="en-IN" dirty="0">
              <a:solidFill>
                <a:schemeClr val="tx1">
                  <a:lumMod val="95000"/>
                  <a:lumOff val="5000"/>
                </a:schemeClr>
              </a:solidFill>
            </a:endParaRPr>
          </a:p>
          <a:p>
            <a:endParaRPr lang="en-IN" b="1" dirty="0">
              <a:solidFill>
                <a:schemeClr val="tx1">
                  <a:lumMod val="95000"/>
                  <a:lumOff val="5000"/>
                </a:schemeClr>
              </a:solidFill>
            </a:endParaRPr>
          </a:p>
          <a:p>
            <a:pPr marL="285750" indent="-285750">
              <a:buFont typeface="Arial" panose="020B0604020202020204" pitchFamily="34" charset="0"/>
              <a:buChar char="•"/>
            </a:pPr>
            <a:r>
              <a:rPr lang="en-US" b="1" i="0" dirty="0">
                <a:solidFill>
                  <a:schemeClr val="tx1">
                    <a:lumMod val="95000"/>
                    <a:lumOff val="5000"/>
                  </a:schemeClr>
                </a:solidFill>
                <a:effectLst/>
              </a:rPr>
              <a:t>TLS 1.0 </a:t>
            </a:r>
            <a:r>
              <a:rPr lang="en-US" b="0" i="0" dirty="0">
                <a:solidFill>
                  <a:schemeClr val="tx1">
                    <a:lumMod val="95000"/>
                    <a:lumOff val="5000"/>
                  </a:schemeClr>
                </a:solidFill>
                <a:effectLst/>
              </a:rPr>
              <a:t>– It is now considered insecure due to several vulnerabilities, including </a:t>
            </a:r>
            <a:r>
              <a:rPr lang="en-US" b="1" i="0" dirty="0">
                <a:solidFill>
                  <a:schemeClr val="tx1">
                    <a:lumMod val="95000"/>
                    <a:lumOff val="5000"/>
                  </a:schemeClr>
                </a:solidFill>
                <a:effectLst/>
              </a:rPr>
              <a:t>POODLE</a:t>
            </a:r>
            <a:r>
              <a:rPr lang="en-US" b="0" i="0" dirty="0">
                <a:solidFill>
                  <a:schemeClr val="tx1">
                    <a:lumMod val="95000"/>
                    <a:lumOff val="5000"/>
                  </a:schemeClr>
                </a:solidFill>
                <a:effectLst/>
              </a:rPr>
              <a:t> and </a:t>
            </a:r>
            <a:r>
              <a:rPr lang="en-US" b="1" i="0" dirty="0">
                <a:solidFill>
                  <a:schemeClr val="tx1">
                    <a:lumMod val="95000"/>
                    <a:lumOff val="5000"/>
                  </a:schemeClr>
                </a:solidFill>
                <a:effectLst/>
              </a:rPr>
              <a:t>BEAST</a:t>
            </a:r>
            <a:r>
              <a:rPr lang="en-US" b="0" i="0" dirty="0">
                <a:solidFill>
                  <a:schemeClr val="tx1">
                    <a:lumMod val="95000"/>
                    <a:lumOff val="5000"/>
                  </a:schemeClr>
                </a:solidFill>
                <a:effectLst/>
              </a:rPr>
              <a:t> attacks. </a:t>
            </a:r>
          </a:p>
          <a:p>
            <a:pPr marL="285750" indent="-285750">
              <a:buFont typeface="Arial" panose="020B0604020202020204" pitchFamily="34" charset="0"/>
              <a:buChar char="•"/>
            </a:pPr>
            <a:endParaRPr lang="en-US" b="0" i="0" dirty="0">
              <a:solidFill>
                <a:schemeClr val="tx1">
                  <a:lumMod val="95000"/>
                  <a:lumOff val="5000"/>
                </a:schemeClr>
              </a:solidFill>
              <a:effectLst/>
            </a:endParaRPr>
          </a:p>
          <a:p>
            <a:pPr marL="285750" indent="-285750">
              <a:buFont typeface="Arial" panose="020B0604020202020204" pitchFamily="34" charset="0"/>
              <a:buChar char="•"/>
            </a:pPr>
            <a:r>
              <a:rPr lang="en-US" b="1" i="0" dirty="0">
                <a:solidFill>
                  <a:schemeClr val="tx1">
                    <a:lumMod val="95000"/>
                    <a:lumOff val="5000"/>
                  </a:schemeClr>
                </a:solidFill>
                <a:effectLst/>
              </a:rPr>
              <a:t>TLS 1.1 </a:t>
            </a:r>
            <a:r>
              <a:rPr lang="en-US" b="0" i="0" dirty="0">
                <a:solidFill>
                  <a:schemeClr val="tx1">
                    <a:lumMod val="95000"/>
                    <a:lumOff val="5000"/>
                  </a:schemeClr>
                </a:solidFill>
                <a:effectLst/>
              </a:rPr>
              <a:t>– It addresses some of the vulnerabilities present in TLS 1.0, but it is also considered insecure due to certain vulnerabilities such as Lucky13. </a:t>
            </a:r>
          </a:p>
          <a:p>
            <a:pPr marL="285750" indent="-285750">
              <a:buFont typeface="Arial" panose="020B0604020202020204" pitchFamily="34" charset="0"/>
              <a:buChar char="•"/>
            </a:pPr>
            <a:endParaRPr lang="en-US" b="0" i="0" dirty="0">
              <a:solidFill>
                <a:schemeClr val="tx1">
                  <a:lumMod val="95000"/>
                  <a:lumOff val="5000"/>
                </a:schemeClr>
              </a:solidFill>
              <a:effectLst/>
            </a:endParaRPr>
          </a:p>
          <a:p>
            <a:pPr marL="285750" indent="-285750">
              <a:buFont typeface="Arial" panose="020B0604020202020204" pitchFamily="34" charset="0"/>
              <a:buChar char="•"/>
            </a:pPr>
            <a:r>
              <a:rPr lang="en-US" b="1" i="0" dirty="0">
                <a:solidFill>
                  <a:schemeClr val="tx1">
                    <a:lumMod val="95000"/>
                    <a:lumOff val="5000"/>
                  </a:schemeClr>
                </a:solidFill>
                <a:effectLst/>
              </a:rPr>
              <a:t>TLS 1.2 </a:t>
            </a:r>
            <a:r>
              <a:rPr lang="en-US" b="0" i="0" dirty="0">
                <a:solidFill>
                  <a:schemeClr val="tx1">
                    <a:lumMod val="95000"/>
                    <a:lumOff val="5000"/>
                  </a:schemeClr>
                </a:solidFill>
                <a:effectLst/>
              </a:rPr>
              <a:t>– It is currently the most widely used and is considered secure. It has improved security features compared to TLS 1.1, such as stronger cipher suites, and support for authenticated encryption with associated data </a:t>
            </a:r>
            <a:r>
              <a:rPr lang="en-US" b="1" i="0" dirty="0">
                <a:solidFill>
                  <a:schemeClr val="tx1">
                    <a:lumMod val="95000"/>
                    <a:lumOff val="5000"/>
                  </a:schemeClr>
                </a:solidFill>
                <a:effectLst/>
              </a:rPr>
              <a:t>(AEAD). </a:t>
            </a:r>
          </a:p>
          <a:p>
            <a:pPr marL="285750" indent="-285750">
              <a:buFont typeface="Arial" panose="020B0604020202020204" pitchFamily="34" charset="0"/>
              <a:buChar char="•"/>
            </a:pPr>
            <a:endParaRPr lang="en-US" b="0" i="0" dirty="0">
              <a:solidFill>
                <a:schemeClr val="tx1">
                  <a:lumMod val="95000"/>
                  <a:lumOff val="5000"/>
                </a:schemeClr>
              </a:solidFill>
              <a:effectLst/>
            </a:endParaRPr>
          </a:p>
          <a:p>
            <a:pPr marL="285750" indent="-285750">
              <a:buFont typeface="Arial" panose="020B0604020202020204" pitchFamily="34" charset="0"/>
              <a:buChar char="•"/>
            </a:pPr>
            <a:r>
              <a:rPr lang="en-US" b="1" i="0" dirty="0">
                <a:solidFill>
                  <a:schemeClr val="tx1">
                    <a:lumMod val="95000"/>
                    <a:lumOff val="5000"/>
                  </a:schemeClr>
                </a:solidFill>
                <a:effectLst/>
              </a:rPr>
              <a:t>TLS 1.3 </a:t>
            </a:r>
            <a:r>
              <a:rPr lang="en-US" b="0" i="0" dirty="0">
                <a:solidFill>
                  <a:schemeClr val="tx1">
                    <a:lumMod val="95000"/>
                    <a:lumOff val="5000"/>
                  </a:schemeClr>
                </a:solidFill>
                <a:effectLst/>
              </a:rPr>
              <a:t>– It is the latest and most secure version of TLS. It provides better security and performance compared to TLS 1.2, including faster handshakes and improved forward secrecy. </a:t>
            </a:r>
            <a:endParaRPr lang="en-IN" dirty="0"/>
          </a:p>
        </p:txBody>
      </p:sp>
      <p:pic>
        <p:nvPicPr>
          <p:cNvPr id="2050" name="Picture 2" descr="What is Transport Layer Security (TLS) ❓">
            <a:extLst>
              <a:ext uri="{FF2B5EF4-FFF2-40B4-BE49-F238E27FC236}">
                <a16:creationId xmlns:a16="http://schemas.microsoft.com/office/drawing/2014/main" id="{103D49F4-823C-7835-9CDB-CAC0336B2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06" t="2317" r="13397"/>
          <a:stretch/>
        </p:blipFill>
        <p:spPr bwMode="auto">
          <a:xfrm>
            <a:off x="7090118" y="1139483"/>
            <a:ext cx="4867421" cy="433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80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8609A-9DFB-CFEA-CDEE-5330E59F548E}"/>
              </a:ext>
            </a:extLst>
          </p:cNvPr>
          <p:cNvSpPr txBox="1"/>
          <p:nvPr/>
        </p:nvSpPr>
        <p:spPr>
          <a:xfrm>
            <a:off x="5763065" y="2224360"/>
            <a:ext cx="6039730" cy="6001643"/>
          </a:xfrm>
          <a:prstGeom prst="rect">
            <a:avLst/>
          </a:prstGeom>
          <a:noFill/>
        </p:spPr>
        <p:txBody>
          <a:bodyPr wrap="square" rtlCol="0">
            <a:spAutoFit/>
          </a:bodyPr>
          <a:lstStyle/>
          <a:p>
            <a:endParaRPr lang="en-US" sz="2000" b="0" i="0" dirty="0">
              <a:solidFill>
                <a:schemeClr val="tx1">
                  <a:lumMod val="95000"/>
                  <a:lumOff val="5000"/>
                </a:schemeClr>
              </a:solidFill>
              <a:effectLst/>
            </a:endParaRPr>
          </a:p>
          <a:p>
            <a:pPr marL="342900" indent="-342900">
              <a:buFont typeface="Arial" panose="020B0604020202020204" pitchFamily="34" charset="0"/>
              <a:buChar char="•"/>
            </a:pPr>
            <a:r>
              <a:rPr lang="en-US" sz="2000" b="1" i="0" dirty="0">
                <a:solidFill>
                  <a:schemeClr val="tx1">
                    <a:lumMod val="95000"/>
                    <a:lumOff val="5000"/>
                  </a:schemeClr>
                </a:solidFill>
                <a:effectLst/>
              </a:rPr>
              <a:t>OpenSSL 1.0.2 </a:t>
            </a:r>
            <a:r>
              <a:rPr lang="en-US" sz="2000" b="0" i="0" dirty="0">
                <a:solidFill>
                  <a:schemeClr val="tx1">
                    <a:lumMod val="95000"/>
                    <a:lumOff val="5000"/>
                  </a:schemeClr>
                </a:solidFill>
                <a:effectLst/>
              </a:rPr>
              <a:t>- This version is no longer supported and has reached its end of life. It supports up to TLS 1.2.</a:t>
            </a:r>
          </a:p>
          <a:p>
            <a:pPr>
              <a:buFont typeface="+mj-lt"/>
              <a:buAutoNum type="arabicPeriod"/>
            </a:pPr>
            <a:endParaRPr lang="en-US" sz="2000" b="0" i="0" dirty="0">
              <a:solidFill>
                <a:schemeClr val="tx1">
                  <a:lumMod val="95000"/>
                  <a:lumOff val="5000"/>
                </a:schemeClr>
              </a:solidFill>
              <a:effectLst/>
            </a:endParaRPr>
          </a:p>
          <a:p>
            <a:pPr marL="342900" indent="-342900">
              <a:buFont typeface="Arial" panose="020B0604020202020204" pitchFamily="34" charset="0"/>
              <a:buChar char="•"/>
            </a:pPr>
            <a:r>
              <a:rPr lang="en-US" sz="2000" b="1" i="0" dirty="0">
                <a:solidFill>
                  <a:schemeClr val="tx1">
                    <a:lumMod val="95000"/>
                    <a:lumOff val="5000"/>
                  </a:schemeClr>
                </a:solidFill>
                <a:effectLst/>
              </a:rPr>
              <a:t>OpenSSL 1.1.0 </a:t>
            </a:r>
            <a:r>
              <a:rPr lang="en-US" sz="2000" b="0" i="0" dirty="0">
                <a:solidFill>
                  <a:schemeClr val="tx1">
                    <a:lumMod val="95000"/>
                    <a:lumOff val="5000"/>
                  </a:schemeClr>
                </a:solidFill>
                <a:effectLst/>
              </a:rPr>
              <a:t>- This version introduced support for TLS 1.3 and Elliptic Curve Cryptography (ECC).</a:t>
            </a:r>
          </a:p>
          <a:p>
            <a:endParaRPr lang="en-US" sz="2000" b="0" i="0" dirty="0">
              <a:solidFill>
                <a:schemeClr val="tx1">
                  <a:lumMod val="95000"/>
                  <a:lumOff val="5000"/>
                </a:schemeClr>
              </a:solidFill>
              <a:effectLst/>
            </a:endParaRPr>
          </a:p>
          <a:p>
            <a:pPr marL="342900" indent="-342900">
              <a:buFont typeface="Arial" panose="020B0604020202020204" pitchFamily="34" charset="0"/>
              <a:buChar char="•"/>
            </a:pPr>
            <a:r>
              <a:rPr lang="en-US" sz="2000" b="1" i="0" dirty="0">
                <a:solidFill>
                  <a:schemeClr val="tx1">
                    <a:lumMod val="95000"/>
                    <a:lumOff val="5000"/>
                  </a:schemeClr>
                </a:solidFill>
                <a:effectLst/>
              </a:rPr>
              <a:t>OpenSSL 1.1.1 </a:t>
            </a:r>
            <a:r>
              <a:rPr lang="en-US" sz="2000" b="0" i="0" dirty="0">
                <a:solidFill>
                  <a:schemeClr val="tx1">
                    <a:lumMod val="95000"/>
                    <a:lumOff val="5000"/>
                  </a:schemeClr>
                </a:solidFill>
                <a:effectLst/>
              </a:rPr>
              <a:t>- This version introduced several improvements, including support for TLS 1.3, ChaCha20-Poly1305 cipher suites, and Ed25519 and Ed448 elliptic curves.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3074" name="Picture 2" descr="How to Create Free SSL/TLS Certificate with OpenSSL">
            <a:extLst>
              <a:ext uri="{FF2B5EF4-FFF2-40B4-BE49-F238E27FC236}">
                <a16:creationId xmlns:a16="http://schemas.microsoft.com/office/drawing/2014/main" id="{CAB23FE9-F12D-1798-564A-5B1B391C5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1" t="5179" r="17794" b="2258"/>
          <a:stretch/>
        </p:blipFill>
        <p:spPr bwMode="auto">
          <a:xfrm>
            <a:off x="506437" y="2349305"/>
            <a:ext cx="5036234" cy="3703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364178-FD29-9684-6008-1239676D4DFB}"/>
              </a:ext>
            </a:extLst>
          </p:cNvPr>
          <p:cNvSpPr txBox="1"/>
          <p:nvPr/>
        </p:nvSpPr>
        <p:spPr>
          <a:xfrm>
            <a:off x="506437" y="590843"/>
            <a:ext cx="11296357" cy="1661993"/>
          </a:xfrm>
          <a:prstGeom prst="rect">
            <a:avLst/>
          </a:prstGeom>
          <a:noFill/>
        </p:spPr>
        <p:txBody>
          <a:bodyPr wrap="square" rtlCol="0">
            <a:spAutoFit/>
          </a:bodyPr>
          <a:lstStyle/>
          <a:p>
            <a:r>
              <a:rPr lang="en-IN" sz="2400" b="1" dirty="0"/>
              <a:t>OPEN SSL:</a:t>
            </a:r>
          </a:p>
          <a:p>
            <a:endParaRPr lang="en-IN" sz="2000" dirty="0"/>
          </a:p>
          <a:p>
            <a:r>
              <a:rPr lang="en-US" sz="2000" b="0" i="0" dirty="0">
                <a:solidFill>
                  <a:schemeClr val="tx1">
                    <a:lumMod val="95000"/>
                    <a:lumOff val="5000"/>
                  </a:schemeClr>
                </a:solidFill>
                <a:effectLst/>
              </a:rPr>
              <a:t>OpenSSL also has different versions, and the latest version as of this writing is OpenSSL 3.0.0. Here are some of the differences between OpenSSL versions:</a:t>
            </a:r>
          </a:p>
          <a:p>
            <a:endParaRPr lang="en-IN" dirty="0"/>
          </a:p>
        </p:txBody>
      </p:sp>
    </p:spTree>
    <p:extLst>
      <p:ext uri="{BB962C8B-B14F-4D97-AF65-F5344CB8AC3E}">
        <p14:creationId xmlns:p14="http://schemas.microsoft.com/office/powerpoint/2010/main" val="167776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1C765CD-B108-25FF-2F91-09CEB568398D}"/>
              </a:ext>
            </a:extLst>
          </p:cNvPr>
          <p:cNvGraphicFramePr>
            <a:graphicFrameLocks noGrp="1"/>
          </p:cNvGraphicFramePr>
          <p:nvPr>
            <p:extLst>
              <p:ext uri="{D42A27DB-BD31-4B8C-83A1-F6EECF244321}">
                <p14:modId xmlns:p14="http://schemas.microsoft.com/office/powerpoint/2010/main" val="4120375203"/>
              </p:ext>
            </p:extLst>
          </p:nvPr>
        </p:nvGraphicFramePr>
        <p:xfrm>
          <a:off x="1069145" y="719664"/>
          <a:ext cx="10128734" cy="5681137"/>
        </p:xfrm>
        <a:graphic>
          <a:graphicData uri="http://schemas.openxmlformats.org/drawingml/2006/table">
            <a:tbl>
              <a:tblPr firstRow="1" bandRow="1">
                <a:tableStyleId>{5C22544A-7EE6-4342-B048-85BDC9FD1C3A}</a:tableStyleId>
              </a:tblPr>
              <a:tblGrid>
                <a:gridCol w="1290709">
                  <a:extLst>
                    <a:ext uri="{9D8B030D-6E8A-4147-A177-3AD203B41FA5}">
                      <a16:colId xmlns:a16="http://schemas.microsoft.com/office/drawing/2014/main" val="2840265442"/>
                    </a:ext>
                  </a:extLst>
                </a:gridCol>
                <a:gridCol w="1262575">
                  <a:extLst>
                    <a:ext uri="{9D8B030D-6E8A-4147-A177-3AD203B41FA5}">
                      <a16:colId xmlns:a16="http://schemas.microsoft.com/office/drawing/2014/main" val="1904551555"/>
                    </a:ext>
                  </a:extLst>
                </a:gridCol>
                <a:gridCol w="1262575">
                  <a:extLst>
                    <a:ext uri="{9D8B030D-6E8A-4147-A177-3AD203B41FA5}">
                      <a16:colId xmlns:a16="http://schemas.microsoft.com/office/drawing/2014/main" val="1586465817"/>
                    </a:ext>
                  </a:extLst>
                </a:gridCol>
                <a:gridCol w="1262575">
                  <a:extLst>
                    <a:ext uri="{9D8B030D-6E8A-4147-A177-3AD203B41FA5}">
                      <a16:colId xmlns:a16="http://schemas.microsoft.com/office/drawing/2014/main" val="2838720783"/>
                    </a:ext>
                  </a:extLst>
                </a:gridCol>
                <a:gridCol w="1262575">
                  <a:extLst>
                    <a:ext uri="{9D8B030D-6E8A-4147-A177-3AD203B41FA5}">
                      <a16:colId xmlns:a16="http://schemas.microsoft.com/office/drawing/2014/main" val="495308377"/>
                    </a:ext>
                  </a:extLst>
                </a:gridCol>
                <a:gridCol w="1262575">
                  <a:extLst>
                    <a:ext uri="{9D8B030D-6E8A-4147-A177-3AD203B41FA5}">
                      <a16:colId xmlns:a16="http://schemas.microsoft.com/office/drawing/2014/main" val="2946931721"/>
                    </a:ext>
                  </a:extLst>
                </a:gridCol>
                <a:gridCol w="1262575">
                  <a:extLst>
                    <a:ext uri="{9D8B030D-6E8A-4147-A177-3AD203B41FA5}">
                      <a16:colId xmlns:a16="http://schemas.microsoft.com/office/drawing/2014/main" val="620150104"/>
                    </a:ext>
                  </a:extLst>
                </a:gridCol>
                <a:gridCol w="1262575">
                  <a:extLst>
                    <a:ext uri="{9D8B030D-6E8A-4147-A177-3AD203B41FA5}">
                      <a16:colId xmlns:a16="http://schemas.microsoft.com/office/drawing/2014/main" val="661244759"/>
                    </a:ext>
                  </a:extLst>
                </a:gridCol>
              </a:tblGrid>
              <a:tr h="811591">
                <a:tc>
                  <a:txBody>
                    <a:bodyPr/>
                    <a:lstStyle/>
                    <a:p>
                      <a:pPr algn="ctr" fontAlgn="b"/>
                      <a:r>
                        <a:rPr lang="en-IN" sz="2000" b="1" dirty="0">
                          <a:effectLst/>
                          <a:latin typeface="Lucida Fax" panose="02060602050505020204" pitchFamily="18" charset="0"/>
                        </a:rPr>
                        <a:t>Version</a:t>
                      </a:r>
                    </a:p>
                  </a:txBody>
                  <a:tcPr marL="67990" marR="67990" marT="33995" marB="33995" anchor="b">
                    <a:solidFill>
                      <a:schemeClr val="accent1"/>
                    </a:solidFill>
                  </a:tcPr>
                </a:tc>
                <a:tc>
                  <a:txBody>
                    <a:bodyPr/>
                    <a:lstStyle/>
                    <a:p>
                      <a:pPr algn="ctr" fontAlgn="b"/>
                      <a:r>
                        <a:rPr lang="en-IN" sz="1800" b="1" dirty="0">
                          <a:effectLst/>
                          <a:latin typeface="Lucida Fax" panose="02060602050505020204" pitchFamily="18" charset="0"/>
                        </a:rPr>
                        <a:t>TLS 1.0</a:t>
                      </a:r>
                    </a:p>
                  </a:txBody>
                  <a:tcPr marL="67990" marR="67990" marT="33995" marB="33995" anchor="b"/>
                </a:tc>
                <a:tc>
                  <a:txBody>
                    <a:bodyPr/>
                    <a:lstStyle/>
                    <a:p>
                      <a:pPr algn="ctr" fontAlgn="b"/>
                      <a:r>
                        <a:rPr lang="en-IN" sz="1800" b="1" dirty="0">
                          <a:effectLst/>
                          <a:latin typeface="Lucida Fax" panose="02060602050505020204" pitchFamily="18" charset="0"/>
                        </a:rPr>
                        <a:t>TLS 1.1</a:t>
                      </a:r>
                    </a:p>
                  </a:txBody>
                  <a:tcPr marL="67990" marR="67990" marT="33995" marB="33995" anchor="b"/>
                </a:tc>
                <a:tc>
                  <a:txBody>
                    <a:bodyPr/>
                    <a:lstStyle/>
                    <a:p>
                      <a:pPr algn="ctr" fontAlgn="b"/>
                      <a:r>
                        <a:rPr lang="en-IN" sz="1800" b="1">
                          <a:effectLst/>
                          <a:latin typeface="Lucida Fax" panose="02060602050505020204" pitchFamily="18" charset="0"/>
                        </a:rPr>
                        <a:t>TLS 1.2</a:t>
                      </a:r>
                    </a:p>
                  </a:txBody>
                  <a:tcPr marL="67990" marR="67990" marT="33995" marB="33995" anchor="b"/>
                </a:tc>
                <a:tc>
                  <a:txBody>
                    <a:bodyPr/>
                    <a:lstStyle/>
                    <a:p>
                      <a:pPr algn="ctr" fontAlgn="b"/>
                      <a:r>
                        <a:rPr lang="en-IN" sz="1800" b="1">
                          <a:effectLst/>
                          <a:latin typeface="Lucida Fax" panose="02060602050505020204" pitchFamily="18" charset="0"/>
                        </a:rPr>
                        <a:t>TLS 1.3</a:t>
                      </a:r>
                    </a:p>
                  </a:txBody>
                  <a:tcPr marL="67990" marR="67990" marT="33995" marB="33995" anchor="b"/>
                </a:tc>
                <a:tc>
                  <a:txBody>
                    <a:bodyPr/>
                    <a:lstStyle/>
                    <a:p>
                      <a:pPr algn="ctr" fontAlgn="b"/>
                      <a:r>
                        <a:rPr lang="en-IN" sz="1800" b="1">
                          <a:effectLst/>
                          <a:latin typeface="Lucida Fax" panose="02060602050505020204" pitchFamily="18" charset="0"/>
                        </a:rPr>
                        <a:t>OpenSSL 0.9.8</a:t>
                      </a:r>
                    </a:p>
                  </a:txBody>
                  <a:tcPr marL="67990" marR="67990" marT="33995" marB="33995" anchor="b"/>
                </a:tc>
                <a:tc>
                  <a:txBody>
                    <a:bodyPr/>
                    <a:lstStyle/>
                    <a:p>
                      <a:pPr algn="ctr" fontAlgn="b"/>
                      <a:r>
                        <a:rPr lang="en-IN" sz="1800" b="1">
                          <a:effectLst/>
                          <a:latin typeface="Lucida Fax" panose="02060602050505020204" pitchFamily="18" charset="0"/>
                        </a:rPr>
                        <a:t>OpenSSL 1.0.1</a:t>
                      </a:r>
                    </a:p>
                  </a:txBody>
                  <a:tcPr marL="67990" marR="67990" marT="33995" marB="33995" anchor="b"/>
                </a:tc>
                <a:tc>
                  <a:txBody>
                    <a:bodyPr/>
                    <a:lstStyle/>
                    <a:p>
                      <a:pPr algn="ctr" fontAlgn="b"/>
                      <a:r>
                        <a:rPr lang="en-IN" sz="1800" b="1" dirty="0">
                          <a:effectLst/>
                          <a:latin typeface="Lucida Fax" panose="02060602050505020204" pitchFamily="18" charset="0"/>
                        </a:rPr>
                        <a:t>OpenSSL 1.1.1</a:t>
                      </a:r>
                    </a:p>
                  </a:txBody>
                  <a:tcPr marL="67990" marR="67990" marT="33995" marB="33995" anchor="b"/>
                </a:tc>
                <a:extLst>
                  <a:ext uri="{0D108BD9-81ED-4DB2-BD59-A6C34878D82A}">
                    <a16:rowId xmlns:a16="http://schemas.microsoft.com/office/drawing/2014/main" val="664731132"/>
                  </a:ext>
                </a:extLst>
              </a:tr>
              <a:tr h="811591">
                <a:tc>
                  <a:txBody>
                    <a:bodyPr/>
                    <a:lstStyle/>
                    <a:p>
                      <a:pPr algn="ctr" fontAlgn="base"/>
                      <a:r>
                        <a:rPr lang="en-IN" sz="1400" b="1" dirty="0">
                          <a:effectLst/>
                          <a:latin typeface="Lucida Fax" panose="02060602050505020204" pitchFamily="18" charset="0"/>
                        </a:rPr>
                        <a:t>Release Date</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1999</a:t>
                      </a:r>
                    </a:p>
                  </a:txBody>
                  <a:tcPr marL="67990" marR="67990" marT="33995" marB="33995" anchor="ctr"/>
                </a:tc>
                <a:tc>
                  <a:txBody>
                    <a:bodyPr/>
                    <a:lstStyle/>
                    <a:p>
                      <a:pPr algn="ctr" fontAlgn="base"/>
                      <a:r>
                        <a:rPr lang="en-IN" sz="1400">
                          <a:effectLst/>
                          <a:latin typeface="Lucida Fax" panose="02060602050505020204" pitchFamily="18" charset="0"/>
                        </a:rPr>
                        <a:t>2006</a:t>
                      </a:r>
                    </a:p>
                  </a:txBody>
                  <a:tcPr marL="67990" marR="67990" marT="33995" marB="33995" anchor="ctr"/>
                </a:tc>
                <a:tc>
                  <a:txBody>
                    <a:bodyPr/>
                    <a:lstStyle/>
                    <a:p>
                      <a:pPr algn="ctr" fontAlgn="base"/>
                      <a:r>
                        <a:rPr lang="en-IN" sz="1400" dirty="0">
                          <a:effectLst/>
                          <a:latin typeface="Lucida Fax" panose="02060602050505020204" pitchFamily="18" charset="0"/>
                        </a:rPr>
                        <a:t>2008</a:t>
                      </a:r>
                    </a:p>
                  </a:txBody>
                  <a:tcPr marL="67990" marR="67990" marT="33995" marB="33995" anchor="ctr"/>
                </a:tc>
                <a:tc>
                  <a:txBody>
                    <a:bodyPr/>
                    <a:lstStyle/>
                    <a:p>
                      <a:pPr algn="ctr" fontAlgn="base"/>
                      <a:r>
                        <a:rPr lang="en-IN" sz="1400" dirty="0">
                          <a:effectLst/>
                          <a:latin typeface="Lucida Fax" panose="02060602050505020204" pitchFamily="18" charset="0"/>
                        </a:rPr>
                        <a:t>2018</a:t>
                      </a:r>
                    </a:p>
                  </a:txBody>
                  <a:tcPr marL="67990" marR="67990" marT="33995" marB="33995" anchor="ctr"/>
                </a:tc>
                <a:tc>
                  <a:txBody>
                    <a:bodyPr/>
                    <a:lstStyle/>
                    <a:p>
                      <a:pPr algn="ctr" fontAlgn="base"/>
                      <a:r>
                        <a:rPr lang="en-IN" sz="1400">
                          <a:effectLst/>
                          <a:latin typeface="Lucida Fax" panose="02060602050505020204" pitchFamily="18" charset="0"/>
                        </a:rPr>
                        <a:t>2005</a:t>
                      </a:r>
                    </a:p>
                  </a:txBody>
                  <a:tcPr marL="67990" marR="67990" marT="33995" marB="33995" anchor="ctr"/>
                </a:tc>
                <a:tc>
                  <a:txBody>
                    <a:bodyPr/>
                    <a:lstStyle/>
                    <a:p>
                      <a:pPr algn="ctr" fontAlgn="base"/>
                      <a:r>
                        <a:rPr lang="en-IN" sz="1400">
                          <a:effectLst/>
                          <a:latin typeface="Lucida Fax" panose="02060602050505020204" pitchFamily="18" charset="0"/>
                        </a:rPr>
                        <a:t>2012</a:t>
                      </a:r>
                    </a:p>
                  </a:txBody>
                  <a:tcPr marL="67990" marR="67990" marT="33995" marB="33995" anchor="ctr"/>
                </a:tc>
                <a:tc>
                  <a:txBody>
                    <a:bodyPr/>
                    <a:lstStyle/>
                    <a:p>
                      <a:pPr algn="ctr" fontAlgn="base"/>
                      <a:r>
                        <a:rPr lang="en-IN" sz="1400">
                          <a:effectLst/>
                          <a:latin typeface="Lucida Fax" panose="02060602050505020204" pitchFamily="18" charset="0"/>
                        </a:rPr>
                        <a:t>2018</a:t>
                      </a:r>
                    </a:p>
                  </a:txBody>
                  <a:tcPr marL="67990" marR="67990" marT="33995" marB="33995" anchor="ctr"/>
                </a:tc>
                <a:extLst>
                  <a:ext uri="{0D108BD9-81ED-4DB2-BD59-A6C34878D82A}">
                    <a16:rowId xmlns:a16="http://schemas.microsoft.com/office/drawing/2014/main" val="2842721397"/>
                  </a:ext>
                </a:extLst>
              </a:tr>
              <a:tr h="811591">
                <a:tc>
                  <a:txBody>
                    <a:bodyPr/>
                    <a:lstStyle/>
                    <a:p>
                      <a:pPr algn="ctr" fontAlgn="base"/>
                      <a:r>
                        <a:rPr lang="en-IN" sz="1400" b="1" dirty="0">
                          <a:effectLst/>
                          <a:latin typeface="Lucida Fax" panose="02060602050505020204" pitchFamily="18" charset="0"/>
                        </a:rPr>
                        <a:t>Security</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Weak</a:t>
                      </a:r>
                    </a:p>
                  </a:txBody>
                  <a:tcPr marL="67990" marR="67990" marT="33995" marB="33995" anchor="ctr"/>
                </a:tc>
                <a:tc>
                  <a:txBody>
                    <a:bodyPr/>
                    <a:lstStyle/>
                    <a:p>
                      <a:pPr algn="ctr" fontAlgn="base"/>
                      <a:r>
                        <a:rPr lang="en-IN" sz="1400">
                          <a:effectLst/>
                          <a:latin typeface="Lucida Fax" panose="02060602050505020204" pitchFamily="18" charset="0"/>
                        </a:rPr>
                        <a:t>Medium</a:t>
                      </a:r>
                    </a:p>
                  </a:txBody>
                  <a:tcPr marL="67990" marR="67990" marT="33995" marB="33995" anchor="ctr"/>
                </a:tc>
                <a:tc>
                  <a:txBody>
                    <a:bodyPr/>
                    <a:lstStyle/>
                    <a:p>
                      <a:pPr algn="ctr" fontAlgn="base"/>
                      <a:r>
                        <a:rPr lang="en-IN" sz="1400">
                          <a:effectLst/>
                          <a:latin typeface="Lucida Fax" panose="02060602050505020204" pitchFamily="18" charset="0"/>
                        </a:rPr>
                        <a:t>Strong</a:t>
                      </a:r>
                    </a:p>
                  </a:txBody>
                  <a:tcPr marL="67990" marR="67990" marT="33995" marB="33995" anchor="ctr"/>
                </a:tc>
                <a:tc>
                  <a:txBody>
                    <a:bodyPr/>
                    <a:lstStyle/>
                    <a:p>
                      <a:pPr algn="ctr" fontAlgn="base"/>
                      <a:r>
                        <a:rPr lang="en-IN" sz="1400">
                          <a:effectLst/>
                          <a:latin typeface="Lucida Fax" panose="02060602050505020204" pitchFamily="18" charset="0"/>
                        </a:rPr>
                        <a:t>Very Strong</a:t>
                      </a:r>
                    </a:p>
                  </a:txBody>
                  <a:tcPr marL="67990" marR="67990" marT="33995" marB="33995" anchor="ctr"/>
                </a:tc>
                <a:tc>
                  <a:txBody>
                    <a:bodyPr/>
                    <a:lstStyle/>
                    <a:p>
                      <a:pPr algn="ctr" fontAlgn="base"/>
                      <a:r>
                        <a:rPr lang="en-IN" sz="1400">
                          <a:effectLst/>
                          <a:latin typeface="Lucida Fax" panose="02060602050505020204" pitchFamily="18" charset="0"/>
                        </a:rPr>
                        <a:t>Weak</a:t>
                      </a:r>
                    </a:p>
                  </a:txBody>
                  <a:tcPr marL="67990" marR="67990" marT="33995" marB="33995" anchor="ctr"/>
                </a:tc>
                <a:tc>
                  <a:txBody>
                    <a:bodyPr/>
                    <a:lstStyle/>
                    <a:p>
                      <a:pPr algn="ctr" fontAlgn="base"/>
                      <a:r>
                        <a:rPr lang="en-IN" sz="1400" dirty="0">
                          <a:effectLst/>
                          <a:latin typeface="Lucida Fax" panose="02060602050505020204" pitchFamily="18" charset="0"/>
                        </a:rPr>
                        <a:t>Medium</a:t>
                      </a:r>
                    </a:p>
                  </a:txBody>
                  <a:tcPr marL="67990" marR="67990" marT="33995" marB="33995" anchor="ctr"/>
                </a:tc>
                <a:tc>
                  <a:txBody>
                    <a:bodyPr/>
                    <a:lstStyle/>
                    <a:p>
                      <a:pPr algn="ctr" fontAlgn="base"/>
                      <a:r>
                        <a:rPr lang="en-IN" sz="1400">
                          <a:effectLst/>
                          <a:latin typeface="Lucida Fax" panose="02060602050505020204" pitchFamily="18" charset="0"/>
                        </a:rPr>
                        <a:t>Strong</a:t>
                      </a:r>
                    </a:p>
                  </a:txBody>
                  <a:tcPr marL="67990" marR="67990" marT="33995" marB="33995" anchor="ctr"/>
                </a:tc>
                <a:extLst>
                  <a:ext uri="{0D108BD9-81ED-4DB2-BD59-A6C34878D82A}">
                    <a16:rowId xmlns:a16="http://schemas.microsoft.com/office/drawing/2014/main" val="4198821064"/>
                  </a:ext>
                </a:extLst>
              </a:tr>
              <a:tr h="811591">
                <a:tc>
                  <a:txBody>
                    <a:bodyPr/>
                    <a:lstStyle/>
                    <a:p>
                      <a:pPr algn="ctr" fontAlgn="base"/>
                      <a:r>
                        <a:rPr lang="en-IN" sz="1400" b="1" dirty="0">
                          <a:effectLst/>
                          <a:latin typeface="Lucida Fax" panose="02060602050505020204" pitchFamily="18" charset="0"/>
                        </a:rPr>
                        <a:t>Cipher Suites</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Limited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Limited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extLst>
                  <a:ext uri="{0D108BD9-81ED-4DB2-BD59-A6C34878D82A}">
                    <a16:rowId xmlns:a16="http://schemas.microsoft.com/office/drawing/2014/main" val="1904274284"/>
                  </a:ext>
                </a:extLst>
              </a:tr>
              <a:tr h="811591">
                <a:tc>
                  <a:txBody>
                    <a:bodyPr/>
                    <a:lstStyle/>
                    <a:p>
                      <a:pPr algn="ctr" fontAlgn="base"/>
                      <a:r>
                        <a:rPr lang="en-IN" sz="1400" b="1" dirty="0">
                          <a:effectLst/>
                          <a:latin typeface="Lucida Fax" panose="02060602050505020204" pitchFamily="18" charset="0"/>
                        </a:rPr>
                        <a:t>Handshake</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Slow</a:t>
                      </a:r>
                    </a:p>
                  </a:txBody>
                  <a:tcPr marL="67990" marR="67990" marT="33995" marB="33995" anchor="ctr"/>
                </a:tc>
                <a:tc>
                  <a:txBody>
                    <a:bodyPr/>
                    <a:lstStyle/>
                    <a:p>
                      <a:pPr algn="ctr" fontAlgn="base"/>
                      <a:r>
                        <a:rPr lang="en-IN" sz="1400" dirty="0">
                          <a:effectLst/>
                          <a:latin typeface="Lucida Fax" panose="02060602050505020204" pitchFamily="18" charset="0"/>
                        </a:rPr>
                        <a:t>Faster</a:t>
                      </a:r>
                    </a:p>
                  </a:txBody>
                  <a:tcPr marL="67990" marR="67990" marT="33995" marB="33995" anchor="ctr"/>
                </a:tc>
                <a:tc>
                  <a:txBody>
                    <a:bodyPr/>
                    <a:lstStyle/>
                    <a:p>
                      <a:pPr algn="ctr" fontAlgn="base"/>
                      <a:r>
                        <a:rPr lang="en-IN" sz="1400">
                          <a:effectLst/>
                          <a:latin typeface="Lucida Fax" panose="02060602050505020204" pitchFamily="18" charset="0"/>
                        </a:rPr>
                        <a:t>Faster</a:t>
                      </a:r>
                    </a:p>
                  </a:txBody>
                  <a:tcPr marL="67990" marR="67990" marT="33995" marB="33995" anchor="ctr"/>
                </a:tc>
                <a:tc>
                  <a:txBody>
                    <a:bodyPr/>
                    <a:lstStyle/>
                    <a:p>
                      <a:pPr algn="ctr" fontAlgn="base"/>
                      <a:r>
                        <a:rPr lang="en-IN" sz="1400">
                          <a:effectLst/>
                          <a:latin typeface="Lucida Fax" panose="02060602050505020204" pitchFamily="18" charset="0"/>
                        </a:rPr>
                        <a:t>Fastest</a:t>
                      </a:r>
                    </a:p>
                  </a:txBody>
                  <a:tcPr marL="67990" marR="67990" marT="33995" marB="33995" anchor="ctr"/>
                </a:tc>
                <a:tc>
                  <a:txBody>
                    <a:bodyPr/>
                    <a:lstStyle/>
                    <a:p>
                      <a:pPr algn="ctr" fontAlgn="base"/>
                      <a:r>
                        <a:rPr lang="en-IN" sz="1400">
                          <a:effectLst/>
                          <a:latin typeface="Lucida Fax" panose="02060602050505020204" pitchFamily="18" charset="0"/>
                        </a:rPr>
                        <a:t>Slow</a:t>
                      </a:r>
                    </a:p>
                  </a:txBody>
                  <a:tcPr marL="67990" marR="67990" marT="33995" marB="33995" anchor="ctr"/>
                </a:tc>
                <a:tc>
                  <a:txBody>
                    <a:bodyPr/>
                    <a:lstStyle/>
                    <a:p>
                      <a:pPr algn="ctr" fontAlgn="base"/>
                      <a:r>
                        <a:rPr lang="en-IN" sz="1400">
                          <a:effectLst/>
                          <a:latin typeface="Lucida Fax" panose="02060602050505020204" pitchFamily="18" charset="0"/>
                        </a:rPr>
                        <a:t>Faster</a:t>
                      </a:r>
                    </a:p>
                  </a:txBody>
                  <a:tcPr marL="67990" marR="67990" marT="33995" marB="33995" anchor="ctr"/>
                </a:tc>
                <a:tc>
                  <a:txBody>
                    <a:bodyPr/>
                    <a:lstStyle/>
                    <a:p>
                      <a:pPr algn="ctr" fontAlgn="base"/>
                      <a:r>
                        <a:rPr lang="en-IN" sz="1400">
                          <a:effectLst/>
                          <a:latin typeface="Lucida Fax" panose="02060602050505020204" pitchFamily="18" charset="0"/>
                        </a:rPr>
                        <a:t>Fastest</a:t>
                      </a:r>
                    </a:p>
                  </a:txBody>
                  <a:tcPr marL="67990" marR="67990" marT="33995" marB="33995" anchor="ctr"/>
                </a:tc>
                <a:extLst>
                  <a:ext uri="{0D108BD9-81ED-4DB2-BD59-A6C34878D82A}">
                    <a16:rowId xmlns:a16="http://schemas.microsoft.com/office/drawing/2014/main" val="2629134061"/>
                  </a:ext>
                </a:extLst>
              </a:tr>
              <a:tr h="811591">
                <a:tc>
                  <a:txBody>
                    <a:bodyPr/>
                    <a:lstStyle/>
                    <a:p>
                      <a:pPr algn="ctr" fontAlgn="base"/>
                      <a:r>
                        <a:rPr lang="en-IN" sz="1400" b="1" dirty="0">
                          <a:effectLst/>
                          <a:latin typeface="Lucida Fax" panose="02060602050505020204" pitchFamily="18" charset="0"/>
                        </a:rPr>
                        <a:t>Certificate Handling</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Limited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Limited</a:t>
                      </a:r>
                    </a:p>
                  </a:txBody>
                  <a:tcPr marL="67990" marR="67990" marT="33995" marB="33995" anchor="ctr"/>
                </a:tc>
                <a:tc>
                  <a:txBody>
                    <a:bodyPr/>
                    <a:lstStyle/>
                    <a:p>
                      <a:pPr algn="ctr" fontAlgn="base"/>
                      <a:r>
                        <a:rPr lang="en-IN" sz="1400" dirty="0">
                          <a:effectLst/>
                          <a:latin typeface="Lucida Fax" panose="02060602050505020204" pitchFamily="18" charset="0"/>
                        </a:rPr>
                        <a:t>Expanded</a:t>
                      </a:r>
                    </a:p>
                  </a:txBody>
                  <a:tcPr marL="67990" marR="67990" marT="33995" marB="33995" anchor="ctr"/>
                </a:tc>
                <a:tc>
                  <a:txBody>
                    <a:bodyPr/>
                    <a:lstStyle/>
                    <a:p>
                      <a:pPr algn="ctr" fontAlgn="base"/>
                      <a:r>
                        <a:rPr lang="en-IN" sz="1400">
                          <a:effectLst/>
                          <a:latin typeface="Lucida Fax" panose="02060602050505020204" pitchFamily="18" charset="0"/>
                        </a:rPr>
                        <a:t>Expanded</a:t>
                      </a:r>
                    </a:p>
                  </a:txBody>
                  <a:tcPr marL="67990" marR="67990" marT="33995" marB="33995" anchor="ctr"/>
                </a:tc>
                <a:extLst>
                  <a:ext uri="{0D108BD9-81ED-4DB2-BD59-A6C34878D82A}">
                    <a16:rowId xmlns:a16="http://schemas.microsoft.com/office/drawing/2014/main" val="2453870973"/>
                  </a:ext>
                </a:extLst>
              </a:tr>
              <a:tr h="811591">
                <a:tc>
                  <a:txBody>
                    <a:bodyPr/>
                    <a:lstStyle/>
                    <a:p>
                      <a:pPr algn="ctr" fontAlgn="base"/>
                      <a:r>
                        <a:rPr lang="en-IN" sz="1400" b="1" dirty="0">
                          <a:effectLst/>
                          <a:latin typeface="Lucida Fax" panose="02060602050505020204" pitchFamily="18" charset="0"/>
                        </a:rPr>
                        <a:t>Support</a:t>
                      </a:r>
                    </a:p>
                  </a:txBody>
                  <a:tcPr marL="67990" marR="67990" marT="33995" marB="33995" anchor="ctr">
                    <a:solidFill>
                      <a:schemeClr val="accent1"/>
                    </a:solidFill>
                  </a:tcPr>
                </a:tc>
                <a:tc>
                  <a:txBody>
                    <a:bodyPr/>
                    <a:lstStyle/>
                    <a:p>
                      <a:pPr algn="ctr" fontAlgn="base"/>
                      <a:r>
                        <a:rPr lang="en-IN" sz="1400" dirty="0">
                          <a:effectLst/>
                          <a:latin typeface="Lucida Fax" panose="02060602050505020204" pitchFamily="18" charset="0"/>
                        </a:rPr>
                        <a:t>Widely supported</a:t>
                      </a:r>
                    </a:p>
                  </a:txBody>
                  <a:tcPr marL="67990" marR="67990" marT="33995" marB="33995" anchor="ctr"/>
                </a:tc>
                <a:tc>
                  <a:txBody>
                    <a:bodyPr/>
                    <a:lstStyle/>
                    <a:p>
                      <a:pPr algn="ctr" fontAlgn="base"/>
                      <a:r>
                        <a:rPr lang="en-IN" sz="1400" dirty="0">
                          <a:effectLst/>
                          <a:latin typeface="Lucida Fax" panose="02060602050505020204" pitchFamily="18" charset="0"/>
                        </a:rPr>
                        <a:t>Widely supported</a:t>
                      </a:r>
                    </a:p>
                  </a:txBody>
                  <a:tcPr marL="67990" marR="67990" marT="33995" marB="33995" anchor="ctr"/>
                </a:tc>
                <a:tc>
                  <a:txBody>
                    <a:bodyPr/>
                    <a:lstStyle/>
                    <a:p>
                      <a:pPr algn="ctr" fontAlgn="base"/>
                      <a:r>
                        <a:rPr lang="en-IN" sz="1400" dirty="0">
                          <a:effectLst/>
                          <a:latin typeface="Lucida Fax" panose="02060602050505020204" pitchFamily="18" charset="0"/>
                        </a:rPr>
                        <a:t>Widely supported</a:t>
                      </a:r>
                    </a:p>
                  </a:txBody>
                  <a:tcPr marL="67990" marR="67990" marT="33995" marB="33995" anchor="ctr"/>
                </a:tc>
                <a:tc>
                  <a:txBody>
                    <a:bodyPr/>
                    <a:lstStyle/>
                    <a:p>
                      <a:pPr algn="ctr" fontAlgn="base"/>
                      <a:r>
                        <a:rPr lang="en-IN" sz="1400" dirty="0">
                          <a:effectLst/>
                          <a:latin typeface="Lucida Fax" panose="02060602050505020204" pitchFamily="18" charset="0"/>
                        </a:rPr>
                        <a:t>Limited support</a:t>
                      </a:r>
                    </a:p>
                  </a:txBody>
                  <a:tcPr marL="67990" marR="67990" marT="33995" marB="33995" anchor="ctr"/>
                </a:tc>
                <a:tc>
                  <a:txBody>
                    <a:bodyPr/>
                    <a:lstStyle/>
                    <a:p>
                      <a:pPr algn="ctr" fontAlgn="base"/>
                      <a:r>
                        <a:rPr lang="en-IN" sz="1400" dirty="0">
                          <a:effectLst/>
                          <a:latin typeface="Lucida Fax" panose="02060602050505020204" pitchFamily="18" charset="0"/>
                        </a:rPr>
                        <a:t>Widely supported</a:t>
                      </a:r>
                    </a:p>
                  </a:txBody>
                  <a:tcPr marL="67990" marR="67990" marT="33995" marB="33995" anchor="ctr"/>
                </a:tc>
                <a:tc>
                  <a:txBody>
                    <a:bodyPr/>
                    <a:lstStyle/>
                    <a:p>
                      <a:pPr algn="ctr" fontAlgn="base"/>
                      <a:r>
                        <a:rPr lang="en-IN" sz="1400" dirty="0">
                          <a:effectLst/>
                          <a:latin typeface="Lucida Fax" panose="02060602050505020204" pitchFamily="18" charset="0"/>
                        </a:rPr>
                        <a:t>Limited support</a:t>
                      </a:r>
                    </a:p>
                  </a:txBody>
                  <a:tcPr marL="67990" marR="67990" marT="33995" marB="33995" anchor="ctr"/>
                </a:tc>
                <a:tc>
                  <a:txBody>
                    <a:bodyPr/>
                    <a:lstStyle/>
                    <a:p>
                      <a:pPr algn="ctr" fontAlgn="base"/>
                      <a:r>
                        <a:rPr lang="en-IN" sz="1400" dirty="0">
                          <a:effectLst/>
                          <a:latin typeface="Lucida Fax" panose="02060602050505020204" pitchFamily="18" charset="0"/>
                        </a:rPr>
                        <a:t>Widely supported</a:t>
                      </a:r>
                    </a:p>
                  </a:txBody>
                  <a:tcPr marL="67990" marR="67990" marT="33995" marB="33995" anchor="ctr"/>
                </a:tc>
                <a:extLst>
                  <a:ext uri="{0D108BD9-81ED-4DB2-BD59-A6C34878D82A}">
                    <a16:rowId xmlns:a16="http://schemas.microsoft.com/office/drawing/2014/main" val="1678665827"/>
                  </a:ext>
                </a:extLst>
              </a:tr>
            </a:tbl>
          </a:graphicData>
        </a:graphic>
      </p:graphicFrame>
      <p:sp>
        <p:nvSpPr>
          <p:cNvPr id="3" name="TextBox 2">
            <a:extLst>
              <a:ext uri="{FF2B5EF4-FFF2-40B4-BE49-F238E27FC236}">
                <a16:creationId xmlns:a16="http://schemas.microsoft.com/office/drawing/2014/main" id="{E09743F3-0760-BF79-5AA8-1343F9D3A575}"/>
              </a:ext>
            </a:extLst>
          </p:cNvPr>
          <p:cNvSpPr txBox="1"/>
          <p:nvPr/>
        </p:nvSpPr>
        <p:spPr>
          <a:xfrm>
            <a:off x="2869809" y="148498"/>
            <a:ext cx="6963508" cy="830997"/>
          </a:xfrm>
          <a:prstGeom prst="rect">
            <a:avLst/>
          </a:prstGeom>
          <a:noFill/>
        </p:spPr>
        <p:txBody>
          <a:bodyPr wrap="square" rtlCol="0">
            <a:spAutoFit/>
          </a:bodyPr>
          <a:lstStyle/>
          <a:p>
            <a:r>
              <a:rPr lang="en-IN" sz="2400" b="1" dirty="0"/>
              <a:t>COMPARISION of TLS versions and OpenSSL versions</a:t>
            </a:r>
          </a:p>
          <a:p>
            <a:endParaRPr lang="en-IN" sz="2400" dirty="0"/>
          </a:p>
        </p:txBody>
      </p:sp>
    </p:spTree>
    <p:extLst>
      <p:ext uri="{BB962C8B-B14F-4D97-AF65-F5344CB8AC3E}">
        <p14:creationId xmlns:p14="http://schemas.microsoft.com/office/powerpoint/2010/main" val="97296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335</Words>
  <Application>Microsoft Office PowerPoint</Application>
  <PresentationFormat>Widescreen</PresentationFormat>
  <Paragraphs>83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Lucida Fax</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Sandeep Vendra</dc:creator>
  <cp:lastModifiedBy>Sai Sandeep Vendra</cp:lastModifiedBy>
  <cp:revision>2</cp:revision>
  <dcterms:created xsi:type="dcterms:W3CDTF">2023-04-01T00:59:11Z</dcterms:created>
  <dcterms:modified xsi:type="dcterms:W3CDTF">2023-04-01T03:17:10Z</dcterms:modified>
</cp:coreProperties>
</file>