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18"/>
  </p:notesMasterIdLst>
  <p:sldIdLst>
    <p:sldId id="256" r:id="rId2"/>
    <p:sldId id="257" r:id="rId3"/>
    <p:sldId id="258" r:id="rId4"/>
    <p:sldId id="259" r:id="rId5"/>
    <p:sldId id="267" r:id="rId6"/>
    <p:sldId id="268" r:id="rId7"/>
    <p:sldId id="269" r:id="rId8"/>
    <p:sldId id="260" r:id="rId9"/>
    <p:sldId id="270" r:id="rId10"/>
    <p:sldId id="265" r:id="rId11"/>
    <p:sldId id="266" r:id="rId12"/>
    <p:sldId id="271" r:id="rId13"/>
    <p:sldId id="261" r:id="rId14"/>
    <p:sldId id="262"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02" d="100"/>
          <a:sy n="102" d="100"/>
        </p:scale>
        <p:origin x="89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66C4ED-8713-4901-A53E-2E5AC5F9F3E9}" type="datetimeFigureOut">
              <a:rPr lang="en-KE" smtClean="0"/>
              <a:t>06/10/2025</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3220B-4A1B-4631-AD97-5D5D340CD7B9}" type="slidenum">
              <a:rPr lang="en-KE" smtClean="0"/>
              <a:t>‹#›</a:t>
            </a:fld>
            <a:endParaRPr lang="en-KE"/>
          </a:p>
        </p:txBody>
      </p:sp>
    </p:spTree>
    <p:extLst>
      <p:ext uri="{BB962C8B-B14F-4D97-AF65-F5344CB8AC3E}">
        <p14:creationId xmlns:p14="http://schemas.microsoft.com/office/powerpoint/2010/main" val="3389375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03E3220B-4A1B-4631-AD97-5D5D340CD7B9}" type="slidenum">
              <a:rPr lang="en-KE" smtClean="0"/>
              <a:t>1</a:t>
            </a:fld>
            <a:endParaRPr lang="en-KE"/>
          </a:p>
        </p:txBody>
      </p:sp>
    </p:spTree>
    <p:extLst>
      <p:ext uri="{BB962C8B-B14F-4D97-AF65-F5344CB8AC3E}">
        <p14:creationId xmlns:p14="http://schemas.microsoft.com/office/powerpoint/2010/main" val="3361392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71FDF6-9694-4A96-8656-F84AB0C8AEAC}" type="datetimeFigureOut">
              <a:rPr lang="en-KE" smtClean="0"/>
              <a:t>06/10/2025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94CC7EF-132F-4631-AC4D-E452F04179B9}" type="slidenum">
              <a:rPr lang="en-KE" smtClean="0"/>
              <a:t>‹#›</a:t>
            </a:fld>
            <a:endParaRPr lang="en-K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42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1FDF6-9694-4A96-8656-F84AB0C8AEAC}" type="datetimeFigureOut">
              <a:rPr lang="en-KE" smtClean="0"/>
              <a:t>06/10/2025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94CC7EF-132F-4631-AC4D-E452F04179B9}" type="slidenum">
              <a:rPr lang="en-KE" smtClean="0"/>
              <a:t>‹#›</a:t>
            </a:fld>
            <a:endParaRPr lang="en-KE"/>
          </a:p>
        </p:txBody>
      </p:sp>
    </p:spTree>
    <p:extLst>
      <p:ext uri="{BB962C8B-B14F-4D97-AF65-F5344CB8AC3E}">
        <p14:creationId xmlns:p14="http://schemas.microsoft.com/office/powerpoint/2010/main" val="3116691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1FDF6-9694-4A96-8656-F84AB0C8AEAC}" type="datetimeFigureOut">
              <a:rPr lang="en-KE" smtClean="0"/>
              <a:t>06/10/2025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94CC7EF-132F-4631-AC4D-E452F04179B9}" type="slidenum">
              <a:rPr lang="en-KE" smtClean="0"/>
              <a:t>‹#›</a:t>
            </a:fld>
            <a:endParaRPr lang="en-KE"/>
          </a:p>
        </p:txBody>
      </p:sp>
    </p:spTree>
    <p:extLst>
      <p:ext uri="{BB962C8B-B14F-4D97-AF65-F5344CB8AC3E}">
        <p14:creationId xmlns:p14="http://schemas.microsoft.com/office/powerpoint/2010/main" val="3797854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1FDF6-9694-4A96-8656-F84AB0C8AEAC}" type="datetimeFigureOut">
              <a:rPr lang="en-KE" smtClean="0"/>
              <a:t>06/10/2025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94CC7EF-132F-4631-AC4D-E452F04179B9}" type="slidenum">
              <a:rPr lang="en-KE" smtClean="0"/>
              <a:t>‹#›</a:t>
            </a:fld>
            <a:endParaRPr lang="en-KE"/>
          </a:p>
        </p:txBody>
      </p:sp>
    </p:spTree>
    <p:extLst>
      <p:ext uri="{BB962C8B-B14F-4D97-AF65-F5344CB8AC3E}">
        <p14:creationId xmlns:p14="http://schemas.microsoft.com/office/powerpoint/2010/main" val="339950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71FDF6-9694-4A96-8656-F84AB0C8AEAC}" type="datetimeFigureOut">
              <a:rPr lang="en-KE" smtClean="0"/>
              <a:t>06/10/2025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394CC7EF-132F-4631-AC4D-E452F04179B9}" type="slidenum">
              <a:rPr lang="en-KE" smtClean="0"/>
              <a:t>‹#›</a:t>
            </a:fld>
            <a:endParaRPr lang="en-K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62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71FDF6-9694-4A96-8656-F84AB0C8AEAC}" type="datetimeFigureOut">
              <a:rPr lang="en-KE" smtClean="0"/>
              <a:t>06/10/2025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394CC7EF-132F-4631-AC4D-E452F04179B9}" type="slidenum">
              <a:rPr lang="en-KE" smtClean="0"/>
              <a:t>‹#›</a:t>
            </a:fld>
            <a:endParaRPr lang="en-KE"/>
          </a:p>
        </p:txBody>
      </p:sp>
    </p:spTree>
    <p:extLst>
      <p:ext uri="{BB962C8B-B14F-4D97-AF65-F5344CB8AC3E}">
        <p14:creationId xmlns:p14="http://schemas.microsoft.com/office/powerpoint/2010/main" val="367530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71FDF6-9694-4A96-8656-F84AB0C8AEAC}" type="datetimeFigureOut">
              <a:rPr lang="en-KE" smtClean="0"/>
              <a:t>06/10/2025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394CC7EF-132F-4631-AC4D-E452F04179B9}" type="slidenum">
              <a:rPr lang="en-KE" smtClean="0"/>
              <a:t>‹#›</a:t>
            </a:fld>
            <a:endParaRPr lang="en-KE"/>
          </a:p>
        </p:txBody>
      </p:sp>
    </p:spTree>
    <p:extLst>
      <p:ext uri="{BB962C8B-B14F-4D97-AF65-F5344CB8AC3E}">
        <p14:creationId xmlns:p14="http://schemas.microsoft.com/office/powerpoint/2010/main" val="4093392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71FDF6-9694-4A96-8656-F84AB0C8AEAC}" type="datetimeFigureOut">
              <a:rPr lang="en-KE" smtClean="0"/>
              <a:t>06/10/2025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394CC7EF-132F-4631-AC4D-E452F04179B9}" type="slidenum">
              <a:rPr lang="en-KE" smtClean="0"/>
              <a:t>‹#›</a:t>
            </a:fld>
            <a:endParaRPr lang="en-KE"/>
          </a:p>
        </p:txBody>
      </p:sp>
    </p:spTree>
    <p:extLst>
      <p:ext uri="{BB962C8B-B14F-4D97-AF65-F5344CB8AC3E}">
        <p14:creationId xmlns:p14="http://schemas.microsoft.com/office/powerpoint/2010/main" val="362003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71FDF6-9694-4A96-8656-F84AB0C8AEAC}" type="datetimeFigureOut">
              <a:rPr lang="en-KE" smtClean="0"/>
              <a:t>06/10/2025</a:t>
            </a:fld>
            <a:endParaRPr lang="en-K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KE"/>
          </a:p>
        </p:txBody>
      </p:sp>
      <p:sp>
        <p:nvSpPr>
          <p:cNvPr id="9" name="Slide Number Placeholder 8"/>
          <p:cNvSpPr>
            <a:spLocks noGrp="1"/>
          </p:cNvSpPr>
          <p:nvPr>
            <p:ph type="sldNum" sz="quarter" idx="12"/>
          </p:nvPr>
        </p:nvSpPr>
        <p:spPr/>
        <p:txBody>
          <a:bodyPr/>
          <a:lstStyle/>
          <a:p>
            <a:fld id="{394CC7EF-132F-4631-AC4D-E452F04179B9}" type="slidenum">
              <a:rPr lang="en-KE" smtClean="0"/>
              <a:t>‹#›</a:t>
            </a:fld>
            <a:endParaRPr lang="en-KE"/>
          </a:p>
        </p:txBody>
      </p:sp>
    </p:spTree>
    <p:extLst>
      <p:ext uri="{BB962C8B-B14F-4D97-AF65-F5344CB8AC3E}">
        <p14:creationId xmlns:p14="http://schemas.microsoft.com/office/powerpoint/2010/main" val="244485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71FDF6-9694-4A96-8656-F84AB0C8AEAC}" type="datetimeFigureOut">
              <a:rPr lang="en-KE" smtClean="0"/>
              <a:t>06/10/2025</a:t>
            </a:fld>
            <a:endParaRPr lang="en-K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K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4CC7EF-132F-4631-AC4D-E452F04179B9}" type="slidenum">
              <a:rPr lang="en-KE" smtClean="0"/>
              <a:t>‹#›</a:t>
            </a:fld>
            <a:endParaRPr lang="en-KE"/>
          </a:p>
        </p:txBody>
      </p:sp>
    </p:spTree>
    <p:extLst>
      <p:ext uri="{BB962C8B-B14F-4D97-AF65-F5344CB8AC3E}">
        <p14:creationId xmlns:p14="http://schemas.microsoft.com/office/powerpoint/2010/main" val="57013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71FDF6-9694-4A96-8656-F84AB0C8AEAC}" type="datetimeFigureOut">
              <a:rPr lang="en-KE" smtClean="0"/>
              <a:t>06/10/2025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394CC7EF-132F-4631-AC4D-E452F04179B9}" type="slidenum">
              <a:rPr lang="en-KE" smtClean="0"/>
              <a:t>‹#›</a:t>
            </a:fld>
            <a:endParaRPr lang="en-KE"/>
          </a:p>
        </p:txBody>
      </p:sp>
    </p:spTree>
    <p:extLst>
      <p:ext uri="{BB962C8B-B14F-4D97-AF65-F5344CB8AC3E}">
        <p14:creationId xmlns:p14="http://schemas.microsoft.com/office/powerpoint/2010/main" val="80077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71FDF6-9694-4A96-8656-F84AB0C8AEAC}" type="datetimeFigureOut">
              <a:rPr lang="en-KE" smtClean="0"/>
              <a:t>06/10/2025</a:t>
            </a:fld>
            <a:endParaRPr lang="en-K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K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94CC7EF-132F-4631-AC4D-E452F04179B9}" type="slidenum">
              <a:rPr lang="en-KE" smtClean="0"/>
              <a:t>‹#›</a:t>
            </a:fld>
            <a:endParaRPr lang="en-K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306451"/>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E31B-0361-7BF4-63E8-17E1B00B37EA}"/>
              </a:ext>
            </a:extLst>
          </p:cNvPr>
          <p:cNvSpPr>
            <a:spLocks noGrp="1"/>
          </p:cNvSpPr>
          <p:nvPr>
            <p:ph type="ctrTitle"/>
          </p:nvPr>
        </p:nvSpPr>
        <p:spPr/>
        <p:txBody>
          <a:bodyPr/>
          <a:lstStyle/>
          <a:p>
            <a:r>
              <a:rPr lang="en-GB" dirty="0"/>
              <a:t>Aviation Risk Analysis</a:t>
            </a:r>
            <a:endParaRPr lang="en-KE" dirty="0"/>
          </a:p>
        </p:txBody>
      </p:sp>
      <p:sp>
        <p:nvSpPr>
          <p:cNvPr id="3" name="Subtitle 2">
            <a:extLst>
              <a:ext uri="{FF2B5EF4-FFF2-40B4-BE49-F238E27FC236}">
                <a16:creationId xmlns:a16="http://schemas.microsoft.com/office/drawing/2014/main" id="{237BD07A-19F3-BDD5-720E-DE8289D23FBD}"/>
              </a:ext>
            </a:extLst>
          </p:cNvPr>
          <p:cNvSpPr>
            <a:spLocks noGrp="1"/>
          </p:cNvSpPr>
          <p:nvPr>
            <p:ph type="subTitle" idx="1"/>
          </p:nvPr>
        </p:nvSpPr>
        <p:spPr/>
        <p:txBody>
          <a:bodyPr/>
          <a:lstStyle/>
          <a:p>
            <a:r>
              <a:rPr lang="en-GB" dirty="0"/>
              <a:t>By Jeniffer Mbugua</a:t>
            </a:r>
            <a:endParaRPr lang="en-KE" dirty="0"/>
          </a:p>
        </p:txBody>
      </p:sp>
    </p:spTree>
    <p:extLst>
      <p:ext uri="{BB962C8B-B14F-4D97-AF65-F5344CB8AC3E}">
        <p14:creationId xmlns:p14="http://schemas.microsoft.com/office/powerpoint/2010/main" val="149707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B4E5-F833-9131-9A3E-48C147B73DB1}"/>
              </a:ext>
            </a:extLst>
          </p:cNvPr>
          <p:cNvSpPr>
            <a:spLocks noGrp="1"/>
          </p:cNvSpPr>
          <p:nvPr>
            <p:ph type="title"/>
          </p:nvPr>
        </p:nvSpPr>
        <p:spPr>
          <a:xfrm>
            <a:off x="838200" y="365125"/>
            <a:ext cx="10515600" cy="935355"/>
          </a:xfrm>
        </p:spPr>
        <p:txBody>
          <a:bodyPr/>
          <a:lstStyle/>
          <a:p>
            <a:r>
              <a:rPr lang="en-GB" dirty="0"/>
              <a:t>Flight Phases Analysis</a:t>
            </a:r>
            <a:endParaRPr lang="en-KE" dirty="0"/>
          </a:p>
        </p:txBody>
      </p:sp>
      <p:pic>
        <p:nvPicPr>
          <p:cNvPr id="8" name="Content Placeholder 7">
            <a:extLst>
              <a:ext uri="{FF2B5EF4-FFF2-40B4-BE49-F238E27FC236}">
                <a16:creationId xmlns:a16="http://schemas.microsoft.com/office/drawing/2014/main" id="{E20332AB-BEEF-FE04-BFEF-50990325D0B9}"/>
              </a:ext>
            </a:extLst>
          </p:cNvPr>
          <p:cNvPicPr>
            <a:picLocks noGrp="1" noChangeAspect="1"/>
          </p:cNvPicPr>
          <p:nvPr>
            <p:ph idx="1"/>
          </p:nvPr>
        </p:nvPicPr>
        <p:blipFill>
          <a:blip r:embed="rId2"/>
          <a:stretch>
            <a:fillRect/>
          </a:stretch>
        </p:blipFill>
        <p:spPr>
          <a:xfrm>
            <a:off x="154926" y="1883209"/>
            <a:ext cx="5941074" cy="4231264"/>
          </a:xfrm>
          <a:prstGeom prst="rect">
            <a:avLst/>
          </a:prstGeom>
        </p:spPr>
      </p:pic>
      <p:pic>
        <p:nvPicPr>
          <p:cNvPr id="10" name="Picture 9">
            <a:extLst>
              <a:ext uri="{FF2B5EF4-FFF2-40B4-BE49-F238E27FC236}">
                <a16:creationId xmlns:a16="http://schemas.microsoft.com/office/drawing/2014/main" id="{3E0A39C7-7427-FAA4-7894-05B1280446E4}"/>
              </a:ext>
            </a:extLst>
          </p:cNvPr>
          <p:cNvPicPr>
            <a:picLocks noChangeAspect="1"/>
          </p:cNvPicPr>
          <p:nvPr/>
        </p:nvPicPr>
        <p:blipFill>
          <a:blip r:embed="rId3"/>
          <a:stretch>
            <a:fillRect/>
          </a:stretch>
        </p:blipFill>
        <p:spPr>
          <a:xfrm>
            <a:off x="5806460" y="1883209"/>
            <a:ext cx="6219933" cy="4231264"/>
          </a:xfrm>
          <a:prstGeom prst="rect">
            <a:avLst/>
          </a:prstGeom>
        </p:spPr>
      </p:pic>
    </p:spTree>
    <p:extLst>
      <p:ext uri="{BB962C8B-B14F-4D97-AF65-F5344CB8AC3E}">
        <p14:creationId xmlns:p14="http://schemas.microsoft.com/office/powerpoint/2010/main" val="3244566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96BA-96AD-87C4-B6E3-B219AD339F66}"/>
              </a:ext>
            </a:extLst>
          </p:cNvPr>
          <p:cNvSpPr>
            <a:spLocks noGrp="1"/>
          </p:cNvSpPr>
          <p:nvPr>
            <p:ph type="title"/>
          </p:nvPr>
        </p:nvSpPr>
        <p:spPr>
          <a:xfrm>
            <a:off x="838200" y="365126"/>
            <a:ext cx="10515600" cy="757822"/>
          </a:xfrm>
        </p:spPr>
        <p:txBody>
          <a:bodyPr>
            <a:normAutofit/>
          </a:bodyPr>
          <a:lstStyle/>
          <a:p>
            <a:r>
              <a:rPr lang="en-GB" dirty="0"/>
              <a:t>Weather Conditions</a:t>
            </a:r>
            <a:endParaRPr lang="en-KE" dirty="0"/>
          </a:p>
        </p:txBody>
      </p:sp>
      <p:pic>
        <p:nvPicPr>
          <p:cNvPr id="5" name="Content Placeholder 4">
            <a:extLst>
              <a:ext uri="{FF2B5EF4-FFF2-40B4-BE49-F238E27FC236}">
                <a16:creationId xmlns:a16="http://schemas.microsoft.com/office/drawing/2014/main" id="{8B0909D8-FAD9-B85F-7E6D-6683E8FED7BD}"/>
              </a:ext>
            </a:extLst>
          </p:cNvPr>
          <p:cNvPicPr>
            <a:picLocks noGrp="1" noChangeAspect="1"/>
          </p:cNvPicPr>
          <p:nvPr>
            <p:ph idx="1"/>
          </p:nvPr>
        </p:nvPicPr>
        <p:blipFill>
          <a:blip r:embed="rId2"/>
          <a:stretch>
            <a:fillRect/>
          </a:stretch>
        </p:blipFill>
        <p:spPr>
          <a:xfrm>
            <a:off x="3424672" y="1846263"/>
            <a:ext cx="5402982" cy="4022725"/>
          </a:xfrm>
          <a:prstGeom prst="rect">
            <a:avLst/>
          </a:prstGeom>
        </p:spPr>
      </p:pic>
    </p:spTree>
    <p:extLst>
      <p:ext uri="{BB962C8B-B14F-4D97-AF65-F5344CB8AC3E}">
        <p14:creationId xmlns:p14="http://schemas.microsoft.com/office/powerpoint/2010/main" val="3950629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0C7A5-4D8B-FB70-1848-7D1888BA2C44}"/>
              </a:ext>
            </a:extLst>
          </p:cNvPr>
          <p:cNvSpPr>
            <a:spLocks noGrp="1"/>
          </p:cNvSpPr>
          <p:nvPr>
            <p:ph type="title"/>
          </p:nvPr>
        </p:nvSpPr>
        <p:spPr/>
        <p:txBody>
          <a:bodyPr/>
          <a:lstStyle/>
          <a:p>
            <a:r>
              <a:rPr lang="en-GB" dirty="0"/>
              <a:t>Injuries Severity</a:t>
            </a:r>
            <a:endParaRPr lang="en-KE" dirty="0"/>
          </a:p>
        </p:txBody>
      </p:sp>
      <p:pic>
        <p:nvPicPr>
          <p:cNvPr id="5" name="Content Placeholder 4">
            <a:extLst>
              <a:ext uri="{FF2B5EF4-FFF2-40B4-BE49-F238E27FC236}">
                <a16:creationId xmlns:a16="http://schemas.microsoft.com/office/drawing/2014/main" id="{5439013E-3AD7-58AA-1D7F-87999E081F39}"/>
              </a:ext>
            </a:extLst>
          </p:cNvPr>
          <p:cNvPicPr>
            <a:picLocks noGrp="1" noChangeAspect="1"/>
          </p:cNvPicPr>
          <p:nvPr>
            <p:ph idx="1"/>
          </p:nvPr>
        </p:nvPicPr>
        <p:blipFill>
          <a:blip r:embed="rId2"/>
          <a:stretch>
            <a:fillRect/>
          </a:stretch>
        </p:blipFill>
        <p:spPr>
          <a:xfrm>
            <a:off x="3748045" y="1846263"/>
            <a:ext cx="4756235" cy="4022725"/>
          </a:xfrm>
          <a:prstGeom prst="rect">
            <a:avLst/>
          </a:prstGeom>
        </p:spPr>
      </p:pic>
    </p:spTree>
    <p:extLst>
      <p:ext uri="{BB962C8B-B14F-4D97-AF65-F5344CB8AC3E}">
        <p14:creationId xmlns:p14="http://schemas.microsoft.com/office/powerpoint/2010/main" val="105695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EA9B4-07D1-BD35-37DF-CDD451825EAD}"/>
              </a:ext>
            </a:extLst>
          </p:cNvPr>
          <p:cNvSpPr>
            <a:spLocks noGrp="1"/>
          </p:cNvSpPr>
          <p:nvPr>
            <p:ph type="title"/>
          </p:nvPr>
        </p:nvSpPr>
        <p:spPr/>
        <p:txBody>
          <a:bodyPr/>
          <a:lstStyle/>
          <a:p>
            <a:r>
              <a:rPr lang="en-GB" dirty="0"/>
              <a:t>Insights</a:t>
            </a:r>
            <a:endParaRPr lang="en-KE" dirty="0"/>
          </a:p>
        </p:txBody>
      </p:sp>
      <p:sp>
        <p:nvSpPr>
          <p:cNvPr id="3" name="Content Placeholder 2">
            <a:extLst>
              <a:ext uri="{FF2B5EF4-FFF2-40B4-BE49-F238E27FC236}">
                <a16:creationId xmlns:a16="http://schemas.microsoft.com/office/drawing/2014/main" id="{554E9CF2-1736-053C-33FB-065F8C0FEA64}"/>
              </a:ext>
            </a:extLst>
          </p:cNvPr>
          <p:cNvSpPr>
            <a:spLocks noGrp="1"/>
          </p:cNvSpPr>
          <p:nvPr>
            <p:ph idx="1"/>
          </p:nvPr>
        </p:nvSpPr>
        <p:spPr/>
        <p:txBody>
          <a:bodyPr>
            <a:normAutofit fontScale="92500" lnSpcReduction="20000"/>
          </a:bodyPr>
          <a:lstStyle/>
          <a:p>
            <a:pPr marL="0" indent="0">
              <a:buNone/>
            </a:pPr>
            <a:r>
              <a:rPr lang="en-GB" dirty="0"/>
              <a:t>1. Accidents over the years</a:t>
            </a:r>
          </a:p>
          <a:p>
            <a:pPr marL="0" indent="0">
              <a:buNone/>
            </a:pPr>
            <a:r>
              <a:rPr lang="en-GB" dirty="0"/>
              <a:t>   - Total aviation accidents/incidents peaked in earlier decades and have declined significantly since the 1980s.</a:t>
            </a:r>
          </a:p>
          <a:p>
            <a:pPr marL="0" indent="0">
              <a:buNone/>
            </a:pPr>
            <a:r>
              <a:rPr lang="en-GB" dirty="0"/>
              <a:t>    - Fatal events follow the same downward trend, showing safety improvements over time.</a:t>
            </a:r>
          </a:p>
          <a:p>
            <a:endParaRPr lang="en-GB" dirty="0"/>
          </a:p>
          <a:p>
            <a:pPr marL="0" indent="0">
              <a:buNone/>
            </a:pPr>
            <a:r>
              <a:rPr lang="en-GB" dirty="0"/>
              <a:t>2. Aircraft Make &amp; Model Safety</a:t>
            </a:r>
          </a:p>
          <a:p>
            <a:pPr marL="0" indent="0">
              <a:buNone/>
            </a:pPr>
            <a:r>
              <a:rPr lang="en-GB" dirty="0"/>
              <a:t>  - Some makes appear frequently in accidents, while others are rarely involved.</a:t>
            </a:r>
          </a:p>
          <a:p>
            <a:pPr marL="0" indent="0">
              <a:buNone/>
            </a:pPr>
            <a:r>
              <a:rPr lang="en-GB" dirty="0"/>
              <a:t>   - Among the top makes, certain aircraft have much lower fatality rates compared to peers.</a:t>
            </a:r>
          </a:p>
          <a:p>
            <a:pPr marL="0" indent="0">
              <a:buNone/>
            </a:pPr>
            <a:r>
              <a:rPr lang="en-GB" dirty="0"/>
              <a:t>3. Phase of Flight Risk</a:t>
            </a:r>
          </a:p>
          <a:p>
            <a:pPr marL="0" indent="0">
              <a:buNone/>
            </a:pPr>
            <a:r>
              <a:rPr lang="en-GB" dirty="0"/>
              <a:t>    - Most accidents occur during </a:t>
            </a:r>
            <a:r>
              <a:rPr lang="en-GB" dirty="0" err="1"/>
              <a:t>takeoff</a:t>
            </a:r>
            <a:r>
              <a:rPr lang="en-GB" dirty="0"/>
              <a:t> and landing phases, while cruise has far fewer </a:t>
            </a:r>
            <a:r>
              <a:rPr lang="en-GB" dirty="0" err="1"/>
              <a:t>incidents.Landing</a:t>
            </a:r>
            <a:r>
              <a:rPr lang="en-GB" dirty="0"/>
              <a:t> often has a higher share of fatal outcomes.</a:t>
            </a:r>
          </a:p>
          <a:p>
            <a:endParaRPr lang="en-KE" dirty="0"/>
          </a:p>
        </p:txBody>
      </p:sp>
    </p:spTree>
    <p:extLst>
      <p:ext uri="{BB962C8B-B14F-4D97-AF65-F5344CB8AC3E}">
        <p14:creationId xmlns:p14="http://schemas.microsoft.com/office/powerpoint/2010/main" val="888565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0593-7552-1ED1-1BAF-32D538A5A232}"/>
              </a:ext>
            </a:extLst>
          </p:cNvPr>
          <p:cNvSpPr>
            <a:spLocks noGrp="1"/>
          </p:cNvSpPr>
          <p:nvPr>
            <p:ph type="title"/>
          </p:nvPr>
        </p:nvSpPr>
        <p:spPr/>
        <p:txBody>
          <a:bodyPr/>
          <a:lstStyle/>
          <a:p>
            <a:r>
              <a:rPr lang="en-GB" dirty="0"/>
              <a:t>Insights </a:t>
            </a:r>
            <a:r>
              <a:rPr lang="en-GB" dirty="0" err="1"/>
              <a:t>cont</a:t>
            </a:r>
            <a:r>
              <a:rPr lang="en-GB" dirty="0"/>
              <a:t>…</a:t>
            </a:r>
            <a:endParaRPr lang="en-KE" dirty="0"/>
          </a:p>
        </p:txBody>
      </p:sp>
      <p:sp>
        <p:nvSpPr>
          <p:cNvPr id="3" name="Content Placeholder 2">
            <a:extLst>
              <a:ext uri="{FF2B5EF4-FFF2-40B4-BE49-F238E27FC236}">
                <a16:creationId xmlns:a16="http://schemas.microsoft.com/office/drawing/2014/main" id="{BE971DBF-DEE5-73EC-2757-8DA7532E7F0C}"/>
              </a:ext>
            </a:extLst>
          </p:cNvPr>
          <p:cNvSpPr>
            <a:spLocks noGrp="1"/>
          </p:cNvSpPr>
          <p:nvPr>
            <p:ph idx="1"/>
          </p:nvPr>
        </p:nvSpPr>
        <p:spPr/>
        <p:txBody>
          <a:bodyPr>
            <a:normAutofit fontScale="85000" lnSpcReduction="10000"/>
          </a:bodyPr>
          <a:lstStyle/>
          <a:p>
            <a:pPr marL="0" indent="0">
              <a:buNone/>
            </a:pPr>
            <a:r>
              <a:rPr lang="en-GB" dirty="0"/>
              <a:t>4. Weather Conditions</a:t>
            </a:r>
          </a:p>
          <a:p>
            <a:pPr marL="0" indent="0">
              <a:buNone/>
            </a:pPr>
            <a:r>
              <a:rPr lang="en-GB" dirty="0"/>
              <a:t>    - The majority of accidents occur in visual meteorological conditions (clear weather) simply because most flights occur in good weather.</a:t>
            </a:r>
          </a:p>
          <a:p>
            <a:pPr marL="0" indent="0">
              <a:buNone/>
            </a:pPr>
            <a:r>
              <a:rPr lang="en-GB" dirty="0"/>
              <a:t>   - However, the fatality rate is higher in poor/Instrument Meteorological Conditions (IMC).</a:t>
            </a:r>
          </a:p>
          <a:p>
            <a:pPr marL="0" indent="0">
              <a:buNone/>
            </a:pPr>
            <a:r>
              <a:rPr lang="en-GB" dirty="0"/>
              <a:t>5. Injury Severity</a:t>
            </a:r>
          </a:p>
          <a:p>
            <a:pPr marL="0" indent="0">
              <a:buNone/>
            </a:pPr>
            <a:r>
              <a:rPr lang="en-GB" dirty="0"/>
              <a:t>    - Many aviation accidents result in no injuries or minor injuries, but a notable share still leads to fatalities.</a:t>
            </a:r>
          </a:p>
          <a:p>
            <a:pPr marL="0" indent="0">
              <a:buNone/>
            </a:pPr>
            <a:r>
              <a:rPr lang="en-GB" dirty="0"/>
              <a:t>   - Fatal accidents, while less frequent, are highly impactful.</a:t>
            </a:r>
          </a:p>
          <a:p>
            <a:pPr marL="0" indent="0">
              <a:buNone/>
            </a:pPr>
            <a:r>
              <a:rPr lang="en-GB" dirty="0"/>
              <a:t>6. Operator Type</a:t>
            </a:r>
          </a:p>
          <a:p>
            <a:pPr marL="0" indent="0">
              <a:buNone/>
            </a:pPr>
            <a:r>
              <a:rPr lang="en-GB" dirty="0"/>
              <a:t>    - Private and general aviation operators account for a disproportionately higher number of accidents compared to commercial airlines.</a:t>
            </a:r>
          </a:p>
          <a:p>
            <a:pPr marL="0" indent="0">
              <a:buNone/>
            </a:pPr>
            <a:r>
              <a:rPr lang="en-GB" dirty="0"/>
              <a:t>    - Commercial operators show lower accident and fatality rates due to stricter regulations and safety checks.</a:t>
            </a:r>
            <a:endParaRPr lang="en-KE" dirty="0"/>
          </a:p>
          <a:p>
            <a:endParaRPr lang="en-KE" dirty="0"/>
          </a:p>
        </p:txBody>
      </p:sp>
    </p:spTree>
    <p:extLst>
      <p:ext uri="{BB962C8B-B14F-4D97-AF65-F5344CB8AC3E}">
        <p14:creationId xmlns:p14="http://schemas.microsoft.com/office/powerpoint/2010/main" val="83182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E8C9B-02BA-5CAC-91E3-29770F595DC2}"/>
              </a:ext>
            </a:extLst>
          </p:cNvPr>
          <p:cNvSpPr>
            <a:spLocks noGrp="1"/>
          </p:cNvSpPr>
          <p:nvPr>
            <p:ph type="title"/>
          </p:nvPr>
        </p:nvSpPr>
        <p:spPr/>
        <p:txBody>
          <a:bodyPr/>
          <a:lstStyle/>
          <a:p>
            <a:r>
              <a:rPr lang="en-GB" dirty="0"/>
              <a:t>Conclusion</a:t>
            </a:r>
            <a:endParaRPr lang="en-KE" dirty="0"/>
          </a:p>
        </p:txBody>
      </p:sp>
      <p:sp>
        <p:nvSpPr>
          <p:cNvPr id="3" name="Content Placeholder 2">
            <a:extLst>
              <a:ext uri="{FF2B5EF4-FFF2-40B4-BE49-F238E27FC236}">
                <a16:creationId xmlns:a16="http://schemas.microsoft.com/office/drawing/2014/main" id="{E5F1CF63-C458-E7BC-0BD4-0EDC3070A8F2}"/>
              </a:ext>
            </a:extLst>
          </p:cNvPr>
          <p:cNvSpPr>
            <a:spLocks noGrp="1"/>
          </p:cNvSpPr>
          <p:nvPr>
            <p:ph idx="1"/>
          </p:nvPr>
        </p:nvSpPr>
        <p:spPr/>
        <p:txBody>
          <a:bodyPr>
            <a:normAutofit fontScale="92500" lnSpcReduction="10000"/>
          </a:bodyPr>
          <a:lstStyle/>
          <a:p>
            <a:pPr marL="0" indent="0">
              <a:buNone/>
            </a:pPr>
            <a:r>
              <a:rPr lang="en-GB" dirty="0"/>
              <a:t>1. Modern aircraft (post-1990) are generally safer. The company should prioritize newer aircraft models instead of older ones with higher historical risks.</a:t>
            </a:r>
          </a:p>
          <a:p>
            <a:pPr marL="0" indent="0">
              <a:buNone/>
            </a:pPr>
            <a:r>
              <a:rPr lang="en-GB" dirty="0"/>
              <a:t>2. The company should invest in aircraft models with consistently low accident frequency and fatality rates. Avoid makes with disproportionately high fatal accidents.</a:t>
            </a:r>
          </a:p>
          <a:p>
            <a:pPr marL="0" indent="0">
              <a:buNone/>
            </a:pPr>
            <a:r>
              <a:rPr lang="en-GB" dirty="0"/>
              <a:t>3. Aircraft with advanced autopilot, landing assist, and navigation technologies should be prioritized. Training programs for pilots should emphasize </a:t>
            </a:r>
            <a:r>
              <a:rPr lang="en-GB" dirty="0" err="1"/>
              <a:t>takeoff</a:t>
            </a:r>
            <a:r>
              <a:rPr lang="en-GB" dirty="0"/>
              <a:t> and landing safety.</a:t>
            </a:r>
          </a:p>
          <a:p>
            <a:pPr marL="0" indent="0">
              <a:buNone/>
            </a:pPr>
            <a:r>
              <a:rPr lang="en-GB" dirty="0"/>
              <a:t>4. The company should purchase aircraft with enhanced weather resilience(navigation systems). Develop policies to limit risky flights in poor weather.</a:t>
            </a:r>
          </a:p>
          <a:p>
            <a:pPr marL="0" indent="0">
              <a:buNone/>
            </a:pPr>
            <a:r>
              <a:rPr lang="en-GB" dirty="0"/>
              <a:t>5. The company should invest in aircraft with strong safety records. Proactive risk management strategies (maintenance, inspections) can keep fatality rates low.</a:t>
            </a:r>
          </a:p>
          <a:p>
            <a:pPr marL="0" indent="0">
              <a:buNone/>
            </a:pPr>
            <a:r>
              <a:rPr lang="en-GB" dirty="0"/>
              <a:t>6. The company should adopt a commercial-grade operational model, even if entering private charter markets. Safety culture and compliance with airline-level standards will minimize risk.</a:t>
            </a:r>
            <a:endParaRPr lang="en-KE" dirty="0"/>
          </a:p>
        </p:txBody>
      </p:sp>
    </p:spTree>
    <p:extLst>
      <p:ext uri="{BB962C8B-B14F-4D97-AF65-F5344CB8AC3E}">
        <p14:creationId xmlns:p14="http://schemas.microsoft.com/office/powerpoint/2010/main" val="683312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2C9B-FA94-5351-2781-ECF4E90EDC20}"/>
              </a:ext>
            </a:extLst>
          </p:cNvPr>
          <p:cNvSpPr>
            <a:spLocks noGrp="1"/>
          </p:cNvSpPr>
          <p:nvPr>
            <p:ph type="title"/>
          </p:nvPr>
        </p:nvSpPr>
        <p:spPr>
          <a:xfrm>
            <a:off x="1097280" y="286603"/>
            <a:ext cx="10058400" cy="1089710"/>
          </a:xfrm>
        </p:spPr>
        <p:txBody>
          <a:bodyPr/>
          <a:lstStyle/>
          <a:p>
            <a:r>
              <a:rPr lang="en-GB" dirty="0"/>
              <a:t>Business Recommendations</a:t>
            </a:r>
            <a:endParaRPr lang="en-KE" dirty="0"/>
          </a:p>
        </p:txBody>
      </p:sp>
      <p:sp>
        <p:nvSpPr>
          <p:cNvPr id="3" name="Content Placeholder 2">
            <a:extLst>
              <a:ext uri="{FF2B5EF4-FFF2-40B4-BE49-F238E27FC236}">
                <a16:creationId xmlns:a16="http://schemas.microsoft.com/office/drawing/2014/main" id="{FFE8823B-ABE7-A977-B6F6-6485314CE2CA}"/>
              </a:ext>
            </a:extLst>
          </p:cNvPr>
          <p:cNvSpPr>
            <a:spLocks noGrp="1"/>
          </p:cNvSpPr>
          <p:nvPr>
            <p:ph idx="1"/>
          </p:nvPr>
        </p:nvSpPr>
        <p:spPr>
          <a:xfrm>
            <a:off x="1136073" y="1800519"/>
            <a:ext cx="10368539" cy="4326903"/>
          </a:xfrm>
        </p:spPr>
        <p:txBody>
          <a:bodyPr>
            <a:normAutofit fontScale="92500" lnSpcReduction="20000"/>
          </a:bodyPr>
          <a:lstStyle/>
          <a:p>
            <a:pPr marL="0" indent="0">
              <a:buNone/>
            </a:pPr>
            <a:r>
              <a:rPr lang="en-GB" dirty="0"/>
              <a:t>1. Prioritize Aircraft Models with Lower Fatality Rates</a:t>
            </a:r>
          </a:p>
          <a:p>
            <a:pPr marL="0" indent="0">
              <a:buNone/>
            </a:pPr>
            <a:r>
              <a:rPr lang="en-GB" dirty="0"/>
              <a:t>    - Some Makes &amp; Models may have many incident/accidents events in the dataset, this mostly reflects fleet size but they have lower fatality rates than some of the other makes; selection should focus on specific models with lower fatality rates. Eg </a:t>
            </a:r>
            <a:r>
              <a:rPr lang="en-GB" dirty="0" err="1"/>
              <a:t>cessna</a:t>
            </a:r>
            <a:endParaRPr lang="en-GB" dirty="0"/>
          </a:p>
          <a:p>
            <a:pPr marL="0" indent="0">
              <a:buNone/>
            </a:pPr>
            <a:endParaRPr lang="en-GB" dirty="0"/>
          </a:p>
          <a:p>
            <a:pPr marL="0" indent="0">
              <a:buNone/>
            </a:pPr>
            <a:r>
              <a:rPr lang="en-GB" dirty="0"/>
              <a:t>2. Favor Commercial Operations more than Private enterprise use</a:t>
            </a:r>
          </a:p>
          <a:p>
            <a:pPr marL="0" indent="0">
              <a:buNone/>
            </a:pPr>
            <a:r>
              <a:rPr lang="en-GB" dirty="0"/>
              <a:t>    - Choose newer commercial jets models or modern aircraft for commercial operations from manufacturers with low accident and fatality rates in the dataset. </a:t>
            </a:r>
            <a:r>
              <a:rPr lang="en-GB" dirty="0" err="1"/>
              <a:t>Preferrably</a:t>
            </a:r>
            <a:r>
              <a:rPr lang="en-GB" dirty="0"/>
              <a:t> models with safety reputations and maintenance. </a:t>
            </a:r>
          </a:p>
          <a:p>
            <a:pPr marL="0" indent="0">
              <a:buNone/>
            </a:pPr>
            <a:endParaRPr lang="en-GB" dirty="0"/>
          </a:p>
          <a:p>
            <a:pPr marL="0" indent="0">
              <a:buNone/>
            </a:pPr>
            <a:r>
              <a:rPr lang="en-GB" dirty="0"/>
              <a:t>3. Mitigate Risks by Understanding Flight Conditions</a:t>
            </a:r>
          </a:p>
          <a:p>
            <a:pPr marL="0" indent="0">
              <a:buNone/>
            </a:pPr>
            <a:r>
              <a:rPr lang="en-GB" dirty="0"/>
              <a:t>    - Invest in enhanced pilot training, strict maintenance audits, and data-driven safety monitoring like flight hours, incident reporting. This will reduce operational risk regardless of aircraft type.</a:t>
            </a:r>
            <a:endParaRPr lang="en-KE" dirty="0"/>
          </a:p>
        </p:txBody>
      </p:sp>
    </p:spTree>
    <p:extLst>
      <p:ext uri="{BB962C8B-B14F-4D97-AF65-F5344CB8AC3E}">
        <p14:creationId xmlns:p14="http://schemas.microsoft.com/office/powerpoint/2010/main" val="2299058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DB16-1AED-EDD5-FCDB-6E2771EBE544}"/>
              </a:ext>
            </a:extLst>
          </p:cNvPr>
          <p:cNvSpPr>
            <a:spLocks noGrp="1"/>
          </p:cNvSpPr>
          <p:nvPr>
            <p:ph type="title"/>
          </p:nvPr>
        </p:nvSpPr>
        <p:spPr/>
        <p:txBody>
          <a:bodyPr/>
          <a:lstStyle/>
          <a:p>
            <a:r>
              <a:rPr lang="en-GB" dirty="0"/>
              <a:t>Overview</a:t>
            </a:r>
            <a:endParaRPr lang="en-KE" dirty="0"/>
          </a:p>
        </p:txBody>
      </p:sp>
      <p:sp>
        <p:nvSpPr>
          <p:cNvPr id="3" name="Content Placeholder 2">
            <a:extLst>
              <a:ext uri="{FF2B5EF4-FFF2-40B4-BE49-F238E27FC236}">
                <a16:creationId xmlns:a16="http://schemas.microsoft.com/office/drawing/2014/main" id="{8D464489-AD17-78E0-80CD-DD7A92D21896}"/>
              </a:ext>
            </a:extLst>
          </p:cNvPr>
          <p:cNvSpPr>
            <a:spLocks noGrp="1"/>
          </p:cNvSpPr>
          <p:nvPr>
            <p:ph idx="1"/>
          </p:nvPr>
        </p:nvSpPr>
        <p:spPr/>
        <p:txBody>
          <a:bodyPr>
            <a:normAutofit/>
          </a:bodyPr>
          <a:lstStyle/>
          <a:p>
            <a:r>
              <a:rPr lang="en-GB" dirty="0"/>
              <a:t>This project focuses on analysing aviation accident data from the National Transportation Safety Board (NTSB), covering incidents between 1962 and 2023 across the United States and international waters. The primary goal is to gain actionable insights into aviation safety and identify patterns that can guide business decisions.</a:t>
            </a:r>
          </a:p>
        </p:txBody>
      </p:sp>
    </p:spTree>
    <p:extLst>
      <p:ext uri="{BB962C8B-B14F-4D97-AF65-F5344CB8AC3E}">
        <p14:creationId xmlns:p14="http://schemas.microsoft.com/office/powerpoint/2010/main" val="419649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7663-D834-294D-4FF5-E8E880421F37}"/>
              </a:ext>
            </a:extLst>
          </p:cNvPr>
          <p:cNvSpPr>
            <a:spLocks noGrp="1"/>
          </p:cNvSpPr>
          <p:nvPr>
            <p:ph type="title"/>
          </p:nvPr>
        </p:nvSpPr>
        <p:spPr>
          <a:xfrm>
            <a:off x="838199" y="694646"/>
            <a:ext cx="10515600" cy="1014082"/>
          </a:xfrm>
        </p:spPr>
        <p:txBody>
          <a:bodyPr/>
          <a:lstStyle/>
          <a:p>
            <a:r>
              <a:rPr lang="en-GB" dirty="0"/>
              <a:t>Business Understanding</a:t>
            </a:r>
            <a:endParaRPr lang="en-KE" dirty="0"/>
          </a:p>
        </p:txBody>
      </p:sp>
      <p:sp>
        <p:nvSpPr>
          <p:cNvPr id="3" name="Content Placeholder 2">
            <a:extLst>
              <a:ext uri="{FF2B5EF4-FFF2-40B4-BE49-F238E27FC236}">
                <a16:creationId xmlns:a16="http://schemas.microsoft.com/office/drawing/2014/main" id="{77D0BD6D-E6E6-F794-9429-044F202E12B5}"/>
              </a:ext>
            </a:extLst>
          </p:cNvPr>
          <p:cNvSpPr>
            <a:spLocks noGrp="1"/>
          </p:cNvSpPr>
          <p:nvPr>
            <p:ph idx="1"/>
          </p:nvPr>
        </p:nvSpPr>
        <p:spPr>
          <a:xfrm>
            <a:off x="989013" y="2170545"/>
            <a:ext cx="10515600" cy="3740677"/>
          </a:xfrm>
        </p:spPr>
        <p:txBody>
          <a:bodyPr>
            <a:normAutofit/>
          </a:bodyPr>
          <a:lstStyle/>
          <a:p>
            <a:r>
              <a:rPr lang="en-GB" dirty="0"/>
              <a:t>The company is entering the aviation industry without prior expertise hence we lack a systematic, data-driven approach in assessing aircraft safety and operational risks. Misjudging the risk means making uninformed investment decisions that could jeopardize the success of venturing to the aviation industry and could lead to significant financial loss, operational disruptions, or reputational damage .</a:t>
            </a:r>
          </a:p>
          <a:p>
            <a:r>
              <a:rPr lang="en-GB" dirty="0"/>
              <a:t>Approach: Clean and </a:t>
            </a:r>
            <a:r>
              <a:rPr lang="en-GB" dirty="0" err="1"/>
              <a:t>analyze</a:t>
            </a:r>
            <a:r>
              <a:rPr lang="en-GB" dirty="0"/>
              <a:t> data, compute trends, compare models &amp; manufacturers, and produce business recommendations.</a:t>
            </a:r>
          </a:p>
          <a:p>
            <a:r>
              <a:rPr lang="en-GB" dirty="0"/>
              <a:t>Goal: is to gain insights into aviation safety and identify patterns that will enable the company to identify low-risk aircraft options and confidently move forward with its aviation investments.</a:t>
            </a:r>
          </a:p>
          <a:p>
            <a:pPr marL="0" indent="0">
              <a:buNone/>
            </a:pPr>
            <a:endParaRPr lang="en-GB" dirty="0"/>
          </a:p>
          <a:p>
            <a:endParaRPr lang="en-KE" dirty="0"/>
          </a:p>
        </p:txBody>
      </p:sp>
    </p:spTree>
    <p:extLst>
      <p:ext uri="{BB962C8B-B14F-4D97-AF65-F5344CB8AC3E}">
        <p14:creationId xmlns:p14="http://schemas.microsoft.com/office/powerpoint/2010/main" val="253795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4FE9-F14F-B9C0-9B9D-1E6650588CE3}"/>
              </a:ext>
            </a:extLst>
          </p:cNvPr>
          <p:cNvSpPr>
            <a:spLocks noGrp="1"/>
          </p:cNvSpPr>
          <p:nvPr>
            <p:ph type="title"/>
          </p:nvPr>
        </p:nvSpPr>
        <p:spPr>
          <a:xfrm>
            <a:off x="1295402" y="849746"/>
            <a:ext cx="9601196" cy="840510"/>
          </a:xfrm>
        </p:spPr>
        <p:txBody>
          <a:bodyPr>
            <a:normAutofit/>
          </a:bodyPr>
          <a:lstStyle/>
          <a:p>
            <a:r>
              <a:rPr lang="en-GB" dirty="0"/>
              <a:t>Data Understanding</a:t>
            </a:r>
            <a:endParaRPr lang="en-KE" dirty="0"/>
          </a:p>
        </p:txBody>
      </p:sp>
      <p:sp>
        <p:nvSpPr>
          <p:cNvPr id="3" name="Content Placeholder 2">
            <a:extLst>
              <a:ext uri="{FF2B5EF4-FFF2-40B4-BE49-F238E27FC236}">
                <a16:creationId xmlns:a16="http://schemas.microsoft.com/office/drawing/2014/main" id="{89076D91-78AC-65F2-A592-78FF746EBF0A}"/>
              </a:ext>
            </a:extLst>
          </p:cNvPr>
          <p:cNvSpPr>
            <a:spLocks noGrp="1"/>
          </p:cNvSpPr>
          <p:nvPr>
            <p:ph idx="1"/>
          </p:nvPr>
        </p:nvSpPr>
        <p:spPr/>
        <p:txBody>
          <a:bodyPr>
            <a:normAutofit/>
          </a:bodyPr>
          <a:lstStyle/>
          <a:p>
            <a:r>
              <a:rPr lang="en-GB" dirty="0"/>
              <a:t>Aviation accident data from the National Transportation Safety Board (NTSB), covering incidents between 1962 and 2023 across the United States and international waters was used.</a:t>
            </a:r>
          </a:p>
          <a:p>
            <a:r>
              <a:rPr lang="en-GB" dirty="0"/>
              <a:t>It entails 90348 records of aircraft accident investigations.</a:t>
            </a:r>
          </a:p>
          <a:p>
            <a:r>
              <a:rPr lang="en-GB" dirty="0"/>
              <a:t>Each record contains data on:</a:t>
            </a:r>
          </a:p>
          <a:p>
            <a:pPr lvl="1"/>
            <a:r>
              <a:rPr lang="en-GB" dirty="0"/>
              <a:t> When &amp; where accident happened </a:t>
            </a:r>
            <a:r>
              <a:rPr lang="en-GB" dirty="0" err="1"/>
              <a:t>ie</a:t>
            </a:r>
            <a:r>
              <a:rPr lang="en-GB" dirty="0"/>
              <a:t> country, airport, date .</a:t>
            </a:r>
          </a:p>
          <a:p>
            <a:pPr lvl="1"/>
            <a:r>
              <a:rPr lang="en-GB" dirty="0"/>
              <a:t> Aircraft details </a:t>
            </a:r>
            <a:r>
              <a:rPr lang="en-GB" dirty="0" err="1"/>
              <a:t>e.g</a:t>
            </a:r>
            <a:r>
              <a:rPr lang="en-GB" dirty="0"/>
              <a:t> </a:t>
            </a:r>
            <a:r>
              <a:rPr lang="en-GB" dirty="0" err="1"/>
              <a:t>make,model</a:t>
            </a:r>
            <a:r>
              <a:rPr lang="en-GB" dirty="0"/>
              <a:t>, number of engines,. </a:t>
            </a:r>
          </a:p>
          <a:p>
            <a:pPr lvl="1"/>
            <a:r>
              <a:rPr lang="en-GB" dirty="0"/>
              <a:t> Damages &amp; Injuries fatal or non fatal</a:t>
            </a:r>
          </a:p>
          <a:p>
            <a:pPr lvl="1"/>
            <a:r>
              <a:rPr lang="en-GB" dirty="0"/>
              <a:t>External factors that could affect or cause accident </a:t>
            </a:r>
            <a:r>
              <a:rPr lang="en-GB" dirty="0" err="1"/>
              <a:t>e.g</a:t>
            </a:r>
            <a:r>
              <a:rPr lang="en-GB" dirty="0"/>
              <a:t> weather conditions</a:t>
            </a:r>
          </a:p>
          <a:p>
            <a:endParaRPr lang="en-GB" dirty="0"/>
          </a:p>
        </p:txBody>
      </p:sp>
    </p:spTree>
    <p:extLst>
      <p:ext uri="{BB962C8B-B14F-4D97-AF65-F5344CB8AC3E}">
        <p14:creationId xmlns:p14="http://schemas.microsoft.com/office/powerpoint/2010/main" val="337289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2D4-2404-EDFD-7C06-DA82B22D9977}"/>
              </a:ext>
            </a:extLst>
          </p:cNvPr>
          <p:cNvSpPr>
            <a:spLocks noGrp="1"/>
          </p:cNvSpPr>
          <p:nvPr>
            <p:ph type="title"/>
          </p:nvPr>
        </p:nvSpPr>
        <p:spPr>
          <a:xfrm>
            <a:off x="838200" y="406400"/>
            <a:ext cx="10515600" cy="1330037"/>
          </a:xfrm>
        </p:spPr>
        <p:txBody>
          <a:bodyPr>
            <a:normAutofit/>
          </a:bodyPr>
          <a:lstStyle/>
          <a:p>
            <a:r>
              <a:rPr lang="en-GB" dirty="0"/>
              <a:t>Trends Over The Years</a:t>
            </a:r>
            <a:br>
              <a:rPr lang="en-GB" dirty="0"/>
            </a:br>
            <a:r>
              <a:rPr lang="en-GB" sz="3600" dirty="0"/>
              <a:t>Accidents</a:t>
            </a:r>
            <a:endParaRPr lang="en-KE" sz="3600" dirty="0"/>
          </a:p>
        </p:txBody>
      </p:sp>
      <p:pic>
        <p:nvPicPr>
          <p:cNvPr id="5" name="Content Placeholder 4">
            <a:extLst>
              <a:ext uri="{FF2B5EF4-FFF2-40B4-BE49-F238E27FC236}">
                <a16:creationId xmlns:a16="http://schemas.microsoft.com/office/drawing/2014/main" id="{A7D5610C-996C-B15F-C514-B4578E5E7F76}"/>
              </a:ext>
            </a:extLst>
          </p:cNvPr>
          <p:cNvPicPr>
            <a:picLocks noGrp="1" noChangeAspect="1"/>
          </p:cNvPicPr>
          <p:nvPr>
            <p:ph idx="1"/>
          </p:nvPr>
        </p:nvPicPr>
        <p:blipFill>
          <a:blip r:embed="rId2"/>
          <a:stretch>
            <a:fillRect/>
          </a:stretch>
        </p:blipFill>
        <p:spPr>
          <a:xfrm>
            <a:off x="2591895" y="2195281"/>
            <a:ext cx="7068536" cy="3324689"/>
          </a:xfrm>
          <a:prstGeom prst="rect">
            <a:avLst/>
          </a:prstGeom>
        </p:spPr>
      </p:pic>
    </p:spTree>
    <p:extLst>
      <p:ext uri="{BB962C8B-B14F-4D97-AF65-F5344CB8AC3E}">
        <p14:creationId xmlns:p14="http://schemas.microsoft.com/office/powerpoint/2010/main" val="184782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48A8-B575-81E7-1C7E-5CD2754B29E4}"/>
              </a:ext>
            </a:extLst>
          </p:cNvPr>
          <p:cNvSpPr>
            <a:spLocks noGrp="1"/>
          </p:cNvSpPr>
          <p:nvPr>
            <p:ph type="title"/>
          </p:nvPr>
        </p:nvSpPr>
        <p:spPr>
          <a:xfrm>
            <a:off x="1117599" y="882361"/>
            <a:ext cx="10236199" cy="988187"/>
          </a:xfrm>
        </p:spPr>
        <p:txBody>
          <a:bodyPr>
            <a:normAutofit fontScale="90000"/>
          </a:bodyPr>
          <a:lstStyle/>
          <a:p>
            <a:r>
              <a:rPr lang="en-GB" dirty="0"/>
              <a:t>Trends Over The Years</a:t>
            </a:r>
            <a:br>
              <a:rPr lang="en-GB" dirty="0"/>
            </a:br>
            <a:r>
              <a:rPr lang="en-GB" sz="3600" dirty="0"/>
              <a:t>Incidents</a:t>
            </a:r>
            <a:endParaRPr lang="en-KE" dirty="0"/>
          </a:p>
        </p:txBody>
      </p:sp>
      <p:pic>
        <p:nvPicPr>
          <p:cNvPr id="5" name="Content Placeholder 4">
            <a:extLst>
              <a:ext uri="{FF2B5EF4-FFF2-40B4-BE49-F238E27FC236}">
                <a16:creationId xmlns:a16="http://schemas.microsoft.com/office/drawing/2014/main" id="{3B6BF349-7C06-DDE2-DA4D-8DAABEF944FA}"/>
              </a:ext>
            </a:extLst>
          </p:cNvPr>
          <p:cNvPicPr>
            <a:picLocks noGrp="1" noChangeAspect="1"/>
          </p:cNvPicPr>
          <p:nvPr>
            <p:ph idx="1"/>
          </p:nvPr>
        </p:nvPicPr>
        <p:blipFill>
          <a:blip r:embed="rId2"/>
          <a:stretch>
            <a:fillRect/>
          </a:stretch>
        </p:blipFill>
        <p:spPr>
          <a:xfrm>
            <a:off x="2525210" y="2166702"/>
            <a:ext cx="7201905" cy="3381847"/>
          </a:xfrm>
          <a:prstGeom prst="rect">
            <a:avLst/>
          </a:prstGeom>
        </p:spPr>
      </p:pic>
    </p:spTree>
    <p:extLst>
      <p:ext uri="{BB962C8B-B14F-4D97-AF65-F5344CB8AC3E}">
        <p14:creationId xmlns:p14="http://schemas.microsoft.com/office/powerpoint/2010/main" val="387685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1A5E-0561-2CC0-CC93-EEE912A2C3D6}"/>
              </a:ext>
            </a:extLst>
          </p:cNvPr>
          <p:cNvSpPr>
            <a:spLocks noGrp="1"/>
          </p:cNvSpPr>
          <p:nvPr>
            <p:ph type="title"/>
          </p:nvPr>
        </p:nvSpPr>
        <p:spPr>
          <a:xfrm>
            <a:off x="1170710" y="535709"/>
            <a:ext cx="10276840" cy="1200727"/>
          </a:xfrm>
        </p:spPr>
        <p:txBody>
          <a:bodyPr>
            <a:normAutofit/>
          </a:bodyPr>
          <a:lstStyle/>
          <a:p>
            <a:r>
              <a:rPr lang="en-GB" dirty="0"/>
              <a:t>Trends Over The Years</a:t>
            </a:r>
            <a:br>
              <a:rPr lang="en-GB" dirty="0"/>
            </a:br>
            <a:r>
              <a:rPr lang="en-GB" sz="3600" dirty="0"/>
              <a:t>Injuries</a:t>
            </a:r>
            <a:endParaRPr lang="en-KE" dirty="0"/>
          </a:p>
        </p:txBody>
      </p:sp>
      <p:pic>
        <p:nvPicPr>
          <p:cNvPr id="5" name="Content Placeholder 4">
            <a:extLst>
              <a:ext uri="{FF2B5EF4-FFF2-40B4-BE49-F238E27FC236}">
                <a16:creationId xmlns:a16="http://schemas.microsoft.com/office/drawing/2014/main" id="{8DC99BB0-AEDD-4210-291E-83113C95C9AB}"/>
              </a:ext>
            </a:extLst>
          </p:cNvPr>
          <p:cNvPicPr>
            <a:picLocks noGrp="1" noChangeAspect="1"/>
          </p:cNvPicPr>
          <p:nvPr>
            <p:ph idx="1"/>
          </p:nvPr>
        </p:nvPicPr>
        <p:blipFill>
          <a:blip r:embed="rId2"/>
          <a:stretch>
            <a:fillRect/>
          </a:stretch>
        </p:blipFill>
        <p:spPr>
          <a:xfrm>
            <a:off x="2653816" y="2247676"/>
            <a:ext cx="6944694" cy="3219899"/>
          </a:xfrm>
          <a:prstGeom prst="rect">
            <a:avLst/>
          </a:prstGeom>
        </p:spPr>
      </p:pic>
    </p:spTree>
    <p:extLst>
      <p:ext uri="{BB962C8B-B14F-4D97-AF65-F5344CB8AC3E}">
        <p14:creationId xmlns:p14="http://schemas.microsoft.com/office/powerpoint/2010/main" val="3017967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F371-2E22-F3CA-5D8A-1FDFEF7C6683}"/>
              </a:ext>
            </a:extLst>
          </p:cNvPr>
          <p:cNvSpPr>
            <a:spLocks noGrp="1"/>
          </p:cNvSpPr>
          <p:nvPr>
            <p:ph type="title"/>
          </p:nvPr>
        </p:nvSpPr>
        <p:spPr>
          <a:xfrm>
            <a:off x="838200" y="365125"/>
            <a:ext cx="10391274" cy="725737"/>
          </a:xfrm>
        </p:spPr>
        <p:txBody>
          <a:bodyPr>
            <a:normAutofit/>
          </a:bodyPr>
          <a:lstStyle/>
          <a:p>
            <a:r>
              <a:rPr lang="en-GB" dirty="0"/>
              <a:t>Aircraft Make &amp;Model</a:t>
            </a:r>
            <a:endParaRPr lang="en-KE" dirty="0"/>
          </a:p>
        </p:txBody>
      </p:sp>
      <p:pic>
        <p:nvPicPr>
          <p:cNvPr id="5" name="Content Placeholder 4">
            <a:extLst>
              <a:ext uri="{FF2B5EF4-FFF2-40B4-BE49-F238E27FC236}">
                <a16:creationId xmlns:a16="http://schemas.microsoft.com/office/drawing/2014/main" id="{5FE3E4F8-8D58-C9CA-8ECF-9A286E1F65CB}"/>
              </a:ext>
            </a:extLst>
          </p:cNvPr>
          <p:cNvPicPr>
            <a:picLocks noGrp="1" noChangeAspect="1"/>
          </p:cNvPicPr>
          <p:nvPr>
            <p:ph idx="1"/>
          </p:nvPr>
        </p:nvPicPr>
        <p:blipFill>
          <a:blip r:embed="rId2"/>
          <a:stretch>
            <a:fillRect/>
          </a:stretch>
        </p:blipFill>
        <p:spPr>
          <a:xfrm>
            <a:off x="0" y="1266257"/>
            <a:ext cx="6317673" cy="4892842"/>
          </a:xfrm>
          <a:prstGeom prst="rect">
            <a:avLst/>
          </a:prstGeom>
        </p:spPr>
      </p:pic>
      <p:pic>
        <p:nvPicPr>
          <p:cNvPr id="7" name="Picture 6">
            <a:extLst>
              <a:ext uri="{FF2B5EF4-FFF2-40B4-BE49-F238E27FC236}">
                <a16:creationId xmlns:a16="http://schemas.microsoft.com/office/drawing/2014/main" id="{22562C7F-5CBF-228E-C7E9-C474C4B15A80}"/>
              </a:ext>
            </a:extLst>
          </p:cNvPr>
          <p:cNvPicPr>
            <a:picLocks noChangeAspect="1"/>
          </p:cNvPicPr>
          <p:nvPr/>
        </p:nvPicPr>
        <p:blipFill>
          <a:blip r:embed="rId3"/>
          <a:stretch>
            <a:fillRect/>
          </a:stretch>
        </p:blipFill>
        <p:spPr>
          <a:xfrm>
            <a:off x="6317673" y="1266257"/>
            <a:ext cx="5745017" cy="4892841"/>
          </a:xfrm>
          <a:prstGeom prst="rect">
            <a:avLst/>
          </a:prstGeom>
        </p:spPr>
      </p:pic>
    </p:spTree>
    <p:extLst>
      <p:ext uri="{BB962C8B-B14F-4D97-AF65-F5344CB8AC3E}">
        <p14:creationId xmlns:p14="http://schemas.microsoft.com/office/powerpoint/2010/main" val="249219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33CBC-CD6C-9D1C-7413-566D8CCE2A77}"/>
              </a:ext>
            </a:extLst>
          </p:cNvPr>
          <p:cNvSpPr>
            <a:spLocks noGrp="1"/>
          </p:cNvSpPr>
          <p:nvPr>
            <p:ph type="title"/>
          </p:nvPr>
        </p:nvSpPr>
        <p:spPr>
          <a:xfrm>
            <a:off x="838200" y="365125"/>
            <a:ext cx="10359189" cy="597401"/>
          </a:xfrm>
        </p:spPr>
        <p:txBody>
          <a:bodyPr>
            <a:normAutofit fontScale="90000"/>
          </a:bodyPr>
          <a:lstStyle/>
          <a:p>
            <a:r>
              <a:rPr lang="en-GB" dirty="0"/>
              <a:t>Models with highest Reported Cases</a:t>
            </a:r>
            <a:endParaRPr lang="en-KE" dirty="0"/>
          </a:p>
        </p:txBody>
      </p:sp>
      <p:pic>
        <p:nvPicPr>
          <p:cNvPr id="5" name="Content Placeholder 4">
            <a:extLst>
              <a:ext uri="{FF2B5EF4-FFF2-40B4-BE49-F238E27FC236}">
                <a16:creationId xmlns:a16="http://schemas.microsoft.com/office/drawing/2014/main" id="{73C30D1A-D308-4B8A-9162-E6DFBA520B5A}"/>
              </a:ext>
            </a:extLst>
          </p:cNvPr>
          <p:cNvPicPr>
            <a:picLocks noGrp="1" noChangeAspect="1"/>
          </p:cNvPicPr>
          <p:nvPr>
            <p:ph idx="1"/>
          </p:nvPr>
        </p:nvPicPr>
        <p:blipFill>
          <a:blip r:embed="rId2"/>
          <a:stretch>
            <a:fillRect/>
          </a:stretch>
        </p:blipFill>
        <p:spPr>
          <a:xfrm>
            <a:off x="3149185" y="2109544"/>
            <a:ext cx="5953956" cy="3496163"/>
          </a:xfrm>
          <a:prstGeom prst="rect">
            <a:avLst/>
          </a:prstGeom>
        </p:spPr>
      </p:pic>
    </p:spTree>
    <p:extLst>
      <p:ext uri="{BB962C8B-B14F-4D97-AF65-F5344CB8AC3E}">
        <p14:creationId xmlns:p14="http://schemas.microsoft.com/office/powerpoint/2010/main" val="15106517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192</TotalTime>
  <Words>852</Words>
  <Application>Microsoft Office PowerPoint</Application>
  <PresentationFormat>Widescreen</PresentationFormat>
  <Paragraphs>61</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Calibri Light</vt:lpstr>
      <vt:lpstr>Retrospect</vt:lpstr>
      <vt:lpstr>Aviation Risk Analysis</vt:lpstr>
      <vt:lpstr>Overview</vt:lpstr>
      <vt:lpstr>Business Understanding</vt:lpstr>
      <vt:lpstr>Data Understanding</vt:lpstr>
      <vt:lpstr>Trends Over The Years Accidents</vt:lpstr>
      <vt:lpstr>Trends Over The Years Incidents</vt:lpstr>
      <vt:lpstr>Trends Over The Years Injuries</vt:lpstr>
      <vt:lpstr>Aircraft Make &amp;Model</vt:lpstr>
      <vt:lpstr>Models with highest Reported Cases</vt:lpstr>
      <vt:lpstr>Flight Phases Analysis</vt:lpstr>
      <vt:lpstr>Weather Conditions</vt:lpstr>
      <vt:lpstr>Injuries Severity</vt:lpstr>
      <vt:lpstr>Insights</vt:lpstr>
      <vt:lpstr>Insights cont…</vt:lpstr>
      <vt:lpstr>Conclusion</vt:lpstr>
      <vt:lpstr>Business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Jeniffer Mbugua</dc:creator>
  <cp:lastModifiedBy>Jeniffer Mbugua</cp:lastModifiedBy>
  <cp:revision>5</cp:revision>
  <dcterms:created xsi:type="dcterms:W3CDTF">2025-10-04T12:53:01Z</dcterms:created>
  <dcterms:modified xsi:type="dcterms:W3CDTF">2025-10-06T07:24:25Z</dcterms:modified>
</cp:coreProperties>
</file>