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4" r:id="rId3"/>
    <p:sldId id="265" r:id="rId4"/>
    <p:sldId id="271" r:id="rId5"/>
    <p:sldId id="258" r:id="rId6"/>
    <p:sldId id="259" r:id="rId7"/>
    <p:sldId id="260" r:id="rId8"/>
    <p:sldId id="268" r:id="rId9"/>
    <p:sldId id="267" r:id="rId10"/>
    <p:sldId id="266" r:id="rId11"/>
    <p:sldId id="269" r:id="rId12"/>
    <p:sldId id="273" r:id="rId13"/>
    <p:sldId id="272" r:id="rId14"/>
    <p:sldId id="274" r:id="rId15"/>
    <p:sldId id="275" r:id="rId16"/>
    <p:sldId id="276" r:id="rId17"/>
    <p:sldId id="278" r:id="rId18"/>
    <p:sldId id="285" r:id="rId19"/>
    <p:sldId id="287" r:id="rId20"/>
    <p:sldId id="288" r:id="rId21"/>
    <p:sldId id="289" r:id="rId22"/>
    <p:sldId id="286" r:id="rId23"/>
    <p:sldId id="261" r:id="rId24"/>
    <p:sldId id="280" r:id="rId25"/>
    <p:sldId id="262" r:id="rId26"/>
    <p:sldId id="281" r:id="rId27"/>
    <p:sldId id="282" r:id="rId28"/>
    <p:sldId id="283" r:id="rId29"/>
    <p:sldId id="263" r:id="rId30"/>
    <p:sldId id="284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>
        <p:scale>
          <a:sx n="75" d="100"/>
          <a:sy n="75" d="100"/>
        </p:scale>
        <p:origin x="-10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00E32-A962-480C-AB19-872EE85389C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4C04B-CCFA-4E3A-9815-FF60AC56F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82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036DF6A-63FF-4215-A508-FAEB45C4A2C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063-1ED0-4C23-826E-6EF6468E97F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3C11-7B82-4E6F-A6EA-7C2C10B9A3F5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CE16-43A2-4760-A933-82803A037638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389B-5B9E-492E-B3FD-C99AE662F0BD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792-44D4-4D4E-9F64-E2A7FB7E685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468-47B7-4EE5-9072-AFE6F9F4990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A710-FCF3-4C8A-87C7-C932ACB51B5D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848-218E-4118-934B-B3289A3646E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9A2524E-83E2-44EF-BF30-7B1C4FB3B72F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8DB0DE8-8E4B-4002-A317-9DB1AF2E3E4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562B61F-4C32-48EF-840C-3D3CB69F53AC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C88C2A2-F0CB-4E68-8F24-44EE51900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doc.com/pythontutorial3/introduction.html" TargetMode="External"/><Relationship Id="rId2" Type="http://schemas.openxmlformats.org/officeDocument/2006/relationships/hyperlink" Target="http://openhome.cc/Gossip/Python/IOAB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home.cc/Gossip/Python/ListType.html" TargetMode="External"/><Relationship Id="rId4" Type="http://schemas.openxmlformats.org/officeDocument/2006/relationships/hyperlink" Target="http://blog.eddie.com.tw/2011/10/13/python-lis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477861" y="2276872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顯示串列中的資料</a:t>
            </a:r>
          </a:p>
          <a:p>
            <a:pPr marL="0" indent="0">
              <a:buNone/>
            </a:pPr>
            <a:r>
              <a:rPr lang="zh-TW" altLang="en-US" sz="1400" dirty="0"/>
              <a:t>    </a:t>
            </a:r>
            <a:r>
              <a:rPr lang="en-US" altLang="zh-TW" sz="1400" dirty="0"/>
              <a:t>for counter in range(0,count*2):</a:t>
            </a:r>
          </a:p>
          <a:p>
            <a:pPr marL="0" indent="0">
              <a:buNone/>
            </a:pPr>
            <a:r>
              <a:rPr lang="en-US" altLang="zh-TW" sz="1400" dirty="0"/>
              <a:t>        print(s[counter])</a:t>
            </a:r>
          </a:p>
          <a:p>
            <a:pPr marL="0" indent="0">
              <a:buNone/>
            </a:pPr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顯示串列中的資料型態</a:t>
            </a:r>
          </a:p>
          <a:p>
            <a:pPr marL="0" indent="0">
              <a:buNone/>
            </a:pPr>
            <a:r>
              <a:rPr lang="zh-TW" altLang="en-US" sz="1400" dirty="0"/>
              <a:t>    </a:t>
            </a:r>
            <a:r>
              <a:rPr lang="en-US" altLang="zh-TW" sz="1400" dirty="0"/>
              <a:t>for counter in range(0,count*2):</a:t>
            </a:r>
          </a:p>
          <a:p>
            <a:pPr marL="0" indent="0">
              <a:buNone/>
            </a:pPr>
            <a:r>
              <a:rPr lang="en-US" altLang="zh-TW" sz="1400" dirty="0"/>
              <a:t>        print(type(s[counter]))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endParaRPr lang="zh-TW" altLang="en-US" sz="1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1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47246" r="73625" b="4001"/>
          <a:stretch/>
        </p:blipFill>
        <p:spPr bwMode="auto">
          <a:xfrm>
            <a:off x="3131840" y="2652699"/>
            <a:ext cx="2232248" cy="356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36685"/>
              </p:ext>
            </p:extLst>
          </p:nvPr>
        </p:nvGraphicFramePr>
        <p:xfrm>
          <a:off x="2237738" y="4365104"/>
          <a:ext cx="46470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752"/>
                <a:gridCol w="1161752"/>
                <a:gridCol w="1161752"/>
                <a:gridCol w="1161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array[2][3]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array[0][0]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array[0][1]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array[0][2]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array[1][0]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array[1][1]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array[1][2]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這邊介紹二維的串列，以下的表格是表示二維</a:t>
            </a:r>
            <a:r>
              <a:rPr lang="zh-TW" altLang="en-US" dirty="0"/>
              <a:t>串列</a:t>
            </a:r>
            <a:r>
              <a:rPr lang="zh-TW" altLang="en-US" dirty="0" smtClean="0"/>
              <a:t>的表示方式，串列中的內容，也是可以存放不同型態的資料。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array= [[1, 2, 3], [4, 5, 6]]</a:t>
            </a:r>
            <a:r>
              <a:rPr lang="en-US" altLang="zh-TW" dirty="0">
                <a:solidFill>
                  <a:srgbClr val="FF0000"/>
                </a:solidFill>
              </a:rPr>
              <a:t>#2</a:t>
            </a:r>
            <a:r>
              <a:rPr lang="zh-TW" altLang="en-US" dirty="0">
                <a:solidFill>
                  <a:srgbClr val="FF0000"/>
                </a:solidFill>
              </a:rPr>
              <a:t>維串列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for counter1 in range(0,2</a:t>
            </a:r>
            <a:r>
              <a:rPr lang="en-US" altLang="zh-TW" dirty="0" smtClean="0"/>
              <a:t>):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串列有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for counter2 in range(0,3</a:t>
            </a:r>
            <a:r>
              <a:rPr lang="en-US" altLang="zh-TW" dirty="0" smtClean="0"/>
              <a:t>):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串列有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欄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    print(array[counter1][counter2])</a:t>
            </a:r>
          </a:p>
          <a:p>
            <a:pPr marL="365760" lvl="1" indent="0">
              <a:buNone/>
            </a:pPr>
            <a:r>
              <a:rPr lang="en-US" altLang="zh-TW" dirty="0"/>
              <a:t>    print("\n")</a:t>
            </a:r>
          </a:p>
          <a:p>
            <a:endParaRPr lang="en-US" altLang="zh-TW" dirty="0" smtClean="0"/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69585" r="90949" b="3605"/>
          <a:stretch/>
        </p:blipFill>
        <p:spPr bwMode="auto">
          <a:xfrm>
            <a:off x="3851920" y="4941168"/>
            <a:ext cx="7200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以上介紹完串列的基本使用方式，再來介紹串列的其他常用的方法，列如</a:t>
            </a:r>
            <a:r>
              <a:rPr lang="en-US" altLang="zh-TW" dirty="0" smtClean="0"/>
              <a:t>:</a:t>
            </a:r>
            <a:r>
              <a:rPr lang="en-US" altLang="zh-TW" dirty="0"/>
              <a:t>append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extend()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insert()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pop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/>
              <a:t>remove()</a:t>
            </a:r>
            <a:r>
              <a:rPr lang="zh-TW" altLang="en-US" dirty="0"/>
              <a:t>、</a:t>
            </a:r>
            <a:r>
              <a:rPr lang="en-US" altLang="zh-TW" dirty="0"/>
              <a:t>reverse()</a:t>
            </a:r>
            <a:r>
              <a:rPr lang="zh-TW" altLang="en-US" dirty="0"/>
              <a:t>、</a:t>
            </a:r>
            <a:r>
              <a:rPr lang="en-US" altLang="zh-TW" dirty="0"/>
              <a:t>sort</a:t>
            </a:r>
            <a:r>
              <a:rPr lang="en-US" altLang="zh-TW" dirty="0" smtClean="0"/>
              <a:t>()…</a:t>
            </a:r>
            <a:r>
              <a:rPr lang="zh-TW" altLang="en-US" dirty="0" smtClean="0"/>
              <a:t>等等。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sz="3400" dirty="0" smtClean="0"/>
              <a:t>範例</a:t>
            </a:r>
            <a:r>
              <a:rPr lang="en-US" altLang="zh-TW" sz="3400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初始化串列資料</a:t>
            </a:r>
          </a:p>
          <a:p>
            <a:pPr marL="365760" lvl="1" indent="0">
              <a:buNone/>
            </a:pPr>
            <a:r>
              <a:rPr lang="en-US" altLang="zh-TW" dirty="0"/>
              <a:t>array = [1,2,3,"HELLO","KUAS"]</a:t>
            </a:r>
          </a:p>
          <a:p>
            <a:pPr marL="365760" lvl="1" indent="0">
              <a:buNone/>
            </a:pPr>
            <a:r>
              <a:rPr lang="en-US" altLang="zh-TW" dirty="0"/>
              <a:t>print(array)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插入整數資料型態資料</a:t>
            </a:r>
            <a:r>
              <a:rPr lang="en-US" altLang="zh-TW" dirty="0">
                <a:solidFill>
                  <a:srgbClr val="FF0000"/>
                </a:solidFill>
              </a:rPr>
              <a:t>123</a:t>
            </a:r>
            <a:r>
              <a:rPr lang="zh-TW" altLang="en-US" dirty="0">
                <a:solidFill>
                  <a:srgbClr val="FF0000"/>
                </a:solidFill>
              </a:rPr>
              <a:t>在串列最後方</a:t>
            </a:r>
          </a:p>
          <a:p>
            <a:pPr marL="365760" lvl="1" indent="0">
              <a:buNone/>
            </a:pPr>
            <a:r>
              <a:rPr lang="en-US" altLang="zh-TW" dirty="0" err="1"/>
              <a:t>array.append</a:t>
            </a:r>
            <a:r>
              <a:rPr lang="en-US" altLang="zh-TW" dirty="0"/>
              <a:t>(123)</a:t>
            </a:r>
          </a:p>
          <a:p>
            <a:pPr marL="365760" lvl="1" indent="0">
              <a:buNone/>
            </a:pPr>
            <a:r>
              <a:rPr lang="en-US" altLang="zh-TW" dirty="0"/>
              <a:t>print(array)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插入在串列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的位置</a:t>
            </a:r>
          </a:p>
          <a:p>
            <a:pPr marL="365760" lvl="1" indent="0">
              <a:buNone/>
            </a:pPr>
            <a:r>
              <a:rPr lang="en-US" altLang="zh-TW" dirty="0" err="1"/>
              <a:t>array.insert</a:t>
            </a:r>
            <a:r>
              <a:rPr lang="en-US" altLang="zh-TW" dirty="0"/>
              <a:t>(2, "y")</a:t>
            </a:r>
          </a:p>
          <a:p>
            <a:pPr marL="365760" lvl="1" indent="0">
              <a:buNone/>
            </a:pPr>
            <a:r>
              <a:rPr lang="en-US" altLang="zh-TW" dirty="0"/>
              <a:t>print(array)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插入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zh-TW" altLang="en-US" dirty="0">
                <a:solidFill>
                  <a:srgbClr val="FF0000"/>
                </a:solidFill>
              </a:rPr>
              <a:t>兩個元素在串列後方</a:t>
            </a:r>
          </a:p>
          <a:p>
            <a:pPr marL="365760" lvl="1" indent="0">
              <a:buNone/>
            </a:pPr>
            <a:r>
              <a:rPr lang="en-US" altLang="zh-TW" dirty="0" err="1"/>
              <a:t>array.extend</a:t>
            </a:r>
            <a:r>
              <a:rPr lang="en-US" altLang="zh-TW" dirty="0"/>
              <a:t>(['a', 'b'])</a:t>
            </a:r>
          </a:p>
          <a:p>
            <a:pPr marL="365760" lvl="1" indent="0">
              <a:buNone/>
            </a:pPr>
            <a:r>
              <a:rPr lang="en-US" altLang="zh-TW" dirty="0" smtClean="0"/>
              <a:t>print(array)</a:t>
            </a:r>
          </a:p>
          <a:p>
            <a:r>
              <a:rPr lang="zh-TW" altLang="en-US" sz="3800" dirty="0"/>
              <a:t>執行</a:t>
            </a:r>
            <a:r>
              <a:rPr lang="zh-TW" altLang="en-US" sz="3800" dirty="0" smtClean="0"/>
              <a:t>結果</a:t>
            </a:r>
            <a:r>
              <a:rPr lang="en-US" altLang="zh-TW" sz="3800" dirty="0" smtClean="0"/>
              <a:t>:</a:t>
            </a:r>
            <a:endParaRPr lang="zh-TW" altLang="en-US" sz="3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82416" r="38936" b="3383"/>
          <a:stretch/>
        </p:blipFill>
        <p:spPr bwMode="auto">
          <a:xfrm>
            <a:off x="2267744" y="5655227"/>
            <a:ext cx="4375689" cy="11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7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初始化串列資料</a:t>
            </a:r>
          </a:p>
          <a:p>
            <a:pPr marL="365760" lvl="1" indent="0">
              <a:buNone/>
            </a:pPr>
            <a:r>
              <a:rPr lang="en-US" altLang="zh-TW" dirty="0"/>
              <a:t>array = [1,2,3,"HELLO","KUAS"]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取出</a:t>
            </a:r>
            <a:r>
              <a:rPr lang="zh-TW" altLang="en-US" dirty="0">
                <a:solidFill>
                  <a:srgbClr val="FF0000"/>
                </a:solidFill>
              </a:rPr>
              <a:t>串列中</a:t>
            </a:r>
            <a:r>
              <a:rPr lang="zh-TW" altLang="en-US" dirty="0" smtClean="0">
                <a:solidFill>
                  <a:srgbClr val="FF0000"/>
                </a:solidFill>
              </a:rPr>
              <a:t>最後</a:t>
            </a:r>
            <a:r>
              <a:rPr lang="zh-TW" altLang="en-US" dirty="0">
                <a:solidFill>
                  <a:srgbClr val="FF0000"/>
                </a:solidFill>
              </a:rPr>
              <a:t>一筆</a:t>
            </a:r>
            <a:r>
              <a:rPr lang="zh-TW" altLang="en-US" dirty="0" smtClean="0">
                <a:solidFill>
                  <a:srgbClr val="FF0000"/>
                </a:solidFill>
              </a:rPr>
              <a:t>資料並顯示該筆資料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array.pop</a:t>
            </a:r>
            <a:r>
              <a:rPr lang="en-US" altLang="zh-TW" dirty="0"/>
              <a:t>())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顯示串列中剩下的資料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print(array)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移除串列中的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 err="1"/>
              <a:t>array.remove</a:t>
            </a:r>
            <a:r>
              <a:rPr lang="en-US" altLang="zh-TW" dirty="0"/>
              <a:t>(1)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顯示串列中剩下的資料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print(array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5208" r="75049" b="62742"/>
          <a:stretch/>
        </p:blipFill>
        <p:spPr bwMode="auto">
          <a:xfrm>
            <a:off x="1979712" y="5805264"/>
            <a:ext cx="1518404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1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初始化串列資料</a:t>
            </a:r>
          </a:p>
          <a:p>
            <a:pPr marL="365760" lvl="1" indent="0">
              <a:buNone/>
            </a:pPr>
            <a:r>
              <a:rPr lang="en-US" altLang="zh-TW" dirty="0"/>
              <a:t>array = [1,8,2,5,3]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由小到大排序</a:t>
            </a:r>
          </a:p>
          <a:p>
            <a:pPr marL="365760" lvl="1" indent="0">
              <a:buNone/>
            </a:pPr>
            <a:r>
              <a:rPr lang="en-US" altLang="zh-TW" dirty="0" err="1"/>
              <a:t>array.sort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/>
              <a:t>print(array)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可以搭配反轉由大到小</a:t>
            </a:r>
          </a:p>
          <a:p>
            <a:pPr marL="365760" lvl="1" indent="0">
              <a:buNone/>
            </a:pPr>
            <a:r>
              <a:rPr lang="en-US" altLang="zh-TW" dirty="0" err="1"/>
              <a:t>array.reverse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/>
              <a:t>print(array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87561" r="77551" b="3589"/>
          <a:stretch/>
        </p:blipFill>
        <p:spPr bwMode="auto">
          <a:xfrm>
            <a:off x="1969476" y="5568461"/>
            <a:ext cx="2458507" cy="11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http://openhome.cc/Gossip/Python/IOABC.html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</a:t>
            </a:r>
            <a:r>
              <a:rPr lang="en-US" altLang="zh-TW">
                <a:hlinkClick r:id="rId3"/>
              </a:rPr>
              <a:t>://</a:t>
            </a:r>
            <a:r>
              <a:rPr lang="en-US" altLang="zh-TW" smtClean="0">
                <a:hlinkClick r:id="rId3"/>
              </a:rPr>
              <a:t>www.pythondoc.com/pythontutorial3/introduction.html</a:t>
            </a:r>
            <a:r>
              <a:rPr lang="en-US" altLang="zh-TW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://blog.eddie.com.tw/2011/10/13/python-list/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openhome.cc/Gossip/Python/ListType.html</a:t>
            </a:r>
            <a:endParaRPr lang="en-US" altLang="zh-TW" dirty="0"/>
          </a:p>
          <a:p>
            <a:r>
              <a:rPr lang="zh-TW" altLang="en-US" dirty="0"/>
              <a:t>書籍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深入淺出程式設計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2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設計一個程式，</a:t>
            </a:r>
            <a:r>
              <a:rPr lang="zh-TW" altLang="en-US" dirty="0"/>
              <a:t>讓</a:t>
            </a:r>
            <a:r>
              <a:rPr lang="zh-TW" altLang="en-US" dirty="0" smtClean="0"/>
              <a:t>使用者可以一直選擇，當輸入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append()</a:t>
            </a:r>
            <a:r>
              <a:rPr lang="zh-TW" altLang="en-US" dirty="0" smtClean="0"/>
              <a:t>，將資料插入串列，當輸入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，執行</a:t>
            </a:r>
            <a:r>
              <a:rPr lang="en-US" altLang="zh-TW" dirty="0"/>
              <a:t>pop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，刪除串列最後的資料，輸入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insert()</a:t>
            </a:r>
            <a:r>
              <a:rPr lang="zh-TW" altLang="en-US" dirty="0" smtClean="0"/>
              <a:t>，將資料插入指定串列位置，輸入</a:t>
            </a:r>
            <a:r>
              <a:rPr lang="en-US" altLang="zh-TW" dirty="0" smtClean="0"/>
              <a:t>4</a:t>
            </a:r>
            <a:r>
              <a:rPr lang="zh-TW" altLang="en-US" dirty="0" smtClean="0"/>
              <a:t>，</a:t>
            </a:r>
            <a:r>
              <a:rPr lang="zh-TW" altLang="en-US" dirty="0"/>
              <a:t>執行</a:t>
            </a:r>
            <a:r>
              <a:rPr lang="en-US" altLang="zh-TW" dirty="0" smtClean="0"/>
              <a:t>remove()</a:t>
            </a:r>
            <a:r>
              <a:rPr lang="zh-TW" altLang="en-US" dirty="0" smtClean="0"/>
              <a:t>，移除指定資料，每執行一次，顯示串列中資料，直到輸入</a:t>
            </a:r>
            <a:r>
              <a:rPr lang="en-US" altLang="zh-TW" dirty="0" smtClean="0"/>
              <a:t>-1</a:t>
            </a:r>
            <a:r>
              <a:rPr lang="zh-TW" altLang="en-US" dirty="0" smtClean="0"/>
              <a:t>結束。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17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一維串列的應用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二維</a:t>
            </a:r>
            <a:r>
              <a:rPr lang="zh-TW" altLang="en-US" dirty="0"/>
              <a:t>串列的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串列</a:t>
            </a:r>
            <a:r>
              <a:rPr lang="zh-TW" altLang="en-US" dirty="0" smtClean="0"/>
              <a:t>的其他操作方法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使用者輸入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</a:p>
          <a:p>
            <a:pPr marL="0" indent="0">
              <a:buNone/>
            </a:pPr>
            <a:r>
              <a:rPr lang="en-US" altLang="zh-TW" dirty="0" smtClean="0"/>
              <a:t>4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</a:p>
          <a:p>
            <a:pPr marL="0" indent="0">
              <a:buNone/>
            </a:pPr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25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t="60791" r="72562" b="2999"/>
          <a:stretch/>
        </p:blipFill>
        <p:spPr bwMode="auto">
          <a:xfrm>
            <a:off x="2256200" y="2780928"/>
            <a:ext cx="20896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35784"/>
            <a:ext cx="1018238" cy="1747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48863" y="4111091"/>
            <a:ext cx="1018238" cy="3547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948863" y="4869160"/>
            <a:ext cx="1018238" cy="1747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01025" y="3423143"/>
            <a:ext cx="1703023" cy="3658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131840" y="4114950"/>
            <a:ext cx="1872208" cy="173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131840" y="4492659"/>
            <a:ext cx="1728192" cy="5512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292080" y="40170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串列中資料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99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一維串列的應用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二維</a:t>
            </a:r>
            <a:r>
              <a:rPr lang="zh-TW" altLang="en-US" dirty="0"/>
              <a:t>串列的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串列</a:t>
            </a:r>
            <a:r>
              <a:rPr lang="zh-TW" altLang="en-US" dirty="0" smtClean="0"/>
              <a:t>的其他操作方法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將網頁字串放入串列中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1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讀取網頁字串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365760" lvl="1" indent="0">
              <a:buNone/>
            </a:pPr>
            <a:r>
              <a:rPr lang="fr-FR" altLang="zh-TW" dirty="0"/>
              <a:t>import urllib.request</a:t>
            </a:r>
            <a:r>
              <a:rPr lang="fr-FR" altLang="zh-TW" dirty="0">
                <a:solidFill>
                  <a:srgbClr val="FF0000"/>
                </a:solidFill>
              </a:rPr>
              <a:t>#</a:t>
            </a:r>
            <a:r>
              <a:rPr lang="zh-TW" altLang="fr-FR" dirty="0" smtClean="0">
                <a:solidFill>
                  <a:srgbClr val="FF0000"/>
                </a:solidFill>
              </a:rPr>
              <a:t>載入</a:t>
            </a:r>
            <a:r>
              <a:rPr lang="zh-TW" altLang="en-US" dirty="0" smtClean="0">
                <a:solidFill>
                  <a:srgbClr val="FF0000"/>
                </a:solidFill>
              </a:rPr>
              <a:t>函</a:t>
            </a:r>
            <a:r>
              <a:rPr lang="zh-TW" altLang="fr-FR" dirty="0" smtClean="0">
                <a:solidFill>
                  <a:srgbClr val="FF0000"/>
                </a:solidFill>
              </a:rPr>
              <a:t>式庫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fr-FR" altLang="zh-TW" dirty="0">
                <a:solidFill>
                  <a:srgbClr val="FF0000"/>
                </a:solidFill>
              </a:rPr>
              <a:t>#</a:t>
            </a:r>
            <a:r>
              <a:rPr lang="zh-TW" altLang="fr-FR" dirty="0">
                <a:solidFill>
                  <a:srgbClr val="FF0000"/>
                </a:solidFill>
              </a:rPr>
              <a:t>設定查詢的</a:t>
            </a:r>
            <a:r>
              <a:rPr lang="zh-TW" altLang="fr-FR" dirty="0" smtClean="0">
                <a:solidFill>
                  <a:srgbClr val="FF0000"/>
                </a:solidFill>
              </a:rPr>
              <a:t>網址</a:t>
            </a:r>
            <a:endParaRPr lang="zh-TW" altLang="fr-FR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fr-FR" altLang="zh-TW" dirty="0"/>
              <a:t>page=urllib.request.urlopen("https://tw.yahoo.com</a:t>
            </a:r>
            <a:r>
              <a:rPr lang="fr-FR" altLang="zh-TW" dirty="0" smtClean="0"/>
              <a:t>/")</a:t>
            </a:r>
            <a:r>
              <a:rPr lang="fr-FR" altLang="zh-TW" dirty="0" smtClean="0">
                <a:solidFill>
                  <a:srgbClr val="FF0000"/>
                </a:solidFill>
              </a:rPr>
              <a:t> #</a:t>
            </a:r>
            <a:r>
              <a:rPr lang="zh-TW" altLang="fr-FR" dirty="0">
                <a:solidFill>
                  <a:srgbClr val="FF0000"/>
                </a:solidFill>
              </a:rPr>
              <a:t>網頁的編碼</a:t>
            </a:r>
            <a:r>
              <a:rPr lang="zh-TW" altLang="fr-FR" dirty="0" smtClean="0">
                <a:solidFill>
                  <a:srgbClr val="FF0000"/>
                </a:solidFill>
              </a:rPr>
              <a:t>方式</a:t>
            </a:r>
            <a:endParaRPr lang="zh-TW" altLang="fr-FR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fr-FR" altLang="zh-TW" dirty="0"/>
              <a:t>text=page.read().decode("utf-8</a:t>
            </a:r>
            <a:r>
              <a:rPr lang="fr-FR" altLang="zh-TW" dirty="0" smtClean="0"/>
              <a:t>")</a:t>
            </a:r>
          </a:p>
          <a:p>
            <a:pPr marL="365760" lvl="1" indent="0">
              <a:buNone/>
            </a:pPr>
            <a:r>
              <a:rPr lang="fr-FR" altLang="zh-TW" dirty="0" smtClean="0"/>
              <a:t>string=text[0:10</a:t>
            </a:r>
            <a:r>
              <a:rPr lang="fr-FR" altLang="zh-TW" dirty="0"/>
              <a:t>]</a:t>
            </a:r>
            <a:r>
              <a:rPr lang="fr-FR" altLang="zh-TW" dirty="0">
                <a:solidFill>
                  <a:srgbClr val="FF0000"/>
                </a:solidFill>
              </a:rPr>
              <a:t>#</a:t>
            </a:r>
            <a:r>
              <a:rPr lang="zh-TW" altLang="fr-FR" dirty="0">
                <a:solidFill>
                  <a:srgbClr val="FF0000"/>
                </a:solidFill>
              </a:rPr>
              <a:t>讀取前</a:t>
            </a:r>
            <a:r>
              <a:rPr lang="fr-FR" altLang="zh-TW" dirty="0" smtClean="0">
                <a:solidFill>
                  <a:srgbClr val="FF0000"/>
                </a:solidFill>
              </a:rPr>
              <a:t>10</a:t>
            </a:r>
            <a:r>
              <a:rPr lang="zh-TW" altLang="fr-FR" dirty="0" smtClean="0">
                <a:solidFill>
                  <a:srgbClr val="FF0000"/>
                </a:solidFill>
              </a:rPr>
              <a:t>個</a:t>
            </a:r>
            <a:r>
              <a:rPr lang="zh-TW" altLang="fr-FR" dirty="0">
                <a:solidFill>
                  <a:srgbClr val="FF0000"/>
                </a:solidFill>
              </a:rPr>
              <a:t>字元</a:t>
            </a:r>
          </a:p>
          <a:p>
            <a:pPr marL="365760" lvl="1" indent="0">
              <a:buNone/>
            </a:pPr>
            <a:r>
              <a:rPr lang="fr-FR" altLang="zh-TW" dirty="0"/>
              <a:t>print(string)</a:t>
            </a:r>
            <a:r>
              <a:rPr lang="fr-FR" altLang="zh-TW" dirty="0">
                <a:solidFill>
                  <a:srgbClr val="FF0000"/>
                </a:solidFill>
              </a:rPr>
              <a:t>#</a:t>
            </a:r>
            <a:r>
              <a:rPr lang="zh-TW" altLang="fr-FR" dirty="0">
                <a:solidFill>
                  <a:srgbClr val="FF0000"/>
                </a:solidFill>
              </a:rPr>
              <a:t>顯示抓取到的字串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讀取網頁字串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1.Yahoo</a:t>
            </a:r>
            <a:r>
              <a:rPr lang="zh-TW" altLang="en-US" dirty="0" smtClean="0"/>
              <a:t>首頁的原始碼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8032" r="83814" b="77151"/>
          <a:stretch/>
        </p:blipFill>
        <p:spPr bwMode="auto">
          <a:xfrm>
            <a:off x="2483768" y="3140968"/>
            <a:ext cx="2448272" cy="126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27784" y="3140968"/>
            <a:ext cx="792088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491880" y="2996952"/>
            <a:ext cx="144016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04048" y="2856091"/>
            <a:ext cx="13260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個字元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26929" r="84971" b="64579"/>
          <a:stretch/>
        </p:blipFill>
        <p:spPr bwMode="auto">
          <a:xfrm>
            <a:off x="2519028" y="4972139"/>
            <a:ext cx="1368152" cy="77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讀取網頁字串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622111"/>
          </a:xfrm>
        </p:spPr>
        <p:txBody>
          <a:bodyPr>
            <a:noAutofit/>
          </a:bodyPr>
          <a:lstStyle/>
          <a:p>
            <a:r>
              <a:rPr lang="zh-TW" altLang="en-US" sz="1600" dirty="0"/>
              <a:t>範例</a:t>
            </a:r>
            <a:r>
              <a:rPr lang="en-US" altLang="zh-TW" sz="1600" dirty="0"/>
              <a:t>:</a:t>
            </a:r>
          </a:p>
          <a:p>
            <a:pPr marL="365760" lvl="1" indent="0">
              <a:buNone/>
            </a:pPr>
            <a:r>
              <a:rPr lang="fr-FR" altLang="zh-TW" sz="1600" dirty="0"/>
              <a:t>import urllib.request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設定查詢的網址</a:t>
            </a:r>
          </a:p>
          <a:p>
            <a:pPr marL="365760" lvl="1" indent="0">
              <a:buNone/>
            </a:pPr>
            <a:r>
              <a:rPr lang="fr-FR" altLang="zh-TW" sz="1600" dirty="0"/>
              <a:t>page=urllib.request.urlopen("https://tw.yahoo.com/") </a:t>
            </a:r>
          </a:p>
          <a:p>
            <a:pPr marL="365760" lvl="1" indent="0">
              <a:buNone/>
            </a:pPr>
            <a:r>
              <a:rPr lang="fr-FR" altLang="zh-TW" sz="1600" dirty="0"/>
              <a:t>text=page.read().decode("utf-8") 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網頁的編碼方式</a:t>
            </a:r>
          </a:p>
          <a:p>
            <a:pPr marL="365760" lvl="1" indent="0">
              <a:buNone/>
            </a:pPr>
            <a:r>
              <a:rPr lang="fr-FR" altLang="zh-TW" sz="1600" dirty="0"/>
              <a:t>where=text.find('yahoo') 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尋找的字串</a:t>
            </a:r>
          </a:p>
          <a:p>
            <a:pPr marL="365760" lvl="1" indent="0">
              <a:buNone/>
            </a:pPr>
            <a:r>
              <a:rPr lang="fr-FR" altLang="zh-TW" sz="1600" dirty="0"/>
              <a:t>print("</a:t>
            </a:r>
            <a:r>
              <a:rPr lang="zh-TW" altLang="en-US" sz="1600" dirty="0"/>
              <a:t>字元起始位置</a:t>
            </a:r>
            <a:r>
              <a:rPr lang="en-US" altLang="zh-TW" sz="1600" dirty="0"/>
              <a:t>:",</a:t>
            </a:r>
            <a:r>
              <a:rPr lang="fr-FR" altLang="zh-TW" sz="1600" dirty="0"/>
              <a:t>where)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顯示找到字串的啟示位置</a:t>
            </a:r>
          </a:p>
          <a:p>
            <a:pPr marL="365760" lvl="1" indent="0">
              <a:buNone/>
            </a:pPr>
            <a:r>
              <a:rPr lang="fr-FR" altLang="zh-TW" sz="1600" dirty="0"/>
              <a:t>if(where!=-1):</a:t>
            </a:r>
          </a:p>
          <a:p>
            <a:pPr marL="365760" lvl="1" indent="0">
              <a:buNone/>
            </a:pPr>
            <a:r>
              <a:rPr lang="fr-FR" altLang="zh-TW" sz="1600" dirty="0"/>
              <a:t>    start=where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字串的頭</a:t>
            </a:r>
          </a:p>
          <a:p>
            <a:pPr marL="365760" lvl="1" indent="0">
              <a:buNone/>
            </a:pPr>
            <a:r>
              <a:rPr lang="zh-TW" altLang="en-US" sz="1600" dirty="0"/>
              <a:t>    </a:t>
            </a:r>
            <a:r>
              <a:rPr lang="fr-FR" altLang="zh-TW" sz="1600" dirty="0"/>
              <a:t>end=where+5 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字串的尾</a:t>
            </a:r>
          </a:p>
          <a:p>
            <a:pPr marL="365760" lvl="1" indent="0">
              <a:buNone/>
            </a:pPr>
            <a:r>
              <a:rPr lang="zh-TW" altLang="en-US" sz="1600" dirty="0"/>
              <a:t>    </a:t>
            </a:r>
            <a:r>
              <a:rPr lang="fr-FR" altLang="zh-TW" sz="1600" dirty="0"/>
              <a:t>string=text[start:end]</a:t>
            </a:r>
          </a:p>
          <a:p>
            <a:pPr marL="365760" lvl="1" indent="0">
              <a:buNone/>
            </a:pPr>
            <a:r>
              <a:rPr lang="fr-FR" altLang="zh-TW" sz="1600" dirty="0"/>
              <a:t>    print("</a:t>
            </a:r>
            <a:r>
              <a:rPr lang="zh-TW" altLang="en-US" sz="1600" dirty="0"/>
              <a:t>有</a:t>
            </a:r>
            <a:r>
              <a:rPr lang="zh-TW" altLang="en-US" sz="1600" dirty="0" smtClean="0"/>
              <a:t>找到</a:t>
            </a:r>
            <a:r>
              <a:rPr lang="en-US" altLang="zh-TW" sz="1600" dirty="0" smtClean="0"/>
              <a:t>",</a:t>
            </a:r>
            <a:r>
              <a:rPr lang="fr-FR" altLang="zh-TW" sz="1600" dirty="0"/>
              <a:t>string,"\n")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顯示字串</a:t>
            </a:r>
          </a:p>
          <a:p>
            <a:pPr marL="365760" lvl="1" indent="0">
              <a:buNone/>
            </a:pPr>
            <a:r>
              <a:rPr lang="fr-FR" altLang="zh-TW" sz="1600" dirty="0"/>
              <a:t>else:</a:t>
            </a:r>
          </a:p>
          <a:p>
            <a:pPr marL="365760" lvl="1" indent="0">
              <a:buNone/>
            </a:pPr>
            <a:r>
              <a:rPr lang="fr-FR" altLang="zh-TW" sz="1600" dirty="0"/>
              <a:t>    print("</a:t>
            </a:r>
            <a:r>
              <a:rPr lang="zh-TW" altLang="en-US" sz="1600" dirty="0"/>
              <a:t>沒找到</a:t>
            </a:r>
            <a:r>
              <a:rPr lang="fr-FR" altLang="zh-TW" sz="1600" dirty="0"/>
              <a:t>yahoo</a:t>
            </a:r>
            <a:r>
              <a:rPr lang="fr-FR" altLang="zh-TW" sz="1600" dirty="0" smtClean="0"/>
              <a:t>")</a:t>
            </a:r>
            <a:endParaRPr lang="fr-FR" altLang="zh-TW" sz="1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讀取網頁字串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622111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fr-FR" altLang="zh-TW" sz="1600" dirty="0"/>
              <a:t>where=text.find('KUAS') 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尋找的字串</a:t>
            </a:r>
          </a:p>
          <a:p>
            <a:pPr marL="365760" lvl="1" indent="0">
              <a:buNone/>
            </a:pPr>
            <a:r>
              <a:rPr lang="fr-FR" altLang="zh-TW" sz="1600" dirty="0"/>
              <a:t>print("</a:t>
            </a:r>
            <a:r>
              <a:rPr lang="zh-TW" altLang="en-US" sz="1600" dirty="0"/>
              <a:t>字元起始位置</a:t>
            </a:r>
            <a:r>
              <a:rPr lang="en-US" altLang="zh-TW" sz="1600" dirty="0"/>
              <a:t>:",</a:t>
            </a:r>
            <a:r>
              <a:rPr lang="fr-FR" altLang="zh-TW" sz="1600" dirty="0"/>
              <a:t>where)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顯示找到字串的啟示位置</a:t>
            </a:r>
          </a:p>
          <a:p>
            <a:pPr marL="365760" lvl="1" indent="0">
              <a:buNone/>
            </a:pPr>
            <a:r>
              <a:rPr lang="fr-FR" altLang="zh-TW" sz="1600" dirty="0"/>
              <a:t>if(where!=-1):</a:t>
            </a:r>
          </a:p>
          <a:p>
            <a:pPr marL="365760" lvl="1" indent="0">
              <a:buNone/>
            </a:pPr>
            <a:r>
              <a:rPr lang="fr-FR" altLang="zh-TW" sz="1600" dirty="0"/>
              <a:t>    print("</a:t>
            </a:r>
            <a:r>
              <a:rPr lang="zh-TW" altLang="en-US" sz="1600" dirty="0"/>
              <a:t>有</a:t>
            </a:r>
            <a:r>
              <a:rPr lang="zh-TW" altLang="en-US" sz="1600" dirty="0" smtClean="0"/>
              <a:t>找到</a:t>
            </a:r>
            <a:r>
              <a:rPr lang="en-US" altLang="zh-TW" sz="1600" dirty="0" smtClean="0"/>
              <a:t>")</a:t>
            </a:r>
            <a:endParaRPr lang="en-US" altLang="zh-TW" sz="1600" dirty="0"/>
          </a:p>
          <a:p>
            <a:pPr marL="365760" lvl="1" indent="0">
              <a:buNone/>
            </a:pPr>
            <a:r>
              <a:rPr lang="en-US" altLang="zh-TW" sz="1600" dirty="0"/>
              <a:t>    </a:t>
            </a:r>
            <a:r>
              <a:rPr lang="fr-FR" altLang="zh-TW" sz="1600" dirty="0"/>
              <a:t>start=where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字串的頭</a:t>
            </a:r>
          </a:p>
          <a:p>
            <a:pPr marL="365760" lvl="1" indent="0">
              <a:buNone/>
            </a:pPr>
            <a:r>
              <a:rPr lang="zh-TW" altLang="en-US" sz="1600" dirty="0"/>
              <a:t>    </a:t>
            </a:r>
            <a:r>
              <a:rPr lang="fr-FR" altLang="zh-TW" sz="1600" dirty="0"/>
              <a:t>end=where+4 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字串的尾</a:t>
            </a:r>
          </a:p>
          <a:p>
            <a:pPr marL="365760" lvl="1" indent="0">
              <a:buNone/>
            </a:pPr>
            <a:r>
              <a:rPr lang="zh-TW" altLang="en-US" sz="1600" dirty="0"/>
              <a:t>    </a:t>
            </a:r>
            <a:r>
              <a:rPr lang="fr-FR" altLang="zh-TW" sz="1600" dirty="0"/>
              <a:t>string=text[start:end]</a:t>
            </a:r>
          </a:p>
          <a:p>
            <a:pPr marL="365760" lvl="1" indent="0">
              <a:buNone/>
            </a:pPr>
            <a:r>
              <a:rPr lang="fr-FR" altLang="zh-TW" sz="1600" dirty="0"/>
              <a:t>    print(string,"\n")</a:t>
            </a:r>
            <a:r>
              <a:rPr lang="fr-FR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顯示字串</a:t>
            </a:r>
          </a:p>
          <a:p>
            <a:pPr marL="365760" lvl="1" indent="0">
              <a:buNone/>
            </a:pPr>
            <a:r>
              <a:rPr lang="fr-FR" altLang="zh-TW" sz="1600" dirty="0"/>
              <a:t>else:</a:t>
            </a:r>
          </a:p>
          <a:p>
            <a:pPr marL="365760" lvl="1" indent="0">
              <a:buNone/>
            </a:pPr>
            <a:r>
              <a:rPr lang="fr-FR" altLang="zh-TW" sz="1600" dirty="0"/>
              <a:t>    print("</a:t>
            </a:r>
            <a:r>
              <a:rPr lang="zh-TW" altLang="en-US" sz="1600" dirty="0"/>
              <a:t>沒</a:t>
            </a:r>
            <a:r>
              <a:rPr lang="zh-TW" altLang="en-US" sz="1600" dirty="0" smtClean="0"/>
              <a:t>找到</a:t>
            </a:r>
            <a:r>
              <a:rPr lang="fr-FR" altLang="zh-TW" sz="1600" dirty="0" smtClean="0"/>
              <a:t>KUAS</a:t>
            </a:r>
            <a:r>
              <a:rPr lang="fr-FR" altLang="zh-TW" sz="1600" dirty="0"/>
              <a:t>")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0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讀取網頁字串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80234" r="74818" b="2998"/>
          <a:stretch/>
        </p:blipFill>
        <p:spPr bwMode="auto">
          <a:xfrm>
            <a:off x="1964720" y="2852936"/>
            <a:ext cx="172359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讀取網頁字串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以下範例，稍微介紹函式使用方式，在後面章節會再詳細介紹函式的使用方式。程式</a:t>
            </a:r>
            <a:r>
              <a:rPr lang="zh-TW" altLang="en-US" dirty="0"/>
              <a:t>中超過兩次以上重複使用的程式碼，可以考慮將之定義為函式，以便重覆呼叫使用，降低相同程式片段的維護成本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讀取網頁字串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262071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4400" dirty="0"/>
              <a:t>範例</a:t>
            </a:r>
            <a:r>
              <a:rPr lang="en-US" altLang="zh-TW" sz="4400" dirty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urllib.request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</a:t>
            </a:r>
            <a:r>
              <a:rPr lang="zh-TW" altLang="en-US" dirty="0" smtClean="0">
                <a:solidFill>
                  <a:srgbClr val="FF0000"/>
                </a:solidFill>
              </a:rPr>
              <a:t>庫</a:t>
            </a:r>
            <a:endParaRPr lang="zh-TW" alt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函式定義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重複使用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string_function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):</a:t>
            </a:r>
          </a:p>
          <a:p>
            <a:pPr marL="365760" lvl="1" indent="0">
              <a:buNone/>
            </a:pPr>
            <a:r>
              <a:rPr lang="en-US" altLang="zh-TW" dirty="0"/>
              <a:t>    page=</a:t>
            </a:r>
            <a:r>
              <a:rPr lang="en-US" altLang="zh-TW" dirty="0" err="1"/>
              <a:t>urllib.request.urlopen</a:t>
            </a:r>
            <a:r>
              <a:rPr lang="en-US" altLang="zh-TW" dirty="0"/>
              <a:t>("https://tw.yahoo.com/")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#</a:t>
            </a:r>
            <a:r>
              <a:rPr lang="zh-TW" altLang="en-US" dirty="0">
                <a:solidFill>
                  <a:srgbClr val="FF0000"/>
                </a:solidFill>
              </a:rPr>
              <a:t>設定查詢的網址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text=</a:t>
            </a:r>
            <a:r>
              <a:rPr lang="en-US" altLang="zh-TW" dirty="0" err="1"/>
              <a:t>page.read</a:t>
            </a:r>
            <a:r>
              <a:rPr lang="en-US" altLang="zh-TW" dirty="0"/>
              <a:t>().decode("</a:t>
            </a:r>
            <a:r>
              <a:rPr lang="en-US" altLang="zh-TW" dirty="0" smtClean="0"/>
              <a:t>utf-8")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網頁的編碼方式</a:t>
            </a:r>
            <a:endParaRPr lang="zh-TW" alt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where=</a:t>
            </a:r>
            <a:r>
              <a:rPr lang="en-US" altLang="zh-TW" dirty="0" err="1"/>
              <a:t>text.find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尋找的字串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if(where!=-1):</a:t>
            </a:r>
          </a:p>
          <a:p>
            <a:pPr marL="365760" lvl="1" indent="0">
              <a:buNone/>
            </a:pPr>
            <a:r>
              <a:rPr lang="en-US" altLang="zh-TW" dirty="0"/>
              <a:t>        start=where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字串的頭</a:t>
            </a:r>
          </a:p>
          <a:p>
            <a:pPr marL="365760" lvl="1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end=where+2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字串的尾</a:t>
            </a:r>
          </a:p>
          <a:p>
            <a:pPr marL="365760" lvl="1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string=text[</a:t>
            </a:r>
            <a:r>
              <a:rPr lang="en-US" altLang="zh-TW" dirty="0" err="1"/>
              <a:t>start:end</a:t>
            </a:r>
            <a:r>
              <a:rPr lang="en-US" altLang="zh-TW" dirty="0"/>
              <a:t>]</a:t>
            </a:r>
          </a:p>
          <a:p>
            <a:pPr marL="365760" lvl="1" indent="0">
              <a:buNone/>
            </a:pPr>
            <a:r>
              <a:rPr lang="en-US" altLang="zh-TW" dirty="0"/>
              <a:t>        print("</a:t>
            </a:r>
            <a:r>
              <a:rPr lang="zh-TW" altLang="en-US" dirty="0"/>
              <a:t>找到</a:t>
            </a:r>
            <a:r>
              <a:rPr lang="en-US" altLang="zh-TW" dirty="0"/>
              <a:t>",string)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else:</a:t>
            </a:r>
          </a:p>
          <a:p>
            <a:pPr marL="365760" lvl="1" indent="0">
              <a:buNone/>
            </a:pPr>
            <a:r>
              <a:rPr lang="en-US" altLang="zh-TW" dirty="0"/>
              <a:t>        print("</a:t>
            </a:r>
            <a:r>
              <a:rPr lang="zh-TW" altLang="en-US" dirty="0"/>
              <a:t>沒找到</a:t>
            </a:r>
            <a:r>
              <a:rPr lang="en-US" altLang="zh-TW" dirty="0"/>
              <a:t>",</a:t>
            </a:r>
            <a:r>
              <a:rPr lang="en-US" altLang="zh-TW" dirty="0" err="1"/>
              <a:t>str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呼叫函式</a:t>
            </a:r>
          </a:p>
          <a:p>
            <a:pPr marL="365760" lvl="1" indent="0">
              <a:buNone/>
            </a:pPr>
            <a:r>
              <a:rPr lang="en-US" altLang="zh-TW" dirty="0" err="1"/>
              <a:t>string_function</a:t>
            </a:r>
            <a:r>
              <a:rPr lang="en-US" altLang="zh-TW" dirty="0"/>
              <a:t>('KUAS')</a:t>
            </a:r>
          </a:p>
          <a:p>
            <a:pPr marL="365760" lvl="1" indent="0">
              <a:buNone/>
            </a:pPr>
            <a:r>
              <a:rPr lang="en-US" altLang="zh-TW" dirty="0" err="1"/>
              <a:t>string_function</a:t>
            </a:r>
            <a:r>
              <a:rPr lang="en-US" altLang="zh-TW" dirty="0"/>
              <a:t>('</a:t>
            </a:r>
            <a:r>
              <a:rPr lang="zh-TW" altLang="en-US" dirty="0"/>
              <a:t>奇摩</a:t>
            </a:r>
            <a:r>
              <a:rPr lang="en-US" altLang="zh-TW" dirty="0"/>
              <a:t>')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中，串列（</a:t>
            </a:r>
            <a:r>
              <a:rPr lang="en-US" altLang="zh-TW" dirty="0"/>
              <a:t>List</a:t>
            </a:r>
            <a:r>
              <a:rPr lang="zh-TW" altLang="en-US" dirty="0"/>
              <a:t>）是有序的物件集合，具有索引特性，長度可以變動。要建立串列，可以使用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]</a:t>
            </a:r>
            <a:r>
              <a:rPr lang="zh-TW" altLang="en-US" dirty="0"/>
              <a:t>符號</a:t>
            </a:r>
            <a:r>
              <a:rPr lang="zh-TW" altLang="en-US" dirty="0" smtClean="0"/>
              <a:t>，</a:t>
            </a:r>
            <a:r>
              <a:rPr lang="zh-TW" altLang="en-US" dirty="0"/>
              <a:t>串列中每個元素，使用逗號 </a:t>
            </a:r>
            <a:r>
              <a:rPr lang="en-US" altLang="zh-TW" b="1" dirty="0"/>
              <a:t>,</a:t>
            </a:r>
            <a:r>
              <a:rPr lang="zh-TW" altLang="en-US" dirty="0"/>
              <a:t> 區隔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在串列中，可以存放字串、整數、浮點數</a:t>
            </a:r>
            <a:r>
              <a:rPr lang="en-US" altLang="zh-TW" dirty="0"/>
              <a:t>…</a:t>
            </a:r>
            <a:r>
              <a:rPr lang="zh-TW" altLang="en-US" dirty="0"/>
              <a:t>等等的資料型態，可以透過索引值，顯示串列中的資料。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讀取網頁字串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86834" r="81210" b="2999"/>
          <a:stretch/>
        </p:blipFill>
        <p:spPr bwMode="auto">
          <a:xfrm>
            <a:off x="1979712" y="2924944"/>
            <a:ext cx="206927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#</a:t>
            </a:r>
            <a:r>
              <a:rPr lang="zh-TW" altLang="en-US" dirty="0" smtClean="0">
                <a:solidFill>
                  <a:srgbClr val="FF0000"/>
                </a:solidFill>
              </a:rPr>
              <a:t>宣告一個串列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#</a:t>
            </a:r>
            <a:r>
              <a:rPr lang="zh-TW" altLang="en-US" dirty="0" smtClean="0">
                <a:solidFill>
                  <a:srgbClr val="FF0000"/>
                </a:solidFill>
              </a:rPr>
              <a:t>存放字串、整數、浮點數型態的資料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array=["Hello",123,10.5]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48454"/>
              </p:ext>
            </p:extLst>
          </p:nvPr>
        </p:nvGraphicFramePr>
        <p:xfrm>
          <a:off x="2411760" y="4437112"/>
          <a:ext cx="3888432" cy="1213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936104"/>
                <a:gridCol w="936104"/>
                <a:gridCol w="864096"/>
              </a:tblGrid>
              <a:tr h="42124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串列表示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array[0]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array[2]</a:t>
                      </a:r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索引值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Hello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613885" y="2132856"/>
            <a:ext cx="367819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1200" dirty="0"/>
              <a:t>array=["123",1423,1523.0] 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宣告一個串列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#count=(0~&lt;5)=&gt;&gt;0,1,2,3,4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印出串列出資料方法</a:t>
            </a:r>
            <a:r>
              <a:rPr lang="en-US" altLang="zh-TW" sz="1200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sz="1200" dirty="0"/>
              <a:t>for count in range(0,3):</a:t>
            </a:r>
          </a:p>
          <a:p>
            <a:pPr marL="0" indent="0">
              <a:buNone/>
            </a:pPr>
            <a:r>
              <a:rPr lang="en-US" altLang="zh-TW" sz="1200" dirty="0"/>
              <a:t>    print(array[count])</a:t>
            </a:r>
          </a:p>
          <a:p>
            <a:pPr marL="0" indent="0">
              <a:buNone/>
            </a:pPr>
            <a:r>
              <a:rPr lang="en-US" altLang="zh-TW" sz="1200" dirty="0"/>
              <a:t>print() 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換行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印出串列出資料方法</a:t>
            </a:r>
            <a:r>
              <a:rPr lang="en-US" altLang="zh-TW" sz="12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TW" sz="1200" dirty="0"/>
              <a:t>for count in array:</a:t>
            </a:r>
          </a:p>
          <a:p>
            <a:pPr marL="0" indent="0">
              <a:buNone/>
            </a:pPr>
            <a:r>
              <a:rPr lang="en-US" altLang="zh-TW" sz="1200" dirty="0"/>
              <a:t>    print(count)</a:t>
            </a:r>
          </a:p>
          <a:p>
            <a:pPr marL="0" indent="0">
              <a:buNone/>
            </a:pPr>
            <a:r>
              <a:rPr lang="en-US" altLang="zh-TW" sz="1200" dirty="0"/>
              <a:t>print() 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換行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印出串列出資料方法</a:t>
            </a:r>
            <a:r>
              <a:rPr lang="en-US" altLang="zh-TW" sz="1200" dirty="0">
                <a:solidFill>
                  <a:srgbClr val="FF0000"/>
                </a:solidFill>
              </a:rPr>
              <a:t>3        </a:t>
            </a:r>
          </a:p>
          <a:p>
            <a:pPr marL="0" indent="0">
              <a:buNone/>
            </a:pPr>
            <a:r>
              <a:rPr lang="en-US" altLang="zh-TW" sz="1200" dirty="0"/>
              <a:t>print(array,"\n</a:t>
            </a:r>
            <a:r>
              <a:rPr lang="en-US" altLang="zh-TW" sz="1200" dirty="0" smtClean="0"/>
              <a:t>")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#</a:t>
            </a:r>
            <a:r>
              <a:rPr lang="zh-TW" altLang="en-US" sz="1200" dirty="0" smtClean="0">
                <a:solidFill>
                  <a:srgbClr val="FF0000"/>
                </a:solidFill>
              </a:rPr>
              <a:t>顯示串列中的型態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for count in range(0,3):</a:t>
            </a:r>
          </a:p>
          <a:p>
            <a:pPr marL="0" indent="0">
              <a:buNone/>
            </a:pPr>
            <a:r>
              <a:rPr lang="en-US" altLang="zh-TW" sz="1200" dirty="0"/>
              <a:t>    print("array[",count,"}</a:t>
            </a:r>
            <a:r>
              <a:rPr lang="zh-TW" altLang="en-US" sz="1200" dirty="0"/>
              <a:t>中的型態</a:t>
            </a:r>
            <a:r>
              <a:rPr lang="en-US" altLang="zh-TW" sz="1200" dirty="0"/>
              <a:t>:",type(array[count]))</a:t>
            </a:r>
          </a:p>
          <a:p>
            <a:endParaRPr lang="zh-TW" altLang="en-US" sz="1200" dirty="0" smtClean="0"/>
          </a:p>
          <a:p>
            <a:endParaRPr lang="zh-TW" altLang="en-US" sz="12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987347" y="2204864"/>
            <a:ext cx="3246147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sz="1200" dirty="0" smtClean="0"/>
          </a:p>
          <a:p>
            <a:endParaRPr lang="zh-TW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2948" r="55472" b="3621"/>
          <a:stretch/>
        </p:blipFill>
        <p:spPr bwMode="auto">
          <a:xfrm>
            <a:off x="5203985" y="3140968"/>
            <a:ext cx="2812869" cy="22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5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輸入字串範例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array =[]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宣告一個串列</a:t>
            </a:r>
          </a:p>
          <a:p>
            <a:pPr marL="365760" lvl="1" indent="0">
              <a:buNone/>
            </a:pPr>
            <a:r>
              <a:rPr lang="en-US" altLang="zh-TW" dirty="0"/>
              <a:t>for counter in range(0,2):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執行兩次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guess=(input("</a:t>
            </a:r>
            <a:r>
              <a:rPr lang="zh-TW" altLang="en-US" dirty="0"/>
              <a:t>輸入字串</a:t>
            </a:r>
            <a:r>
              <a:rPr lang="en-US" altLang="zh-TW" dirty="0"/>
              <a:t>"))</a:t>
            </a:r>
          </a:p>
          <a:p>
            <a:pPr marL="365760" lvl="1" indent="0">
              <a:buNone/>
            </a:pPr>
            <a:r>
              <a:rPr lang="en-US" altLang="zh-TW" dirty="0"/>
              <a:t>    #</a:t>
            </a:r>
            <a:r>
              <a:rPr lang="zh-TW" altLang="en-US" dirty="0"/>
              <a:t>輸入的皆為字串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>
                <a:solidFill>
                  <a:srgbClr val="FF0000"/>
                </a:solidFill>
              </a:rPr>
              <a:t>guess</a:t>
            </a:r>
            <a:r>
              <a:rPr lang="zh-TW" altLang="en-US" dirty="0">
                <a:solidFill>
                  <a:srgbClr val="FF0000"/>
                </a:solidFill>
              </a:rPr>
              <a:t>放入串列的最後方</a:t>
            </a:r>
          </a:p>
          <a:p>
            <a:pPr marL="36576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array.append</a:t>
            </a:r>
            <a:r>
              <a:rPr lang="en-US" altLang="zh-TW" dirty="0" smtClean="0"/>
              <a:t>(guess</a:t>
            </a:r>
            <a:r>
              <a:rPr lang="en-US" altLang="zh-TW" dirty="0"/>
              <a:t>)</a:t>
            </a:r>
          </a:p>
          <a:p>
            <a:pPr marL="365760" lvl="1" indent="0">
              <a:buNone/>
            </a:pPr>
            <a:r>
              <a:rPr lang="en-US" altLang="zh-TW" dirty="0"/>
              <a:t>for counter in range(0,2):</a:t>
            </a:r>
          </a:p>
          <a:p>
            <a:pPr marL="365760" lvl="1" indent="0">
              <a:buNone/>
            </a:pPr>
            <a:r>
              <a:rPr lang="en-US" altLang="zh-TW" dirty="0"/>
              <a:t>    print(array[counter</a:t>
            </a:r>
            <a:r>
              <a:rPr lang="en-US" altLang="zh-TW" dirty="0" smtClean="0"/>
              <a:t>])</a:t>
            </a: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t="15717" r="80784" b="70357"/>
          <a:stretch/>
        </p:blipFill>
        <p:spPr bwMode="auto">
          <a:xfrm>
            <a:off x="2267744" y="5596115"/>
            <a:ext cx="1152128" cy="9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8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輸入數字範例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array=[]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宣告一個串列</a:t>
            </a:r>
          </a:p>
          <a:p>
            <a:pPr marL="365760" lvl="1" indent="0">
              <a:buNone/>
            </a:pPr>
            <a:r>
              <a:rPr lang="en-US" altLang="zh-TW" dirty="0"/>
              <a:t>for counter in range(0,2):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執行兩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</a:p>
          <a:p>
            <a:pPr marL="36576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guess=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((input("</a:t>
            </a:r>
            <a:r>
              <a:rPr lang="zh-TW" altLang="en-US" dirty="0" smtClean="0"/>
              <a:t>輸入數字</a:t>
            </a:r>
            <a:r>
              <a:rPr lang="en-US" altLang="zh-TW" dirty="0" smtClean="0"/>
              <a:t>")))</a:t>
            </a:r>
          </a:p>
          <a:p>
            <a:pPr marL="365760" lvl="1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將字串轉為數字且放到串列最後方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 err="1"/>
              <a:t>array.append</a:t>
            </a:r>
            <a:r>
              <a:rPr lang="en-US" altLang="zh-TW" dirty="0"/>
              <a:t>(guess)</a:t>
            </a:r>
          </a:p>
          <a:p>
            <a:pPr marL="365760" lvl="1" indent="0">
              <a:buNone/>
            </a:pPr>
            <a:r>
              <a:rPr lang="en-US" altLang="zh-TW" dirty="0"/>
              <a:t>for counter in range(0,2):</a:t>
            </a:r>
          </a:p>
          <a:p>
            <a:pPr marL="365760" lvl="1" indent="0">
              <a:buNone/>
            </a:pPr>
            <a:r>
              <a:rPr lang="en-US" altLang="zh-TW" dirty="0"/>
              <a:t>    print(array[counter</a:t>
            </a:r>
            <a:r>
              <a:rPr lang="en-US" altLang="zh-TW" dirty="0" smtClean="0"/>
              <a:t>])</a:t>
            </a: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t="76063" r="86901" b="10591"/>
          <a:stretch/>
        </p:blipFill>
        <p:spPr bwMode="auto">
          <a:xfrm>
            <a:off x="2195736" y="5601667"/>
            <a:ext cx="1037839" cy="125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以下範例結合</a:t>
            </a:r>
            <a:r>
              <a:rPr lang="en-US" altLang="zh-TW" dirty="0" smtClean="0"/>
              <a:t>if…else…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for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的應用。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當使用者，輸入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，儲存兩筆數字資料於串列中，輸入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</a:t>
            </a:r>
            <a:r>
              <a:rPr lang="zh-TW" altLang="en-US" dirty="0"/>
              <a:t>儲存兩</a:t>
            </a:r>
            <a:r>
              <a:rPr lang="zh-TW" altLang="en-US" dirty="0" smtClean="0"/>
              <a:t>筆字串資料</a:t>
            </a:r>
            <a:r>
              <a:rPr lang="zh-TW" altLang="en-US" dirty="0"/>
              <a:t>於串列中</a:t>
            </a:r>
            <a:r>
              <a:rPr lang="zh-TW" altLang="en-US" dirty="0" smtClean="0"/>
              <a:t>，執行兩次後，顯示串列中資料，最後結束程式。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4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TW" altLang="en-US" sz="9600" dirty="0" smtClean="0"/>
              <a:t>範例</a:t>
            </a:r>
            <a:r>
              <a:rPr lang="en-US" altLang="zh-TW" sz="9600" dirty="0" smtClean="0"/>
              <a:t>:</a:t>
            </a:r>
            <a:endParaRPr lang="en-US" altLang="zh-TW" sz="9600" dirty="0"/>
          </a:p>
          <a:p>
            <a:pPr marL="365760" lvl="1" indent="0">
              <a:buNone/>
            </a:pPr>
            <a:r>
              <a:rPr lang="en-US" altLang="zh-TW" sz="5600" dirty="0" smtClean="0"/>
              <a:t>s=[]</a:t>
            </a:r>
            <a:r>
              <a:rPr lang="en-US" altLang="zh-TW" sz="5600" dirty="0" smtClean="0">
                <a:solidFill>
                  <a:srgbClr val="FF0000"/>
                </a:solidFill>
              </a:rPr>
              <a:t>#</a:t>
            </a:r>
            <a:r>
              <a:rPr lang="zh-TW" altLang="en-US" sz="5600" dirty="0">
                <a:solidFill>
                  <a:srgbClr val="FF0000"/>
                </a:solidFill>
              </a:rPr>
              <a:t>宣告一個串列</a:t>
            </a:r>
          </a:p>
          <a:p>
            <a:pPr marL="365760" lvl="1" indent="0">
              <a:buNone/>
            </a:pPr>
            <a:r>
              <a:rPr lang="en-US" altLang="zh-TW" sz="5600" dirty="0"/>
              <a:t>count=0</a:t>
            </a:r>
            <a:r>
              <a:rPr lang="en-US" altLang="zh-TW" sz="5600" dirty="0">
                <a:solidFill>
                  <a:srgbClr val="FF0000"/>
                </a:solidFill>
              </a:rPr>
              <a:t>#</a:t>
            </a:r>
            <a:r>
              <a:rPr lang="zh-TW" altLang="en-US" sz="5600" dirty="0">
                <a:solidFill>
                  <a:srgbClr val="FF0000"/>
                </a:solidFill>
              </a:rPr>
              <a:t>計數器</a:t>
            </a:r>
          </a:p>
          <a:p>
            <a:pPr marL="365760" lvl="1" indent="0">
              <a:buNone/>
            </a:pPr>
            <a:r>
              <a:rPr lang="en-US" altLang="zh-TW" sz="5600" dirty="0"/>
              <a:t>while(count!=2):</a:t>
            </a:r>
            <a:r>
              <a:rPr lang="en-US" altLang="zh-TW" sz="5600" dirty="0">
                <a:solidFill>
                  <a:srgbClr val="FF0000"/>
                </a:solidFill>
              </a:rPr>
              <a:t>#</a:t>
            </a:r>
            <a:r>
              <a:rPr lang="zh-TW" altLang="en-US" sz="5600" dirty="0">
                <a:solidFill>
                  <a:srgbClr val="FF0000"/>
                </a:solidFill>
              </a:rPr>
              <a:t>執行兩次後跳出迴圈</a:t>
            </a:r>
          </a:p>
          <a:p>
            <a:pPr marL="365760" lvl="1" indent="0">
              <a:buNone/>
            </a:pPr>
            <a:r>
              <a:rPr lang="zh-TW" altLang="en-US" sz="5600" dirty="0"/>
              <a:t>    </a:t>
            </a:r>
            <a:r>
              <a:rPr lang="en-US" altLang="zh-TW" sz="5600" dirty="0"/>
              <a:t>check=</a:t>
            </a:r>
            <a:r>
              <a:rPr lang="en-US" altLang="zh-TW" sz="5600" dirty="0" err="1"/>
              <a:t>int</a:t>
            </a:r>
            <a:r>
              <a:rPr lang="en-US" altLang="zh-TW" sz="5600" dirty="0"/>
              <a:t>((input("</a:t>
            </a:r>
            <a:r>
              <a:rPr lang="zh-TW" altLang="en-US" sz="5600" dirty="0"/>
              <a:t>輸入</a:t>
            </a:r>
            <a:r>
              <a:rPr lang="en-US" altLang="zh-TW" sz="5600" dirty="0"/>
              <a:t>1</a:t>
            </a:r>
            <a:r>
              <a:rPr lang="zh-TW" altLang="en-US" sz="5600" dirty="0"/>
              <a:t>新增兩筆數字</a:t>
            </a:r>
            <a:r>
              <a:rPr lang="en-US" altLang="zh-TW" sz="5600" dirty="0"/>
              <a:t>\n</a:t>
            </a:r>
            <a:r>
              <a:rPr lang="zh-TW" altLang="en-US" sz="5600" dirty="0"/>
              <a:t>輸入</a:t>
            </a:r>
            <a:r>
              <a:rPr lang="en-US" altLang="zh-TW" sz="5600" dirty="0"/>
              <a:t>2</a:t>
            </a:r>
            <a:r>
              <a:rPr lang="zh-TW" altLang="en-US" sz="5600" dirty="0"/>
              <a:t>新增兩筆字串</a:t>
            </a:r>
            <a:r>
              <a:rPr lang="en-US" altLang="zh-TW" sz="5600" dirty="0"/>
              <a:t>")))</a:t>
            </a:r>
          </a:p>
          <a:p>
            <a:pPr marL="365760" lvl="1" indent="0">
              <a:buNone/>
            </a:pPr>
            <a:r>
              <a:rPr lang="en-US" altLang="zh-TW" sz="5600" dirty="0"/>
              <a:t>    </a:t>
            </a:r>
            <a:r>
              <a:rPr lang="en-US" altLang="zh-TW" sz="5600" dirty="0">
                <a:solidFill>
                  <a:srgbClr val="FF0000"/>
                </a:solidFill>
              </a:rPr>
              <a:t>#</a:t>
            </a:r>
            <a:r>
              <a:rPr lang="zh-TW" altLang="en-US" sz="5600" dirty="0">
                <a:solidFill>
                  <a:srgbClr val="FF0000"/>
                </a:solidFill>
              </a:rPr>
              <a:t>如果輸入</a:t>
            </a:r>
            <a:r>
              <a:rPr lang="en-US" altLang="zh-TW" sz="5600" dirty="0">
                <a:solidFill>
                  <a:srgbClr val="FF0000"/>
                </a:solidFill>
              </a:rPr>
              <a:t>1 </a:t>
            </a:r>
            <a:r>
              <a:rPr lang="zh-TW" altLang="en-US" sz="5600" dirty="0">
                <a:solidFill>
                  <a:srgbClr val="FF0000"/>
                </a:solidFill>
              </a:rPr>
              <a:t>新增兩筆數字資料</a:t>
            </a:r>
          </a:p>
          <a:p>
            <a:pPr marL="365760" lvl="1" indent="0">
              <a:buNone/>
            </a:pPr>
            <a:r>
              <a:rPr lang="zh-TW" altLang="en-US" sz="5600" dirty="0"/>
              <a:t>    </a:t>
            </a:r>
            <a:r>
              <a:rPr lang="en-US" altLang="zh-TW" sz="5600" dirty="0"/>
              <a:t>if(check==1):</a:t>
            </a:r>
          </a:p>
          <a:p>
            <a:pPr marL="365760" lvl="1" indent="0">
              <a:buNone/>
            </a:pPr>
            <a:r>
              <a:rPr lang="en-US" altLang="zh-TW" sz="5600" dirty="0"/>
              <a:t>        count=count+1</a:t>
            </a:r>
          </a:p>
          <a:p>
            <a:pPr marL="365760" lvl="1" indent="0">
              <a:buNone/>
            </a:pPr>
            <a:r>
              <a:rPr lang="en-US" altLang="zh-TW" sz="5600" dirty="0"/>
              <a:t>        for counter in range(0,2):</a:t>
            </a:r>
          </a:p>
          <a:p>
            <a:pPr marL="365760" lvl="1" indent="0">
              <a:buNone/>
            </a:pPr>
            <a:r>
              <a:rPr lang="en-US" altLang="zh-TW" sz="5600" dirty="0"/>
              <a:t>            </a:t>
            </a:r>
            <a:r>
              <a:rPr lang="en-US" altLang="zh-TW" sz="5600" dirty="0">
                <a:solidFill>
                  <a:srgbClr val="FF0000"/>
                </a:solidFill>
              </a:rPr>
              <a:t>#</a:t>
            </a:r>
            <a:r>
              <a:rPr lang="zh-TW" altLang="en-US" sz="5600" dirty="0">
                <a:solidFill>
                  <a:srgbClr val="FF0000"/>
                </a:solidFill>
              </a:rPr>
              <a:t>將字串轉為數字</a:t>
            </a:r>
          </a:p>
          <a:p>
            <a:pPr marL="365760" lvl="1" indent="0">
              <a:buNone/>
            </a:pPr>
            <a:r>
              <a:rPr lang="zh-TW" altLang="en-US" sz="5600" dirty="0"/>
              <a:t>            </a:t>
            </a:r>
            <a:r>
              <a:rPr lang="en-US" altLang="zh-TW" sz="5600" dirty="0" err="1"/>
              <a:t>num</a:t>
            </a:r>
            <a:r>
              <a:rPr lang="en-US" altLang="zh-TW" sz="5600" dirty="0"/>
              <a:t>=</a:t>
            </a:r>
            <a:r>
              <a:rPr lang="en-US" altLang="zh-TW" sz="5600" dirty="0" err="1"/>
              <a:t>int</a:t>
            </a:r>
            <a:r>
              <a:rPr lang="en-US" altLang="zh-TW" sz="5600" dirty="0"/>
              <a:t>((input("</a:t>
            </a:r>
            <a:r>
              <a:rPr lang="zh-TW" altLang="en-US" sz="5600" dirty="0"/>
              <a:t>輸入數字</a:t>
            </a:r>
            <a:r>
              <a:rPr lang="en-US" altLang="zh-TW" sz="5600" dirty="0"/>
              <a:t>")))</a:t>
            </a:r>
          </a:p>
          <a:p>
            <a:pPr marL="365760" lvl="1" indent="0">
              <a:buNone/>
            </a:pPr>
            <a:r>
              <a:rPr lang="en-US" altLang="zh-TW" sz="5600" dirty="0"/>
              <a:t>            </a:t>
            </a:r>
            <a:r>
              <a:rPr lang="en-US" altLang="zh-TW" sz="5600" dirty="0" err="1"/>
              <a:t>s.append</a:t>
            </a:r>
            <a:r>
              <a:rPr lang="en-US" altLang="zh-TW" sz="5600" dirty="0"/>
              <a:t>(</a:t>
            </a:r>
            <a:r>
              <a:rPr lang="en-US" altLang="zh-TW" sz="5600" dirty="0" err="1"/>
              <a:t>num</a:t>
            </a:r>
            <a:r>
              <a:rPr lang="en-US" altLang="zh-TW" sz="5600" dirty="0"/>
              <a:t>)</a:t>
            </a:r>
          </a:p>
          <a:p>
            <a:pPr marL="365760" lvl="1" indent="0">
              <a:buNone/>
            </a:pPr>
            <a:r>
              <a:rPr lang="en-US" altLang="zh-TW" sz="5600" dirty="0">
                <a:solidFill>
                  <a:srgbClr val="FF0000"/>
                </a:solidFill>
              </a:rPr>
              <a:t>    #</a:t>
            </a:r>
            <a:r>
              <a:rPr lang="zh-TW" altLang="en-US" sz="5600" dirty="0">
                <a:solidFill>
                  <a:srgbClr val="FF0000"/>
                </a:solidFill>
              </a:rPr>
              <a:t>如果輸入</a:t>
            </a:r>
            <a:r>
              <a:rPr lang="en-US" altLang="zh-TW" sz="5600" dirty="0">
                <a:solidFill>
                  <a:srgbClr val="FF0000"/>
                </a:solidFill>
              </a:rPr>
              <a:t>2 </a:t>
            </a:r>
            <a:r>
              <a:rPr lang="zh-TW" altLang="en-US" sz="5600" dirty="0">
                <a:solidFill>
                  <a:srgbClr val="FF0000"/>
                </a:solidFill>
              </a:rPr>
              <a:t>新增兩筆字串資料</a:t>
            </a:r>
          </a:p>
          <a:p>
            <a:pPr marL="365760" lvl="1" indent="0">
              <a:buNone/>
            </a:pPr>
            <a:r>
              <a:rPr lang="zh-TW" altLang="en-US" sz="5600" dirty="0"/>
              <a:t>    </a:t>
            </a:r>
            <a:r>
              <a:rPr lang="en-US" altLang="zh-TW" sz="5600" dirty="0" err="1"/>
              <a:t>elif</a:t>
            </a:r>
            <a:r>
              <a:rPr lang="en-US" altLang="zh-TW" sz="5600" dirty="0"/>
              <a:t>(check==2):</a:t>
            </a:r>
          </a:p>
          <a:p>
            <a:pPr marL="365760" lvl="1" indent="0">
              <a:buNone/>
            </a:pPr>
            <a:r>
              <a:rPr lang="en-US" altLang="zh-TW" sz="5600" dirty="0"/>
              <a:t>        count=count+1</a:t>
            </a:r>
          </a:p>
          <a:p>
            <a:pPr marL="365760" lvl="1" indent="0">
              <a:buNone/>
            </a:pPr>
            <a:r>
              <a:rPr lang="en-US" altLang="zh-TW" sz="5600" dirty="0"/>
              <a:t>        for counter in range(0,2):</a:t>
            </a:r>
          </a:p>
          <a:p>
            <a:pPr marL="365760" lvl="1" indent="0">
              <a:buNone/>
            </a:pPr>
            <a:r>
              <a:rPr lang="en-US" altLang="zh-TW" sz="5600" dirty="0">
                <a:solidFill>
                  <a:srgbClr val="FF0000"/>
                </a:solidFill>
              </a:rPr>
              <a:t>            #</a:t>
            </a:r>
            <a:r>
              <a:rPr lang="zh-TW" altLang="en-US" sz="5600" dirty="0">
                <a:solidFill>
                  <a:srgbClr val="FF0000"/>
                </a:solidFill>
              </a:rPr>
              <a:t>輸入字串</a:t>
            </a:r>
          </a:p>
          <a:p>
            <a:pPr marL="365760" lvl="1" indent="0">
              <a:buNone/>
            </a:pPr>
            <a:r>
              <a:rPr lang="zh-TW" altLang="en-US" sz="5600" dirty="0"/>
              <a:t>            </a:t>
            </a:r>
            <a:r>
              <a:rPr lang="en-US" altLang="zh-TW" sz="5600" dirty="0" err="1"/>
              <a:t>str</a:t>
            </a:r>
            <a:r>
              <a:rPr lang="en-US" altLang="zh-TW" sz="5600" dirty="0"/>
              <a:t>=(input("</a:t>
            </a:r>
            <a:r>
              <a:rPr lang="zh-TW" altLang="en-US" sz="5600" dirty="0"/>
              <a:t>輸入數字</a:t>
            </a:r>
            <a:r>
              <a:rPr lang="en-US" altLang="zh-TW" sz="5600" dirty="0"/>
              <a:t>"))            </a:t>
            </a:r>
          </a:p>
          <a:p>
            <a:pPr marL="365760" lvl="1" indent="0">
              <a:buNone/>
            </a:pPr>
            <a:r>
              <a:rPr lang="en-US" altLang="zh-TW" sz="5600" dirty="0"/>
              <a:t>            </a:t>
            </a:r>
            <a:r>
              <a:rPr lang="en-US" altLang="zh-TW" sz="5600" dirty="0" err="1"/>
              <a:t>s.append</a:t>
            </a:r>
            <a:r>
              <a:rPr lang="en-US" altLang="zh-TW" sz="5600" dirty="0"/>
              <a:t>(</a:t>
            </a:r>
            <a:r>
              <a:rPr lang="en-US" altLang="zh-TW" sz="5600" dirty="0" err="1"/>
              <a:t>str</a:t>
            </a:r>
            <a:r>
              <a:rPr lang="en-US" altLang="zh-TW" sz="5600" dirty="0" smtClean="0"/>
              <a:t>)</a:t>
            </a:r>
            <a:endParaRPr lang="en-US" altLang="zh-TW" sz="5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C2A2-F0CB-4E68-8F24-44EE519006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250</TotalTime>
  <Words>1409</Words>
  <Application>Microsoft Office PowerPoint</Application>
  <PresentationFormat>如螢幕大小 (4:3)</PresentationFormat>
  <Paragraphs>292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圖釘</vt:lpstr>
      <vt:lpstr>串列</vt:lpstr>
      <vt:lpstr>學習目標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串列</vt:lpstr>
      <vt:lpstr>資料來源</vt:lpstr>
      <vt:lpstr>作業</vt:lpstr>
      <vt:lpstr>作業</vt:lpstr>
      <vt:lpstr>作業</vt:lpstr>
      <vt:lpstr>學習目標</vt:lpstr>
      <vt:lpstr>讀取網頁字串</vt:lpstr>
      <vt:lpstr>讀取網頁字串</vt:lpstr>
      <vt:lpstr>讀取網頁字串</vt:lpstr>
      <vt:lpstr>讀取網頁字串</vt:lpstr>
      <vt:lpstr>讀取網頁字串</vt:lpstr>
      <vt:lpstr>讀取網頁字串</vt:lpstr>
      <vt:lpstr>讀取網頁字串</vt:lpstr>
      <vt:lpstr>讀取網頁字串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陣列</dc:title>
  <dc:creator>weng1</dc:creator>
  <cp:lastModifiedBy>劉炳宏</cp:lastModifiedBy>
  <cp:revision>106</cp:revision>
  <dcterms:created xsi:type="dcterms:W3CDTF">2015-07-21T08:20:18Z</dcterms:created>
  <dcterms:modified xsi:type="dcterms:W3CDTF">2018-11-28T07:56:35Z</dcterms:modified>
</cp:coreProperties>
</file>