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>
      <p:cViewPr varScale="1">
        <p:scale>
          <a:sx n="83" d="100"/>
          <a:sy n="83" d="100"/>
        </p:scale>
        <p:origin x="-160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09F1D-C9A7-4C5B-86CF-7DC2B291E6B6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FBD63-B72C-4D86-A960-405F12B0E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68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211E7-1A69-42E2-B520-BC346FFC4F0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2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5AB96C7-D9D3-4BCE-9016-4FF9AFBFAEC4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38DDC8A-7958-4FE9-8E50-316EDC59D0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96C7-D9D3-4BCE-9016-4FF9AFBFAEC4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DC8A-7958-4FE9-8E50-316EDC59D0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96C7-D9D3-4BCE-9016-4FF9AFBFAEC4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DC8A-7958-4FE9-8E50-316EDC59D0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96C7-D9D3-4BCE-9016-4FF9AFBFAEC4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DC8A-7958-4FE9-8E50-316EDC59D0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96C7-D9D3-4BCE-9016-4FF9AFBFAEC4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DC8A-7958-4FE9-8E50-316EDC59D0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96C7-D9D3-4BCE-9016-4FF9AFBFAEC4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DC8A-7958-4FE9-8E50-316EDC59D04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96C7-D9D3-4BCE-9016-4FF9AFBFAEC4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DC8A-7958-4FE9-8E50-316EDC59D04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96C7-D9D3-4BCE-9016-4FF9AFBFAEC4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DC8A-7958-4FE9-8E50-316EDC59D0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96C7-D9D3-4BCE-9016-4FF9AFBFAEC4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DC8A-7958-4FE9-8E50-316EDC59D0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5AB96C7-D9D3-4BCE-9016-4FF9AFBFAEC4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38DDC8A-7958-4FE9-8E50-316EDC59D0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5AB96C7-D9D3-4BCE-9016-4FF9AFBFAEC4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38DDC8A-7958-4FE9-8E50-316EDC59D0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5AB96C7-D9D3-4BCE-9016-4FF9AFBFAEC4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38DDC8A-7958-4FE9-8E50-316EDC59D0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ydoing.blogspot.tw/2014/07/python-guide.html" TargetMode="External"/><Relationship Id="rId2" Type="http://schemas.openxmlformats.org/officeDocument/2006/relationships/hyperlink" Target="http://openhome.cc/Gossip/CppGossip/DataTyp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zh-tw/library/bx185bk6.aspx" TargetMode="External"/><Relationship Id="rId4" Type="http://schemas.openxmlformats.org/officeDocument/2006/relationships/hyperlink" Target="http://www.w3cschool.cc/python/python-tutorial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基本教學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5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763688" y="2348880"/>
            <a:ext cx="5103669" cy="32403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Integer</a:t>
            </a:r>
            <a:r>
              <a:rPr lang="zh-TW" altLang="en-US" dirty="0"/>
              <a:t> </a:t>
            </a:r>
            <a:r>
              <a:rPr lang="en-US" altLang="zh-TW" dirty="0"/>
              <a:t>= 100 </a:t>
            </a:r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整數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Float = 1000.0 </a:t>
            </a:r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浮點數</a:t>
            </a:r>
            <a:br>
              <a:rPr lang="zh-TW" altLang="en-US" dirty="0">
                <a:solidFill>
                  <a:srgbClr val="FF0000"/>
                </a:solidFill>
              </a:rPr>
            </a:br>
            <a:r>
              <a:rPr lang="en-US" altLang="zh-TW" dirty="0"/>
              <a:t>String= "John" </a:t>
            </a:r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字元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Complex= (-1+2j)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複數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print(type(Integer))</a:t>
            </a:r>
          </a:p>
          <a:p>
            <a:pPr marL="365760" lvl="1" indent="0">
              <a:buNone/>
            </a:pPr>
            <a:r>
              <a:rPr lang="en-US" altLang="zh-TW" dirty="0"/>
              <a:t>print(type(Float))</a:t>
            </a:r>
          </a:p>
          <a:p>
            <a:pPr marL="365760" lvl="1" indent="0">
              <a:buNone/>
            </a:pPr>
            <a:r>
              <a:rPr lang="en-US" altLang="zh-TW" dirty="0"/>
              <a:t>print(type(String))</a:t>
            </a:r>
          </a:p>
          <a:p>
            <a:pPr marL="365760" lvl="1" indent="0">
              <a:buNone/>
            </a:pPr>
            <a:r>
              <a:rPr lang="en-US" altLang="zh-TW" dirty="0"/>
              <a:t>print(type(Complex</a:t>
            </a:r>
            <a:r>
              <a:rPr lang="en-US" altLang="zh-TW" dirty="0" smtClean="0"/>
              <a:t>))</a:t>
            </a:r>
          </a:p>
          <a:p>
            <a:pPr marL="274320" lvl="1"/>
            <a:r>
              <a:rPr lang="zh-TW" altLang="en-US" dirty="0"/>
              <a:t>執行結果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Font typeface="Brush Script MT" pitchFamily="66" charset="0"/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6" r="74197" b="65572"/>
          <a:stretch/>
        </p:blipFill>
        <p:spPr bwMode="auto">
          <a:xfrm>
            <a:off x="3449608" y="5373216"/>
            <a:ext cx="2160240" cy="850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2226" y="5329934"/>
            <a:ext cx="22451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65760" lvl="1" indent="0">
              <a:buNone/>
            </a:pPr>
            <a:r>
              <a:rPr lang="en-US" altLang="zh-TW" dirty="0"/>
              <a:t>print(type(Integer))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2323024" y="5459370"/>
            <a:ext cx="1168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7858" y="5786534"/>
            <a:ext cx="2245166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65760" lvl="1" indent="0">
              <a:buNone/>
            </a:pPr>
            <a:r>
              <a:rPr lang="en-US" altLang="zh-TW" dirty="0"/>
              <a:t>print(type(String))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338656" y="5915970"/>
            <a:ext cx="116885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868144" y="5518154"/>
            <a:ext cx="2076851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65760" lvl="1" indent="0">
              <a:buNone/>
            </a:pPr>
            <a:r>
              <a:rPr lang="en-US" altLang="zh-TW" dirty="0"/>
              <a:t>print(type(Float))</a:t>
            </a:r>
          </a:p>
        </p:txBody>
      </p:sp>
      <p:cxnSp>
        <p:nvCxnSpPr>
          <p:cNvPr id="18" name="直線單箭頭接點 17"/>
          <p:cNvCxnSpPr>
            <a:stCxn id="17" idx="1"/>
          </p:cNvCxnSpPr>
          <p:nvPr/>
        </p:nvCxnSpPr>
        <p:spPr>
          <a:xfrm flipH="1" flipV="1">
            <a:off x="5163526" y="5685196"/>
            <a:ext cx="704618" cy="176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783986" y="6155866"/>
            <a:ext cx="24263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65760" lvl="1" indent="0">
              <a:buNone/>
            </a:pPr>
            <a:r>
              <a:rPr lang="en-US" altLang="zh-TW" dirty="0"/>
              <a:t>print(type(Complex))</a:t>
            </a:r>
          </a:p>
        </p:txBody>
      </p:sp>
      <p:cxnSp>
        <p:nvCxnSpPr>
          <p:cNvPr id="22" name="直線單箭頭接點 21"/>
          <p:cNvCxnSpPr>
            <a:stCxn id="21" idx="1"/>
          </p:cNvCxnSpPr>
          <p:nvPr/>
        </p:nvCxnSpPr>
        <p:spPr>
          <a:xfrm flipH="1" flipV="1">
            <a:off x="5271730" y="6155866"/>
            <a:ext cx="51225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常用符號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算術運算子 </a:t>
            </a:r>
            <a:r>
              <a:rPr lang="en-US" altLang="zh-TW" dirty="0" smtClean="0"/>
              <a:t>:</a:t>
            </a:r>
            <a:r>
              <a:rPr lang="zh-TW" altLang="en-US" dirty="0" smtClean="0"/>
              <a:t>可</a:t>
            </a:r>
            <a:r>
              <a:rPr lang="zh-TW" altLang="en-US" dirty="0"/>
              <a:t>用在</a:t>
            </a:r>
            <a:r>
              <a:rPr lang="zh-TW" altLang="en-US" dirty="0" smtClean="0"/>
              <a:t>整數及浮點數，計算</a:t>
            </a:r>
            <a:r>
              <a:rPr lang="zh-TW" altLang="en-US" dirty="0"/>
              <a:t>結果也為整數或浮點</a:t>
            </a:r>
            <a:r>
              <a:rPr lang="zh-TW" altLang="en-US" dirty="0" smtClean="0"/>
              <a:t>數。</a:t>
            </a:r>
            <a:endParaRPr lang="en-US" altLang="zh-TW" dirty="0" smtClean="0"/>
          </a:p>
          <a:p>
            <a:r>
              <a:rPr lang="zh-TW" altLang="en-US" dirty="0"/>
              <a:t>位元</a:t>
            </a:r>
            <a:r>
              <a:rPr lang="zh-TW" altLang="en-US" dirty="0" smtClean="0"/>
              <a:t>運算子</a:t>
            </a:r>
            <a:r>
              <a:rPr lang="en-US" altLang="zh-TW" dirty="0" smtClean="0"/>
              <a:t>:</a:t>
            </a:r>
            <a:r>
              <a:rPr lang="zh-TW" altLang="en-US" dirty="0" smtClean="0"/>
              <a:t>把</a:t>
            </a:r>
            <a:r>
              <a:rPr lang="zh-TW" altLang="en-US" dirty="0"/>
              <a:t>他們的運算元視為一組 </a:t>
            </a:r>
            <a:r>
              <a:rPr lang="en-US" altLang="zh-TW" dirty="0"/>
              <a:t>32 </a:t>
            </a:r>
            <a:r>
              <a:rPr lang="zh-TW" altLang="en-US" dirty="0"/>
              <a:t>位元的集合（零或一）。位元運算子對這些二進制表示法進行運算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指派</a:t>
            </a:r>
            <a:r>
              <a:rPr lang="zh-TW" altLang="en-US" dirty="0" smtClean="0"/>
              <a:t>運算子</a:t>
            </a:r>
            <a:r>
              <a:rPr lang="en-US" altLang="zh-TW" dirty="0" smtClean="0"/>
              <a:t>:</a:t>
            </a:r>
            <a:r>
              <a:rPr lang="zh-TW" altLang="en-US" dirty="0" smtClean="0"/>
              <a:t>我們</a:t>
            </a:r>
            <a:r>
              <a:rPr lang="zh-TW" altLang="en-US" dirty="0"/>
              <a:t>運用的等號，其實屬於指派運算子 </a:t>
            </a:r>
            <a:r>
              <a:rPr lang="zh-TW" altLang="en-US" dirty="0" smtClean="0"/>
              <a:t>，</a:t>
            </a:r>
            <a:r>
              <a:rPr lang="zh-TW" altLang="en-US" dirty="0"/>
              <a:t>所謂的指派是把等號右邊的值給左邊的</a:t>
            </a:r>
            <a:r>
              <a:rPr lang="zh-TW" altLang="en-US" dirty="0" smtClean="0"/>
              <a:t>變數。</a:t>
            </a:r>
            <a:endParaRPr lang="en-US" altLang="zh-TW" dirty="0" smtClean="0"/>
          </a:p>
          <a:p>
            <a:r>
              <a:rPr lang="zh-TW" altLang="en-US" dirty="0" smtClean="0"/>
              <a:t>關係運算子</a:t>
            </a:r>
            <a:r>
              <a:rPr lang="en-US" altLang="zh-TW" dirty="0" smtClean="0"/>
              <a:t>:</a:t>
            </a:r>
            <a:r>
              <a:rPr lang="zh-TW" altLang="en-US" dirty="0" smtClean="0"/>
              <a:t>相等</a:t>
            </a:r>
            <a:r>
              <a:rPr lang="zh-TW" altLang="en-US" dirty="0"/>
              <a:t>性及關係</a:t>
            </a:r>
            <a:r>
              <a:rPr lang="zh-TW" altLang="en-US" dirty="0" smtClean="0"/>
              <a:t>運算子 的</a:t>
            </a:r>
            <a:r>
              <a:rPr lang="zh-TW" altLang="en-US" dirty="0"/>
              <a:t>結果得到布林值 </a:t>
            </a:r>
            <a:r>
              <a:rPr lang="zh-TW" altLang="en-US" dirty="0" smtClean="0"/>
              <a:t>，</a:t>
            </a:r>
            <a:r>
              <a:rPr lang="zh-TW" altLang="en-US" dirty="0"/>
              <a:t>不是 </a:t>
            </a:r>
            <a:r>
              <a:rPr lang="en-US" altLang="zh-TW" b="1" dirty="0"/>
              <a:t>True</a:t>
            </a:r>
            <a:r>
              <a:rPr lang="en-US" altLang="zh-TW" dirty="0"/>
              <a:t> </a:t>
            </a:r>
            <a:r>
              <a:rPr lang="zh-TW" altLang="en-US" dirty="0"/>
              <a:t>就是 </a:t>
            </a:r>
            <a:r>
              <a:rPr lang="en-US" altLang="zh-TW" b="1" dirty="0" smtClean="0"/>
              <a:t>False</a:t>
            </a:r>
            <a:r>
              <a:rPr lang="zh-TW" altLang="en-US" b="1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2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常用符號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90498"/>
              </p:ext>
            </p:extLst>
          </p:nvPr>
        </p:nvGraphicFramePr>
        <p:xfrm>
          <a:off x="1773036" y="2852936"/>
          <a:ext cx="5576412" cy="2560320"/>
        </p:xfrm>
        <a:graphic>
          <a:graphicData uri="http://schemas.openxmlformats.org/drawingml/2006/table">
            <a:tbl>
              <a:tblPr/>
              <a:tblGrid>
                <a:gridCol w="1858804"/>
                <a:gridCol w="1858804"/>
                <a:gridCol w="185880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運算子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範例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+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-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*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/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整數除法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//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取餘數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%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算術</a:t>
            </a:r>
            <a:r>
              <a:rPr lang="zh-TW" altLang="en-US" dirty="0" smtClean="0"/>
              <a:t>運算子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3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常用符號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位元</a:t>
            </a:r>
            <a:r>
              <a:rPr lang="zh-TW" altLang="en-US" dirty="0" smtClean="0"/>
              <a:t>運算子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46233"/>
              </p:ext>
            </p:extLst>
          </p:nvPr>
        </p:nvGraphicFramePr>
        <p:xfrm>
          <a:off x="1773036" y="2924944"/>
          <a:ext cx="5576412" cy="2194560"/>
        </p:xfrm>
        <a:graphic>
          <a:graphicData uri="http://schemas.openxmlformats.org/drawingml/2006/table">
            <a:tbl>
              <a:tblPr/>
              <a:tblGrid>
                <a:gridCol w="1858804"/>
                <a:gridCol w="1858804"/>
                <a:gridCol w="185880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運算子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範例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向左位移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&lt;&lt; 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向右位移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&gt;&gt; 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位元且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位元或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|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位元互斥或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^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9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常用符號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指派運算子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77855"/>
              </p:ext>
            </p:extLst>
          </p:nvPr>
        </p:nvGraphicFramePr>
        <p:xfrm>
          <a:off x="1619672" y="2924944"/>
          <a:ext cx="6196014" cy="2300396"/>
        </p:xfrm>
        <a:graphic>
          <a:graphicData uri="http://schemas.openxmlformats.org/drawingml/2006/table">
            <a:tbl>
              <a:tblPr/>
              <a:tblGrid>
                <a:gridCol w="2065338"/>
                <a:gridCol w="2065338"/>
                <a:gridCol w="2065338"/>
              </a:tblGrid>
              <a:tr h="328628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運算子</a:t>
                      </a:r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功能</a:t>
                      </a:r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範例</a:t>
                      </a:r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2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effectLst/>
                          <a:latin typeface="Courier"/>
                        </a:rPr>
                        <a:t>=</a:t>
                      </a:r>
                      <a:endParaRPr lang="zh-TW" altLang="en-US" sz="1600" dirty="0"/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指派</a:t>
                      </a:r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ourier"/>
                        </a:rPr>
                        <a:t>a = b</a:t>
                      </a:r>
                      <a:endParaRPr lang="en-US" sz="1600" dirty="0"/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2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effectLst/>
                          <a:latin typeface="Courier"/>
                        </a:rPr>
                        <a:t>+=</a:t>
                      </a:r>
                      <a:endParaRPr lang="zh-TW" altLang="en-US" sz="1600"/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相加同時指派</a:t>
                      </a:r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ourier"/>
                        </a:rPr>
                        <a:t>a += b</a:t>
                      </a:r>
                      <a:endParaRPr lang="en-US" sz="1600" dirty="0"/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2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effectLst/>
                          <a:latin typeface="Courier"/>
                        </a:rPr>
                        <a:t>-=</a:t>
                      </a:r>
                      <a:endParaRPr lang="zh-TW" altLang="en-US" sz="1600"/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相減同時指派</a:t>
                      </a:r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ourier"/>
                        </a:rPr>
                        <a:t>a -= b</a:t>
                      </a:r>
                      <a:endParaRPr lang="en-US" sz="1600" dirty="0"/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28"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  <a:latin typeface="Courier"/>
                        </a:rPr>
                        <a:t>*</a:t>
                      </a:r>
                      <a:r>
                        <a:rPr lang="en-US" altLang="zh-TW" sz="1600" dirty="0">
                          <a:effectLst/>
                          <a:latin typeface="Courier"/>
                        </a:rPr>
                        <a:t>=</a:t>
                      </a:r>
                      <a:endParaRPr lang="zh-TW" altLang="en-US" sz="1600"/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相乘同時指派</a:t>
                      </a:r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ourier"/>
                        </a:rPr>
                        <a:t>a *= b</a:t>
                      </a:r>
                      <a:endParaRPr lang="en-US" sz="1600" dirty="0"/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2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effectLst/>
                          <a:latin typeface="Courier"/>
                        </a:rPr>
                        <a:t>/=</a:t>
                      </a:r>
                      <a:endParaRPr lang="zh-TW" altLang="en-US" sz="1600"/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相除同時指派</a:t>
                      </a:r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ourier"/>
                        </a:rPr>
                        <a:t>a /= b</a:t>
                      </a:r>
                      <a:endParaRPr lang="en-US" sz="1600" dirty="0"/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2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effectLst/>
                          <a:latin typeface="Courier"/>
                        </a:rPr>
                        <a:t>%=</a:t>
                      </a:r>
                      <a:endParaRPr lang="zh-TW" altLang="en-US" sz="1600"/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取餘數同時指派</a:t>
                      </a:r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ourier"/>
                        </a:rPr>
                        <a:t>a %= b</a:t>
                      </a:r>
                      <a:endParaRPr lang="en-US" sz="1600" dirty="0"/>
                    </a:p>
                  </a:txBody>
                  <a:tcPr marL="82157" marR="82157" marT="41079" marB="410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常用符號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指派運算子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lvl="1"/>
            <a:r>
              <a:rPr lang="en-US" altLang="zh-TW" sz="2400" dirty="0" smtClean="0">
                <a:latin typeface="Courier"/>
              </a:rPr>
              <a:t>a=</a:t>
            </a:r>
            <a:r>
              <a:rPr lang="en-US" altLang="zh-TW" sz="2400" dirty="0" err="1" smtClean="0">
                <a:latin typeface="Courier"/>
              </a:rPr>
              <a:t>a+b</a:t>
            </a:r>
            <a:r>
              <a:rPr lang="zh-TW" altLang="en-US" sz="2400" dirty="0" smtClean="0">
                <a:latin typeface="Courier"/>
              </a:rPr>
              <a:t>   等同於  </a:t>
            </a:r>
            <a:r>
              <a:rPr lang="en-US" altLang="zh-TW" sz="2400" dirty="0" smtClean="0">
                <a:latin typeface="Courier"/>
              </a:rPr>
              <a:t>a </a:t>
            </a:r>
            <a:r>
              <a:rPr lang="en-US" altLang="zh-TW" sz="2400" dirty="0">
                <a:latin typeface="Courier"/>
              </a:rPr>
              <a:t>+= </a:t>
            </a:r>
            <a:r>
              <a:rPr lang="en-US" altLang="zh-TW" sz="2400" dirty="0" smtClean="0">
                <a:latin typeface="Courier"/>
              </a:rPr>
              <a:t>b</a:t>
            </a:r>
          </a:p>
          <a:p>
            <a:pPr lvl="1"/>
            <a:r>
              <a:rPr lang="en-US" altLang="zh-TW" sz="2400" dirty="0" smtClean="0">
                <a:latin typeface="Courier"/>
              </a:rPr>
              <a:t>a=a-b</a:t>
            </a:r>
            <a:r>
              <a:rPr lang="zh-TW" altLang="en-US" sz="2400" dirty="0" smtClean="0">
                <a:latin typeface="Courier"/>
              </a:rPr>
              <a:t>    等同</a:t>
            </a:r>
            <a:r>
              <a:rPr lang="zh-TW" altLang="en-US" sz="2400" dirty="0">
                <a:latin typeface="Courier"/>
              </a:rPr>
              <a:t>於  </a:t>
            </a:r>
            <a:r>
              <a:rPr lang="en-US" altLang="zh-TW" sz="2400" dirty="0">
                <a:latin typeface="Courier"/>
              </a:rPr>
              <a:t>a </a:t>
            </a:r>
            <a:r>
              <a:rPr lang="en-US" altLang="zh-TW" sz="2400" dirty="0" smtClean="0">
                <a:latin typeface="Courier"/>
              </a:rPr>
              <a:t>-= b</a:t>
            </a:r>
          </a:p>
          <a:p>
            <a:pPr lvl="1"/>
            <a:r>
              <a:rPr lang="en-US" altLang="zh-TW" sz="2400" dirty="0" smtClean="0">
                <a:latin typeface="Courier"/>
              </a:rPr>
              <a:t>a=a</a:t>
            </a:r>
            <a:r>
              <a:rPr lang="zh-TW" altLang="en-US" sz="2400" dirty="0" smtClean="0">
                <a:latin typeface="Courier"/>
              </a:rPr>
              <a:t>*</a:t>
            </a:r>
            <a:r>
              <a:rPr lang="en-US" altLang="zh-TW" sz="2400" dirty="0" smtClean="0">
                <a:latin typeface="Courier"/>
              </a:rPr>
              <a:t>b</a:t>
            </a:r>
            <a:r>
              <a:rPr lang="zh-TW" altLang="en-US" sz="2400" dirty="0" smtClean="0">
                <a:latin typeface="Courier"/>
              </a:rPr>
              <a:t>   等同</a:t>
            </a:r>
            <a:r>
              <a:rPr lang="zh-TW" altLang="en-US" sz="2400" dirty="0">
                <a:latin typeface="Courier"/>
              </a:rPr>
              <a:t>於  </a:t>
            </a:r>
            <a:r>
              <a:rPr lang="en-US" altLang="zh-TW" sz="2400" dirty="0">
                <a:latin typeface="Courier"/>
              </a:rPr>
              <a:t>a </a:t>
            </a:r>
            <a:r>
              <a:rPr lang="zh-TW" altLang="en-US" sz="2400" dirty="0" smtClean="0">
                <a:latin typeface="Courier"/>
              </a:rPr>
              <a:t>*</a:t>
            </a:r>
            <a:r>
              <a:rPr lang="en-US" altLang="zh-TW" sz="2400" dirty="0" smtClean="0">
                <a:latin typeface="Courier"/>
              </a:rPr>
              <a:t>= </a:t>
            </a:r>
            <a:r>
              <a:rPr lang="en-US" altLang="zh-TW" sz="2400" dirty="0">
                <a:latin typeface="Courier"/>
              </a:rPr>
              <a:t>b</a:t>
            </a:r>
            <a:endParaRPr lang="en-US" altLang="zh-TW" sz="2400" dirty="0"/>
          </a:p>
          <a:p>
            <a:pPr lvl="1"/>
            <a:r>
              <a:rPr lang="en-US" altLang="zh-TW" sz="2400" dirty="0" smtClean="0">
                <a:latin typeface="Courier"/>
              </a:rPr>
              <a:t>a=a/b</a:t>
            </a:r>
            <a:r>
              <a:rPr lang="zh-TW" altLang="en-US" sz="2400" dirty="0" smtClean="0">
                <a:latin typeface="Courier"/>
              </a:rPr>
              <a:t>    等同</a:t>
            </a:r>
            <a:r>
              <a:rPr lang="zh-TW" altLang="en-US" sz="2400" dirty="0">
                <a:latin typeface="Courier"/>
              </a:rPr>
              <a:t>於  </a:t>
            </a:r>
            <a:r>
              <a:rPr lang="en-US" altLang="zh-TW" sz="2400" dirty="0">
                <a:latin typeface="Courier"/>
              </a:rPr>
              <a:t>a </a:t>
            </a:r>
            <a:r>
              <a:rPr lang="en-US" altLang="zh-TW" sz="2400" dirty="0" smtClean="0">
                <a:latin typeface="Courier"/>
              </a:rPr>
              <a:t>/= b</a:t>
            </a:r>
            <a:endParaRPr lang="en-US" altLang="zh-TW" sz="2400" dirty="0" smtClean="0"/>
          </a:p>
          <a:p>
            <a:pPr lvl="1"/>
            <a:r>
              <a:rPr lang="en-US" altLang="zh-TW" sz="2400" dirty="0" smtClean="0">
                <a:latin typeface="Courier"/>
              </a:rPr>
              <a:t>a=</a:t>
            </a:r>
            <a:r>
              <a:rPr lang="en-US" altLang="zh-TW" sz="2400" dirty="0" err="1" smtClean="0">
                <a:latin typeface="Courier"/>
              </a:rPr>
              <a:t>a%b</a:t>
            </a:r>
            <a:r>
              <a:rPr lang="zh-TW" altLang="en-US" sz="2400" dirty="0" smtClean="0">
                <a:latin typeface="Courier"/>
              </a:rPr>
              <a:t>  </a:t>
            </a:r>
            <a:r>
              <a:rPr lang="zh-TW" altLang="en-US" sz="2400" dirty="0">
                <a:latin typeface="Courier"/>
              </a:rPr>
              <a:t>等同於  </a:t>
            </a:r>
            <a:r>
              <a:rPr lang="en-US" altLang="zh-TW" sz="2400" dirty="0">
                <a:latin typeface="Courier"/>
              </a:rPr>
              <a:t>a </a:t>
            </a:r>
            <a:r>
              <a:rPr lang="en-US" altLang="zh-TW" sz="2400" dirty="0" smtClean="0">
                <a:latin typeface="Courier"/>
              </a:rPr>
              <a:t>%= </a:t>
            </a:r>
            <a:r>
              <a:rPr lang="en-US" altLang="zh-TW" sz="2400" dirty="0">
                <a:latin typeface="Courier"/>
              </a:rPr>
              <a:t>b</a:t>
            </a:r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9081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常用符號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310332"/>
              </p:ext>
            </p:extLst>
          </p:nvPr>
        </p:nvGraphicFramePr>
        <p:xfrm>
          <a:off x="1773036" y="2852936"/>
          <a:ext cx="5576412" cy="3291840"/>
        </p:xfrm>
        <a:graphic>
          <a:graphicData uri="http://schemas.openxmlformats.org/drawingml/2006/table">
            <a:tbl>
              <a:tblPr/>
              <a:tblGrid>
                <a:gridCol w="1858804"/>
                <a:gridCol w="1858804"/>
                <a:gridCol w="185880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運算子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範例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小於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 &lt;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大於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 &gt;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小於等於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 &lt;=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大於等於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 &gt;=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相等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==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!=</a:t>
                      </a:r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不相等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!= 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and</a:t>
                      </a:r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而且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(a&gt;0)and(b&gt;0)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or</a:t>
                      </a:r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(a&gt;0)or(b&gt;0)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關係</a:t>
            </a:r>
            <a:r>
              <a:rPr lang="zh-TW" altLang="en-US" dirty="0" smtClean="0"/>
              <a:t>運算子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7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1615440" y="22716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/>
              <a:t>符號用於賦予變數為某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==</a:t>
            </a:r>
            <a:r>
              <a:rPr lang="zh-TW" altLang="en-US" dirty="0"/>
              <a:t>符號用於比較時使用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/>
              <a:t>與</a:t>
            </a:r>
            <a:r>
              <a:rPr lang="en-US" altLang="zh-TW" dirty="0" smtClean="0">
                <a:solidFill>
                  <a:srgbClr val="FF0000"/>
                </a:solidFill>
              </a:rPr>
              <a:t>==</a:t>
            </a:r>
            <a:r>
              <a:rPr lang="zh-TW" altLang="en-US" dirty="0" smtClean="0"/>
              <a:t>符號</a:t>
            </a:r>
            <a:r>
              <a:rPr lang="zh-TW" altLang="en-US" dirty="0"/>
              <a:t>的</a:t>
            </a:r>
            <a:r>
              <a:rPr lang="zh-TW" altLang="en-US" dirty="0" smtClean="0"/>
              <a:t>差異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5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rgbClr val="FF0000"/>
                </a:solidFill>
              </a:rPr>
              <a:t>==</a:t>
            </a:r>
            <a:r>
              <a:rPr lang="zh-TW" altLang="en-US" dirty="0"/>
              <a:t>符號的差異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integer=1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將</a:t>
            </a:r>
            <a:r>
              <a:rPr lang="en-US" altLang="zh-TW" dirty="0">
                <a:solidFill>
                  <a:srgbClr val="FF0000"/>
                </a:solidFill>
              </a:rPr>
              <a:t>integer</a:t>
            </a:r>
            <a:r>
              <a:rPr lang="zh-TW" altLang="en-US" dirty="0">
                <a:solidFill>
                  <a:srgbClr val="FF0000"/>
                </a:solidFill>
              </a:rPr>
              <a:t>此變數設為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  <a:p>
            <a:pPr marL="365760" lvl="1" indent="0">
              <a:buNone/>
            </a:pPr>
            <a:r>
              <a:rPr lang="en-US" altLang="zh-TW" dirty="0"/>
              <a:t>if(integer==1):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比對</a:t>
            </a:r>
            <a:r>
              <a:rPr lang="en-US" altLang="zh-TW" dirty="0">
                <a:solidFill>
                  <a:srgbClr val="FF0000"/>
                </a:solidFill>
              </a:rPr>
              <a:t>integer</a:t>
            </a:r>
            <a:r>
              <a:rPr lang="zh-TW" altLang="en-US" dirty="0">
                <a:solidFill>
                  <a:srgbClr val="FF0000"/>
                </a:solidFill>
              </a:rPr>
              <a:t>此變數是否等於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  <a:p>
            <a:pPr marL="365760" lvl="1" indent="0">
              <a:buNone/>
            </a:pPr>
            <a:r>
              <a:rPr lang="en-US" altLang="zh-TW" dirty="0"/>
              <a:t>    print("integer</a:t>
            </a:r>
            <a:r>
              <a:rPr lang="zh-TW" altLang="en-US" dirty="0"/>
              <a:t>等於</a:t>
            </a:r>
            <a:r>
              <a:rPr lang="en-US" altLang="zh-TW" dirty="0"/>
              <a:t>1")</a:t>
            </a:r>
          </a:p>
          <a:p>
            <a:endParaRPr lang="en-US" altLang="zh-TW" dirty="0" smtClean="0"/>
          </a:p>
          <a:p>
            <a:pPr marL="274320" lvl="1"/>
            <a:r>
              <a:rPr lang="zh-TW" altLang="en-US" dirty="0"/>
              <a:t>執行結果：</a:t>
            </a:r>
          </a:p>
          <a:p>
            <a:endParaRPr lang="en-US" altLang="zh-TW" dirty="0" smtClean="0"/>
          </a:p>
          <a:p>
            <a:pPr marL="365760" lvl="1" indent="0">
              <a:buNone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56"/>
          <a:stretch/>
        </p:blipFill>
        <p:spPr bwMode="auto">
          <a:xfrm>
            <a:off x="1835696" y="4941168"/>
            <a:ext cx="4577672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縮</a:t>
            </a:r>
            <a:r>
              <a:rPr lang="zh-TW" altLang="en-US" dirty="0" smtClean="0"/>
              <a:t>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須留意 </a:t>
            </a:r>
            <a:r>
              <a:rPr lang="en-US" altLang="zh-TW" dirty="0"/>
              <a:t>Python </a:t>
            </a:r>
            <a:r>
              <a:rPr lang="zh-TW" altLang="en-US" dirty="0"/>
              <a:t>程式裡不能隨意縮排 </a:t>
            </a:r>
            <a:r>
              <a:rPr lang="zh-TW" altLang="en-US" dirty="0" smtClean="0"/>
              <a:t>，</a:t>
            </a:r>
            <a:r>
              <a:rPr lang="zh-TW" altLang="en-US" dirty="0"/>
              <a:t>因為縮排是 </a:t>
            </a:r>
            <a:r>
              <a:rPr lang="en-US" altLang="zh-TW" dirty="0"/>
              <a:t>Python </a:t>
            </a:r>
            <a:r>
              <a:rPr lang="zh-TW" altLang="en-US" dirty="0"/>
              <a:t>劃分程式區</a:t>
            </a:r>
            <a:r>
              <a:rPr lang="zh-TW" altLang="en-US" dirty="0" smtClean="0"/>
              <a:t>塊的方式，通常縮排都使用</a:t>
            </a:r>
            <a:r>
              <a:rPr lang="en-US" altLang="zh-TW" dirty="0" smtClean="0"/>
              <a:t>Tab</a:t>
            </a:r>
            <a:r>
              <a:rPr lang="zh-TW" altLang="en-US" dirty="0" smtClean="0"/>
              <a:t>鍵。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smtClean="0"/>
              <a:t>a = 1</a:t>
            </a:r>
          </a:p>
          <a:p>
            <a:pPr marL="365760" lvl="1" indent="0">
              <a:buNone/>
            </a:pPr>
            <a:r>
              <a:rPr lang="en-US" altLang="zh-TW" dirty="0" smtClean="0"/>
              <a:t>print(a)</a:t>
            </a:r>
          </a:p>
          <a:p>
            <a:pPr marL="365760" lvl="1" indent="0">
              <a:buNone/>
            </a:pPr>
            <a:r>
              <a:rPr lang="en-US" altLang="zh-TW" dirty="0" smtClean="0"/>
              <a:t> a = 3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多個空白，產生錯誤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print(a)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/>
              <a:pPr/>
              <a:t>19</a:t>
            </a:fld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89040"/>
            <a:ext cx="22383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6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</a:t>
            </a:r>
            <a:r>
              <a:rPr lang="zh-TW" altLang="en-US" dirty="0" smtClean="0"/>
              <a:t>章節介紹</a:t>
            </a:r>
            <a:r>
              <a:rPr lang="en-US" altLang="zh-TW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註解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跳脫</a:t>
            </a:r>
            <a:r>
              <a:rPr lang="zh-TW" altLang="en-US" dirty="0" smtClean="0"/>
              <a:t>符號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資料</a:t>
            </a:r>
            <a:r>
              <a:rPr lang="zh-TW" altLang="en-US" dirty="0" smtClean="0"/>
              <a:t>型態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常用</a:t>
            </a:r>
            <a:r>
              <a:rPr lang="zh-TW" altLang="en-US" dirty="0" smtClean="0"/>
              <a:t>符號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rgbClr val="FF0000"/>
                </a:solidFill>
              </a:rPr>
              <a:t>==</a:t>
            </a:r>
            <a:r>
              <a:rPr lang="zh-TW" altLang="en-US" dirty="0"/>
              <a:t>符號的</a:t>
            </a:r>
            <a:r>
              <a:rPr lang="zh-TW" altLang="en-US" dirty="0" smtClean="0"/>
              <a:t>差異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縮</a:t>
            </a:r>
            <a:r>
              <a:rPr lang="zh-TW" altLang="en-US" dirty="0" smtClean="0"/>
              <a:t>排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多行的表示方法</a:t>
            </a:r>
          </a:p>
        </p:txBody>
      </p:sp>
    </p:spTree>
    <p:extLst>
      <p:ext uri="{BB962C8B-B14F-4D97-AF65-F5344CB8AC3E}">
        <p14:creationId xmlns:p14="http://schemas.microsoft.com/office/powerpoint/2010/main" val="159867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多行的表示方法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60381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2000" dirty="0"/>
              <a:t>one=1</a:t>
            </a:r>
          </a:p>
          <a:p>
            <a:pPr marL="365760" lvl="1" indent="0">
              <a:buNone/>
            </a:pPr>
            <a:r>
              <a:rPr lang="en-US" altLang="zh-TW" sz="2000" dirty="0"/>
              <a:t>two=2</a:t>
            </a:r>
          </a:p>
          <a:p>
            <a:pPr marL="365760" lvl="1" indent="0">
              <a:buNone/>
            </a:pPr>
            <a:r>
              <a:rPr lang="en-US" altLang="zh-TW" sz="2000" dirty="0"/>
              <a:t>three=3</a:t>
            </a:r>
          </a:p>
          <a:p>
            <a:pPr marL="365760" lvl="1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</a:rPr>
              <a:t>以 </a:t>
            </a:r>
            <a:r>
              <a:rPr lang="en-US" altLang="zh-TW" sz="2000" dirty="0">
                <a:solidFill>
                  <a:srgbClr val="FF0000"/>
                </a:solidFill>
              </a:rPr>
              <a:t>\ </a:t>
            </a:r>
            <a:r>
              <a:rPr lang="zh-TW" altLang="en-US" sz="2000" dirty="0">
                <a:solidFill>
                  <a:srgbClr val="FF0000"/>
                </a:solidFill>
              </a:rPr>
              <a:t>連接下一行</a:t>
            </a:r>
            <a:r>
              <a:rPr lang="zh-TW" altLang="en-US" sz="2000" dirty="0" smtClean="0">
                <a:solidFill>
                  <a:srgbClr val="FF0000"/>
                </a:solidFill>
              </a:rPr>
              <a:t>程式碼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</a:rPr>
              <a:t>按下</a:t>
            </a:r>
            <a:r>
              <a:rPr lang="en-US" altLang="zh-TW" sz="2000" dirty="0">
                <a:solidFill>
                  <a:srgbClr val="FF0000"/>
                </a:solidFill>
              </a:rPr>
              <a:t>Enter</a:t>
            </a:r>
            <a:r>
              <a:rPr lang="zh-TW" altLang="en-US" sz="2000" dirty="0">
                <a:solidFill>
                  <a:srgbClr val="FF0000"/>
                </a:solidFill>
              </a:rPr>
              <a:t>會自動對齊，如果沒有對齊也沒有</a:t>
            </a:r>
            <a:r>
              <a:rPr lang="zh-TW" altLang="en-US" sz="2000" dirty="0" smtClean="0">
                <a:solidFill>
                  <a:srgbClr val="FF0000"/>
                </a:solidFill>
              </a:rPr>
              <a:t>關係</a:t>
            </a:r>
            <a:endParaRPr lang="zh-TW" altLang="en-US" sz="20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000" dirty="0"/>
              <a:t>total = one + \</a:t>
            </a:r>
          </a:p>
          <a:p>
            <a:pPr marL="365760" lvl="1" indent="0">
              <a:buNone/>
            </a:pPr>
            <a:r>
              <a:rPr lang="en-US" altLang="zh-TW" sz="2000" dirty="0"/>
              <a:t>        two + \</a:t>
            </a:r>
          </a:p>
          <a:p>
            <a:pPr marL="365760" lvl="1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smtClean="0"/>
              <a:t>three</a:t>
            </a:r>
          </a:p>
          <a:p>
            <a:pPr marL="365760" lvl="1" indent="0">
              <a:buNone/>
            </a:pPr>
            <a:r>
              <a:rPr lang="en-US" altLang="zh-TW" sz="2000" dirty="0" smtClean="0"/>
              <a:t>print(total</a:t>
            </a:r>
            <a:r>
              <a:rPr lang="en-US" altLang="zh-TW" sz="2000" dirty="0" smtClean="0"/>
              <a:t>)</a:t>
            </a:r>
            <a:endParaRPr lang="en-US" altLang="zh-TW" dirty="0" smtClean="0"/>
          </a:p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365760" lvl="1" indent="0">
              <a:buNone/>
            </a:pPr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373216"/>
            <a:ext cx="4608512" cy="86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2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語法資料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openhome.cc/Gossip/CppGossip/DataType.html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http://pydoing.blogspot.tw/2014/07/python-guide.html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http://www.w3cschool.cc/python/python-tutorial.html</a:t>
            </a:r>
            <a:endParaRPr lang="en-US" altLang="zh-TW" dirty="0"/>
          </a:p>
          <a:p>
            <a:r>
              <a:rPr lang="zh-TW" altLang="en-US" dirty="0" smtClean="0"/>
              <a:t>其他資料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msdn.microsoft.com/zh-tw/library/bx185bk6.aspx</a:t>
            </a:r>
            <a:endParaRPr lang="en-US" altLang="zh-TW" dirty="0" smtClean="0"/>
          </a:p>
          <a:p>
            <a:r>
              <a:rPr lang="zh-TW" altLang="en-US" dirty="0"/>
              <a:t>書籍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Python </a:t>
            </a:r>
            <a:r>
              <a:rPr lang="zh-TW" altLang="en-US" dirty="0"/>
              <a:t>深入淺出程式設計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2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設計一個程式，第一個整數型態的變數為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，第二個</a:t>
            </a:r>
            <a:r>
              <a:rPr lang="zh-TW" altLang="en-US" dirty="0"/>
              <a:t>整數型態的變數</a:t>
            </a:r>
            <a:r>
              <a:rPr lang="zh-TW" altLang="en-US" dirty="0" smtClean="0"/>
              <a:t>為</a:t>
            </a:r>
            <a:r>
              <a:rPr lang="en-US" altLang="zh-TW" dirty="0" smtClean="0"/>
              <a:t>20</a:t>
            </a:r>
            <a:r>
              <a:rPr lang="zh-TW" altLang="en-US" dirty="0" smtClean="0"/>
              <a:t>，最後在螢幕上顯示兩個變數相加、相減、相乘後的結果。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15867" r="78127" b="67681"/>
          <a:stretch/>
        </p:blipFill>
        <p:spPr bwMode="auto">
          <a:xfrm>
            <a:off x="2267744" y="4797152"/>
            <a:ext cx="1728193" cy="1510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7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當您閱讀程式碼範例時，常會遇到註解符號 </a:t>
            </a:r>
            <a:r>
              <a:rPr lang="zh-TW" altLang="en-US" dirty="0" smtClean="0"/>
              <a:t>。</a:t>
            </a:r>
            <a:r>
              <a:rPr lang="zh-TW" altLang="en-US" dirty="0"/>
              <a:t> 這個符號會告知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編譯器</a:t>
            </a:r>
            <a:r>
              <a:rPr lang="zh-TW" altLang="en-US" dirty="0"/>
              <a:t>忽略它後面的文字</a:t>
            </a:r>
            <a:r>
              <a:rPr lang="zh-TW" altLang="en-US" dirty="0" smtClean="0"/>
              <a:t>或</a:t>
            </a:r>
            <a:r>
              <a:rPr lang="zh-TW" altLang="en-US" dirty="0"/>
              <a:t>註解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 註解是為了閱讀者方便而加入至程式碼的簡短說明</a:t>
            </a:r>
            <a:r>
              <a:rPr lang="zh-TW" altLang="en-US" dirty="0" smtClean="0"/>
              <a:t>。對於</a:t>
            </a:r>
            <a:r>
              <a:rPr lang="zh-TW" altLang="en-US" dirty="0"/>
              <a:t>您自己以及對於其他檢查程式碼的人都有好處。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72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註解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註解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多行</a:t>
            </a:r>
            <a:r>
              <a:rPr lang="zh-TW" altLang="en-US" dirty="0" smtClean="0"/>
              <a:t>註解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/>
              <a:pPr/>
              <a:t>4</a:t>
            </a:fld>
            <a:endParaRPr lang="zh-TW" altLang="en-US" dirty="0"/>
          </a:p>
        </p:txBody>
      </p:sp>
      <p:pic>
        <p:nvPicPr>
          <p:cNvPr id="1026" name="Picture 2" descr="C:\Users\SHWang\Desktop\高應\碩士\Python\ppt\resources\comment out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636912"/>
            <a:ext cx="4068452" cy="720080"/>
          </a:xfrm>
          <a:prstGeom prst="rect">
            <a:avLst/>
          </a:prstGeom>
          <a:noFill/>
        </p:spPr>
      </p:pic>
      <p:pic>
        <p:nvPicPr>
          <p:cNvPr id="1027" name="Picture 3" descr="C:\Users\SHWang\Desktop\高應\碩士\Python\ppt\resources\Comment out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861048"/>
            <a:ext cx="2520280" cy="2403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74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跳脫序列的</a:t>
            </a:r>
            <a:r>
              <a:rPr lang="zh-TW" altLang="en-US" dirty="0" smtClean="0"/>
              <a:t>字元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108416"/>
              </p:ext>
            </p:extLst>
          </p:nvPr>
        </p:nvGraphicFramePr>
        <p:xfrm>
          <a:off x="2339752" y="2492896"/>
          <a:ext cx="4529556" cy="3644112"/>
        </p:xfrm>
        <a:graphic>
          <a:graphicData uri="http://schemas.openxmlformats.org/drawingml/2006/table">
            <a:tbl>
              <a:tblPr/>
              <a:tblGrid>
                <a:gridCol w="2264778"/>
                <a:gridCol w="2264778"/>
              </a:tblGrid>
              <a:tr h="300302"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跳脫序列的字元</a:t>
                      </a:r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/>
                        <a:t>說明</a:t>
                      </a:r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02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Courier"/>
                        </a:rPr>
                        <a:t>\a</a:t>
                      </a:r>
                      <a:endParaRPr lang="en-US" sz="1500" dirty="0"/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/>
                        <a:t>響鈴</a:t>
                      </a:r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02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Courier"/>
                        </a:rPr>
                        <a:t>\b</a:t>
                      </a:r>
                      <a:endParaRPr lang="en-US" sz="1500" dirty="0"/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/>
                        <a:t>倒退鍵</a:t>
                      </a:r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02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Courier"/>
                        </a:rPr>
                        <a:t>\f</a:t>
                      </a:r>
                      <a:endParaRPr lang="en-US" sz="1500" dirty="0"/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/>
                        <a:t>跳頁</a:t>
                      </a:r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02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Courier"/>
                        </a:rPr>
                        <a:t>\n</a:t>
                      </a:r>
                      <a:endParaRPr lang="en-US" sz="1500" dirty="0"/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印出新列</a:t>
                      </a:r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02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Courier"/>
                        </a:rPr>
                        <a:t>\r</a:t>
                      </a:r>
                      <a:endParaRPr lang="en-US" sz="1500" dirty="0"/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/>
                        <a:t>歸位符號</a:t>
                      </a:r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02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Courier"/>
                        </a:rPr>
                        <a:t>\t</a:t>
                      </a:r>
                      <a:endParaRPr lang="en-US" sz="1500" dirty="0"/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tab </a:t>
                      </a:r>
                      <a:r>
                        <a:rPr lang="zh-TW" altLang="en-US" sz="1500"/>
                        <a:t>鍵</a:t>
                      </a:r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02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Courier"/>
                        </a:rPr>
                        <a:t>\v</a:t>
                      </a:r>
                      <a:endParaRPr lang="en-US" sz="1500" dirty="0"/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/>
                        <a:t>垂直定位符號</a:t>
                      </a:r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02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effectLst/>
                          <a:latin typeface="Courier"/>
                        </a:rPr>
                        <a:t>\\</a:t>
                      </a:r>
                      <a:endParaRPr lang="zh-TW" altLang="en-US" sz="1500"/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/>
                        <a:t>印出反斜線</a:t>
                      </a:r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02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effectLst/>
                          <a:latin typeface="Courier"/>
                        </a:rPr>
                        <a:t>\?</a:t>
                      </a:r>
                      <a:endParaRPr lang="zh-TW" altLang="en-US" sz="1500"/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/>
                        <a:t>印出問號</a:t>
                      </a:r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02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effectLst/>
                          <a:latin typeface="Courier"/>
                        </a:rPr>
                        <a:t>\'</a:t>
                      </a:r>
                      <a:endParaRPr lang="zh-TW" altLang="en-US" sz="1500"/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/>
                        <a:t>印出單引號</a:t>
                      </a:r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02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effectLst/>
                          <a:latin typeface="Courier"/>
                        </a:rPr>
                        <a:t>\"</a:t>
                      </a:r>
                      <a:endParaRPr lang="zh-TW" altLang="en-US" sz="1500"/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印出雙引號</a:t>
                      </a:r>
                    </a:p>
                  </a:txBody>
                  <a:tcPr marL="75076" marR="75076" marT="37538" marB="3753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8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跳脫序列的</a:t>
            </a:r>
            <a:r>
              <a:rPr lang="zh-TW" altLang="en-US" dirty="0" smtClean="0"/>
              <a:t>字元</a:t>
            </a:r>
            <a:r>
              <a:rPr lang="en-US" altLang="zh-TW" dirty="0" smtClean="0"/>
              <a:t>-</a:t>
            </a:r>
            <a:r>
              <a:rPr lang="zh-TW" altLang="en-US" dirty="0" smtClean="0"/>
              <a:t>換行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當輸出結果時，透過排版，</a:t>
            </a:r>
            <a:r>
              <a:rPr lang="zh-TW" altLang="en-US" dirty="0"/>
              <a:t>可以清楚檢視輸出結果是否</a:t>
            </a:r>
            <a:r>
              <a:rPr lang="zh-TW" altLang="en-US" dirty="0" smtClean="0"/>
              <a:t>正確，例如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換行</a:t>
            </a:r>
            <a:r>
              <a:rPr lang="en-US" altLang="zh-TW" dirty="0" smtClean="0"/>
              <a:t>(\n)</a:t>
            </a:r>
            <a:r>
              <a:rPr lang="zh-TW" altLang="en-US" dirty="0" smtClean="0"/>
              <a:t>、空白鍵或</a:t>
            </a:r>
            <a:r>
              <a:rPr lang="en-US" altLang="zh-TW" dirty="0" smtClean="0"/>
              <a:t>Tab</a:t>
            </a:r>
            <a:r>
              <a:rPr lang="en-US" altLang="zh-TW" dirty="0"/>
              <a:t> </a:t>
            </a:r>
            <a:r>
              <a:rPr lang="en-US" altLang="zh-TW" dirty="0" smtClean="0"/>
              <a:t>(\t) 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7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跳脫序列的</a:t>
            </a:r>
            <a:r>
              <a:rPr lang="zh-TW" altLang="en-US" dirty="0" smtClean="0"/>
              <a:t>字元</a:t>
            </a:r>
            <a:r>
              <a:rPr lang="en-US" altLang="zh-TW" dirty="0" smtClean="0"/>
              <a:t>-</a:t>
            </a:r>
            <a:r>
              <a:rPr lang="zh-TW" altLang="en-US" dirty="0" smtClean="0"/>
              <a:t>換行</a:t>
            </a:r>
            <a:endParaRPr lang="en-US" altLang="zh-TW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603812"/>
          </a:xfrm>
        </p:spPr>
        <p:txBody>
          <a:bodyPr>
            <a:normAutofit/>
          </a:bodyPr>
          <a:lstStyle/>
          <a:p>
            <a:r>
              <a:rPr lang="zh-TW" altLang="en-US" sz="2200" dirty="0"/>
              <a:t>範例</a:t>
            </a:r>
            <a:r>
              <a:rPr lang="en-US" altLang="zh-TW" sz="2200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num1=10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整數變數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  <a:p>
            <a:pPr marL="365760" lvl="1" indent="0">
              <a:buNone/>
            </a:pPr>
            <a:r>
              <a:rPr lang="en-US" altLang="zh-TW" dirty="0"/>
              <a:t>num2=20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整數變數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</a:p>
          <a:p>
            <a:pPr marL="365760" lvl="1" indent="0">
              <a:buNone/>
            </a:pPr>
            <a:r>
              <a:rPr lang="en-US" altLang="zh-TW" dirty="0"/>
              <a:t>print(num1)</a:t>
            </a:r>
          </a:p>
          <a:p>
            <a:pPr marL="365760" lvl="1" indent="0">
              <a:buNone/>
            </a:pPr>
            <a:r>
              <a:rPr lang="en-US" altLang="zh-TW" dirty="0"/>
              <a:t>print()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換行方法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  <a:p>
            <a:pPr marL="365760" lvl="1" indent="0">
              <a:buNone/>
            </a:pPr>
            <a:r>
              <a:rPr lang="en-US" altLang="zh-TW" dirty="0"/>
              <a:t>print(num2)</a:t>
            </a:r>
          </a:p>
          <a:p>
            <a:pPr marL="365760" lvl="1" indent="0">
              <a:buNone/>
            </a:pPr>
            <a:r>
              <a:rPr lang="en-US" altLang="zh-TW" dirty="0"/>
              <a:t>print("\n")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換行方法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en-US" altLang="zh-TW" dirty="0" smtClean="0"/>
          </a:p>
          <a:p>
            <a:pPr marL="274320" lvl="1"/>
            <a:r>
              <a:rPr lang="zh-TW" altLang="en-US" dirty="0"/>
              <a:t>執行結果：</a:t>
            </a:r>
          </a:p>
          <a:p>
            <a:endParaRPr lang="zh-TW" altLang="en-US" sz="2200" dirty="0"/>
          </a:p>
          <a:p>
            <a:endParaRPr lang="en-US" altLang="zh-TW" sz="2200" dirty="0"/>
          </a:p>
          <a:p>
            <a:endParaRPr lang="zh-TW" altLang="en-US" sz="2200" dirty="0"/>
          </a:p>
          <a:p>
            <a:pPr marL="0" indent="0">
              <a:buNone/>
            </a:pPr>
            <a:endParaRPr lang="en-US" altLang="zh-TW" sz="2200" dirty="0" smtClean="0"/>
          </a:p>
          <a:p>
            <a:pPr marL="0" indent="0">
              <a:buNone/>
            </a:pPr>
            <a:endParaRPr lang="en-US" altLang="zh-TW" sz="2200" dirty="0" smtClean="0"/>
          </a:p>
          <a:p>
            <a:endParaRPr lang="zh-TW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75" r="41878" b="3285"/>
          <a:stretch/>
        </p:blipFill>
        <p:spPr bwMode="auto">
          <a:xfrm>
            <a:off x="2051720" y="5301208"/>
            <a:ext cx="4392488" cy="96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6251" y="5470619"/>
            <a:ext cx="16561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en-US" altLang="zh-TW" dirty="0"/>
              <a:t>print(num1)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1722434" y="5626099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17883" y="5510590"/>
            <a:ext cx="740908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print()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2483768" y="5695256"/>
            <a:ext cx="534115" cy="5479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6250" y="6186334"/>
            <a:ext cx="165618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en-US" altLang="zh-TW" dirty="0"/>
              <a:t>print(num2)</a:t>
            </a:r>
          </a:p>
        </p:txBody>
      </p:sp>
      <p:cxnSp>
        <p:nvCxnSpPr>
          <p:cNvPr id="12" name="直線單箭頭接點 11"/>
          <p:cNvCxnSpPr>
            <a:endCxn id="7170" idx="1"/>
          </p:cNvCxnSpPr>
          <p:nvPr/>
        </p:nvCxnSpPr>
        <p:spPr>
          <a:xfrm flipV="1">
            <a:off x="1647206" y="5781841"/>
            <a:ext cx="404514" cy="5145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88179" y="6062937"/>
            <a:ext cx="108715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print("\n")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2483768" y="6057983"/>
            <a:ext cx="534115" cy="5479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dirty="0"/>
              <a:t>在執行的過程中，需要運算許多的資訊，也需要儲存許多的資訊，資訊是</a:t>
            </a:r>
            <a:r>
              <a:rPr lang="zh-TW" altLang="en-US" dirty="0">
                <a:solidFill>
                  <a:srgbClr val="FF0000"/>
                </a:solidFill>
              </a:rPr>
              <a:t>儲存在記憶體空間中</a:t>
            </a:r>
            <a:r>
              <a:rPr lang="zh-TW" altLang="en-US" dirty="0"/>
              <a:t>，由於資料的</a:t>
            </a:r>
            <a:r>
              <a:rPr lang="zh-TW" altLang="en-US" dirty="0">
                <a:solidFill>
                  <a:srgbClr val="FF0000"/>
                </a:solidFill>
              </a:rPr>
              <a:t>型態各不相同</a:t>
            </a:r>
            <a:r>
              <a:rPr lang="zh-TW" altLang="en-US" dirty="0"/>
              <a:t>，在儲存時所需要的</a:t>
            </a:r>
            <a:r>
              <a:rPr lang="zh-TW" altLang="en-US" dirty="0">
                <a:solidFill>
                  <a:srgbClr val="FF0000"/>
                </a:solidFill>
              </a:rPr>
              <a:t>容量不一</a:t>
            </a:r>
            <a:r>
              <a:rPr lang="zh-TW" altLang="en-US" dirty="0"/>
              <a:t>，不同的 資料必須要配給不同的空間大小來儲存，因而有了「資料型態」（</a:t>
            </a:r>
            <a:r>
              <a:rPr lang="en-US" altLang="zh-TW" dirty="0"/>
              <a:t>Data type</a:t>
            </a:r>
            <a:r>
              <a:rPr lang="zh-TW" altLang="en-US" dirty="0"/>
              <a:t>）的</a:t>
            </a:r>
            <a:r>
              <a:rPr lang="zh-TW" altLang="en-US" dirty="0" smtClean="0"/>
              <a:t>規範。</a:t>
            </a:r>
            <a:r>
              <a:rPr lang="zh-TW" altLang="en-US" dirty="0"/>
              <a:t>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051720" y="2636912"/>
            <a:ext cx="5103669" cy="195781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 smtClean="0"/>
              <a:t>浮點數</a:t>
            </a:r>
            <a:endParaRPr lang="en-US" altLang="zh-TW" dirty="0" smtClean="0"/>
          </a:p>
          <a:p>
            <a:r>
              <a:rPr lang="zh-TW" altLang="en-US" dirty="0" smtClean="0"/>
              <a:t>字</a:t>
            </a:r>
            <a:r>
              <a:rPr lang="zh-TW" altLang="en-US" dirty="0"/>
              <a:t>元</a:t>
            </a:r>
            <a:endParaRPr lang="en-US" altLang="zh-TW" dirty="0"/>
          </a:p>
          <a:p>
            <a:r>
              <a:rPr lang="zh-TW" altLang="en-US" dirty="0" smtClean="0"/>
              <a:t>複數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38</TotalTime>
  <Words>862</Words>
  <Application>Microsoft Office PowerPoint</Application>
  <PresentationFormat>如螢幕大小 (4:3)</PresentationFormat>
  <Paragraphs>266</Paragraphs>
  <Slides>22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圖釘</vt:lpstr>
      <vt:lpstr>Python基本教學</vt:lpstr>
      <vt:lpstr>學習目標</vt:lpstr>
      <vt:lpstr>註解</vt:lpstr>
      <vt:lpstr>註解</vt:lpstr>
      <vt:lpstr>跳脫序列的字元</vt:lpstr>
      <vt:lpstr>跳脫序列的字元-換行</vt:lpstr>
      <vt:lpstr>跳脫序列的字元-換行</vt:lpstr>
      <vt:lpstr>資料型態</vt:lpstr>
      <vt:lpstr>資料型態</vt:lpstr>
      <vt:lpstr>資料型態</vt:lpstr>
      <vt:lpstr>常用符號</vt:lpstr>
      <vt:lpstr>常用符號</vt:lpstr>
      <vt:lpstr>常用符號</vt:lpstr>
      <vt:lpstr>常用符號</vt:lpstr>
      <vt:lpstr>常用符號</vt:lpstr>
      <vt:lpstr>常用符號</vt:lpstr>
      <vt:lpstr>=與==符號的差異</vt:lpstr>
      <vt:lpstr>=與==符號的差異</vt:lpstr>
      <vt:lpstr>縮排</vt:lpstr>
      <vt:lpstr>多行的表示方法</vt:lpstr>
      <vt:lpstr>資料來源</vt:lpstr>
      <vt:lpstr>作業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程式設計入門</dc:title>
  <dc:creator>weng1</dc:creator>
  <cp:lastModifiedBy>weng</cp:lastModifiedBy>
  <cp:revision>27</cp:revision>
  <dcterms:created xsi:type="dcterms:W3CDTF">2015-07-21T05:51:33Z</dcterms:created>
  <dcterms:modified xsi:type="dcterms:W3CDTF">2015-08-17T06:40:14Z</dcterms:modified>
</cp:coreProperties>
</file>