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71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74" r:id="rId12"/>
    <p:sldId id="275" r:id="rId13"/>
    <p:sldId id="266" r:id="rId14"/>
    <p:sldId id="267" r:id="rId15"/>
    <p:sldId id="268" r:id="rId16"/>
    <p:sldId id="269" r:id="rId17"/>
    <p:sldId id="272" r:id="rId18"/>
    <p:sldId id="273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30" y="-4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D9604-DAA1-4343-BDDA-03D1EEB6FF61}" type="datetimeFigureOut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E15BD-C0A0-4621-AD28-FBF3323195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715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8E773245-AFE6-4FD8-9627-6F3C4DE725C5}" type="datetime1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052C3354-25C4-45AA-8195-A7797E8D05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75AC-D7EF-4E1A-88E4-66659E30EDA9}" type="datetime1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3354-25C4-45AA-8195-A7797E8D05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A636-FD7C-4A2C-8BAC-19FE3E606EA3}" type="datetime1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3354-25C4-45AA-8195-A7797E8D05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E426-59B7-461F-8CF0-F1C8FBED29D0}" type="datetime1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3354-25C4-45AA-8195-A7797E8D05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C505-5D75-4BCC-9C97-9BA1A312556E}" type="datetime1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3354-25C4-45AA-8195-A7797E8D05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1EFC-B823-4C42-B779-783EE9C1722F}" type="datetime1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3354-25C4-45AA-8195-A7797E8D05E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7724-2CD9-415C-8C3B-B2E92159ED28}" type="datetime1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3354-25C4-45AA-8195-A7797E8D05E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2512-7740-4096-A5B9-71D6631590ED}" type="datetime1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3354-25C4-45AA-8195-A7797E8D05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9865-B20D-4347-A3AB-F3372B2CABA9}" type="datetime1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3354-25C4-45AA-8195-A7797E8D05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28BF9F15-C0F7-49C0-AE40-89648D967187}" type="datetime1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052C3354-25C4-45AA-8195-A7797E8D05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D3FF88C8-64B3-4692-822D-86B5AD006EAA}" type="datetime1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052C3354-25C4-45AA-8195-A7797E8D05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56CCA50-8B4B-4C1B-9CAB-DC2B974E7D85}" type="datetime1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052C3354-25C4-45AA-8195-A7797E8D05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doc.com/pythontutorial3/introduction.html" TargetMode="External"/><Relationship Id="rId2" Type="http://schemas.openxmlformats.org/officeDocument/2006/relationships/hyperlink" Target="http://openhome.cc/Gossip/Python/IOABC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doing.blogspot.tw/2011/01/python-operator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輸入輸出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600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輸入輸出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已經學會將訊息顯示於螢幕上和讀取使用者輸入的訊息，以下介紹如何從記事本中讀取資料和輸出資料於記事本中，有利於讀取或記錄程式產生的結果。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關於輸出於記事本</a:t>
            </a:r>
            <a:r>
              <a:rPr lang="zh-TW" altLang="en-US" dirty="0"/>
              <a:t>和</a:t>
            </a:r>
            <a:r>
              <a:rPr lang="zh-TW" altLang="en-US" dirty="0" smtClean="0"/>
              <a:t>從記事本讀入資料，在此章節</a:t>
            </a:r>
            <a:r>
              <a:rPr lang="zh-TW" altLang="en-US" dirty="0"/>
              <a:t>簡短</a:t>
            </a:r>
            <a:r>
              <a:rPr lang="zh-TW" altLang="en-US" dirty="0" smtClean="0"/>
              <a:t>說明，後面章節會詳細介紹。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97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開檔模式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r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讀取</a:t>
            </a:r>
            <a:r>
              <a:rPr lang="en-US" altLang="zh-TW" sz="2000" dirty="0"/>
              <a:t>(</a:t>
            </a:r>
            <a:r>
              <a:rPr lang="zh-TW" altLang="en-US" sz="2000" dirty="0"/>
              <a:t>檔案需存在</a:t>
            </a:r>
            <a:r>
              <a:rPr lang="en-US" altLang="zh-TW" sz="2000" dirty="0" smtClean="0"/>
              <a:t>)</a:t>
            </a:r>
          </a:p>
          <a:p>
            <a:r>
              <a:rPr lang="en-US" altLang="zh-TW" sz="2000" dirty="0"/>
              <a:t>w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新建</a:t>
            </a:r>
            <a:r>
              <a:rPr lang="zh-TW" altLang="en-US" sz="2000" dirty="0"/>
              <a:t>檔案寫入</a:t>
            </a:r>
            <a:r>
              <a:rPr lang="en-US" altLang="zh-TW" sz="2000" dirty="0"/>
              <a:t>(</a:t>
            </a:r>
            <a:r>
              <a:rPr lang="zh-TW" altLang="en-US" sz="2000" dirty="0"/>
              <a:t>檔案可不存在，若存在則清空</a:t>
            </a:r>
            <a:r>
              <a:rPr lang="en-US" altLang="zh-TW" sz="2000" dirty="0" smtClean="0"/>
              <a:t>)</a:t>
            </a:r>
          </a:p>
          <a:p>
            <a:r>
              <a:rPr lang="en-US" altLang="zh-TW" sz="2000" dirty="0"/>
              <a:t>a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資料</a:t>
            </a:r>
            <a:r>
              <a:rPr lang="zh-TW" altLang="en-US" sz="2000" dirty="0"/>
              <a:t>附加到舊檔案後面</a:t>
            </a:r>
            <a:r>
              <a:rPr lang="en-US" altLang="zh-TW" sz="2000" dirty="0"/>
              <a:t>(</a:t>
            </a:r>
            <a:r>
              <a:rPr lang="zh-TW" altLang="en-US" sz="2000" dirty="0"/>
              <a:t>游標指在</a:t>
            </a:r>
            <a:r>
              <a:rPr lang="en-US" altLang="zh-TW" sz="2000" dirty="0" smtClean="0"/>
              <a:t>EOF)</a:t>
            </a:r>
          </a:p>
          <a:p>
            <a:r>
              <a:rPr lang="en-US" altLang="zh-TW" sz="2000" dirty="0" smtClean="0"/>
              <a:t>r</a:t>
            </a:r>
            <a:r>
              <a:rPr lang="en-US" altLang="zh-TW" sz="2000" dirty="0"/>
              <a:t>+ :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讀取</a:t>
            </a:r>
            <a:r>
              <a:rPr lang="zh-TW" altLang="en-US" sz="2000" dirty="0"/>
              <a:t>舊資料並寫入</a:t>
            </a:r>
            <a:r>
              <a:rPr lang="en-US" altLang="zh-TW" sz="2000" dirty="0"/>
              <a:t>(</a:t>
            </a:r>
            <a:r>
              <a:rPr lang="zh-TW" altLang="en-US" sz="2000" dirty="0"/>
              <a:t>檔案需存在且游標指在開頭</a:t>
            </a:r>
            <a:r>
              <a:rPr lang="en-US" altLang="zh-TW" sz="2000" dirty="0" smtClean="0"/>
              <a:t>)</a:t>
            </a:r>
          </a:p>
          <a:p>
            <a:r>
              <a:rPr lang="en-US" altLang="zh-TW" sz="2000" dirty="0" smtClean="0"/>
              <a:t>w</a:t>
            </a:r>
            <a:r>
              <a:rPr lang="en-US" altLang="zh-TW" sz="2000" dirty="0"/>
              <a:t>+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清</a:t>
            </a:r>
            <a:r>
              <a:rPr lang="zh-TW" altLang="en-US" sz="2000" dirty="0"/>
              <a:t>空檔案內容，新寫入的東西可在讀出</a:t>
            </a:r>
            <a:r>
              <a:rPr lang="en-US" altLang="zh-TW" sz="2000" dirty="0"/>
              <a:t>(</a:t>
            </a:r>
            <a:r>
              <a:rPr lang="zh-TW" altLang="en-US" sz="2000" dirty="0"/>
              <a:t>檔案可不存在，會自行新增</a:t>
            </a:r>
            <a:r>
              <a:rPr lang="en-US" altLang="zh-TW" sz="2000" dirty="0" smtClean="0"/>
              <a:t>)</a:t>
            </a:r>
          </a:p>
          <a:p>
            <a:r>
              <a:rPr lang="en-US" altLang="zh-TW" sz="2000" dirty="0" smtClean="0"/>
              <a:t>a</a:t>
            </a:r>
            <a:r>
              <a:rPr lang="en-US" altLang="zh-TW" sz="2000" dirty="0"/>
              <a:t>+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資料</a:t>
            </a:r>
            <a:r>
              <a:rPr lang="zh-TW" altLang="en-US" sz="2000" dirty="0"/>
              <a:t>附加到舊檔案後面</a:t>
            </a:r>
            <a:r>
              <a:rPr lang="en-US" altLang="zh-TW" sz="2000" dirty="0"/>
              <a:t>(</a:t>
            </a:r>
            <a:r>
              <a:rPr lang="zh-TW" altLang="en-US" sz="2000" dirty="0"/>
              <a:t>游標指在</a:t>
            </a:r>
            <a:r>
              <a:rPr lang="en-US" altLang="zh-TW" sz="2000" dirty="0"/>
              <a:t>EOF)</a:t>
            </a:r>
            <a:r>
              <a:rPr lang="zh-TW" altLang="en-US" sz="2000" dirty="0"/>
              <a:t>，可讀取</a:t>
            </a:r>
            <a:r>
              <a:rPr lang="zh-TW" altLang="en-US" sz="2000" dirty="0" smtClean="0"/>
              <a:t>資料</a:t>
            </a:r>
            <a:endParaRPr lang="en-US" altLang="zh-TW" sz="2000" dirty="0" smtClean="0"/>
          </a:p>
          <a:p>
            <a:r>
              <a:rPr lang="en-US" altLang="zh-TW" sz="2000" dirty="0" smtClean="0"/>
              <a:t>b 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二進位</a:t>
            </a:r>
            <a:r>
              <a:rPr lang="zh-TW" altLang="en-US" sz="2000" dirty="0"/>
              <a:t>模式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50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語法介紹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語法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zh-TW" altLang="en-US" dirty="0" smtClean="0"/>
              <a:t>開</a:t>
            </a:r>
            <a:r>
              <a:rPr lang="zh-TW" altLang="en-US" dirty="0"/>
              <a:t>檔</a:t>
            </a:r>
            <a:r>
              <a:rPr lang="zh-TW" altLang="en-US" dirty="0" smtClean="0"/>
              <a:t>與關檔</a:t>
            </a:r>
            <a:r>
              <a:rPr lang="en-US" altLang="zh-TW" dirty="0" smtClean="0"/>
              <a:t>:</a:t>
            </a:r>
          </a:p>
          <a:p>
            <a:pPr marL="640080" lvl="2" indent="0">
              <a:buNone/>
            </a:pPr>
            <a:r>
              <a:rPr lang="en-US" altLang="zh-TW" dirty="0" smtClean="0"/>
              <a:t>f</a:t>
            </a:r>
            <a:r>
              <a:rPr lang="en-US" altLang="zh-TW" dirty="0"/>
              <a:t> = open("</a:t>
            </a:r>
            <a:r>
              <a:rPr lang="zh-TW" altLang="en-US" dirty="0" smtClean="0"/>
              <a:t>檔案</a:t>
            </a:r>
            <a:r>
              <a:rPr lang="en-US" altLang="zh-TW" dirty="0"/>
              <a:t>", "</a:t>
            </a:r>
            <a:r>
              <a:rPr lang="zh-TW" altLang="en-US" dirty="0" smtClean="0"/>
              <a:t>模式</a:t>
            </a:r>
            <a:r>
              <a:rPr lang="en-US" altLang="zh-TW" dirty="0" smtClean="0"/>
              <a:t>")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開檔</a:t>
            </a:r>
            <a:r>
              <a:rPr lang="en-US" altLang="zh-TW" dirty="0">
                <a:solidFill>
                  <a:srgbClr val="FF0000"/>
                </a:solidFill>
              </a:rPr>
              <a:t> </a:t>
            </a:r>
            <a:r>
              <a:rPr lang="en-US" altLang="zh-TW" dirty="0"/>
              <a:t> </a:t>
            </a:r>
            <a:r>
              <a:rPr lang="zh-TW" altLang="en-US" dirty="0" smtClean="0">
                <a:solidFill>
                  <a:srgbClr val="FF0000"/>
                </a:solidFill>
              </a:rPr>
              <a:t>模式預設為讀檔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640080" lvl="2" indent="0">
              <a:buNone/>
            </a:pPr>
            <a:r>
              <a:rPr lang="en-US" altLang="zh-TW" dirty="0"/>
              <a:t>print</a:t>
            </a:r>
            <a:r>
              <a:rPr lang="en-US" altLang="zh-TW" dirty="0" smtClean="0"/>
              <a:t>("</a:t>
            </a:r>
            <a:r>
              <a:rPr lang="zh-TW" altLang="en-US" dirty="0" smtClean="0"/>
              <a:t>存入的內容</a:t>
            </a:r>
            <a:r>
              <a:rPr lang="en-US" altLang="zh-TW" dirty="0" smtClean="0"/>
              <a:t>",</a:t>
            </a:r>
            <a:r>
              <a:rPr lang="en-US" altLang="zh-TW" dirty="0"/>
              <a:t>file = </a:t>
            </a:r>
            <a:r>
              <a:rPr lang="en-US" altLang="zh-TW" dirty="0" smtClean="0"/>
              <a:t>f)</a:t>
            </a:r>
            <a:endParaRPr lang="en-US" altLang="zh-TW" dirty="0">
              <a:solidFill>
                <a:srgbClr val="FF0000"/>
              </a:solidFill>
            </a:endParaRPr>
          </a:p>
          <a:p>
            <a:pPr marL="640080" lvl="2" indent="0">
              <a:buNone/>
            </a:pPr>
            <a:r>
              <a:rPr lang="en-US" altLang="zh-TW" dirty="0" err="1" smtClean="0"/>
              <a:t>f.close</a:t>
            </a:r>
            <a:r>
              <a:rPr lang="en-US" altLang="zh-TW" dirty="0" smtClean="0"/>
              <a:t>()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關檔</a:t>
            </a:r>
            <a:r>
              <a:rPr lang="en-US" altLang="zh-TW" dirty="0" smtClean="0">
                <a:solidFill>
                  <a:srgbClr val="FF0000"/>
                </a:solidFill>
              </a:rPr>
              <a:t> </a:t>
            </a:r>
            <a:endParaRPr lang="en-US" altLang="zh-TW" dirty="0" smtClean="0"/>
          </a:p>
          <a:p>
            <a:pPr marL="365760" lvl="1" indent="0"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 latinLnBrk="1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 latinLnBrk="1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235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寫入檔案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/>
              <a:pPr/>
              <a:t>13</a:t>
            </a:fld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763688" y="2276872"/>
            <a:ext cx="6196405" cy="288032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/>
              <a:t>f1 = open</a:t>
            </a:r>
            <a:r>
              <a:rPr lang="en-US" altLang="zh-TW" dirty="0" smtClean="0"/>
              <a:t>("data.txt", "w")</a:t>
            </a:r>
            <a:r>
              <a:rPr lang="en-US" altLang="zh-TW" dirty="0" smtClean="0">
                <a:solidFill>
                  <a:srgbClr val="FF0000"/>
                </a:solidFill>
              </a:rPr>
              <a:t> #</a:t>
            </a:r>
            <a:r>
              <a:rPr lang="zh-TW" altLang="en-US" dirty="0" smtClean="0">
                <a:solidFill>
                  <a:srgbClr val="FF0000"/>
                </a:solidFill>
              </a:rPr>
              <a:t>寫入檔案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/>
              <a:t>print(1,2,3,file = f1)</a:t>
            </a:r>
          </a:p>
          <a:p>
            <a:pPr marL="365760" lvl="1" indent="0">
              <a:buNone/>
            </a:pPr>
            <a:r>
              <a:rPr lang="en-US" altLang="zh-TW" dirty="0"/>
              <a:t>f1.close</a:t>
            </a:r>
            <a:r>
              <a:rPr lang="en-US" altLang="zh-TW" dirty="0" smtClean="0"/>
              <a:t>()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關閉檔案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en-US" altLang="zh-TW" dirty="0">
                <a:solidFill>
                  <a:srgbClr val="FF0000"/>
                </a:solidFill>
              </a:rPr>
              <a:t>data.txt</a:t>
            </a:r>
            <a:r>
              <a:rPr lang="zh-TW" altLang="en-US" dirty="0">
                <a:solidFill>
                  <a:srgbClr val="FF0000"/>
                </a:solidFill>
              </a:rPr>
              <a:t> 為寫入的記事本名稱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#w </a:t>
            </a:r>
            <a:r>
              <a:rPr lang="zh-TW" altLang="en-US" dirty="0">
                <a:solidFill>
                  <a:srgbClr val="FF0000"/>
                </a:solidFill>
              </a:rPr>
              <a:t>為寫入檔案的指令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r>
              <a:rPr lang="zh-TW" altLang="en-US" dirty="0"/>
              <a:t>執行結果：</a:t>
            </a:r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 descr="C:\Users\SHWang\Desktop\高應\碩士\Python\ppt\resources\file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4941168"/>
            <a:ext cx="1817143" cy="1080120"/>
          </a:xfrm>
          <a:prstGeom prst="rect">
            <a:avLst/>
          </a:prstGeom>
          <a:noFill/>
        </p:spPr>
      </p:pic>
      <p:sp>
        <p:nvSpPr>
          <p:cNvPr id="9" name="向右箭號 8"/>
          <p:cNvSpPr/>
          <p:nvPr/>
        </p:nvSpPr>
        <p:spPr>
          <a:xfrm>
            <a:off x="3995936" y="5157192"/>
            <a:ext cx="86409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157192"/>
            <a:ext cx="864096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3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寫入檔案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763688" y="2276872"/>
            <a:ext cx="6196405" cy="3240360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範例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marL="365760" lvl="1" indent="0">
              <a:buNone/>
            </a:pPr>
            <a:r>
              <a:rPr lang="pt-BR" altLang="zh-TW" dirty="0"/>
              <a:t>num1=20</a:t>
            </a:r>
            <a:r>
              <a:rPr lang="pt-BR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整數變數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pt-BR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pt-BR" altLang="zh-TW" dirty="0"/>
              <a:t>num2=10</a:t>
            </a:r>
            <a:r>
              <a:rPr lang="pt-BR" altLang="zh-TW" dirty="0">
                <a:solidFill>
                  <a:srgbClr val="FF0000"/>
                </a:solidFill>
              </a:rPr>
              <a:t> #</a:t>
            </a:r>
            <a:r>
              <a:rPr lang="zh-TW" altLang="en-US" dirty="0">
                <a:solidFill>
                  <a:srgbClr val="FF0000"/>
                </a:solidFill>
              </a:rPr>
              <a:t>整數變數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</a:p>
          <a:p>
            <a:pPr marL="365760" lvl="1" indent="0">
              <a:buNone/>
            </a:pPr>
            <a:r>
              <a:rPr lang="pt-BR" altLang="zh-TW" dirty="0"/>
              <a:t>print(num1+num2, file = open</a:t>
            </a:r>
            <a:r>
              <a:rPr lang="pt-BR" altLang="zh-TW" dirty="0" smtClean="0"/>
              <a:t>(</a:t>
            </a:r>
            <a:r>
              <a:rPr lang="en-US" altLang="zh-TW" dirty="0"/>
              <a:t>"</a:t>
            </a:r>
            <a:r>
              <a:rPr lang="pt-BR" altLang="zh-TW" dirty="0" smtClean="0"/>
              <a:t>num.txt</a:t>
            </a:r>
            <a:r>
              <a:rPr lang="en-US" altLang="zh-TW" dirty="0"/>
              <a:t>"</a:t>
            </a:r>
            <a:r>
              <a:rPr lang="pt-BR" altLang="zh-TW" dirty="0" smtClean="0"/>
              <a:t>, </a:t>
            </a:r>
            <a:r>
              <a:rPr lang="en-US" altLang="zh-TW" dirty="0"/>
              <a:t>"</a:t>
            </a:r>
            <a:r>
              <a:rPr lang="pt-BR" altLang="zh-TW" dirty="0" smtClean="0"/>
              <a:t>w</a:t>
            </a:r>
            <a:r>
              <a:rPr lang="en-US" altLang="zh-TW" dirty="0"/>
              <a:t>"</a:t>
            </a:r>
            <a:r>
              <a:rPr lang="pt-BR" altLang="zh-TW" dirty="0" smtClean="0"/>
              <a:t>))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pt-BR" altLang="zh-TW" dirty="0">
                <a:solidFill>
                  <a:srgbClr val="FF0000"/>
                </a:solidFill>
              </a:rPr>
              <a:t> num.txt</a:t>
            </a:r>
            <a:r>
              <a:rPr lang="zh-TW" altLang="en-US" dirty="0">
                <a:solidFill>
                  <a:srgbClr val="FF0000"/>
                </a:solidFill>
              </a:rPr>
              <a:t>為寫入的記事本名稱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#w </a:t>
            </a:r>
            <a:r>
              <a:rPr lang="zh-TW" altLang="en-US" dirty="0">
                <a:solidFill>
                  <a:srgbClr val="FF0000"/>
                </a:solidFill>
              </a:rPr>
              <a:t>為寫入檔案的指令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/>
              <a:t>執行結果：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414" b="79207"/>
          <a:stretch/>
        </p:blipFill>
        <p:spPr bwMode="auto">
          <a:xfrm>
            <a:off x="4932040" y="5013176"/>
            <a:ext cx="1425434" cy="1180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向右箭號 6"/>
          <p:cNvSpPr/>
          <p:nvPr/>
        </p:nvSpPr>
        <p:spPr>
          <a:xfrm>
            <a:off x="3563888" y="5373216"/>
            <a:ext cx="86409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331893"/>
            <a:ext cx="792088" cy="96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770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讀取檔案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691680" y="2348880"/>
            <a:ext cx="6696744" cy="2808312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讀取已建立的記事本</a:t>
            </a:r>
            <a:r>
              <a:rPr lang="en-US" altLang="zh-TW" dirty="0"/>
              <a:t>:</a:t>
            </a:r>
          </a:p>
          <a:p>
            <a:pPr marL="365760" lvl="1" indent="0">
              <a:buNone/>
            </a:pPr>
            <a:r>
              <a:rPr lang="en-US" altLang="zh-TW" dirty="0"/>
              <a:t>file = open("result.txt", </a:t>
            </a:r>
            <a:r>
              <a:rPr lang="en-US" altLang="zh-TW" dirty="0" smtClean="0"/>
              <a:t>"r")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開啟指定檔案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for counter in file :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讀取資料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字串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marL="365760" lvl="1" indent="0">
              <a:buNone/>
            </a:pPr>
            <a:r>
              <a:rPr lang="en-US" altLang="zh-TW" dirty="0"/>
              <a:t>	print(counter )</a:t>
            </a:r>
          </a:p>
          <a:p>
            <a:pPr marL="365760" lvl="1" indent="0">
              <a:buNone/>
            </a:pPr>
            <a:r>
              <a:rPr lang="en-US" altLang="zh-TW" dirty="0" err="1"/>
              <a:t>file.close</a:t>
            </a:r>
            <a:r>
              <a:rPr lang="en-US" altLang="zh-TW" dirty="0"/>
              <a:t>()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關閉檔案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r>
              <a:rPr lang="zh-TW" altLang="en-US" dirty="0"/>
              <a:t>執行結果：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3995936" y="5259958"/>
            <a:ext cx="86409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148510"/>
            <a:ext cx="15144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994" y="5148510"/>
            <a:ext cx="14097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570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讀取檔案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691680" y="2348880"/>
            <a:ext cx="6696744" cy="2808312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讀取已建立的記事本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/>
              <a:t>name = input("</a:t>
            </a:r>
            <a:r>
              <a:rPr lang="zh-TW" altLang="en-US" dirty="0" smtClean="0"/>
              <a:t>請</a:t>
            </a:r>
            <a:r>
              <a:rPr lang="zh-TW" altLang="en-US" dirty="0"/>
              <a:t>輸入檔名</a:t>
            </a:r>
            <a:r>
              <a:rPr lang="zh-TW" altLang="en-US" dirty="0" smtClean="0"/>
              <a:t>：</a:t>
            </a:r>
            <a:r>
              <a:rPr lang="en-US" altLang="zh-TW" dirty="0"/>
              <a:t>")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讀取指定檔案名稱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file = open(name, "</a:t>
            </a:r>
            <a:r>
              <a:rPr lang="en-US" altLang="zh-TW" dirty="0" smtClean="0"/>
              <a:t>r</a:t>
            </a:r>
            <a:r>
              <a:rPr lang="en-US" altLang="zh-TW" dirty="0"/>
              <a:t>", encoding="</a:t>
            </a:r>
            <a:r>
              <a:rPr lang="en-US" altLang="zh-TW" dirty="0" smtClean="0"/>
              <a:t>UTF-8</a:t>
            </a:r>
            <a:r>
              <a:rPr lang="en-US" altLang="zh-TW" dirty="0"/>
              <a:t>")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文字編碼方式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content = </a:t>
            </a:r>
            <a:r>
              <a:rPr lang="en-US" altLang="zh-TW" dirty="0" err="1"/>
              <a:t>file.read</a:t>
            </a:r>
            <a:r>
              <a:rPr lang="en-US" altLang="zh-TW" dirty="0"/>
              <a:t>()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讀取資料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print(content)</a:t>
            </a:r>
          </a:p>
          <a:p>
            <a:pPr marL="365760" lvl="1" indent="0">
              <a:buNone/>
            </a:pPr>
            <a:r>
              <a:rPr lang="en-US" altLang="zh-TW" dirty="0" err="1"/>
              <a:t>file.close</a:t>
            </a:r>
            <a:r>
              <a:rPr lang="en-US" altLang="zh-TW" dirty="0"/>
              <a:t>()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關閉檔案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r>
              <a:rPr lang="zh-TW" altLang="en-US" dirty="0"/>
              <a:t>執行結果：</a:t>
            </a:r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3995936" y="5259958"/>
            <a:ext cx="86409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259958"/>
            <a:ext cx="15144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134223"/>
            <a:ext cx="208597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992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網站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openhome.cc/Gossip/Python/IOABC.html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www.pythondoc.com/pythontutorial3/introduction.html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pydoing.blogspot.tw/2011/01/python-operator.html</a:t>
            </a:r>
            <a:endParaRPr lang="en-US" altLang="zh-TW" dirty="0" smtClean="0"/>
          </a:p>
          <a:p>
            <a:r>
              <a:rPr lang="zh-TW" altLang="en-US" dirty="0" smtClean="0"/>
              <a:t>書籍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/>
              <a:t>Python </a:t>
            </a:r>
            <a:r>
              <a:rPr lang="zh-TW" altLang="en-US" dirty="0"/>
              <a:t>深入淺出程式設計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92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設計一個程式，</a:t>
            </a:r>
            <a:r>
              <a:rPr lang="zh-TW" altLang="en-US" dirty="0"/>
              <a:t>讓使用者輸入</a:t>
            </a:r>
            <a:r>
              <a:rPr lang="zh-TW" altLang="en-US" dirty="0" smtClean="0"/>
              <a:t>第一個數值與第二個數值，且能運算</a:t>
            </a:r>
            <a:r>
              <a:rPr lang="zh-TW" altLang="en-US" dirty="0" smtClean="0">
                <a:solidFill>
                  <a:srgbClr val="FF0000"/>
                </a:solidFill>
              </a:rPr>
              <a:t>浮點數</a:t>
            </a:r>
            <a:r>
              <a:rPr lang="zh-TW" altLang="en-US" dirty="0" smtClean="0"/>
              <a:t>資料型態，最後在螢幕上顯示兩個變數相加、相減、相乘後的結果。</a:t>
            </a:r>
            <a:endParaRPr lang="en-US" altLang="zh-TW" dirty="0" smtClean="0"/>
          </a:p>
          <a:p>
            <a:r>
              <a:rPr lang="zh-TW" altLang="en-US" dirty="0"/>
              <a:t>使用者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10.2</a:t>
            </a:r>
          </a:p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20</a:t>
            </a:r>
          </a:p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" t="51575" r="77631" b="28509"/>
          <a:stretch/>
        </p:blipFill>
        <p:spPr bwMode="auto">
          <a:xfrm>
            <a:off x="3664165" y="5026621"/>
            <a:ext cx="1688458" cy="1717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67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本章節介紹</a:t>
            </a:r>
            <a:r>
              <a:rPr lang="en-US" altLang="zh-TW" dirty="0" smtClean="0"/>
              <a:t>:</a:t>
            </a:r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輸出於螢幕上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讀取使用者輸入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輸出於記事本中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從記事本輸入程式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3354-25C4-45AA-8195-A7797E8D05E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05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輸出不同資料型態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程式語言，初始化變數後，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會自動辨識資料型態。以下範例</a:t>
            </a:r>
            <a:r>
              <a:rPr lang="zh-TW" altLang="en-US" dirty="0" smtClean="0"/>
              <a:t>，介紹</a:t>
            </a:r>
            <a:r>
              <a:rPr lang="zh-TW" altLang="en-US" dirty="0" smtClean="0"/>
              <a:t>資料型態的應用。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88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907704" y="2060848"/>
            <a:ext cx="6196405" cy="3603812"/>
          </a:xfrm>
        </p:spPr>
        <p:txBody>
          <a:bodyPr>
            <a:normAutofit/>
          </a:bodyPr>
          <a:lstStyle/>
          <a:p>
            <a:r>
              <a:rPr lang="zh-TW" altLang="en-US" dirty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pt-BR" altLang="zh-TW" dirty="0"/>
              <a:t>num1=10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整數變數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pt-BR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pt-BR" altLang="zh-TW" dirty="0"/>
              <a:t>num2=20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整數變數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pt-BR" altLang="zh-TW" dirty="0"/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輸出字串與變數</a:t>
            </a:r>
            <a:endParaRPr lang="en-US" altLang="zh-TW" dirty="0"/>
          </a:p>
          <a:p>
            <a:pPr marL="365760" lvl="1" indent="0">
              <a:buNone/>
            </a:pPr>
            <a:r>
              <a:rPr lang="pt-BR" altLang="zh-TW" dirty="0" smtClean="0"/>
              <a:t>print(num1</a:t>
            </a:r>
            <a:r>
              <a:rPr lang="pt-BR" altLang="zh-TW" dirty="0"/>
              <a:t>,"+",num2,"=",num1+num2)</a:t>
            </a:r>
          </a:p>
          <a:p>
            <a:r>
              <a:rPr lang="zh-TW" altLang="en-US" dirty="0"/>
              <a:t>執行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:</a:t>
            </a:r>
            <a:endParaRPr lang="pt-BR" altLang="zh-TW" dirty="0"/>
          </a:p>
          <a:p>
            <a:endParaRPr lang="pt-BR" altLang="zh-TW" dirty="0"/>
          </a:p>
          <a:p>
            <a:endParaRPr lang="pt-BR" altLang="zh-TW" dirty="0"/>
          </a:p>
          <a:p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" t="82749" r="44384" b="8625"/>
          <a:stretch/>
        </p:blipFill>
        <p:spPr bwMode="auto">
          <a:xfrm>
            <a:off x="2267744" y="4701120"/>
            <a:ext cx="4720283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輸出整數</a:t>
            </a:r>
            <a:r>
              <a:rPr lang="zh-TW" altLang="en-US" dirty="0" smtClean="0"/>
              <a:t>變數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475656" y="5778013"/>
            <a:ext cx="6799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altLang="zh-TW" dirty="0"/>
              <a:t>num1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1979712" y="5332567"/>
            <a:ext cx="432048" cy="445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94139" y="5778013"/>
            <a:ext cx="679994" cy="3693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altLang="zh-TW" dirty="0" smtClean="0"/>
              <a:t>num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2934136" y="5332567"/>
            <a:ext cx="0" cy="445446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436258" y="5732560"/>
            <a:ext cx="142377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zh-TW" dirty="0" smtClean="0"/>
              <a:t>num1</a:t>
            </a:r>
            <a:r>
              <a:rPr lang="en-US" altLang="zh-TW" dirty="0" smtClean="0"/>
              <a:t>+</a:t>
            </a:r>
            <a:r>
              <a:rPr lang="pt-BR" altLang="zh-TW" dirty="0" smtClean="0"/>
              <a:t>num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H="1" flipV="1">
            <a:off x="3491880" y="5332567"/>
            <a:ext cx="284375" cy="3999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13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輸出浮點數</a:t>
            </a:r>
            <a:r>
              <a:rPr lang="zh-TW" altLang="en-US" dirty="0" smtClean="0"/>
              <a:t>變數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907704" y="2060848"/>
            <a:ext cx="6196405" cy="3603812"/>
          </a:xfrm>
        </p:spPr>
        <p:txBody>
          <a:bodyPr>
            <a:normAutofit/>
          </a:bodyPr>
          <a:lstStyle/>
          <a:p>
            <a:r>
              <a:rPr lang="zh-TW" altLang="en-US" dirty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pt-BR" altLang="zh-TW" dirty="0"/>
              <a:t>num1=10</a:t>
            </a:r>
            <a:r>
              <a:rPr lang="en-US" altLang="zh-TW" dirty="0"/>
              <a:t>.1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浮點數變數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pt-BR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pt-BR" altLang="zh-TW" dirty="0"/>
              <a:t>num2=20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整數變數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輸出字串與浮點數</a:t>
            </a:r>
            <a:endParaRPr lang="pt-BR" altLang="zh-TW" dirty="0"/>
          </a:p>
          <a:p>
            <a:pPr marL="365760" lvl="1" indent="0">
              <a:buNone/>
            </a:pPr>
            <a:r>
              <a:rPr lang="pt-BR" altLang="zh-TW" dirty="0"/>
              <a:t>print(num1,"+",num2,"=",num1+num2</a:t>
            </a:r>
            <a:r>
              <a:rPr lang="pt-BR" altLang="zh-TW" dirty="0" smtClean="0"/>
              <a:t>)</a:t>
            </a:r>
            <a:endParaRPr lang="en-US" altLang="zh-TW" dirty="0" smtClean="0"/>
          </a:p>
          <a:p>
            <a:r>
              <a:rPr lang="zh-TW" altLang="en-US" dirty="0"/>
              <a:t>執行結果</a:t>
            </a:r>
            <a:r>
              <a:rPr lang="en-US" altLang="zh-TW" dirty="0"/>
              <a:t>:</a:t>
            </a:r>
            <a:endParaRPr lang="pt-BR" altLang="zh-TW" dirty="0"/>
          </a:p>
          <a:p>
            <a:endParaRPr lang="pt-BR" altLang="zh-TW" dirty="0"/>
          </a:p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725144"/>
            <a:ext cx="44100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475656" y="5778013"/>
            <a:ext cx="6799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altLang="zh-TW" dirty="0"/>
              <a:t>num1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1979712" y="5332567"/>
            <a:ext cx="432048" cy="445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594139" y="5778013"/>
            <a:ext cx="679994" cy="3693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altLang="zh-TW" dirty="0" smtClean="0"/>
              <a:t>num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2934136" y="5332567"/>
            <a:ext cx="0" cy="445446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436258" y="5732560"/>
            <a:ext cx="142377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zh-TW" dirty="0" smtClean="0"/>
              <a:t>num1</a:t>
            </a:r>
            <a:r>
              <a:rPr lang="en-US" altLang="zh-TW" dirty="0" smtClean="0"/>
              <a:t>+</a:t>
            </a:r>
            <a:r>
              <a:rPr lang="pt-BR" altLang="zh-TW" dirty="0" smtClean="0"/>
              <a:t>num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 flipH="1" flipV="1">
            <a:off x="3491880" y="5332567"/>
            <a:ext cx="284375" cy="3999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28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732500"/>
            <a:ext cx="47434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</a:t>
            </a:r>
            <a:r>
              <a:rPr lang="zh-TW" altLang="en-US" dirty="0" smtClean="0"/>
              <a:t>字串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/>
              <a:t>string= "test"</a:t>
            </a:r>
          </a:p>
          <a:p>
            <a:pPr marL="365760" lvl="1" indent="0">
              <a:buNone/>
            </a:pPr>
            <a:r>
              <a:rPr lang="en-US" altLang="zh-TW" dirty="0"/>
              <a:t>print(string)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輸出</a:t>
            </a:r>
            <a:r>
              <a:rPr lang="en-US" altLang="zh-TW" dirty="0">
                <a:solidFill>
                  <a:srgbClr val="FF0000"/>
                </a:solidFill>
              </a:rPr>
              <a:t>string</a:t>
            </a:r>
            <a:r>
              <a:rPr lang="zh-TW" altLang="en-US" dirty="0">
                <a:solidFill>
                  <a:srgbClr val="FF0000"/>
                </a:solidFill>
              </a:rPr>
              <a:t>字串變數的內容</a:t>
            </a:r>
          </a:p>
          <a:p>
            <a:pPr marL="365760" lvl="1" indent="0">
              <a:buNone/>
            </a:pPr>
            <a:r>
              <a:rPr lang="en-US" altLang="zh-TW" dirty="0"/>
              <a:t>print("string")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輸出</a:t>
            </a:r>
            <a:r>
              <a:rPr lang="en-US" altLang="zh-TW" dirty="0">
                <a:solidFill>
                  <a:srgbClr val="FF0000"/>
                </a:solidFill>
              </a:rPr>
              <a:t>"  "</a:t>
            </a:r>
            <a:r>
              <a:rPr lang="zh-TW" altLang="en-US" dirty="0">
                <a:solidFill>
                  <a:srgbClr val="FF0000"/>
                </a:solidFill>
              </a:rPr>
              <a:t>內的</a:t>
            </a:r>
            <a:r>
              <a:rPr lang="zh-TW" altLang="en-US" dirty="0" smtClean="0">
                <a:solidFill>
                  <a:srgbClr val="FF0000"/>
                </a:solidFill>
              </a:rPr>
              <a:t>字串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endParaRPr lang="en-US" altLang="zh-TW" dirty="0" smtClean="0"/>
          </a:p>
          <a:p>
            <a:pPr marL="274320" lvl="1"/>
            <a:r>
              <a:rPr lang="zh-TW" altLang="en-US" dirty="0" smtClean="0"/>
              <a:t>執行</a:t>
            </a:r>
            <a:r>
              <a:rPr lang="zh-TW" altLang="en-US" dirty="0"/>
              <a:t>結果：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b="1" smtClean="0">
                <a:solidFill>
                  <a:srgbClr val="C00000"/>
                </a:solidFill>
              </a:rPr>
              <a:pPr/>
              <a:t>6</a:t>
            </a:fld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76746" y="5054148"/>
            <a:ext cx="131157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 smtClean="0"/>
              <a:t>print(string)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6" idx="1"/>
          </p:cNvCxnSpPr>
          <p:nvPr/>
        </p:nvCxnSpPr>
        <p:spPr>
          <a:xfrm flipH="1">
            <a:off x="2556666" y="5238814"/>
            <a:ext cx="720080" cy="31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276746" y="5486196"/>
            <a:ext cx="145584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 smtClean="0"/>
              <a:t>print("string")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9" idx="1"/>
          </p:cNvCxnSpPr>
          <p:nvPr/>
        </p:nvCxnSpPr>
        <p:spPr>
          <a:xfrm flipH="1" flipV="1">
            <a:off x="2772690" y="5558204"/>
            <a:ext cx="504056" cy="112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73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</a:t>
            </a:r>
            <a:r>
              <a:rPr lang="zh-TW" altLang="en-US" dirty="0" smtClean="0"/>
              <a:t>複數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pt-BR" altLang="zh-TW" dirty="0"/>
              <a:t>num1= 1.5 + 0.5j </a:t>
            </a:r>
          </a:p>
          <a:p>
            <a:pPr marL="365760" lvl="1" indent="0">
              <a:buNone/>
            </a:pPr>
            <a:r>
              <a:rPr lang="pt-BR" altLang="zh-TW" dirty="0"/>
              <a:t>print(num1.real,"\t",num1.imag)</a:t>
            </a: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pt-BR" altLang="zh-TW" dirty="0">
                <a:solidFill>
                  <a:srgbClr val="FF0000"/>
                </a:solidFill>
              </a:rPr>
              <a:t>num1.real</a:t>
            </a:r>
            <a:r>
              <a:rPr lang="zh-TW" altLang="en-US" dirty="0">
                <a:solidFill>
                  <a:srgbClr val="FF0000"/>
                </a:solidFill>
              </a:rPr>
              <a:t>  是顯示</a:t>
            </a:r>
            <a:r>
              <a:rPr lang="en-US" altLang="zh-TW" dirty="0">
                <a:solidFill>
                  <a:srgbClr val="FF0000"/>
                </a:solidFill>
              </a:rPr>
              <a:t>num1</a:t>
            </a:r>
            <a:r>
              <a:rPr lang="zh-TW" altLang="en-US" dirty="0">
                <a:solidFill>
                  <a:srgbClr val="FF0000"/>
                </a:solidFill>
              </a:rPr>
              <a:t>變數的實數部分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pt-BR" altLang="zh-TW" dirty="0">
                <a:solidFill>
                  <a:srgbClr val="FF0000"/>
                </a:solidFill>
              </a:rPr>
              <a:t>num1.imag</a:t>
            </a:r>
            <a:r>
              <a:rPr lang="zh-TW" altLang="en-US" dirty="0">
                <a:solidFill>
                  <a:srgbClr val="FF0000"/>
                </a:solidFill>
              </a:rPr>
              <a:t> 是顯示</a:t>
            </a:r>
            <a:r>
              <a:rPr lang="en-US" altLang="zh-TW" dirty="0">
                <a:solidFill>
                  <a:srgbClr val="FF0000"/>
                </a:solidFill>
              </a:rPr>
              <a:t>num1</a:t>
            </a:r>
            <a:r>
              <a:rPr lang="zh-TW" altLang="en-US" dirty="0">
                <a:solidFill>
                  <a:srgbClr val="FF0000"/>
                </a:solidFill>
              </a:rPr>
              <a:t>變數的虛數部分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pPr marL="274320" lvl="1"/>
            <a:r>
              <a:rPr lang="zh-TW" altLang="en-US" dirty="0"/>
              <a:t>執行結果：</a:t>
            </a:r>
          </a:p>
          <a:p>
            <a:endParaRPr lang="en-US" altLang="zh-TW" dirty="0" smtClean="0"/>
          </a:p>
          <a:p>
            <a:pPr marL="365760" lvl="1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endParaRPr lang="pt-BR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085184"/>
            <a:ext cx="46196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005245" y="6140702"/>
            <a:ext cx="105990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altLang="zh-TW" dirty="0"/>
              <a:t>num1.real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1509301" y="5695256"/>
            <a:ext cx="432048" cy="445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276975" y="6154924"/>
            <a:ext cx="306494" cy="3693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 smtClean="0"/>
              <a:t>\t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2463725" y="5695256"/>
            <a:ext cx="0" cy="445446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965847" y="6095249"/>
            <a:ext cx="1251669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zh-TW" dirty="0"/>
              <a:t>num1.imag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H="1" flipV="1">
            <a:off x="3021469" y="5695256"/>
            <a:ext cx="284375" cy="3999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89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1547664" y="2060848"/>
            <a:ext cx="6196405" cy="1224136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使用方法</a:t>
            </a:r>
            <a:r>
              <a:rPr lang="en-US" altLang="zh-TW" sz="2000" dirty="0" smtClean="0"/>
              <a:t>:</a:t>
            </a:r>
            <a:endParaRPr lang="en-US" altLang="zh-TW" sz="2000" dirty="0"/>
          </a:p>
          <a:p>
            <a:pPr marL="365760" lvl="1" indent="0">
              <a:buNone/>
            </a:pPr>
            <a:r>
              <a:rPr lang="zh-TW" altLang="en-US" sz="2000" dirty="0" smtClean="0">
                <a:solidFill>
                  <a:srgbClr val="00B050"/>
                </a:solidFill>
              </a:rPr>
              <a:t>變數名稱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= input("</a:t>
            </a:r>
            <a:r>
              <a:rPr lang="zh-TW" altLang="en-US" sz="2000" dirty="0" smtClean="0"/>
              <a:t>請</a:t>
            </a:r>
            <a:r>
              <a:rPr lang="zh-TW" altLang="en-US" sz="2000" dirty="0"/>
              <a:t>輸入你的名稱</a:t>
            </a:r>
            <a:r>
              <a:rPr lang="zh-TW" altLang="en-US" sz="2000" dirty="0" smtClean="0"/>
              <a:t>：</a:t>
            </a:r>
            <a:r>
              <a:rPr lang="en-US" altLang="zh-TW" sz="2000" dirty="0"/>
              <a:t>")</a:t>
            </a:r>
          </a:p>
          <a:p>
            <a:pPr marL="365760" lvl="1" indent="0">
              <a:buNone/>
            </a:pPr>
            <a:r>
              <a:rPr lang="en-US" altLang="zh-TW" sz="2000" dirty="0"/>
              <a:t>print("</a:t>
            </a:r>
            <a:r>
              <a:rPr lang="zh-TW" altLang="en-US" sz="2000" dirty="0" smtClean="0"/>
              <a:t>歡迎 </a:t>
            </a:r>
            <a:r>
              <a:rPr lang="en-US" altLang="zh-TW" sz="2000" dirty="0"/>
              <a:t>",</a:t>
            </a:r>
            <a:r>
              <a:rPr lang="zh-TW" altLang="en-US" sz="2000" dirty="0">
                <a:solidFill>
                  <a:srgbClr val="00B050"/>
                </a:solidFill>
              </a:rPr>
              <a:t>變數名稱</a:t>
            </a:r>
            <a:r>
              <a:rPr lang="en-US" altLang="zh-TW" sz="2000" dirty="0" smtClean="0"/>
              <a:t>)</a:t>
            </a:r>
          </a:p>
          <a:p>
            <a:pPr marL="365760" lvl="1" indent="0">
              <a:buNone/>
            </a:pPr>
            <a:endParaRPr lang="en-US" altLang="zh-TW" sz="2000" dirty="0"/>
          </a:p>
          <a:p>
            <a:endParaRPr lang="zh-TW" altLang="en-US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讀取使用者輸入資料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1547663" y="3212976"/>
            <a:ext cx="6196405" cy="2151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 smtClean="0"/>
              <a:t>範例</a:t>
            </a:r>
            <a:r>
              <a:rPr lang="en-US" altLang="zh-TW" sz="2000" dirty="0" smtClean="0"/>
              <a:t>:</a:t>
            </a:r>
            <a:endParaRPr lang="en-US" altLang="zh-TW" sz="2000" dirty="0"/>
          </a:p>
          <a:p>
            <a:pPr marL="365760" lvl="1" indent="0">
              <a:buNone/>
            </a:pPr>
            <a:r>
              <a:rPr lang="en-US" altLang="zh-TW" sz="2000" dirty="0"/>
              <a:t>name =input("</a:t>
            </a:r>
            <a:r>
              <a:rPr lang="zh-TW" altLang="en-US" sz="2000" dirty="0" smtClean="0"/>
              <a:t>請</a:t>
            </a:r>
            <a:r>
              <a:rPr lang="zh-TW" altLang="en-US" sz="2000" dirty="0"/>
              <a:t>輸入你的名稱</a:t>
            </a:r>
            <a:r>
              <a:rPr lang="zh-TW" altLang="en-US" sz="2000" dirty="0" smtClean="0"/>
              <a:t>：</a:t>
            </a:r>
            <a:r>
              <a:rPr lang="en-US" altLang="zh-TW" sz="2000" dirty="0"/>
              <a:t>")</a:t>
            </a:r>
            <a:endParaRPr lang="en-US" altLang="zh-TW" sz="2000" dirty="0" smtClean="0"/>
          </a:p>
          <a:p>
            <a:pPr marL="365760" lvl="1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</a:rPr>
              <a:t>#</a:t>
            </a:r>
            <a:r>
              <a:rPr lang="en-US" altLang="zh-TW" sz="2000" dirty="0">
                <a:solidFill>
                  <a:srgbClr val="FF0000"/>
                </a:solidFill>
              </a:rPr>
              <a:t>name</a:t>
            </a:r>
            <a:r>
              <a:rPr lang="zh-TW" altLang="en-US" sz="2000" dirty="0">
                <a:solidFill>
                  <a:srgbClr val="FF0000"/>
                </a:solidFill>
              </a:rPr>
              <a:t>為字串變數</a:t>
            </a:r>
          </a:p>
          <a:p>
            <a:pPr marL="365760" lvl="1" indent="0">
              <a:buNone/>
            </a:pPr>
            <a:r>
              <a:rPr lang="en-US" altLang="zh-TW" sz="2000" dirty="0"/>
              <a:t>print("</a:t>
            </a:r>
            <a:r>
              <a:rPr lang="zh-TW" altLang="en-US" sz="2000" dirty="0" smtClean="0"/>
              <a:t>歡迎 </a:t>
            </a:r>
            <a:r>
              <a:rPr lang="en-US" altLang="zh-TW" sz="2000" dirty="0"/>
              <a:t>", name</a:t>
            </a:r>
            <a:r>
              <a:rPr lang="en-US" altLang="zh-TW" sz="2000" dirty="0" smtClean="0"/>
              <a:t>)</a:t>
            </a:r>
          </a:p>
          <a:p>
            <a:pPr marL="365760" lvl="1" indent="0">
              <a:buNone/>
            </a:pPr>
            <a:r>
              <a:rPr lang="en-US" altLang="zh-TW" sz="2000" dirty="0"/>
              <a:t>print(type(name</a:t>
            </a:r>
            <a:r>
              <a:rPr lang="en-US" altLang="zh-TW" sz="2000" dirty="0" smtClean="0"/>
              <a:t>))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#</a:t>
            </a:r>
            <a:r>
              <a:rPr lang="zh-TW" altLang="en-US" sz="2000" dirty="0" smtClean="0">
                <a:solidFill>
                  <a:srgbClr val="FF0000"/>
                </a:solidFill>
              </a:rPr>
              <a:t>顯示</a:t>
            </a:r>
            <a:r>
              <a:rPr lang="en-US" altLang="zh-TW" sz="2000" dirty="0" smtClean="0">
                <a:solidFill>
                  <a:srgbClr val="FF0000"/>
                </a:solidFill>
              </a:rPr>
              <a:t>name</a:t>
            </a:r>
            <a:r>
              <a:rPr lang="zh-TW" altLang="en-US" sz="2000" dirty="0" smtClean="0">
                <a:solidFill>
                  <a:srgbClr val="FF0000"/>
                </a:solidFill>
              </a:rPr>
              <a:t>變數的資料型態</a:t>
            </a:r>
            <a:endParaRPr lang="en-US" altLang="zh-TW" sz="2000" dirty="0"/>
          </a:p>
          <a:p>
            <a:r>
              <a:rPr lang="zh-TW" altLang="en-US" sz="2000" dirty="0"/>
              <a:t>執行結果</a:t>
            </a:r>
            <a:r>
              <a:rPr lang="en-US" altLang="zh-TW" sz="2000" dirty="0"/>
              <a:t>:</a:t>
            </a:r>
            <a:endParaRPr lang="pt-BR" altLang="zh-TW" sz="2000" dirty="0"/>
          </a:p>
          <a:p>
            <a:endParaRPr lang="zh-TW" altLang="en-US" sz="2000" dirty="0" smtClean="0"/>
          </a:p>
          <a:p>
            <a:pPr marL="0" indent="0">
              <a:buFont typeface="Brush Script MT" pitchFamily="66" charset="0"/>
              <a:buNone/>
            </a:pPr>
            <a:endParaRPr lang="en-US" altLang="zh-TW" sz="2000" dirty="0" smtClean="0"/>
          </a:p>
          <a:p>
            <a:pPr marL="0" indent="0">
              <a:buFont typeface="Brush Script MT" pitchFamily="66" charset="0"/>
              <a:buNone/>
            </a:pPr>
            <a:endParaRPr lang="en-US" altLang="zh-TW" sz="2000" dirty="0" smtClean="0"/>
          </a:p>
          <a:p>
            <a:endParaRPr lang="zh-TW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024" y="5335768"/>
            <a:ext cx="4176464" cy="95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2987824" y="6293797"/>
            <a:ext cx="18002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65760" lvl="1" indent="0" algn="ctr">
              <a:buNone/>
            </a:pPr>
            <a:r>
              <a:rPr lang="zh-TW" altLang="en-US" dirty="0"/>
              <a:t>輸入</a:t>
            </a:r>
            <a:r>
              <a:rPr lang="zh-TW" altLang="en-US" dirty="0" smtClean="0"/>
              <a:t>的型態</a:t>
            </a:r>
            <a:endParaRPr lang="en-US" altLang="zh-TW" dirty="0" smtClean="0"/>
          </a:p>
          <a:p>
            <a:pPr marL="365760" lvl="1" indent="0" algn="ctr">
              <a:buNone/>
            </a:pPr>
            <a:r>
              <a:rPr lang="zh-TW" altLang="en-US" dirty="0" smtClean="0"/>
              <a:t>為字串</a:t>
            </a:r>
            <a:r>
              <a:rPr lang="zh-TW" altLang="en-US" dirty="0"/>
              <a:t>型態</a:t>
            </a:r>
            <a:endParaRPr lang="en-US" altLang="zh-TW" dirty="0"/>
          </a:p>
        </p:txBody>
      </p:sp>
      <p:cxnSp>
        <p:nvCxnSpPr>
          <p:cNvPr id="10" name="直線單箭頭接點 9"/>
          <p:cNvCxnSpPr/>
          <p:nvPr/>
        </p:nvCxnSpPr>
        <p:spPr>
          <a:xfrm flipH="1" flipV="1">
            <a:off x="3131840" y="6093296"/>
            <a:ext cx="526348" cy="178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50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1547664" y="2060848"/>
            <a:ext cx="6196405" cy="1224136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使用方法</a:t>
            </a:r>
            <a:r>
              <a:rPr lang="en-US" altLang="zh-TW" sz="2000" dirty="0" smtClean="0"/>
              <a:t>:</a:t>
            </a:r>
            <a:endParaRPr lang="en-US" altLang="zh-TW" sz="2000" dirty="0"/>
          </a:p>
          <a:p>
            <a:pPr marL="365760" lvl="1" indent="0">
              <a:buNone/>
            </a:pPr>
            <a:r>
              <a:rPr lang="zh-TW" altLang="en-US" sz="2000" dirty="0">
                <a:solidFill>
                  <a:srgbClr val="00B050"/>
                </a:solidFill>
              </a:rPr>
              <a:t>變數名稱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= 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資料</a:t>
            </a:r>
            <a:r>
              <a:rPr lang="zh-TW" altLang="en-US" sz="2000" dirty="0" smtClean="0">
                <a:solidFill>
                  <a:schemeClr val="accent1">
                    <a:lumMod val="75000"/>
                  </a:schemeClr>
                </a:solidFill>
              </a:rPr>
              <a:t>型態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input("</a:t>
            </a:r>
            <a:r>
              <a:rPr lang="zh-TW" altLang="en-US" sz="2000" dirty="0" smtClean="0"/>
              <a:t>輸入數字</a:t>
            </a:r>
            <a:r>
              <a:rPr lang="en-US" altLang="zh-TW" sz="2000" dirty="0"/>
              <a:t>"))</a:t>
            </a:r>
          </a:p>
          <a:p>
            <a:pPr marL="365760" lvl="1" indent="0">
              <a:buNone/>
            </a:pPr>
            <a:r>
              <a:rPr lang="en-US" altLang="zh-TW" sz="2000" dirty="0"/>
              <a:t>print</a:t>
            </a:r>
            <a:r>
              <a:rPr lang="en-US" altLang="zh-TW" sz="2000" dirty="0" smtClean="0"/>
              <a:t>(</a:t>
            </a:r>
            <a:r>
              <a:rPr lang="zh-TW" altLang="en-US" sz="2000" dirty="0">
                <a:solidFill>
                  <a:srgbClr val="00B050"/>
                </a:solidFill>
              </a:rPr>
              <a:t>變數名稱</a:t>
            </a:r>
            <a:r>
              <a:rPr lang="en-US" altLang="zh-TW" sz="2000" dirty="0" smtClean="0"/>
              <a:t> )</a:t>
            </a:r>
            <a:endParaRPr lang="zh-TW" altLang="en-US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endParaRPr lang="zh-TW" altLang="en-US" sz="2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轉換輸入</a:t>
            </a:r>
            <a:r>
              <a:rPr lang="zh-TW" altLang="en-US" dirty="0" smtClean="0"/>
              <a:t>資料的型態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1547664" y="3284984"/>
            <a:ext cx="6196405" cy="2151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 smtClean="0"/>
              <a:t>範例</a:t>
            </a:r>
            <a:r>
              <a:rPr lang="en-US" altLang="zh-TW" sz="2000" dirty="0" smtClean="0"/>
              <a:t>:</a:t>
            </a:r>
            <a:endParaRPr lang="en-US" altLang="zh-TW" sz="2000" dirty="0"/>
          </a:p>
          <a:p>
            <a:pPr marL="365760" lvl="1" indent="0">
              <a:buNone/>
            </a:pPr>
            <a:r>
              <a:rPr lang="en-US" altLang="zh-TW" sz="2000" dirty="0" err="1"/>
              <a:t>num</a:t>
            </a:r>
            <a:r>
              <a:rPr lang="en-US" altLang="zh-TW" sz="2000" dirty="0"/>
              <a:t> =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input("</a:t>
            </a:r>
            <a:r>
              <a:rPr lang="zh-TW" altLang="en-US" sz="2000" dirty="0" smtClean="0"/>
              <a:t>輸入數字</a:t>
            </a:r>
            <a:r>
              <a:rPr lang="en-US" altLang="zh-TW" sz="2000" dirty="0"/>
              <a:t>")) </a:t>
            </a:r>
            <a:endParaRPr lang="en-US" altLang="zh-TW" sz="2000" dirty="0" smtClean="0"/>
          </a:p>
          <a:p>
            <a:pPr marL="365760" lvl="1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</a:rPr>
              <a:t>#</a:t>
            </a:r>
            <a:r>
              <a:rPr lang="zh-TW" altLang="en-US" sz="2000" dirty="0">
                <a:solidFill>
                  <a:srgbClr val="FF0000"/>
                </a:solidFill>
              </a:rPr>
              <a:t>將輸入的字串轉為整數</a:t>
            </a:r>
            <a:r>
              <a:rPr lang="zh-TW" altLang="en-US" sz="2000" dirty="0" smtClean="0">
                <a:solidFill>
                  <a:srgbClr val="FF0000"/>
                </a:solidFill>
              </a:rPr>
              <a:t>型態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2000" dirty="0"/>
              <a:t>print("</a:t>
            </a:r>
            <a:r>
              <a:rPr lang="zh-TW" altLang="en-US" sz="2000" dirty="0" smtClean="0"/>
              <a:t>輸入</a:t>
            </a:r>
            <a:r>
              <a:rPr lang="zh-TW" altLang="en-US" sz="2000" dirty="0"/>
              <a:t>的數字</a:t>
            </a:r>
            <a:r>
              <a:rPr lang="zh-TW" altLang="en-US" sz="2000" dirty="0" smtClean="0"/>
              <a:t>為</a:t>
            </a:r>
            <a:r>
              <a:rPr lang="en-US" altLang="zh-TW" sz="2000" dirty="0"/>
              <a:t>:", </a:t>
            </a:r>
            <a:r>
              <a:rPr lang="en-US" altLang="zh-TW" sz="2000" dirty="0" err="1"/>
              <a:t>num</a:t>
            </a:r>
            <a:r>
              <a:rPr lang="en-US" altLang="zh-TW" sz="2000" dirty="0" smtClean="0"/>
              <a:t>)</a:t>
            </a:r>
          </a:p>
          <a:p>
            <a:pPr marL="365760" lvl="1" indent="0">
              <a:buNone/>
            </a:pPr>
            <a:r>
              <a:rPr lang="en-US" altLang="zh-TW" sz="2000" dirty="0" smtClean="0"/>
              <a:t>print(type(</a:t>
            </a:r>
            <a:r>
              <a:rPr lang="en-US" altLang="zh-TW" sz="2000" dirty="0" err="1"/>
              <a:t>num</a:t>
            </a:r>
            <a:r>
              <a:rPr lang="en-US" altLang="zh-TW" sz="2000" dirty="0" smtClean="0"/>
              <a:t>))</a:t>
            </a:r>
            <a:endParaRPr lang="en-US" altLang="zh-TW" sz="2000" dirty="0"/>
          </a:p>
          <a:p>
            <a:r>
              <a:rPr lang="zh-TW" altLang="en-US" sz="2000" dirty="0"/>
              <a:t>執行結果</a:t>
            </a:r>
            <a:r>
              <a:rPr lang="en-US" altLang="zh-TW" sz="2000" dirty="0"/>
              <a:t>:</a:t>
            </a:r>
            <a:endParaRPr lang="pt-BR" altLang="zh-TW" sz="2000" dirty="0"/>
          </a:p>
          <a:p>
            <a:endParaRPr lang="zh-TW" altLang="en-US" sz="2000" dirty="0" smtClean="0"/>
          </a:p>
          <a:p>
            <a:pPr marL="0" indent="0">
              <a:buFont typeface="Brush Script MT" pitchFamily="66" charset="0"/>
              <a:buNone/>
            </a:pPr>
            <a:endParaRPr lang="en-US" altLang="zh-TW" sz="2000" dirty="0" smtClean="0"/>
          </a:p>
          <a:p>
            <a:pPr marL="0" indent="0">
              <a:buFont typeface="Brush Script MT" pitchFamily="66" charset="0"/>
              <a:buNone/>
            </a:pPr>
            <a:endParaRPr lang="en-US" altLang="zh-TW" sz="2000" dirty="0" smtClean="0"/>
          </a:p>
          <a:p>
            <a:endParaRPr lang="zh-TW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372947"/>
            <a:ext cx="49720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4393729" y="6182487"/>
            <a:ext cx="18002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65760" lvl="1" indent="0" algn="ctr">
              <a:buNone/>
            </a:pPr>
            <a:r>
              <a:rPr lang="zh-TW" altLang="en-US" dirty="0"/>
              <a:t>輸入</a:t>
            </a:r>
            <a:r>
              <a:rPr lang="zh-TW" altLang="en-US" dirty="0" smtClean="0"/>
              <a:t>的型態</a:t>
            </a:r>
            <a:endParaRPr lang="en-US" altLang="zh-TW" dirty="0" smtClean="0"/>
          </a:p>
          <a:p>
            <a:pPr marL="365760" lvl="1" indent="0" algn="ctr">
              <a:buNone/>
            </a:pPr>
            <a:r>
              <a:rPr lang="zh-TW" altLang="en-US" dirty="0" smtClean="0"/>
              <a:t>為整數型態</a:t>
            </a:r>
            <a:endParaRPr lang="en-US" altLang="zh-TW" dirty="0"/>
          </a:p>
        </p:txBody>
      </p:sp>
      <p:cxnSp>
        <p:nvCxnSpPr>
          <p:cNvPr id="10" name="直線單箭頭接點 9"/>
          <p:cNvCxnSpPr>
            <a:stCxn id="9" idx="1"/>
          </p:cNvCxnSpPr>
          <p:nvPr/>
        </p:nvCxnSpPr>
        <p:spPr>
          <a:xfrm flipH="1" flipV="1">
            <a:off x="3131840" y="6271678"/>
            <a:ext cx="1261889" cy="233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7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圖釘">
  <a:themeElements>
    <a:clrScheme name="圖釘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圖釘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40</TotalTime>
  <Words>764</Words>
  <Application>Microsoft Office PowerPoint</Application>
  <PresentationFormat>如螢幕大小 (4:3)</PresentationFormat>
  <Paragraphs>203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圖釘</vt:lpstr>
      <vt:lpstr>輸入輸出</vt:lpstr>
      <vt:lpstr>學習目標</vt:lpstr>
      <vt:lpstr>輸出不同資料型態</vt:lpstr>
      <vt:lpstr>輸出整數變數</vt:lpstr>
      <vt:lpstr>輸出浮點數變數</vt:lpstr>
      <vt:lpstr>輸出字串</vt:lpstr>
      <vt:lpstr>輸出複數</vt:lpstr>
      <vt:lpstr>讀取使用者輸入資料</vt:lpstr>
      <vt:lpstr>轉換輸入資料的型態</vt:lpstr>
      <vt:lpstr>輸入輸出</vt:lpstr>
      <vt:lpstr>開檔模式</vt:lpstr>
      <vt:lpstr>語法介紹</vt:lpstr>
      <vt:lpstr>寫入檔案</vt:lpstr>
      <vt:lpstr>寫入檔案</vt:lpstr>
      <vt:lpstr>讀取檔案</vt:lpstr>
      <vt:lpstr>讀取檔案</vt:lpstr>
      <vt:lpstr>資料來源</vt:lpstr>
      <vt:lpstr>作業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輸入輸出</dc:title>
  <dc:creator>weng1</dc:creator>
  <cp:lastModifiedBy>weng</cp:lastModifiedBy>
  <cp:revision>34</cp:revision>
  <dcterms:created xsi:type="dcterms:W3CDTF">2015-07-21T05:54:59Z</dcterms:created>
  <dcterms:modified xsi:type="dcterms:W3CDTF">2015-08-13T13:58:44Z</dcterms:modified>
</cp:coreProperties>
</file>