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0579E54-549C-4460-B7CF-7DC7ED7E3D31}" type="datetimeFigureOut">
              <a:rPr lang="zh-TW" altLang="en-US" smtClean="0"/>
              <a:t>2015/8/17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A3665C4-0AB4-4082-8A9C-25B861BC48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doc.com/pythontutorial3/introduction.html" TargetMode="External"/><Relationship Id="rId2" Type="http://schemas.openxmlformats.org/officeDocument/2006/relationships/hyperlink" Target="http://openhome.cc/Gossip/Python/IOAB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oing.blogspot.tw/2011/01/python-operato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68926" y="2634877"/>
            <a:ext cx="2380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a=15</a:t>
            </a:r>
          </a:p>
          <a:p>
            <a:r>
              <a:rPr lang="en-US" altLang="zh-TW" dirty="0"/>
              <a:t>b=30</a:t>
            </a:r>
          </a:p>
          <a:p>
            <a:r>
              <a:rPr lang="en-US" altLang="zh-TW" dirty="0"/>
              <a:t>if(b&gt;a):</a:t>
            </a:r>
          </a:p>
          <a:p>
            <a:r>
              <a:rPr lang="en-US" altLang="zh-TW" dirty="0"/>
              <a:t>    print(b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print(a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print(b</a:t>
            </a:r>
            <a:r>
              <a:rPr lang="en-US" altLang="zh-TW" dirty="0" smtClean="0"/>
              <a:t>)	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if…else</a:t>
            </a:r>
            <a:r>
              <a:rPr lang="zh-TW" altLang="en-US" dirty="0" smtClean="0">
                <a:solidFill>
                  <a:srgbClr val="FF0000"/>
                </a:solidFill>
              </a:rPr>
              <a:t>外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12" name="左大括弧 11"/>
          <p:cNvSpPr/>
          <p:nvPr/>
        </p:nvSpPr>
        <p:spPr>
          <a:xfrm>
            <a:off x="2733610" y="3877027"/>
            <a:ext cx="370579" cy="382163"/>
          </a:xfrm>
          <a:prstGeom prst="leftBrace">
            <a:avLst>
              <a:gd name="adj1" fmla="val 16044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051719" y="2155408"/>
            <a:ext cx="2736303" cy="69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1: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 smtClean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2051719" y="4797152"/>
            <a:ext cx="2736303" cy="69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 smtClean="0"/>
              <a:t>執行結果</a:t>
            </a:r>
            <a:r>
              <a:rPr lang="en-US" altLang="zh-TW" sz="2200" dirty="0" smtClean="0"/>
              <a:t>:</a:t>
            </a:r>
            <a:endParaRPr lang="en-US" altLang="zh-TW" sz="2200" dirty="0"/>
          </a:p>
          <a:p>
            <a:endParaRPr lang="en-US" altLang="zh-TW" sz="2200" dirty="0"/>
          </a:p>
          <a:p>
            <a:endParaRPr lang="zh-TW" altLang="en-US" sz="2200" dirty="0"/>
          </a:p>
          <a:p>
            <a:endParaRPr lang="zh-TW" altLang="en-US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 t="76584" r="71321" b="14602"/>
          <a:stretch/>
        </p:blipFill>
        <p:spPr bwMode="auto">
          <a:xfrm>
            <a:off x="2557253" y="5373216"/>
            <a:ext cx="2230769" cy="77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11560" y="5447440"/>
            <a:ext cx="14401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因</a:t>
            </a:r>
            <a:r>
              <a:rPr lang="en-US" altLang="zh-TW" dirty="0" smtClean="0"/>
              <a:t>b&gt;a</a:t>
            </a:r>
            <a:r>
              <a:rPr lang="zh-TW" altLang="en-US" dirty="0" smtClean="0"/>
              <a:t>成立，所輸出的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051719" y="5622637"/>
            <a:ext cx="473411" cy="9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79912" y="5536666"/>
            <a:ext cx="23762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最後一行的</a:t>
            </a:r>
            <a:r>
              <a:rPr lang="en-US" altLang="zh-TW" dirty="0"/>
              <a:t>print(b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，不再條件式裡頭，所以一定會顯示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2771802" y="5813906"/>
            <a:ext cx="1008110" cy="18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弧 16"/>
          <p:cNvSpPr/>
          <p:nvPr/>
        </p:nvSpPr>
        <p:spPr>
          <a:xfrm>
            <a:off x="2698347" y="3356992"/>
            <a:ext cx="370579" cy="382163"/>
          </a:xfrm>
          <a:prstGeom prst="leftBrace">
            <a:avLst>
              <a:gd name="adj1" fmla="val 16044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89190" r="87311" b="3216"/>
          <a:stretch/>
        </p:blipFill>
        <p:spPr bwMode="auto">
          <a:xfrm>
            <a:off x="2525129" y="5321724"/>
            <a:ext cx="1255875" cy="8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91885" y="2678956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a=15</a:t>
            </a:r>
          </a:p>
          <a:p>
            <a:r>
              <a:rPr lang="en-US" altLang="zh-TW" dirty="0"/>
              <a:t>b=30</a:t>
            </a:r>
          </a:p>
          <a:p>
            <a:r>
              <a:rPr lang="en-US" altLang="zh-TW" dirty="0"/>
              <a:t>if(b&gt;a):</a:t>
            </a:r>
          </a:p>
          <a:p>
            <a:r>
              <a:rPr lang="en-US" altLang="zh-TW" dirty="0"/>
              <a:t>    print(b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print(a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 smtClean="0"/>
              <a:t>  print(b)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if…else</a:t>
            </a:r>
            <a:r>
              <a:rPr lang="zh-TW" altLang="en-US" dirty="0" smtClean="0">
                <a:solidFill>
                  <a:srgbClr val="FF0000"/>
                </a:solidFill>
              </a:rPr>
              <a:t>內且在</a:t>
            </a:r>
            <a:r>
              <a:rPr lang="en-US" altLang="zh-TW" dirty="0" smtClean="0">
                <a:solidFill>
                  <a:srgbClr val="FF0000"/>
                </a:solidFill>
              </a:rPr>
              <a:t>else</a:t>
            </a:r>
            <a:r>
              <a:rPr lang="zh-TW" altLang="en-US" dirty="0" smtClean="0">
                <a:solidFill>
                  <a:srgbClr val="FF0000"/>
                </a:solidFill>
              </a:rPr>
              <a:t>中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>
            <a:off x="3091870" y="4029081"/>
            <a:ext cx="370579" cy="548376"/>
          </a:xfrm>
          <a:prstGeom prst="leftBrace">
            <a:avLst>
              <a:gd name="adj1" fmla="val 16044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192778" y="2173741"/>
            <a:ext cx="1584176" cy="69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 smtClean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2051719" y="4797152"/>
            <a:ext cx="2736303" cy="69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 smtClean="0"/>
              <a:t>執行結果</a:t>
            </a:r>
            <a:r>
              <a:rPr lang="en-US" altLang="zh-TW" sz="2200" dirty="0" smtClean="0"/>
              <a:t>:</a:t>
            </a:r>
            <a:endParaRPr lang="en-US" altLang="zh-TW" sz="2200" dirty="0"/>
          </a:p>
          <a:p>
            <a:endParaRPr lang="en-US" altLang="zh-TW" sz="2200" dirty="0"/>
          </a:p>
          <a:p>
            <a:endParaRPr lang="zh-TW" altLang="en-US" sz="2200" dirty="0"/>
          </a:p>
          <a:p>
            <a:endParaRPr lang="zh-TW" altLang="en-US" sz="2200" dirty="0" smtClean="0"/>
          </a:p>
        </p:txBody>
      </p:sp>
      <p:sp>
        <p:nvSpPr>
          <p:cNvPr id="15" name="矩形 14"/>
          <p:cNvSpPr/>
          <p:nvPr/>
        </p:nvSpPr>
        <p:spPr>
          <a:xfrm>
            <a:off x="4139952" y="5373455"/>
            <a:ext cx="14401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因</a:t>
            </a:r>
            <a:r>
              <a:rPr lang="en-US" altLang="zh-TW" dirty="0" smtClean="0"/>
              <a:t>b&gt;a</a:t>
            </a:r>
            <a:r>
              <a:rPr lang="zh-TW" altLang="en-US" dirty="0" smtClean="0"/>
              <a:t>成立，所輸出的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3091870" y="5696621"/>
            <a:ext cx="1048082" cy="3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弧 11"/>
          <p:cNvSpPr/>
          <p:nvPr/>
        </p:nvSpPr>
        <p:spPr>
          <a:xfrm>
            <a:off x="3075095" y="3356992"/>
            <a:ext cx="370579" cy="476126"/>
          </a:xfrm>
          <a:prstGeom prst="leftBrace">
            <a:avLst>
              <a:gd name="adj1" fmla="val 16044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192778" y="2173741"/>
            <a:ext cx="4683478" cy="2407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/>
              <a:t>3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a=15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smtClean="0"/>
              <a:t>b=30</a:t>
            </a:r>
          </a:p>
          <a:p>
            <a:pPr marL="365760" lvl="1" indent="0">
              <a:buNone/>
            </a:pPr>
            <a:r>
              <a:rPr lang="en-US" altLang="zh-TW" dirty="0" smtClean="0"/>
              <a:t>if(b&gt;a</a:t>
            </a:r>
            <a:r>
              <a:rPr lang="en-US" altLang="zh-TW" dirty="0"/>
              <a:t>):print(b)</a:t>
            </a:r>
            <a:r>
              <a:rPr lang="en-US" altLang="zh-TW" dirty="0" err="1"/>
              <a:t>else:print</a:t>
            </a:r>
            <a:r>
              <a:rPr lang="en-US" altLang="zh-TW" dirty="0"/>
              <a:t>(a)print(b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沒有縮排會造成不可預期的錯誤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 smtClean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2192778" y="4232364"/>
            <a:ext cx="2736303" cy="69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 smtClean="0"/>
              <a:t>執行結果</a:t>
            </a:r>
            <a:r>
              <a:rPr lang="en-US" altLang="zh-TW" sz="2200" dirty="0" smtClean="0"/>
              <a:t>:</a:t>
            </a:r>
            <a:endParaRPr lang="en-US" altLang="zh-TW" sz="2200" dirty="0"/>
          </a:p>
          <a:p>
            <a:endParaRPr lang="en-US" altLang="zh-TW" sz="2200" dirty="0"/>
          </a:p>
          <a:p>
            <a:endParaRPr lang="zh-TW" altLang="en-US" sz="2200" dirty="0"/>
          </a:p>
          <a:p>
            <a:endParaRPr lang="zh-TW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2115930" cy="168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以上的範例中，都只有單一個</a:t>
            </a:r>
            <a:r>
              <a:rPr lang="zh-TW" altLang="en-US" dirty="0"/>
              <a:t>條件式</a:t>
            </a:r>
            <a:r>
              <a:rPr lang="zh-TW" altLang="en-US" dirty="0" smtClean="0"/>
              <a:t>，以下介紹如果需要多個條件式要同時成立</a:t>
            </a:r>
            <a:r>
              <a:rPr lang="en-US" altLang="zh-TW" dirty="0" smtClean="0"/>
              <a:t>(and)</a:t>
            </a:r>
            <a:r>
              <a:rPr lang="zh-TW" altLang="en-US" dirty="0" smtClean="0"/>
              <a:t>或是其中一個條件式成立</a:t>
            </a:r>
            <a:r>
              <a:rPr lang="en-US" altLang="zh-TW" dirty="0" smtClean="0"/>
              <a:t>(or</a:t>
            </a:r>
            <a:r>
              <a:rPr lang="en-US" altLang="zh-TW" smtClean="0"/>
              <a:t>) </a:t>
            </a:r>
            <a:r>
              <a:rPr lang="zh-TW" altLang="en-US" smtClean="0"/>
              <a:t>執行</a:t>
            </a:r>
            <a:r>
              <a:rPr lang="zh-TW" altLang="en-US" dirty="0" smtClean="0"/>
              <a:t>陳述句的方法。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If…else…</a:t>
            </a:r>
            <a:r>
              <a:rPr lang="zh-TW" altLang="en-US" dirty="0"/>
              <a:t>搭配</a:t>
            </a:r>
            <a:r>
              <a:rPr lang="en-US" altLang="zh-TW" dirty="0"/>
              <a:t>and</a:t>
            </a:r>
            <a:r>
              <a:rPr lang="zh-TW" altLang="en-US" dirty="0"/>
              <a:t>使用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a=10</a:t>
            </a:r>
          </a:p>
          <a:p>
            <a:pPr marL="365760" lvl="1" indent="0">
              <a:buNone/>
            </a:pPr>
            <a:r>
              <a:rPr lang="en-US" altLang="zh-TW" dirty="0"/>
              <a:t>b=10</a:t>
            </a:r>
          </a:p>
          <a:p>
            <a:pPr marL="365760" lvl="1" indent="0">
              <a:buNone/>
            </a:pPr>
            <a:r>
              <a:rPr lang="en-US" altLang="zh-TW" dirty="0"/>
              <a:t>if((a&gt;0)and(b&gt;0)):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判斷多個條件是否成立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print("</a:t>
            </a:r>
            <a:r>
              <a:rPr lang="en-US" altLang="zh-TW" dirty="0" err="1"/>
              <a:t>a,b</a:t>
            </a:r>
            <a:r>
              <a:rPr lang="zh-TW" altLang="en-US" dirty="0"/>
              <a:t>皆大於</a:t>
            </a:r>
            <a:r>
              <a:rPr lang="en-US" altLang="zh-TW" dirty="0"/>
              <a:t>0")</a:t>
            </a:r>
          </a:p>
          <a:p>
            <a:pPr marL="365760" lvl="1" indent="0">
              <a:buNone/>
            </a:pPr>
            <a:r>
              <a:rPr lang="en-US" altLang="zh-TW" dirty="0"/>
              <a:t>else:</a:t>
            </a:r>
          </a:p>
          <a:p>
            <a:pPr marL="365760" lvl="1" indent="0">
              <a:buNone/>
            </a:pPr>
            <a:r>
              <a:rPr lang="en-US" altLang="zh-TW" dirty="0"/>
              <a:t>    print("</a:t>
            </a:r>
            <a:r>
              <a:rPr lang="en-US" altLang="zh-TW" dirty="0" err="1"/>
              <a:t>a,b</a:t>
            </a:r>
            <a:r>
              <a:rPr lang="zh-TW" altLang="en-US" dirty="0"/>
              <a:t>至少一個沒大於</a:t>
            </a:r>
            <a:r>
              <a:rPr lang="en-US" altLang="zh-TW" dirty="0"/>
              <a:t>0</a:t>
            </a:r>
            <a:r>
              <a:rPr lang="en-US" altLang="zh-TW" dirty="0" smtClean="0"/>
              <a:t>")</a:t>
            </a:r>
          </a:p>
          <a:p>
            <a:r>
              <a:rPr lang="zh-TW" altLang="en-US" dirty="0"/>
              <a:t>執行結果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99"/>
          <a:stretch/>
        </p:blipFill>
        <p:spPr bwMode="auto">
          <a:xfrm>
            <a:off x="1889056" y="5517231"/>
            <a:ext cx="2155360" cy="76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6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or</a:t>
            </a:r>
            <a:r>
              <a:rPr lang="zh-TW" altLang="en-US" dirty="0" smtClean="0"/>
              <a:t>使用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a=10</a:t>
            </a:r>
          </a:p>
          <a:p>
            <a:pPr marL="365760" lvl="1" indent="0">
              <a:buNone/>
            </a:pPr>
            <a:r>
              <a:rPr lang="en-US" altLang="zh-TW" dirty="0"/>
              <a:t>b=-1</a:t>
            </a:r>
          </a:p>
          <a:p>
            <a:pPr marL="365760" lvl="1" indent="0">
              <a:buNone/>
            </a:pPr>
            <a:r>
              <a:rPr lang="en-US" altLang="zh-TW" dirty="0"/>
              <a:t>if((a&gt;0)or(b&gt;0)):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判斷其中一個</a:t>
            </a:r>
            <a:r>
              <a:rPr lang="zh-TW" altLang="en-US" dirty="0">
                <a:solidFill>
                  <a:srgbClr val="FF0000"/>
                </a:solidFill>
              </a:rPr>
              <a:t>條件是否成立</a:t>
            </a:r>
          </a:p>
          <a:p>
            <a:pPr marL="365760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print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a,b</a:t>
            </a:r>
            <a:r>
              <a:rPr lang="zh-TW" altLang="en-US" dirty="0" smtClean="0"/>
              <a:t>至少其中</a:t>
            </a:r>
            <a:r>
              <a:rPr lang="zh-TW" altLang="en-US" dirty="0"/>
              <a:t>一個大於</a:t>
            </a:r>
            <a:r>
              <a:rPr lang="en-US" altLang="zh-TW" dirty="0"/>
              <a:t>0")</a:t>
            </a:r>
          </a:p>
          <a:p>
            <a:pPr marL="365760" lvl="1" indent="0">
              <a:buNone/>
            </a:pPr>
            <a:r>
              <a:rPr lang="en-US" altLang="zh-TW" dirty="0"/>
              <a:t>else:</a:t>
            </a:r>
          </a:p>
          <a:p>
            <a:pPr marL="365760" lvl="1" indent="0">
              <a:buNone/>
            </a:pPr>
            <a:r>
              <a:rPr lang="en-US" altLang="zh-TW" dirty="0"/>
              <a:t>    print("</a:t>
            </a:r>
            <a:r>
              <a:rPr lang="en-US" altLang="zh-TW" dirty="0" err="1"/>
              <a:t>a,b</a:t>
            </a:r>
            <a:r>
              <a:rPr lang="zh-TW" altLang="en-US" dirty="0"/>
              <a:t>皆沒大於</a:t>
            </a:r>
            <a:r>
              <a:rPr lang="en-US" altLang="zh-TW" dirty="0"/>
              <a:t>0")</a:t>
            </a:r>
          </a:p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12" y="5435565"/>
            <a:ext cx="2232248" cy="65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1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openhome.cc/Gossip/Python/IOABC.html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www.pythondoc.com/pythontutorial3/introduction.html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pydoing.blogspot.tw/2011/01/python-operator.html</a:t>
            </a:r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設計一個程式，當輸入分數</a:t>
            </a:r>
            <a:r>
              <a:rPr lang="en-US" altLang="zh-TW" dirty="0" smtClean="0"/>
              <a:t>0~100</a:t>
            </a:r>
            <a:r>
              <a:rPr lang="zh-TW" altLang="en-US" dirty="0" smtClean="0"/>
              <a:t>之間，</a:t>
            </a:r>
            <a:r>
              <a:rPr lang="zh-TW" altLang="en-US" dirty="0"/>
              <a:t>則會顯示分數的等級，</a:t>
            </a:r>
            <a:r>
              <a:rPr lang="en-US" altLang="zh-TW" dirty="0"/>
              <a:t>0~59</a:t>
            </a:r>
            <a:r>
              <a:rPr lang="zh-TW" altLang="en-US" dirty="0"/>
              <a:t>顯示</a:t>
            </a:r>
            <a:r>
              <a:rPr lang="en-US" altLang="zh-TW" dirty="0"/>
              <a:t>F</a:t>
            </a:r>
            <a:r>
              <a:rPr lang="zh-TW" altLang="en-US" dirty="0"/>
              <a:t>，</a:t>
            </a:r>
            <a:r>
              <a:rPr lang="en-US" altLang="zh-TW" dirty="0"/>
              <a:t>60~69</a:t>
            </a:r>
            <a:r>
              <a:rPr lang="zh-TW" altLang="en-US" dirty="0"/>
              <a:t>顯示</a:t>
            </a:r>
            <a:r>
              <a:rPr lang="en-US" altLang="zh-TW" dirty="0"/>
              <a:t>D</a:t>
            </a:r>
            <a:r>
              <a:rPr lang="zh-TW" altLang="en-US" dirty="0"/>
              <a:t>，</a:t>
            </a:r>
            <a:r>
              <a:rPr lang="en-US" altLang="zh-TW" dirty="0"/>
              <a:t>70~79</a:t>
            </a:r>
            <a:r>
              <a:rPr lang="zh-TW" altLang="en-US" dirty="0"/>
              <a:t>顯示</a:t>
            </a:r>
            <a:r>
              <a:rPr lang="en-US" altLang="zh-TW" dirty="0"/>
              <a:t>C</a:t>
            </a:r>
            <a:r>
              <a:rPr lang="zh-TW" altLang="en-US" dirty="0"/>
              <a:t>，</a:t>
            </a:r>
            <a:r>
              <a:rPr lang="en-US" altLang="zh-TW" dirty="0"/>
              <a:t>80~89</a:t>
            </a:r>
            <a:r>
              <a:rPr lang="zh-TW" altLang="en-US" dirty="0"/>
              <a:t>分顯示</a:t>
            </a:r>
            <a:r>
              <a:rPr lang="en-US" altLang="zh-TW" dirty="0"/>
              <a:t>B </a:t>
            </a:r>
            <a:r>
              <a:rPr lang="zh-TW" altLang="en-US" dirty="0"/>
              <a:t>，</a:t>
            </a:r>
            <a:r>
              <a:rPr lang="en-US" altLang="zh-TW" dirty="0" smtClean="0"/>
              <a:t>90~100</a:t>
            </a:r>
            <a:r>
              <a:rPr lang="zh-TW" altLang="en-US" dirty="0" smtClean="0"/>
              <a:t>分顯示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使用者輸入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95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72" y="4778771"/>
            <a:ext cx="1419460" cy="141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7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If…else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基本使用方式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If…else…</a:t>
            </a:r>
            <a:r>
              <a:rPr lang="zh-TW" altLang="en-US" dirty="0"/>
              <a:t>搭配</a:t>
            </a:r>
            <a:r>
              <a:rPr lang="en-US" altLang="zh-TW" dirty="0"/>
              <a:t>and</a:t>
            </a:r>
            <a:r>
              <a:rPr lang="zh-TW" altLang="en-US" dirty="0"/>
              <a:t>使用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If…else…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or</a:t>
            </a:r>
            <a:r>
              <a:rPr lang="zh-TW" altLang="en-US" dirty="0" smtClean="0"/>
              <a:t>使用</a:t>
            </a:r>
            <a:r>
              <a:rPr lang="zh-TW" altLang="en-US" dirty="0"/>
              <a:t>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963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流程</a:t>
            </a:r>
            <a:r>
              <a:rPr lang="zh-TW" altLang="en-US" dirty="0" smtClean="0"/>
              <a:t>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控制語法是程式設計的基本，藉由各種條件判斷與迴圈重覆執行語法，您</a:t>
            </a:r>
            <a:r>
              <a:rPr lang="zh-TW" altLang="en-US" dirty="0" smtClean="0"/>
              <a:t>可以</a:t>
            </a:r>
            <a:r>
              <a:rPr lang="zh-TW" altLang="en-US" dirty="0"/>
              <a:t>使</a:t>
            </a:r>
            <a:r>
              <a:rPr lang="zh-TW" altLang="en-US" dirty="0" smtClean="0"/>
              <a:t>程式</a:t>
            </a:r>
            <a:r>
              <a:rPr lang="zh-TW" altLang="en-US" dirty="0"/>
              <a:t>因應不同的狀況而作出不同的回應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9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/>
              <a:t>條件判斷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If…else…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699792" y="2132856"/>
            <a:ext cx="2892936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zh-TW" altLang="en-US" dirty="0"/>
              <a:t>條件式一</a:t>
            </a:r>
            <a:r>
              <a:rPr lang="en-US" altLang="zh-TW" dirty="0" smtClean="0"/>
              <a:t>)</a:t>
            </a:r>
            <a:r>
              <a:rPr lang="en-US" altLang="zh-TW" dirty="0"/>
              <a:t> 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   陳述句</a:t>
            </a:r>
            <a:r>
              <a:rPr lang="zh-TW" altLang="en-US" dirty="0" smtClean="0"/>
              <a:t>一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 smtClean="0"/>
              <a:t>elif</a:t>
            </a:r>
            <a:r>
              <a:rPr lang="en-US" altLang="zh-TW" dirty="0"/>
              <a:t> (</a:t>
            </a:r>
            <a:r>
              <a:rPr lang="zh-TW" altLang="en-US" dirty="0"/>
              <a:t>條件</a:t>
            </a:r>
            <a:r>
              <a:rPr lang="zh-TW" altLang="en-US" dirty="0" smtClean="0"/>
              <a:t>式二</a:t>
            </a:r>
            <a:r>
              <a:rPr lang="en-US" altLang="zh-TW" dirty="0" smtClean="0"/>
              <a:t>)</a:t>
            </a:r>
            <a:r>
              <a:rPr lang="en-US" altLang="zh-TW" dirty="0"/>
              <a:t> </a:t>
            </a:r>
            <a:r>
              <a:rPr lang="en-US" altLang="zh-TW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  </a:t>
            </a:r>
            <a:r>
              <a:rPr lang="zh-TW" altLang="en-US" dirty="0"/>
              <a:t>陳述句</a:t>
            </a:r>
            <a:r>
              <a:rPr lang="zh-TW" altLang="en-US" dirty="0" smtClean="0"/>
              <a:t>二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else</a:t>
            </a:r>
            <a:r>
              <a:rPr lang="en-US" altLang="zh-TW" dirty="0"/>
              <a:t> :</a:t>
            </a:r>
            <a:br>
              <a:rPr lang="en-US" altLang="zh-TW" dirty="0"/>
            </a:br>
            <a:r>
              <a:rPr lang="en-US" altLang="zh-TW" dirty="0"/>
              <a:t>    </a:t>
            </a:r>
            <a:r>
              <a:rPr lang="zh-TW" altLang="en-US" dirty="0" smtClean="0"/>
              <a:t>陳述句三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6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2132856"/>
            <a:ext cx="6196405" cy="36038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/>
              <a:t>if </a:t>
            </a:r>
            <a:r>
              <a:rPr lang="zh-TW" altLang="en-US" dirty="0"/>
              <a:t>後如果有兩個以上陳述句，稱之為「複合陳述句」（</a:t>
            </a:r>
            <a:r>
              <a:rPr lang="en-US" altLang="zh-TW" dirty="0"/>
              <a:t>compound statement</a:t>
            </a:r>
            <a:r>
              <a:rPr lang="zh-TW" altLang="en-US" dirty="0"/>
              <a:t>），此時您必須</a:t>
            </a:r>
            <a:r>
              <a:rPr lang="zh-TW" altLang="en-US" dirty="0" smtClean="0"/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r>
              <a:rPr lang="zh-TW" altLang="en-US" dirty="0" smtClean="0"/>
              <a:t>將</a:t>
            </a:r>
            <a:r>
              <a:rPr lang="zh-TW" altLang="en-US" dirty="0"/>
              <a:t>複合陳述句</a:t>
            </a:r>
            <a:r>
              <a:rPr lang="zh-TW" altLang="en-US" dirty="0" smtClean="0"/>
              <a:t>包括起來。</a:t>
            </a:r>
            <a:r>
              <a:rPr lang="zh-TW" altLang="en-US" dirty="0"/>
              <a:t>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0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44" y="1916832"/>
            <a:ext cx="4333095" cy="367240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a=15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定義整數變數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</a:p>
          <a:p>
            <a:pPr marL="365760" lvl="1" indent="0">
              <a:buNone/>
            </a:pPr>
            <a:r>
              <a:rPr lang="en-US" altLang="zh-TW" dirty="0"/>
              <a:t>b=30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定義整數變數</a:t>
            </a:r>
            <a:r>
              <a:rPr lang="en-US" altLang="zh-TW" dirty="0">
                <a:solidFill>
                  <a:srgbClr val="FF0000"/>
                </a:solidFill>
              </a:rPr>
              <a:t>b</a:t>
            </a:r>
          </a:p>
          <a:p>
            <a:pPr marL="365760" lvl="1" indent="0">
              <a:buNone/>
            </a:pPr>
            <a:r>
              <a:rPr lang="en-US" altLang="zh-TW" dirty="0"/>
              <a:t>c=45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定義整數變數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</a:p>
          <a:p>
            <a:pPr marL="365760" lvl="1" indent="0">
              <a:buNone/>
            </a:pPr>
            <a:r>
              <a:rPr lang="en-US" altLang="zh-TW" dirty="0" smtClean="0"/>
              <a:t>if(a&gt;b</a:t>
            </a:r>
            <a:r>
              <a:rPr lang="en-US" altLang="zh-TW" dirty="0"/>
              <a:t>):</a:t>
            </a:r>
          </a:p>
          <a:p>
            <a:pPr marL="365760" lvl="1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條件式一成立</a:t>
            </a:r>
            <a:r>
              <a:rPr lang="en-US" altLang="zh-TW" dirty="0"/>
              <a:t>")</a:t>
            </a:r>
          </a:p>
          <a:p>
            <a:pPr marL="365760" lvl="1" indent="0">
              <a:buNone/>
            </a:pPr>
            <a:r>
              <a:rPr lang="en-US" altLang="zh-TW" dirty="0" err="1"/>
              <a:t>elif</a:t>
            </a:r>
            <a:r>
              <a:rPr lang="en-US" altLang="zh-TW" dirty="0"/>
              <a:t>(b&gt;c):</a:t>
            </a:r>
          </a:p>
          <a:p>
            <a:pPr marL="365760" lvl="1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條件式二成立</a:t>
            </a:r>
            <a:r>
              <a:rPr lang="en-US" altLang="zh-TW" dirty="0"/>
              <a:t>")</a:t>
            </a:r>
          </a:p>
          <a:p>
            <a:pPr marL="365760" lvl="1" indent="0">
              <a:buNone/>
            </a:pPr>
            <a:r>
              <a:rPr lang="en-US" altLang="zh-TW" dirty="0"/>
              <a:t>else:</a:t>
            </a:r>
          </a:p>
          <a:p>
            <a:pPr marL="365760" lvl="1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條件式一、二皆不成立</a:t>
            </a:r>
            <a:r>
              <a:rPr lang="en-US" altLang="zh-TW" dirty="0"/>
              <a:t>")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27884" y="6455545"/>
            <a:ext cx="40324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altLang="zh-TW" dirty="0"/>
              <a:t> print("</a:t>
            </a:r>
            <a:r>
              <a:rPr lang="zh-TW" altLang="en-US" dirty="0"/>
              <a:t>條件式一、二皆不成立</a:t>
            </a:r>
            <a:r>
              <a:rPr lang="en-US" altLang="zh-TW" dirty="0"/>
              <a:t>")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544108" y="6086573"/>
            <a:ext cx="612068" cy="36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44062" r="75382" b="49028"/>
          <a:stretch/>
        </p:blipFill>
        <p:spPr bwMode="auto">
          <a:xfrm>
            <a:off x="2532702" y="5336612"/>
            <a:ext cx="3011406" cy="78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3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907704" y="2170212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guess=</a:t>
            </a:r>
            <a:r>
              <a:rPr lang="en-US" altLang="zh-TW" dirty="0" err="1"/>
              <a:t>int</a:t>
            </a:r>
            <a:r>
              <a:rPr lang="en-US" altLang="zh-TW" dirty="0"/>
              <a:t> (input("</a:t>
            </a:r>
            <a:r>
              <a:rPr lang="zh-TW" altLang="en-US" dirty="0"/>
              <a:t>請猜數字</a:t>
            </a:r>
            <a:r>
              <a:rPr lang="en-US" altLang="zh-TW" dirty="0"/>
              <a:t>"))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將輸入的字串轉為數字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if(guess==5):</a:t>
            </a:r>
          </a:p>
          <a:p>
            <a:pPr marL="365760" lvl="1" indent="0">
              <a:buNone/>
            </a:pPr>
            <a:r>
              <a:rPr lang="en-US" altLang="zh-TW" dirty="0"/>
              <a:t>    print("win")</a:t>
            </a:r>
          </a:p>
          <a:p>
            <a:pPr marL="365760" lvl="1" indent="0">
              <a:buNone/>
            </a:pPr>
            <a:r>
              <a:rPr lang="en-US" altLang="zh-TW" dirty="0"/>
              <a:t>else:</a:t>
            </a:r>
          </a:p>
          <a:p>
            <a:pPr marL="365760" lvl="1" indent="0">
              <a:buNone/>
            </a:pPr>
            <a:r>
              <a:rPr lang="en-US" altLang="zh-TW" dirty="0"/>
              <a:t>    print("lose</a:t>
            </a:r>
            <a:r>
              <a:rPr lang="en-US" altLang="zh-TW" dirty="0" smtClean="0"/>
              <a:t>")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zh-TW" altLang="en-US" dirty="0" smtClean="0"/>
              <a:t>輸入</a:t>
            </a:r>
            <a:r>
              <a:rPr lang="en-US" altLang="zh-TW" dirty="0" smtClean="0"/>
              <a:t>1:			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5: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53779" r="85900" b="40508"/>
          <a:stretch/>
        </p:blipFill>
        <p:spPr bwMode="auto">
          <a:xfrm>
            <a:off x="2323768" y="5589240"/>
            <a:ext cx="2217257" cy="82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65439" r="85344" b="30105"/>
          <a:stretch/>
        </p:blipFill>
        <p:spPr bwMode="auto">
          <a:xfrm>
            <a:off x="5292080" y="5698480"/>
            <a:ext cx="2567428" cy="71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0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If…else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以下兩個範例，想要說明，在</a:t>
            </a:r>
            <a:r>
              <a:rPr lang="en-US" altLang="zh-TW" dirty="0"/>
              <a:t>If…else</a:t>
            </a:r>
            <a:r>
              <a:rPr lang="en-US" altLang="zh-TW" dirty="0" smtClean="0"/>
              <a:t>…</a:t>
            </a:r>
            <a:r>
              <a:rPr lang="zh-TW" altLang="en-US" dirty="0"/>
              <a:t>陳述句</a:t>
            </a:r>
            <a:r>
              <a:rPr lang="zh-TW" altLang="en-US" dirty="0" smtClean="0"/>
              <a:t>中，不同的縮排，可能造成不同的輸出結果。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2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46</TotalTime>
  <Words>569</Words>
  <Application>Microsoft Office PowerPoint</Application>
  <PresentationFormat>如螢幕大小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圖釘</vt:lpstr>
      <vt:lpstr>流程控制</vt:lpstr>
      <vt:lpstr>學習目標</vt:lpstr>
      <vt:lpstr>流程控制</vt:lpstr>
      <vt:lpstr>if條件判斷</vt:lpstr>
      <vt:lpstr>If…else…</vt:lpstr>
      <vt:lpstr>If…else…</vt:lpstr>
      <vt:lpstr>If…else…</vt:lpstr>
      <vt:lpstr>If…else…</vt:lpstr>
      <vt:lpstr>If…else…縮排</vt:lpstr>
      <vt:lpstr>If…else…</vt:lpstr>
      <vt:lpstr>If…else…</vt:lpstr>
      <vt:lpstr>If…else…</vt:lpstr>
      <vt:lpstr>If…else…</vt:lpstr>
      <vt:lpstr>If…else…搭配and使用方式</vt:lpstr>
      <vt:lpstr>If…else…搭配or使用方式</vt:lpstr>
      <vt:lpstr>資料來源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</dc:title>
  <dc:creator>weng1</dc:creator>
  <cp:lastModifiedBy>weng</cp:lastModifiedBy>
  <cp:revision>23</cp:revision>
  <dcterms:created xsi:type="dcterms:W3CDTF">2015-07-21T05:58:14Z</dcterms:created>
  <dcterms:modified xsi:type="dcterms:W3CDTF">2015-08-17T06:46:52Z</dcterms:modified>
</cp:coreProperties>
</file>