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62" r:id="rId11"/>
    <p:sldId id="263" r:id="rId12"/>
    <p:sldId id="264" r:id="rId13"/>
    <p:sldId id="265" r:id="rId14"/>
    <p:sldId id="276" r:id="rId15"/>
    <p:sldId id="279" r:id="rId16"/>
    <p:sldId id="277" r:id="rId17"/>
    <p:sldId id="27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65B34CD-D6BB-4ECC-B3F0-A25596E49B4F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AB731BB-4E9E-4EA8-B089-D85263AA37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doc.com/pythontutorial3/introduction.html" TargetMode="External"/><Relationship Id="rId2" Type="http://schemas.openxmlformats.org/officeDocument/2006/relationships/hyperlink" Target="http://openhome.cc/Gossip/Python/IOAB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doing.blogspot.tw/2011/01/python-operator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3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or</a:t>
            </a:r>
            <a:r>
              <a:rPr lang="zh-TW" altLang="en-US" dirty="0" smtClean="0"/>
              <a:t>應用於</a:t>
            </a:r>
            <a:r>
              <a:rPr lang="zh-TW" altLang="en-US" dirty="0"/>
              <a:t>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迴圈除了以上介紹的功能，還可以透過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迴圈顯示字串、串列中的資料，串列可以包含整數變數、字元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等等不同的資料型態，串列在這</a:t>
            </a:r>
            <a:r>
              <a:rPr lang="zh-TW" altLang="en-US" dirty="0"/>
              <a:t>簡單</a:t>
            </a:r>
            <a:r>
              <a:rPr lang="zh-TW" altLang="en-US" dirty="0" smtClean="0"/>
              <a:t>介紹，在之後章節會再詳細說明。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0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應用</a:t>
            </a:r>
            <a:r>
              <a:rPr lang="zh-TW" altLang="en-US" dirty="0" smtClean="0"/>
              <a:t>於字串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615440" y="22716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顯示字串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string =  "</a:t>
            </a:r>
            <a:r>
              <a:rPr lang="en-US" altLang="zh-TW" dirty="0" smtClean="0"/>
              <a:t>Hello</a:t>
            </a:r>
            <a:r>
              <a:rPr lang="en-US" altLang="zh-TW" dirty="0"/>
              <a:t>"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字串的</a:t>
            </a:r>
            <a:r>
              <a:rPr lang="zh-TW" altLang="en-US" dirty="0">
                <a:solidFill>
                  <a:srgbClr val="FF0000"/>
                </a:solidFill>
              </a:rPr>
              <a:t>形式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num</a:t>
            </a:r>
            <a:r>
              <a:rPr lang="en-US" altLang="zh-TW" dirty="0"/>
              <a:t> in range(0,5): </a:t>
            </a:r>
          </a:p>
          <a:p>
            <a:pPr marL="365760" lvl="1" indent="0">
              <a:buNone/>
            </a:pPr>
            <a:r>
              <a:rPr lang="en-US" altLang="zh-TW" dirty="0"/>
              <a:t>   print ("string[",</a:t>
            </a:r>
            <a:r>
              <a:rPr lang="en-US" altLang="zh-TW" dirty="0" err="1"/>
              <a:t>num</a:t>
            </a:r>
            <a:r>
              <a:rPr lang="en-US" altLang="zh-TW" dirty="0"/>
              <a:t>,"]: ", string[</a:t>
            </a:r>
            <a:r>
              <a:rPr lang="en-US" altLang="zh-TW" dirty="0" err="1"/>
              <a:t>num</a:t>
            </a:r>
            <a:r>
              <a:rPr lang="en-US" altLang="zh-TW" dirty="0"/>
              <a:t>])</a:t>
            </a:r>
          </a:p>
          <a:p>
            <a:pPr marL="365760" lvl="1" indent="0">
              <a:buNone/>
            </a:pPr>
            <a:r>
              <a:rPr lang="en-US" altLang="zh-TW" dirty="0"/>
              <a:t>print (string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80056" r="76886" b="3712"/>
          <a:stretch/>
        </p:blipFill>
        <p:spPr bwMode="auto">
          <a:xfrm>
            <a:off x="2051720" y="4869160"/>
            <a:ext cx="1685176" cy="133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499992" y="5166572"/>
            <a:ext cx="23042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逐一顯示</a:t>
            </a:r>
            <a:endParaRPr lang="en-US" altLang="zh-TW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563888" y="5377634"/>
            <a:ext cx="861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87368" y="5833317"/>
            <a:ext cx="328888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/>
            <a:r>
              <a:rPr lang="zh-TW" altLang="en-US" dirty="0" smtClean="0"/>
              <a:t>使用</a:t>
            </a:r>
            <a:r>
              <a:rPr lang="en-US" altLang="zh-TW" dirty="0"/>
              <a:t>print (string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顯示</a:t>
            </a:r>
            <a:endParaRPr lang="en-US" altLang="zh-TW" dirty="0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2651264" y="6017983"/>
            <a:ext cx="861388" cy="26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64520" y="4757394"/>
            <a:ext cx="299368" cy="11876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2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應用於字串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索引值中的字元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17591"/>
              </p:ext>
            </p:extLst>
          </p:nvPr>
        </p:nvGraphicFramePr>
        <p:xfrm>
          <a:off x="1763688" y="3140968"/>
          <a:ext cx="5512052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7436"/>
                <a:gridCol w="787436"/>
                <a:gridCol w="787436"/>
                <a:gridCol w="787436"/>
                <a:gridCol w="787436"/>
                <a:gridCol w="787436"/>
                <a:gridCol w="7874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索引值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字元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\0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</a:t>
            </a:r>
            <a:r>
              <a:rPr lang="zh-TW" altLang="en-US" dirty="0"/>
              <a:t>應用於串列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array = ["</a:t>
            </a:r>
            <a:r>
              <a:rPr lang="en-US" altLang="zh-TW" dirty="0" smtClean="0"/>
              <a:t>Mary</a:t>
            </a:r>
            <a:r>
              <a:rPr lang="en-US" altLang="zh-TW" dirty="0"/>
              <a:t>", "</a:t>
            </a:r>
            <a:r>
              <a:rPr lang="en-US" altLang="zh-TW" dirty="0" smtClean="0"/>
              <a:t>had</a:t>
            </a:r>
            <a:r>
              <a:rPr lang="en-US" altLang="zh-TW" dirty="0"/>
              <a:t>", "</a:t>
            </a:r>
            <a:r>
              <a:rPr lang="en-US" altLang="zh-TW" dirty="0" smtClean="0"/>
              <a:t>a</a:t>
            </a:r>
            <a:r>
              <a:rPr lang="en-US" altLang="zh-TW" dirty="0"/>
              <a:t>", "</a:t>
            </a:r>
            <a:r>
              <a:rPr lang="en-US" altLang="zh-TW" dirty="0" smtClean="0"/>
              <a:t>little</a:t>
            </a:r>
            <a:r>
              <a:rPr lang="en-US" altLang="zh-TW" dirty="0"/>
              <a:t>", "</a:t>
            </a:r>
            <a:r>
              <a:rPr lang="en-US" altLang="zh-TW" dirty="0" smtClean="0"/>
              <a:t>lamb</a:t>
            </a:r>
            <a:r>
              <a:rPr lang="en-US" altLang="zh-TW" dirty="0"/>
              <a:t>"]</a:t>
            </a:r>
          </a:p>
          <a:p>
            <a:pPr marL="365760" lvl="1" indent="0">
              <a:buNone/>
            </a:pPr>
            <a:r>
              <a:rPr lang="en-US" altLang="zh-TW" dirty="0"/>
              <a:t>for counter in range(0, </a:t>
            </a:r>
            <a:r>
              <a:rPr lang="en-US" altLang="zh-TW" dirty="0" err="1"/>
              <a:t>len</a:t>
            </a:r>
            <a:r>
              <a:rPr lang="en-US" altLang="zh-TW" dirty="0"/>
              <a:t>(array)):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 err="1">
                <a:solidFill>
                  <a:srgbClr val="FF0000"/>
                </a:solidFill>
              </a:rPr>
              <a:t>len</a:t>
            </a:r>
            <a:r>
              <a:rPr lang="en-US" altLang="zh-TW" dirty="0">
                <a:solidFill>
                  <a:srgbClr val="FF0000"/>
                </a:solidFill>
              </a:rPr>
              <a:t>(array)</a:t>
            </a:r>
            <a:r>
              <a:rPr lang="zh-TW" altLang="en-US" dirty="0">
                <a:solidFill>
                  <a:srgbClr val="FF0000"/>
                </a:solidFill>
              </a:rPr>
              <a:t>代表幾個字串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print(array [counter </a:t>
            </a:r>
            <a:r>
              <a:rPr lang="en-US" altLang="zh-TW" dirty="0" smtClean="0"/>
              <a:t>])</a:t>
            </a:r>
          </a:p>
          <a:p>
            <a:pPr marL="365760" lvl="1" indent="0">
              <a:buNone/>
            </a:pPr>
            <a:r>
              <a:rPr lang="en-US" altLang="zh-TW" dirty="0"/>
              <a:t>print(type(array[0</a:t>
            </a:r>
            <a:r>
              <a:rPr lang="en-US" altLang="zh-TW" dirty="0" smtClean="0"/>
              <a:t>]))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</a:t>
            </a:r>
            <a:r>
              <a:rPr lang="en-US" altLang="zh-TW" dirty="0">
                <a:solidFill>
                  <a:srgbClr val="FF0000"/>
                </a:solidFill>
              </a:rPr>
              <a:t>array[0</a:t>
            </a:r>
            <a:r>
              <a:rPr lang="en-US" altLang="zh-TW" dirty="0" smtClean="0">
                <a:solidFill>
                  <a:srgbClr val="FF0000"/>
                </a:solidFill>
              </a:rPr>
              <a:t>])</a:t>
            </a:r>
            <a:r>
              <a:rPr lang="zh-TW" altLang="en-US" dirty="0" smtClean="0">
                <a:solidFill>
                  <a:srgbClr val="FF0000"/>
                </a:solidFill>
              </a:rPr>
              <a:t>型態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78004" r="80699" b="4521"/>
          <a:stretch/>
        </p:blipFill>
        <p:spPr bwMode="auto">
          <a:xfrm>
            <a:off x="1979712" y="5013176"/>
            <a:ext cx="1224136" cy="127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95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應用於串列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array </a:t>
            </a:r>
            <a:r>
              <a:rPr lang="en-US" altLang="zh-TW" dirty="0"/>
              <a:t>= [</a:t>
            </a:r>
            <a:r>
              <a:rPr lang="en-US" altLang="zh-TW" dirty="0" smtClean="0"/>
              <a:t>1,2,4</a:t>
            </a:r>
            <a:r>
              <a:rPr lang="en-US" altLang="zh-TW" dirty="0"/>
              <a:t>]</a:t>
            </a:r>
          </a:p>
          <a:p>
            <a:pPr marL="365760" lvl="1" indent="0">
              <a:buNone/>
            </a:pPr>
            <a:r>
              <a:rPr lang="en-US" altLang="zh-TW" dirty="0"/>
              <a:t>for counter in range(0, </a:t>
            </a:r>
            <a:r>
              <a:rPr lang="en-US" altLang="zh-TW" dirty="0" smtClean="0"/>
              <a:t>3):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print(array [counter])</a:t>
            </a:r>
          </a:p>
          <a:p>
            <a:pPr marL="365760" lvl="1" indent="0">
              <a:buNone/>
            </a:pPr>
            <a:r>
              <a:rPr lang="en-US" altLang="zh-TW" dirty="0"/>
              <a:t>print(type(array[0</a:t>
            </a:r>
            <a:r>
              <a:rPr lang="en-US" altLang="zh-TW" dirty="0" smtClean="0"/>
              <a:t>]))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</a:t>
            </a:r>
            <a:r>
              <a:rPr lang="en-US" altLang="zh-TW" dirty="0">
                <a:solidFill>
                  <a:srgbClr val="FF0000"/>
                </a:solidFill>
              </a:rPr>
              <a:t>array[0</a:t>
            </a:r>
            <a:r>
              <a:rPr lang="en-US" altLang="zh-TW" dirty="0" smtClean="0">
                <a:solidFill>
                  <a:srgbClr val="FF0000"/>
                </a:solidFill>
              </a:rPr>
              <a:t>])</a:t>
            </a:r>
            <a:r>
              <a:rPr lang="zh-TW" altLang="en-US" dirty="0" smtClean="0">
                <a:solidFill>
                  <a:srgbClr val="FF0000"/>
                </a:solidFill>
              </a:rPr>
              <a:t>的型態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82818" r="80432" b="4266"/>
          <a:stretch/>
        </p:blipFill>
        <p:spPr bwMode="auto">
          <a:xfrm>
            <a:off x="1907704" y="4941168"/>
            <a:ext cx="1466806" cy="113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63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應用於串列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array = [1,2,4,"</a:t>
            </a:r>
            <a:r>
              <a:rPr lang="zh-TW" altLang="en-US" dirty="0"/>
              <a:t>字串</a:t>
            </a:r>
            <a:r>
              <a:rPr lang="en-US" altLang="zh-TW" dirty="0"/>
              <a:t>",5.4]</a:t>
            </a:r>
          </a:p>
          <a:p>
            <a:pPr marL="365760" lvl="1" indent="0">
              <a:buNone/>
            </a:pPr>
            <a:r>
              <a:rPr lang="en-US" altLang="zh-TW" dirty="0"/>
              <a:t>for counter in range(0, 5):</a:t>
            </a:r>
          </a:p>
          <a:p>
            <a:pPr marL="365760" lvl="1" indent="0">
              <a:buNone/>
            </a:pPr>
            <a:r>
              <a:rPr lang="en-US" altLang="zh-TW" dirty="0"/>
              <a:t>    print(type(array[counter]),array [counter])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</a:t>
            </a:r>
            <a:r>
              <a:rPr lang="en-US" altLang="zh-TW" dirty="0">
                <a:solidFill>
                  <a:srgbClr val="FF0000"/>
                </a:solidFill>
              </a:rPr>
              <a:t>array[0</a:t>
            </a:r>
            <a:r>
              <a:rPr lang="en-US" altLang="zh-TW" dirty="0" smtClean="0">
                <a:solidFill>
                  <a:srgbClr val="FF0000"/>
                </a:solidFill>
              </a:rPr>
              <a:t>])</a:t>
            </a:r>
            <a:r>
              <a:rPr lang="zh-TW" altLang="en-US" dirty="0" smtClean="0">
                <a:solidFill>
                  <a:srgbClr val="FF0000"/>
                </a:solidFill>
              </a:rPr>
              <a:t>的型態與串列中資料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80662" r="74874" b="1518"/>
          <a:stretch/>
        </p:blipFill>
        <p:spPr bwMode="auto">
          <a:xfrm>
            <a:off x="2195736" y="4797152"/>
            <a:ext cx="1656184" cy="131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26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openhome.cc/Gossip/Python/IOABC.html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www.pythondoc.com/pythontutorial3/introduction.html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pydoing.blogspot.tw/2011/01/python-operator.html</a:t>
            </a:r>
            <a:endParaRPr lang="en-US" altLang="zh-TW" dirty="0" smtClean="0"/>
          </a:p>
          <a:p>
            <a:r>
              <a:rPr lang="zh-TW" altLang="en-US" dirty="0" smtClean="0"/>
              <a:t>書籍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深入淺出程式設計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設計一個程式，可以顯示出九九乘法表。</a:t>
            </a:r>
            <a:endParaRPr lang="en-US" altLang="zh-TW" dirty="0"/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5" r="82658" b="6976"/>
          <a:stretch/>
        </p:blipFill>
        <p:spPr bwMode="auto">
          <a:xfrm>
            <a:off x="3563888" y="2774056"/>
            <a:ext cx="792087" cy="352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1" r="83166" b="2963"/>
          <a:stretch/>
        </p:blipFill>
        <p:spPr bwMode="auto">
          <a:xfrm>
            <a:off x="5998416" y="2868580"/>
            <a:ext cx="791974" cy="243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6" r="83842" b="20622"/>
          <a:stretch/>
        </p:blipFill>
        <p:spPr bwMode="auto">
          <a:xfrm>
            <a:off x="4788024" y="2868580"/>
            <a:ext cx="792088" cy="343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1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for</a:t>
            </a:r>
            <a:r>
              <a:rPr lang="zh-TW" altLang="en-US" dirty="0" smtClean="0"/>
              <a:t>迴圈基本使用方式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break</a:t>
            </a:r>
            <a:r>
              <a:rPr lang="zh-TW" altLang="en-US" dirty="0"/>
              <a:t>、</a:t>
            </a:r>
            <a:r>
              <a:rPr lang="en-US" altLang="zh-TW" dirty="0"/>
              <a:t> continue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for</a:t>
            </a:r>
            <a:r>
              <a:rPr lang="zh-TW" altLang="en-US" dirty="0"/>
              <a:t>應用</a:t>
            </a:r>
            <a:r>
              <a:rPr lang="zh-TW" altLang="en-US" dirty="0" smtClean="0"/>
              <a:t>於串列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652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迴圈可以執行多次重複的事情，常搭配</a:t>
            </a:r>
            <a:r>
              <a:rPr lang="en-US" altLang="zh-TW" dirty="0"/>
              <a:t>range() </a:t>
            </a:r>
            <a:r>
              <a:rPr lang="zh-TW" altLang="en-US" dirty="0"/>
              <a:t>函</a:t>
            </a:r>
            <a:r>
              <a:rPr lang="zh-TW" altLang="en-US" dirty="0" smtClean="0"/>
              <a:t>式，透過</a:t>
            </a:r>
            <a:r>
              <a:rPr lang="en-US" altLang="zh-TW" dirty="0"/>
              <a:t>range() </a:t>
            </a:r>
            <a:r>
              <a:rPr lang="zh-TW" altLang="en-US" dirty="0"/>
              <a:t>函</a:t>
            </a:r>
            <a:r>
              <a:rPr lang="zh-TW" altLang="en-US" dirty="0" smtClean="0"/>
              <a:t>式計數執行的次數，以下範例，介紹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迴圈的使用方法。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43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 smtClean="0"/>
              <a:t>單迴</a:t>
            </a:r>
            <a:r>
              <a:rPr lang="zh-TW" altLang="en-US" dirty="0"/>
              <a:t>圈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763688" y="2132856"/>
            <a:ext cx="6196405" cy="3603812"/>
          </a:xfrm>
        </p:spPr>
        <p:txBody>
          <a:bodyPr>
            <a:normAutofit/>
          </a:bodyPr>
          <a:lstStyle/>
          <a:p>
            <a:r>
              <a:rPr lang="zh-TW" altLang="en-US" dirty="0"/>
              <a:t>使用方法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2400" dirty="0"/>
              <a:t>for </a:t>
            </a:r>
            <a:r>
              <a:rPr lang="zh-TW" altLang="en-US" sz="2400" dirty="0">
                <a:solidFill>
                  <a:srgbClr val="00B050"/>
                </a:solidFill>
              </a:rPr>
              <a:t>變數</a:t>
            </a:r>
            <a:r>
              <a:rPr lang="en-US" altLang="zh-TW" sz="2400" dirty="0">
                <a:solidFill>
                  <a:srgbClr val="00B050"/>
                </a:solidFill>
              </a:rPr>
              <a:t>1 </a:t>
            </a:r>
            <a:r>
              <a:rPr lang="en-US" altLang="zh-TW" sz="2400" dirty="0"/>
              <a:t>in range(</a:t>
            </a:r>
            <a:r>
              <a:rPr lang="zh-TW" altLang="en-US" sz="2400" dirty="0"/>
              <a:t>範圍</a:t>
            </a:r>
            <a:r>
              <a:rPr lang="en-US" altLang="zh-TW" sz="2400" dirty="0"/>
              <a:t>1,</a:t>
            </a:r>
            <a:r>
              <a:rPr lang="zh-TW" altLang="en-US" sz="2400" dirty="0"/>
              <a:t>範圍</a:t>
            </a:r>
            <a:r>
              <a:rPr lang="en-US" altLang="zh-TW" sz="2400" dirty="0"/>
              <a:t>2): </a:t>
            </a:r>
          </a:p>
          <a:p>
            <a:pPr marL="365760" lvl="1" indent="0">
              <a:buNone/>
            </a:pPr>
            <a:r>
              <a:rPr lang="en-US" altLang="zh-TW" sz="2400" dirty="0"/>
              <a:t>    print</a:t>
            </a:r>
            <a:r>
              <a:rPr lang="en-US" altLang="zh-TW" sz="2400" dirty="0" smtClean="0"/>
              <a:t>()</a:t>
            </a:r>
            <a:endParaRPr lang="en-US" altLang="zh-TW" dirty="0"/>
          </a:p>
          <a:p>
            <a:r>
              <a:rPr lang="zh-TW" altLang="en-US" dirty="0"/>
              <a:t>單迴圈的範例</a:t>
            </a:r>
            <a:r>
              <a:rPr lang="en-US" altLang="zh-TW" dirty="0"/>
              <a:t>:</a:t>
            </a:r>
          </a:p>
          <a:p>
            <a:pPr marL="365760" lvl="1" indent="0">
              <a:buNone/>
            </a:pPr>
            <a:r>
              <a:rPr lang="en-US" altLang="zh-TW" sz="2400" dirty="0"/>
              <a:t>for a in range(1,4):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#</a:t>
            </a:r>
            <a:r>
              <a:rPr lang="zh-TW" altLang="en-US" sz="2400" dirty="0">
                <a:solidFill>
                  <a:srgbClr val="FF0000"/>
                </a:solidFill>
              </a:rPr>
              <a:t>單一迴圈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altLang="zh-TW" sz="2400" dirty="0"/>
              <a:t>    print(a</a:t>
            </a:r>
            <a:r>
              <a:rPr lang="en-US" altLang="zh-TW" sz="2400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pPr marL="365760" lvl="1" indent="0">
              <a:buNone/>
            </a:pPr>
            <a:endParaRPr lang="en-US" altLang="zh-TW" sz="2400" dirty="0" smtClean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85229" r="88167" b="5674"/>
          <a:stretch/>
        </p:blipFill>
        <p:spPr bwMode="auto">
          <a:xfrm>
            <a:off x="2360856" y="5301208"/>
            <a:ext cx="966298" cy="88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07904" y="5372950"/>
            <a:ext cx="17641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zh-TW" altLang="en-US" dirty="0" smtClean="0"/>
              <a:t>從</a:t>
            </a:r>
            <a:r>
              <a:rPr lang="en-US" altLang="zh-TW" dirty="0" smtClean="0"/>
              <a:t>1</a:t>
            </a:r>
            <a:r>
              <a:rPr lang="zh-TW" altLang="en-US" dirty="0" smtClean="0"/>
              <a:t>開始</a:t>
            </a:r>
            <a:endParaRPr lang="en-US" altLang="zh-TW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771800" y="5584012"/>
            <a:ext cx="861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07904" y="5894682"/>
            <a:ext cx="17641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zh-TW" altLang="en-US" dirty="0" smtClean="0"/>
              <a:t>直到小於</a:t>
            </a:r>
            <a:r>
              <a:rPr lang="en-US" altLang="zh-TW" dirty="0" smtClean="0"/>
              <a:t>4</a:t>
            </a:r>
            <a:endParaRPr lang="en-US" altLang="zh-TW" dirty="0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2699792" y="6079348"/>
            <a:ext cx="933396" cy="26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 smtClean="0"/>
              <a:t>雙迴</a:t>
            </a:r>
            <a:r>
              <a:rPr lang="zh-TW" altLang="en-US" dirty="0"/>
              <a:t>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雙迴圈的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2400" dirty="0"/>
              <a:t>for a in </a:t>
            </a:r>
            <a:r>
              <a:rPr lang="en-US" altLang="zh-TW" sz="2400" dirty="0" smtClean="0"/>
              <a:t>range(1,2):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#</a:t>
            </a:r>
            <a:r>
              <a:rPr lang="zh-TW" altLang="en-US" sz="2400" dirty="0">
                <a:solidFill>
                  <a:srgbClr val="FF0000"/>
                </a:solidFill>
              </a:rPr>
              <a:t>第一個迴圈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400" dirty="0"/>
              <a:t>    for b in range(1,10):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#</a:t>
            </a:r>
            <a:r>
              <a:rPr lang="zh-TW" altLang="en-US" sz="2400" dirty="0">
                <a:solidFill>
                  <a:srgbClr val="FF0000"/>
                </a:solidFill>
              </a:rPr>
              <a:t>第二個迴圈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400" dirty="0"/>
              <a:t>        print(a, "+",b,"=",</a:t>
            </a:r>
            <a:r>
              <a:rPr lang="en-US" altLang="zh-TW" sz="2400" dirty="0" err="1"/>
              <a:t>a+b</a:t>
            </a:r>
            <a:r>
              <a:rPr lang="en-US" altLang="zh-TW" sz="2400" dirty="0"/>
              <a:t>)</a:t>
            </a:r>
          </a:p>
          <a:p>
            <a:pPr marL="365760" lvl="1" indent="0">
              <a:buNone/>
            </a:pPr>
            <a:r>
              <a:rPr lang="en-US" altLang="zh-TW" sz="2400" dirty="0"/>
              <a:t>    print</a:t>
            </a:r>
            <a:r>
              <a:rPr lang="en-US" altLang="zh-TW" sz="2400" dirty="0" smtClean="0"/>
              <a:t>()</a:t>
            </a:r>
            <a:endParaRPr lang="en-US" altLang="zh-TW" dirty="0" smtClean="0"/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69353" r="82714" b="7459"/>
          <a:stretch/>
        </p:blipFill>
        <p:spPr bwMode="auto">
          <a:xfrm>
            <a:off x="2184400" y="4725144"/>
            <a:ext cx="2099568" cy="162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184400" y="4869160"/>
            <a:ext cx="371376" cy="14850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23952" y="4869159"/>
            <a:ext cx="371376" cy="1485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7504" y="5461118"/>
            <a:ext cx="1140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zh-TW" altLang="en-US" dirty="0" smtClean="0"/>
              <a:t>變數</a:t>
            </a:r>
            <a:r>
              <a:rPr lang="en-US" altLang="zh-TW" dirty="0" smtClean="0"/>
              <a:t>a</a:t>
            </a:r>
            <a:endParaRPr lang="en-US" altLang="zh-TW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248314" y="5645784"/>
            <a:ext cx="936086" cy="3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39952" y="5427042"/>
            <a:ext cx="114081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zh-TW" altLang="en-US" dirty="0" smtClean="0"/>
              <a:t>變數</a:t>
            </a:r>
            <a:r>
              <a:rPr lang="en-US" altLang="zh-TW" dirty="0" smtClean="0"/>
              <a:t>b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stCxn id="12" idx="1"/>
          </p:cNvCxnSpPr>
          <p:nvPr/>
        </p:nvCxnSpPr>
        <p:spPr>
          <a:xfrm flipH="1">
            <a:off x="3073232" y="5611708"/>
            <a:ext cx="1066720" cy="34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break</a:t>
            </a:r>
            <a:r>
              <a:rPr lang="zh-TW" altLang="en-US" sz="4400" dirty="0" smtClean="0"/>
              <a:t>、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continue</a:t>
            </a:r>
            <a:r>
              <a:rPr lang="zh-TW" altLang="en-US" sz="4400" dirty="0" smtClean="0"/>
              <a:t>應用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4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break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continue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break </a:t>
            </a:r>
            <a:r>
              <a:rPr lang="zh-TW" altLang="en-US" dirty="0"/>
              <a:t>的意思是立即中斷最接近 </a:t>
            </a:r>
            <a:r>
              <a:rPr lang="en-US" altLang="zh-TW" dirty="0"/>
              <a:t>break </a:t>
            </a:r>
            <a:r>
              <a:rPr lang="zh-TW" altLang="en-US" dirty="0"/>
              <a:t>的迴圈的執行，並脫離該迴圈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continue </a:t>
            </a:r>
            <a:r>
              <a:rPr lang="zh-TW" altLang="en-US" dirty="0"/>
              <a:t>的意思是立即</a:t>
            </a:r>
            <a:r>
              <a:rPr lang="zh-TW" altLang="en-US" dirty="0" smtClean="0"/>
              <a:t>中斷最</a:t>
            </a:r>
            <a:r>
              <a:rPr lang="zh-TW" altLang="en-US" dirty="0"/>
              <a:t>接近 </a:t>
            </a:r>
            <a:r>
              <a:rPr lang="en-US" altLang="zh-TW" dirty="0"/>
              <a:t>continue </a:t>
            </a:r>
            <a:r>
              <a:rPr lang="zh-TW" altLang="en-US" dirty="0"/>
              <a:t>的迴圈的執行，回到迴圈的開頭。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98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for a in range(0, 3):</a:t>
            </a:r>
          </a:p>
          <a:p>
            <a:pPr marL="365760" lvl="1" indent="0">
              <a:buNone/>
            </a:pPr>
            <a:r>
              <a:rPr lang="en-US" altLang="zh-TW" dirty="0"/>
              <a:t>    for b in range(0, 3):</a:t>
            </a:r>
          </a:p>
          <a:p>
            <a:pPr marL="365760" lvl="1" indent="0">
              <a:buNone/>
            </a:pPr>
            <a:r>
              <a:rPr lang="en-US" altLang="zh-TW" dirty="0"/>
              <a:t>        print("a=",</a:t>
            </a:r>
            <a:r>
              <a:rPr lang="en-US" altLang="zh-TW" dirty="0" err="1"/>
              <a:t>a,"b</a:t>
            </a:r>
            <a:r>
              <a:rPr lang="en-US" altLang="zh-TW" dirty="0"/>
              <a:t>=",b)</a:t>
            </a:r>
          </a:p>
          <a:p>
            <a:pPr marL="365760" lvl="1" indent="0">
              <a:buNone/>
            </a:pPr>
            <a:r>
              <a:rPr lang="en-US" altLang="zh-TW" dirty="0"/>
              <a:t>        break;</a:t>
            </a:r>
          </a:p>
          <a:p>
            <a:pPr marL="365760" lvl="1" indent="0">
              <a:buNone/>
            </a:pPr>
            <a:r>
              <a:rPr lang="en-US" altLang="zh-TW" dirty="0"/>
              <a:t>        print("loop</a:t>
            </a:r>
            <a:r>
              <a:rPr lang="en-US" altLang="zh-TW" dirty="0" smtClean="0"/>
              <a:t>")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跳脫，所以都不會顯示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print()</a:t>
            </a:r>
            <a:endParaRPr lang="en-US" altLang="zh-TW" dirty="0" smtClean="0"/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t="78450" r="84219" b="3177"/>
          <a:stretch/>
        </p:blipFill>
        <p:spPr bwMode="auto">
          <a:xfrm>
            <a:off x="3419872" y="5085184"/>
            <a:ext cx="1197570" cy="164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44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for a in range(0, 3):</a:t>
            </a:r>
          </a:p>
          <a:p>
            <a:pPr marL="365760" lvl="1" indent="0">
              <a:buNone/>
            </a:pPr>
            <a:r>
              <a:rPr lang="en-US" altLang="zh-TW" dirty="0"/>
              <a:t>    for b in range(0, 3):</a:t>
            </a:r>
          </a:p>
          <a:p>
            <a:pPr marL="365760" lvl="1" indent="0">
              <a:buNone/>
            </a:pPr>
            <a:r>
              <a:rPr lang="en-US" altLang="zh-TW" dirty="0"/>
              <a:t>        print("a=",</a:t>
            </a:r>
            <a:r>
              <a:rPr lang="en-US" altLang="zh-TW" dirty="0" err="1"/>
              <a:t>a,"b</a:t>
            </a:r>
            <a:r>
              <a:rPr lang="en-US" altLang="zh-TW" dirty="0"/>
              <a:t>=",b)</a:t>
            </a:r>
          </a:p>
          <a:p>
            <a:pPr marL="365760" lvl="1" indent="0">
              <a:buNone/>
            </a:pPr>
            <a:r>
              <a:rPr lang="en-US" altLang="zh-TW" dirty="0"/>
              <a:t>        continue;</a:t>
            </a:r>
          </a:p>
          <a:p>
            <a:pPr marL="365760" lvl="1" indent="0">
              <a:buNone/>
            </a:pPr>
            <a:r>
              <a:rPr lang="en-US" altLang="zh-TW" dirty="0"/>
              <a:t>        print</a:t>
            </a:r>
            <a:r>
              <a:rPr lang="en-US" altLang="zh-TW" dirty="0" smtClean="0"/>
              <a:t>("loop")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跳脫，所以都不會顯示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print()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64894" r="84219" b="3713"/>
          <a:stretch/>
        </p:blipFill>
        <p:spPr bwMode="auto">
          <a:xfrm>
            <a:off x="3563888" y="5056479"/>
            <a:ext cx="1440160" cy="178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038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50</TotalTime>
  <Words>585</Words>
  <Application>Microsoft Office PowerPoint</Application>
  <PresentationFormat>如螢幕大小 (4:3)</PresentationFormat>
  <Paragraphs>127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圖釘</vt:lpstr>
      <vt:lpstr>for 迴圈</vt:lpstr>
      <vt:lpstr>學習目標</vt:lpstr>
      <vt:lpstr>for 迴圈</vt:lpstr>
      <vt:lpstr>for 單迴圈</vt:lpstr>
      <vt:lpstr>for 雙迴圈</vt:lpstr>
      <vt:lpstr>break、 continue應用</vt:lpstr>
      <vt:lpstr>break、 continue應用</vt:lpstr>
      <vt:lpstr>break</vt:lpstr>
      <vt:lpstr>continue</vt:lpstr>
      <vt:lpstr>for應用於串列</vt:lpstr>
      <vt:lpstr>for應用於字串</vt:lpstr>
      <vt:lpstr>for應用於字串</vt:lpstr>
      <vt:lpstr>for應用於串列</vt:lpstr>
      <vt:lpstr>for應用於串列</vt:lpstr>
      <vt:lpstr>for應用於串列</vt:lpstr>
      <vt:lpstr>資料來源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陳述句</dc:title>
  <dc:creator>weng1</dc:creator>
  <cp:lastModifiedBy>weng</cp:lastModifiedBy>
  <cp:revision>35</cp:revision>
  <dcterms:created xsi:type="dcterms:W3CDTF">2015-07-21T05:59:39Z</dcterms:created>
  <dcterms:modified xsi:type="dcterms:W3CDTF">2015-08-17T06:52:58Z</dcterms:modified>
</cp:coreProperties>
</file>