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68" r:id="rId3"/>
    <p:sldId id="258" r:id="rId4"/>
    <p:sldId id="259" r:id="rId5"/>
    <p:sldId id="277" r:id="rId6"/>
    <p:sldId id="271" r:id="rId7"/>
    <p:sldId id="261" r:id="rId8"/>
    <p:sldId id="276" r:id="rId9"/>
    <p:sldId id="274" r:id="rId10"/>
    <p:sldId id="273" r:id="rId11"/>
    <p:sldId id="275" r:id="rId12"/>
    <p:sldId id="263" r:id="rId13"/>
    <p:sldId id="264" r:id="rId14"/>
    <p:sldId id="278" r:id="rId15"/>
    <p:sldId id="280" r:id="rId16"/>
    <p:sldId id="265" r:id="rId17"/>
    <p:sldId id="282" r:id="rId18"/>
    <p:sldId id="279" r:id="rId19"/>
    <p:sldId id="266" r:id="rId20"/>
    <p:sldId id="281" r:id="rId21"/>
    <p:sldId id="269" r:id="rId22"/>
    <p:sldId id="283" r:id="rId23"/>
    <p:sldId id="28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BCB73-3DC1-4CA7-A7E0-D38691B1F22C}" type="datetimeFigureOut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E2BC2-095A-4907-A0E0-586A04F59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35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776BC48-BEA7-4260-B3F7-73EA266CE7AE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44CF-49CA-4FBD-84E4-C5E0668F7872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30F-AF3C-419B-9FA3-BCF102C0C34F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5F40-CEA6-4A27-88F0-0BBDC42FDB16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1C4-F2AF-4AC3-9CBF-5C486A2AA25B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48F0-65C8-4F4F-9909-EEAF616968FF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3E9A-874E-4C6B-9073-A2C850724DF9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59F4-738E-4B4B-864C-4761C49869D4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F8C8-EF85-48D5-95A2-E4C3740B92BF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935CA77-C64D-432F-9FEA-BB0DDDD301A7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A6D497-7153-4ACD-9A0E-0738D7484FE9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6C15010-A7F3-4ABF-9E64-552C15B52DC8}" type="datetime1">
              <a:rPr lang="zh-TW" altLang="en-US" smtClean="0"/>
              <a:t>2015/8/13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63BEB8A-4C23-4E45-A6CC-95DF69F520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doc.com/pythontutorial3/introduction.html" TargetMode="External"/><Relationship Id="rId2" Type="http://schemas.openxmlformats.org/officeDocument/2006/relationships/hyperlink" Target="http://openhome.cc/Gossip/Python/IOAB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oing.blogspot.tw/2011/01/python-operator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/>
              <a:t>迴圈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4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while</a:t>
            </a:r>
            <a:r>
              <a:rPr lang="zh-TW" altLang="en-US" dirty="0" smtClean="0"/>
              <a:t>為範例</a:t>
            </a:r>
            <a:r>
              <a:rPr lang="en-US" altLang="zh-TW" dirty="0" smtClean="0"/>
              <a:t>: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count = 0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while (count&lt;5):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en-US" altLang="zh-TW" dirty="0">
                <a:solidFill>
                  <a:srgbClr val="FF0000"/>
                </a:solidFill>
              </a:rPr>
              <a:t>0~4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    print ("The count is:", count)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    count = count + 1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顯示完數字</a:t>
            </a:r>
            <a:r>
              <a:rPr lang="zh-TW" altLang="en-US" dirty="0" smtClean="0">
                <a:solidFill>
                  <a:srgbClr val="FF0000"/>
                </a:solidFill>
              </a:rPr>
              <a:t>後顯示</a:t>
            </a:r>
            <a:r>
              <a:rPr lang="en-US" altLang="zh-TW" dirty="0">
                <a:solidFill>
                  <a:srgbClr val="FF0000"/>
                </a:solidFill>
              </a:rPr>
              <a:t>Good bye!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print ("Good bye</a:t>
            </a:r>
            <a:r>
              <a:rPr lang="en-US" altLang="zh-TW" dirty="0" smtClean="0"/>
              <a:t>!")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Font typeface="Arial" pitchFamily="34" charset="0"/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76039" r="76860" b="4848"/>
          <a:stretch/>
        </p:blipFill>
        <p:spPr bwMode="auto">
          <a:xfrm>
            <a:off x="1907704" y="5526756"/>
            <a:ext cx="1419226" cy="13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為範例</a:t>
            </a:r>
            <a:r>
              <a:rPr lang="en-US" altLang="zh-TW" dirty="0"/>
              <a:t>: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for count in range(0,5</a:t>
            </a:r>
            <a:r>
              <a:rPr lang="en-US" altLang="zh-TW" dirty="0" smtClean="0"/>
              <a:t>):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0~4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    print ("The count is:", count</a:t>
            </a:r>
            <a:r>
              <a:rPr lang="en-US" altLang="zh-TW" dirty="0" smtClean="0"/>
              <a:t>)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顯示完數字後顯示</a:t>
            </a:r>
            <a:r>
              <a:rPr lang="en-US" altLang="zh-TW" dirty="0">
                <a:solidFill>
                  <a:srgbClr val="FF0000"/>
                </a:solidFill>
              </a:rPr>
              <a:t>Good bye!</a:t>
            </a:r>
            <a:endParaRPr lang="en-US" altLang="zh-TW" dirty="0"/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print ("Good bye</a:t>
            </a:r>
            <a:r>
              <a:rPr lang="en-US" altLang="zh-TW" dirty="0" smtClean="0"/>
              <a:t>!")</a:t>
            </a:r>
          </a:p>
          <a:p>
            <a:pPr marL="365760" lvl="1" indent="0">
              <a:buFont typeface="Arial" pitchFamily="34" charset="0"/>
              <a:buNone/>
            </a:pPr>
            <a:endParaRPr lang="en-US" altLang="zh-TW" dirty="0"/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76039" r="76860" b="4848"/>
          <a:stretch/>
        </p:blipFill>
        <p:spPr bwMode="auto">
          <a:xfrm>
            <a:off x="1691680" y="5085184"/>
            <a:ext cx="1419226" cy="13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zh-TW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搭配</a:t>
            </a: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zh-TW" alt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應用</a:t>
            </a:r>
            <a:endParaRPr lang="zh-TW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以下範例，可以讓使用者重複輸入數值，直到條件式成立，才會跳脫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0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搭配</a:t>
            </a:r>
            <a:r>
              <a:rPr lang="en-US" altLang="zh-TW" dirty="0"/>
              <a:t>break</a:t>
            </a:r>
            <a:r>
              <a:rPr lang="zh-TW" altLang="en-US" dirty="0"/>
              <a:t>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while(1):</a:t>
            </a:r>
          </a:p>
          <a:p>
            <a:pPr marL="365760" lvl="1" indent="0">
              <a:buNone/>
            </a:pPr>
            <a:r>
              <a:rPr lang="en-US" altLang="zh-TW" dirty="0"/>
              <a:t>    guess=</a:t>
            </a:r>
            <a:r>
              <a:rPr lang="en-US" altLang="zh-TW" dirty="0" err="1"/>
              <a:t>int</a:t>
            </a:r>
            <a:r>
              <a:rPr lang="en-US" altLang="zh-TW" dirty="0"/>
              <a:t> (input("</a:t>
            </a:r>
            <a:r>
              <a:rPr lang="zh-TW" altLang="en-US" dirty="0"/>
              <a:t>請猜數字</a:t>
            </a:r>
            <a:r>
              <a:rPr lang="en-US" altLang="zh-TW" dirty="0"/>
              <a:t>")) </a:t>
            </a:r>
          </a:p>
          <a:p>
            <a:pPr marL="365760" lvl="1" indent="0">
              <a:buNone/>
            </a:pPr>
            <a:r>
              <a:rPr lang="en-US" altLang="zh-TW" dirty="0"/>
              <a:t>    print(guess)</a:t>
            </a:r>
          </a:p>
          <a:p>
            <a:pPr marL="365760" lvl="1" indent="0">
              <a:buNone/>
            </a:pPr>
            <a:r>
              <a:rPr lang="en-US" altLang="zh-TW" dirty="0"/>
              <a:t>    if(guess==5):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條件成立跳脫迴圈</a:t>
            </a:r>
          </a:p>
          <a:p>
            <a:pPr marL="365760" lvl="1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break;</a:t>
            </a:r>
          </a:p>
          <a:p>
            <a:pPr marL="365760" lvl="1" indent="0">
              <a:buNone/>
            </a:pPr>
            <a:r>
              <a:rPr lang="en-US" altLang="zh-TW" dirty="0"/>
              <a:t>print("OVER\n")</a:t>
            </a:r>
          </a:p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68997" r="87415" b="7279"/>
          <a:stretch/>
        </p:blipFill>
        <p:spPr bwMode="auto">
          <a:xfrm>
            <a:off x="3347864" y="5163358"/>
            <a:ext cx="1152128" cy="162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52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以下以</a:t>
            </a:r>
            <a:r>
              <a:rPr lang="zh-TW" altLang="en-US" dirty="0"/>
              <a:t>猜</a:t>
            </a:r>
            <a:r>
              <a:rPr lang="zh-TW" altLang="en-US" dirty="0" smtClean="0"/>
              <a:t>數字作為範例，以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if…else…</a:t>
            </a:r>
            <a:r>
              <a:rPr lang="zh-TW" altLang="en-US" dirty="0" smtClean="0"/>
              <a:t>和亂數產生器，建立一支</a:t>
            </a:r>
            <a:r>
              <a:rPr lang="zh-TW" altLang="en-US" dirty="0"/>
              <a:t>猜</a:t>
            </a:r>
            <a:r>
              <a:rPr lang="zh-TW" altLang="en-US" dirty="0" smtClean="0"/>
              <a:t>數字的小遊戲。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8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772816"/>
            <a:ext cx="6196405" cy="4622111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/>
              <a:t>min=0</a:t>
            </a:r>
          </a:p>
          <a:p>
            <a:pPr marL="365760" lvl="1" indent="0">
              <a:buNone/>
            </a:pPr>
            <a:r>
              <a:rPr lang="en-US" altLang="zh-TW" sz="1400" dirty="0"/>
              <a:t>max=100</a:t>
            </a:r>
          </a:p>
          <a:p>
            <a:pPr marL="365760" lvl="1" indent="0">
              <a:buNone/>
            </a:pPr>
            <a:r>
              <a:rPr lang="en-US" altLang="zh-TW" sz="1400" dirty="0" err="1"/>
              <a:t>ans</a:t>
            </a:r>
            <a:r>
              <a:rPr lang="en-US" altLang="zh-TW" sz="1400" dirty="0"/>
              <a:t>=5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設定答案為</a:t>
            </a:r>
            <a:r>
              <a:rPr lang="en-US" altLang="zh-TW" sz="1400" dirty="0">
                <a:solidFill>
                  <a:srgbClr val="FF0000"/>
                </a:solidFill>
              </a:rPr>
              <a:t>5</a:t>
            </a:r>
          </a:p>
          <a:p>
            <a:pPr marL="365760" lvl="1" indent="0">
              <a:buNone/>
            </a:pPr>
            <a:r>
              <a:rPr lang="en-US" altLang="zh-TW" sz="1400" dirty="0"/>
              <a:t>while(1):</a:t>
            </a:r>
          </a:p>
          <a:p>
            <a:pPr marL="365760" lvl="1" indent="0">
              <a:buNone/>
            </a:pPr>
            <a:r>
              <a:rPr lang="en-US" altLang="zh-TW" sz="1400" dirty="0"/>
              <a:t>    print("</a:t>
            </a:r>
            <a:r>
              <a:rPr lang="zh-TW" altLang="en-US" sz="1400" dirty="0"/>
              <a:t>請猜數字</a:t>
            </a:r>
            <a:r>
              <a:rPr lang="en-US" altLang="zh-TW" sz="1400" dirty="0"/>
              <a:t>")</a:t>
            </a:r>
          </a:p>
          <a:p>
            <a:pPr marL="365760" lvl="1" indent="0">
              <a:buNone/>
            </a:pPr>
            <a:r>
              <a:rPr lang="en-US" altLang="zh-TW" sz="1400" dirty="0"/>
              <a:t>    print(min, "~",max)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顯示最大到最小範圍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/>
              <a:t>    guess=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(input())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讀取輸入數字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/>
              <a:t>    if(guess==</a:t>
            </a:r>
            <a:r>
              <a:rPr lang="en-US" altLang="zh-TW" sz="1400" dirty="0" err="1"/>
              <a:t>ans</a:t>
            </a:r>
            <a:r>
              <a:rPr lang="en-US" altLang="zh-TW" sz="1400" dirty="0"/>
              <a:t>):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如果猜對跳出迴圈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/>
              <a:t>        print("</a:t>
            </a:r>
            <a:r>
              <a:rPr lang="zh-TW" altLang="en-US" sz="1400" dirty="0"/>
              <a:t>答對了</a:t>
            </a:r>
            <a:r>
              <a:rPr lang="en-US" altLang="zh-TW" sz="1400" dirty="0"/>
              <a:t>")</a:t>
            </a:r>
          </a:p>
          <a:p>
            <a:pPr marL="365760" lvl="1" indent="0">
              <a:buNone/>
            </a:pPr>
            <a:r>
              <a:rPr lang="en-US" altLang="zh-TW" sz="1400" dirty="0"/>
              <a:t>        break;</a:t>
            </a:r>
          </a:p>
          <a:p>
            <a:pPr marL="365760" lvl="1" indent="0">
              <a:buNone/>
            </a:pPr>
            <a:r>
              <a:rPr lang="en-US" altLang="zh-TW" sz="1400" dirty="0"/>
              <a:t>    else: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猜錯繼續猜，且更新範圍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/>
              <a:t>        if(guess&gt;</a:t>
            </a:r>
            <a:r>
              <a:rPr lang="en-US" altLang="zh-TW" sz="1400" dirty="0" err="1"/>
              <a:t>ans</a:t>
            </a:r>
            <a:r>
              <a:rPr lang="en-US" altLang="zh-TW" sz="1400" dirty="0"/>
              <a:t>):</a:t>
            </a:r>
          </a:p>
          <a:p>
            <a:pPr marL="365760" lvl="1" indent="0">
              <a:buNone/>
            </a:pPr>
            <a:r>
              <a:rPr lang="en-US" altLang="zh-TW" sz="1400" dirty="0"/>
              <a:t>            max=guess</a:t>
            </a:r>
          </a:p>
          <a:p>
            <a:pPr marL="365760" lvl="1" indent="0">
              <a:buNone/>
            </a:pPr>
            <a:r>
              <a:rPr lang="en-US" altLang="zh-TW" sz="1400" dirty="0"/>
              <a:t>        else:</a:t>
            </a:r>
          </a:p>
          <a:p>
            <a:pPr marL="365760" lvl="1" indent="0">
              <a:buNone/>
            </a:pPr>
            <a:r>
              <a:rPr lang="en-US" altLang="zh-TW" sz="1400" dirty="0"/>
              <a:t>            min=guess</a:t>
            </a:r>
          </a:p>
          <a:p>
            <a:pPr marL="365760" lvl="1" indent="0">
              <a:buNone/>
            </a:pPr>
            <a:r>
              <a:rPr lang="en-US" altLang="zh-TW" sz="1400" dirty="0"/>
              <a:t>print("</a:t>
            </a:r>
            <a:r>
              <a:rPr lang="zh-TW" altLang="en-US" sz="1400" dirty="0"/>
              <a:t>遊戲結束</a:t>
            </a:r>
            <a:r>
              <a:rPr lang="en-US" altLang="zh-TW" sz="1400" dirty="0"/>
              <a:t>")</a:t>
            </a:r>
          </a:p>
          <a:p>
            <a:pPr marL="0" indent="0">
              <a:buNone/>
            </a:pPr>
            <a:r>
              <a:rPr lang="en-US" altLang="zh-TW" sz="1100" dirty="0"/>
              <a:t> </a:t>
            </a:r>
            <a:endParaRPr lang="zh-TW" altLang="en-US" sz="11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1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zh-TW" altLang="en-US" dirty="0" smtClean="0"/>
              <a:t>範例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66759" r="85036" b="4017"/>
          <a:stretch/>
        </p:blipFill>
        <p:spPr bwMode="auto">
          <a:xfrm>
            <a:off x="3635896" y="2636912"/>
            <a:ext cx="1656184" cy="283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1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亂數產生器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以上範例，答案都已經設定好</a:t>
            </a:r>
            <a:r>
              <a:rPr lang="zh-TW" altLang="en-US" smtClean="0"/>
              <a:t>了，為了避免答案都是一樣的，</a:t>
            </a:r>
            <a:r>
              <a:rPr lang="zh-TW" altLang="en-US" dirty="0" smtClean="0"/>
              <a:t>所以以下範例，介紹亂數產生器的使用方式。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84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亂數產生器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615440" y="22716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載入函式庫</a:t>
            </a:r>
            <a:r>
              <a:rPr lang="en-US" altLang="zh-TW" dirty="0">
                <a:solidFill>
                  <a:srgbClr val="FF0000"/>
                </a:solidFill>
              </a:rPr>
              <a:t>(library)</a:t>
            </a:r>
          </a:p>
          <a:p>
            <a:pPr marL="365760" lvl="1" indent="0">
              <a:buNone/>
            </a:pPr>
            <a:r>
              <a:rPr lang="en-US" altLang="zh-TW" dirty="0"/>
              <a:t>from random import </a:t>
            </a:r>
            <a:r>
              <a:rPr lang="en-US" altLang="zh-TW" dirty="0" err="1"/>
              <a:t>randint</a:t>
            </a:r>
            <a:r>
              <a:rPr lang="en-US" altLang="zh-TW" dirty="0"/>
              <a:t> 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亂數產生</a:t>
            </a:r>
            <a:r>
              <a:rPr lang="en-US" altLang="zh-TW" dirty="0">
                <a:solidFill>
                  <a:srgbClr val="FF0000"/>
                </a:solidFill>
              </a:rPr>
              <a:t>5~10</a:t>
            </a:r>
            <a:r>
              <a:rPr lang="zh-TW" altLang="en-US" dirty="0">
                <a:solidFill>
                  <a:srgbClr val="FF0000"/>
                </a:solidFill>
              </a:rPr>
              <a:t>的數值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包括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和</a:t>
            </a:r>
            <a:r>
              <a:rPr lang="en-US" altLang="zh-TW" dirty="0">
                <a:solidFill>
                  <a:srgbClr val="FF0000"/>
                </a:solidFill>
              </a:rPr>
              <a:t>10)</a:t>
            </a:r>
          </a:p>
          <a:p>
            <a:pPr marL="365760" lvl="1" indent="0">
              <a:buNone/>
            </a:pPr>
            <a:r>
              <a:rPr lang="en-US" altLang="zh-TW" dirty="0" err="1"/>
              <a:t>ans</a:t>
            </a:r>
            <a:r>
              <a:rPr lang="en-US" altLang="zh-TW" dirty="0"/>
              <a:t>=(</a:t>
            </a:r>
            <a:r>
              <a:rPr lang="en-US" altLang="zh-TW" dirty="0" err="1"/>
              <a:t>randint</a:t>
            </a:r>
            <a:r>
              <a:rPr lang="en-US" altLang="zh-TW" dirty="0"/>
              <a:t>(5,10))</a:t>
            </a:r>
          </a:p>
          <a:p>
            <a:pPr marL="365760" lvl="1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ans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執行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89197" r="90292" b="3047"/>
          <a:stretch/>
        </p:blipFill>
        <p:spPr bwMode="auto">
          <a:xfrm>
            <a:off x="2133278" y="5337801"/>
            <a:ext cx="792088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74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zh-TW" altLang="en-US" dirty="0" smtClean="0"/>
              <a:t>範例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15440" y="1916832"/>
            <a:ext cx="6196405" cy="44697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400" dirty="0" smtClean="0"/>
              <a:t>範例</a:t>
            </a:r>
            <a:r>
              <a:rPr lang="en-US" altLang="zh-TW" sz="3400" dirty="0" smtClean="0"/>
              <a:t>:</a:t>
            </a:r>
          </a:p>
          <a:p>
            <a:pPr marL="365760" lvl="1" indent="0">
              <a:buNone/>
            </a:pPr>
            <a:r>
              <a:rPr lang="en-US" altLang="zh-TW" sz="2000" dirty="0"/>
              <a:t>from random import </a:t>
            </a:r>
            <a:r>
              <a:rPr lang="en-US" altLang="zh-TW" sz="2000" dirty="0" err="1"/>
              <a:t>randint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載入函式庫</a:t>
            </a:r>
            <a:r>
              <a:rPr lang="en-US" altLang="zh-TW" sz="2000" dirty="0">
                <a:solidFill>
                  <a:srgbClr val="FF0000"/>
                </a:solidFill>
              </a:rPr>
              <a:t>(library)</a:t>
            </a:r>
          </a:p>
          <a:p>
            <a:pPr marL="365760" lvl="1" indent="0">
              <a:buNone/>
            </a:pPr>
            <a:r>
              <a:rPr lang="en-US" altLang="zh-TW" sz="2000" dirty="0" err="1"/>
              <a:t>ans</a:t>
            </a:r>
            <a:r>
              <a:rPr lang="en-US" altLang="zh-TW" sz="2000" dirty="0"/>
              <a:t>=</a:t>
            </a:r>
            <a:r>
              <a:rPr lang="en-US" altLang="zh-TW" sz="2000" dirty="0" err="1"/>
              <a:t>randint</a:t>
            </a:r>
            <a:r>
              <a:rPr lang="en-US" altLang="zh-TW" sz="2000" dirty="0"/>
              <a:t>(1,100)</a:t>
            </a:r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亂數產生</a:t>
            </a:r>
            <a:r>
              <a:rPr lang="en-US" altLang="zh-TW" sz="2000" dirty="0">
                <a:solidFill>
                  <a:srgbClr val="FF0000"/>
                </a:solidFill>
              </a:rPr>
              <a:t>1~100</a:t>
            </a:r>
            <a:r>
              <a:rPr lang="zh-TW" altLang="en-US" sz="2000" dirty="0">
                <a:solidFill>
                  <a:srgbClr val="FF0000"/>
                </a:solidFill>
              </a:rPr>
              <a:t>的數值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000" dirty="0"/>
              <a:t>min=0</a:t>
            </a:r>
          </a:p>
          <a:p>
            <a:pPr marL="365760" lvl="1" indent="0">
              <a:buNone/>
            </a:pPr>
            <a:r>
              <a:rPr lang="en-US" altLang="zh-TW" sz="2000" dirty="0"/>
              <a:t>max=100</a:t>
            </a:r>
          </a:p>
          <a:p>
            <a:pPr marL="365760" lvl="1" indent="0">
              <a:buNone/>
            </a:pPr>
            <a:r>
              <a:rPr lang="en-US" altLang="zh-TW" sz="2000" dirty="0"/>
              <a:t>print("</a:t>
            </a:r>
            <a:r>
              <a:rPr lang="zh-TW" altLang="en-US" sz="2000" dirty="0"/>
              <a:t>答案為</a:t>
            </a:r>
            <a:r>
              <a:rPr lang="en-US" altLang="zh-TW" sz="2000" dirty="0"/>
              <a:t>:",</a:t>
            </a:r>
            <a:r>
              <a:rPr lang="en-US" altLang="zh-TW" sz="2000" dirty="0" err="1"/>
              <a:t>ans</a:t>
            </a:r>
            <a:r>
              <a:rPr lang="en-US" altLang="zh-TW" sz="20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000" dirty="0" smtClean="0"/>
              <a:t>while(1</a:t>
            </a:r>
            <a:r>
              <a:rPr lang="en-US" altLang="zh-TW" sz="2000" dirty="0"/>
              <a:t>):</a:t>
            </a:r>
          </a:p>
          <a:p>
            <a:pPr marL="365760" lvl="1" indent="0">
              <a:buNone/>
            </a:pPr>
            <a:r>
              <a:rPr lang="en-US" altLang="zh-TW" sz="2000" dirty="0"/>
              <a:t>    print("</a:t>
            </a:r>
            <a:r>
              <a:rPr lang="zh-TW" altLang="en-US" sz="2000" dirty="0"/>
              <a:t>請猜數字</a:t>
            </a:r>
            <a:r>
              <a:rPr lang="en-US" altLang="zh-TW" sz="2000" dirty="0"/>
              <a:t>")</a:t>
            </a:r>
          </a:p>
          <a:p>
            <a:pPr marL="365760" lvl="1" indent="0">
              <a:buNone/>
            </a:pPr>
            <a:r>
              <a:rPr lang="en-US" altLang="zh-TW" sz="2000" dirty="0"/>
              <a:t>    print(</a:t>
            </a:r>
            <a:r>
              <a:rPr lang="en-US" altLang="zh-TW" sz="2000" dirty="0" err="1"/>
              <a:t>min,"~",max</a:t>
            </a:r>
            <a:r>
              <a:rPr lang="en-US" altLang="zh-TW" sz="2000" dirty="0"/>
              <a:t>)</a:t>
            </a:r>
            <a:r>
              <a:rPr lang="en-US" altLang="zh-TW" sz="2000" dirty="0">
                <a:solidFill>
                  <a:srgbClr val="FF0000"/>
                </a:solidFill>
              </a:rPr>
              <a:t> #</a:t>
            </a:r>
            <a:r>
              <a:rPr lang="zh-TW" altLang="en-US" sz="2000" dirty="0">
                <a:solidFill>
                  <a:srgbClr val="FF0000"/>
                </a:solidFill>
              </a:rPr>
              <a:t>顯示最大到最小範圍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    guess=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(input())</a:t>
            </a:r>
            <a:r>
              <a:rPr lang="en-US" altLang="zh-TW" sz="2000" dirty="0">
                <a:solidFill>
                  <a:srgbClr val="FF0000"/>
                </a:solidFill>
              </a:rPr>
              <a:t> #</a:t>
            </a:r>
            <a:r>
              <a:rPr lang="zh-TW" altLang="en-US" sz="2000" dirty="0">
                <a:solidFill>
                  <a:srgbClr val="FF0000"/>
                </a:solidFill>
              </a:rPr>
              <a:t>讀取輸入數字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    if(guess==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):</a:t>
            </a:r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如果猜對跳出迴圈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        print("</a:t>
            </a:r>
            <a:r>
              <a:rPr lang="zh-TW" altLang="en-US" sz="2000" dirty="0"/>
              <a:t>答對了</a:t>
            </a:r>
            <a:r>
              <a:rPr lang="en-US" altLang="zh-TW" sz="2000" dirty="0"/>
              <a:t>")</a:t>
            </a:r>
          </a:p>
          <a:p>
            <a:pPr marL="365760" lvl="1" indent="0">
              <a:buNone/>
            </a:pPr>
            <a:r>
              <a:rPr lang="en-US" altLang="zh-TW" sz="2000" dirty="0"/>
              <a:t>        break;</a:t>
            </a:r>
          </a:p>
          <a:p>
            <a:pPr marL="365760" lvl="1" indent="0">
              <a:buNone/>
            </a:pPr>
            <a:r>
              <a:rPr lang="en-US" altLang="zh-TW" sz="2000" dirty="0"/>
              <a:t>    else:</a:t>
            </a:r>
          </a:p>
          <a:p>
            <a:pPr marL="365760" lvl="1" indent="0">
              <a:buNone/>
            </a:pPr>
            <a:r>
              <a:rPr lang="en-US" altLang="zh-TW" sz="2000" dirty="0"/>
              <a:t>        if(guess&gt;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):</a:t>
            </a:r>
            <a:r>
              <a:rPr lang="en-US" altLang="zh-TW" sz="2000" dirty="0">
                <a:solidFill>
                  <a:srgbClr val="FF0000"/>
                </a:solidFill>
              </a:rPr>
              <a:t>#</a:t>
            </a:r>
            <a:r>
              <a:rPr lang="zh-TW" altLang="en-US" sz="2000" dirty="0">
                <a:solidFill>
                  <a:srgbClr val="FF0000"/>
                </a:solidFill>
              </a:rPr>
              <a:t>猜錯繼續猜，且更新範圍</a:t>
            </a:r>
            <a:endParaRPr lang="en-US" altLang="zh-TW" sz="2000" dirty="0"/>
          </a:p>
          <a:p>
            <a:pPr marL="365760" lvl="1" indent="0">
              <a:buNone/>
            </a:pPr>
            <a:r>
              <a:rPr lang="en-US" altLang="zh-TW" sz="2000" dirty="0"/>
              <a:t>            max=guess</a:t>
            </a:r>
          </a:p>
          <a:p>
            <a:pPr marL="365760" lvl="1" indent="0">
              <a:buNone/>
            </a:pPr>
            <a:r>
              <a:rPr lang="en-US" altLang="zh-TW" sz="2000" dirty="0"/>
              <a:t>        else:</a:t>
            </a:r>
          </a:p>
          <a:p>
            <a:pPr marL="365760" lvl="1" indent="0">
              <a:buNone/>
            </a:pPr>
            <a:r>
              <a:rPr lang="en-US" altLang="zh-TW" sz="2000" dirty="0"/>
              <a:t>            min=guess</a:t>
            </a:r>
          </a:p>
          <a:p>
            <a:pPr marL="365760" lvl="1" indent="0">
              <a:buNone/>
            </a:pPr>
            <a:r>
              <a:rPr lang="en-US" altLang="zh-TW" sz="2000" dirty="0"/>
              <a:t>print("</a:t>
            </a:r>
            <a:r>
              <a:rPr lang="zh-TW" altLang="en-US" sz="2000" dirty="0"/>
              <a:t>遊戲結束</a:t>
            </a:r>
            <a:r>
              <a:rPr lang="en-US" altLang="zh-TW" sz="2000" dirty="0" smtClean="0"/>
              <a:t>")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0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while</a:t>
            </a:r>
            <a:r>
              <a:rPr lang="zh-TW" altLang="en-US" dirty="0"/>
              <a:t>迴圈基本</a:t>
            </a:r>
            <a:r>
              <a:rPr lang="zh-TW" altLang="en-US" dirty="0" smtClean="0"/>
              <a:t>使用方式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for</a:t>
            </a:r>
            <a:r>
              <a:rPr lang="zh-TW" altLang="en-US" dirty="0"/>
              <a:t>迴圈與</a:t>
            </a:r>
            <a:r>
              <a:rPr lang="en-US" altLang="zh-TW" dirty="0" smtClean="0"/>
              <a:t>while</a:t>
            </a:r>
            <a:r>
              <a:rPr lang="zh-TW" altLang="en-US" dirty="0"/>
              <a:t>迴圈比較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 smtClean="0"/>
              <a:t>while</a:t>
            </a:r>
            <a:r>
              <a:rPr lang="zh-TW" altLang="en-US" dirty="0"/>
              <a:t>迴圈搭配</a:t>
            </a:r>
            <a:r>
              <a:rPr lang="en-US" altLang="zh-TW" dirty="0"/>
              <a:t>break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亂數</a:t>
            </a:r>
            <a:r>
              <a:rPr lang="zh-TW" altLang="en-US" dirty="0" smtClean="0"/>
              <a:t>產生器的</a:t>
            </a:r>
            <a:r>
              <a:rPr lang="zh-TW" altLang="en-US" dirty="0"/>
              <a:t>使用方式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8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zh-TW" altLang="en-US" dirty="0" smtClean="0"/>
              <a:t>範例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64820" r="85036" b="3878"/>
          <a:stretch/>
        </p:blipFill>
        <p:spPr bwMode="auto">
          <a:xfrm>
            <a:off x="3347864" y="2680717"/>
            <a:ext cx="1434648" cy="348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1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資料</a:t>
            </a:r>
            <a:r>
              <a:rPr lang="zh-TW" altLang="en-US" dirty="0" smtClean="0"/>
              <a:t>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openhome.cc/Gossip/Python/IOABC.html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www.pythondoc.com/pythontutorial3/introduction.html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pydoing.blogspot.tw/2011/01/python-operator.html</a:t>
            </a:r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深入淺出程式設計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設計一個程式，可以讓使用者一直選擇，當輸入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，輸入兩個數字後，顯示兩數</a:t>
            </a:r>
            <a:r>
              <a:rPr lang="zh-TW" altLang="en-US" dirty="0"/>
              <a:t>相加，當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2</a:t>
            </a:r>
            <a:r>
              <a:rPr lang="zh-TW" altLang="en-US" dirty="0"/>
              <a:t> ，輸入兩個</a:t>
            </a:r>
            <a:r>
              <a:rPr lang="zh-TW" altLang="en-US" dirty="0" smtClean="0"/>
              <a:t>數字</a:t>
            </a:r>
            <a:r>
              <a:rPr lang="zh-TW" altLang="en-US" dirty="0"/>
              <a:t>後</a:t>
            </a:r>
            <a:r>
              <a:rPr lang="zh-TW" altLang="en-US" dirty="0" smtClean="0"/>
              <a:t>，顯示</a:t>
            </a:r>
            <a:r>
              <a:rPr lang="zh-TW" altLang="en-US" dirty="0"/>
              <a:t>兩數</a:t>
            </a:r>
            <a:r>
              <a:rPr lang="zh-TW" altLang="en-US" dirty="0" smtClean="0"/>
              <a:t>相減，當輸入</a:t>
            </a:r>
            <a:r>
              <a:rPr lang="en-US" altLang="zh-TW" dirty="0" smtClean="0"/>
              <a:t>3</a:t>
            </a:r>
            <a:r>
              <a:rPr lang="zh-TW" altLang="en-US" dirty="0"/>
              <a:t> ，輸入兩個數字</a:t>
            </a:r>
            <a:r>
              <a:rPr lang="zh-TW" altLang="en-US" dirty="0" smtClean="0"/>
              <a:t>後，顯示</a:t>
            </a:r>
            <a:r>
              <a:rPr lang="zh-TW" altLang="en-US" dirty="0"/>
              <a:t>兩數</a:t>
            </a:r>
            <a:r>
              <a:rPr lang="zh-TW" altLang="en-US" dirty="0" smtClean="0"/>
              <a:t>相乘，當輸入</a:t>
            </a:r>
            <a:r>
              <a:rPr lang="en-US" altLang="zh-TW" dirty="0" smtClean="0"/>
              <a:t>4</a:t>
            </a:r>
            <a:r>
              <a:rPr lang="zh-TW" altLang="en-US" dirty="0"/>
              <a:t> ，輸入兩個數字</a:t>
            </a:r>
            <a:r>
              <a:rPr lang="zh-TW" altLang="en-US" dirty="0" smtClean="0"/>
              <a:t>後，顯示</a:t>
            </a:r>
            <a:r>
              <a:rPr lang="zh-TW" altLang="en-US" dirty="0"/>
              <a:t>兩數</a:t>
            </a:r>
            <a:r>
              <a:rPr lang="zh-TW" altLang="en-US" dirty="0" smtClean="0"/>
              <a:t>相除，直到輸入</a:t>
            </a:r>
            <a:r>
              <a:rPr lang="en-US" altLang="zh-TW" dirty="0" smtClean="0"/>
              <a:t>-1</a:t>
            </a:r>
            <a:r>
              <a:rPr lang="zh-TW" altLang="en-US" dirty="0" smtClean="0"/>
              <a:t>跳出迴圈，並且</a:t>
            </a:r>
            <a:r>
              <a:rPr lang="zh-TW" altLang="en-US" smtClean="0"/>
              <a:t>顯示</a:t>
            </a:r>
            <a:r>
              <a:rPr lang="zh-TW" altLang="en-US" smtClean="0"/>
              <a:t>結束 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263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使用者輸入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4</a:t>
            </a:r>
          </a:p>
          <a:p>
            <a:pPr marL="0" indent="0">
              <a:buNone/>
            </a:pPr>
            <a:r>
              <a:rPr lang="en-US" altLang="zh-TW" dirty="0" smtClean="0"/>
              <a:t>   2</a:t>
            </a:r>
          </a:p>
          <a:p>
            <a:pPr marL="0" indent="0">
              <a:buNone/>
            </a:pPr>
            <a:r>
              <a:rPr lang="en-US" altLang="zh-TW" dirty="0" smtClean="0"/>
              <a:t>   10</a:t>
            </a:r>
          </a:p>
          <a:p>
            <a:pPr marL="0" indent="0">
              <a:buNone/>
            </a:pPr>
            <a:r>
              <a:rPr lang="en-US" altLang="zh-TW" dirty="0" smtClean="0"/>
              <a:t>   -1</a:t>
            </a:r>
          </a:p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  <a:r>
              <a:rPr lang="en-US" altLang="zh-TW" dirty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EB8A-4C23-4E45-A6CC-95DF69F5205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53478" r="77262" b="2999"/>
          <a:stretch/>
        </p:blipFill>
        <p:spPr bwMode="auto">
          <a:xfrm>
            <a:off x="3491880" y="4059245"/>
            <a:ext cx="1296144" cy="279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41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也是</a:t>
            </a:r>
            <a:r>
              <a:rPr lang="zh-TW" altLang="en-US" dirty="0"/>
              <a:t>可以執行多次重複的</a:t>
            </a:r>
            <a:r>
              <a:rPr lang="zh-TW" altLang="en-US" dirty="0" smtClean="0"/>
              <a:t>事情，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for</a:t>
            </a:r>
            <a:r>
              <a:rPr lang="zh-TW" altLang="en-US" dirty="0" smtClean="0"/>
              <a:t>最大的不同是，</a:t>
            </a:r>
            <a:r>
              <a:rPr lang="en-US" altLang="zh-TW" dirty="0" smtClean="0"/>
              <a:t>for</a:t>
            </a:r>
            <a:r>
              <a:rPr lang="zh-TW" altLang="en-US" dirty="0" smtClean="0"/>
              <a:t>使用方式，一般</a:t>
            </a:r>
            <a:r>
              <a:rPr lang="zh-TW" altLang="en-US" dirty="0"/>
              <a:t>知道循環</a:t>
            </a:r>
            <a:r>
              <a:rPr lang="zh-TW" altLang="en-US" dirty="0" smtClean="0"/>
              <a:t>次數，但是</a:t>
            </a:r>
            <a:r>
              <a:rPr lang="en-US" altLang="zh-TW" dirty="0" smtClean="0"/>
              <a:t>while</a:t>
            </a:r>
            <a:r>
              <a:rPr lang="zh-TW" altLang="en-US" dirty="0"/>
              <a:t>循環一般不知道循環</a:t>
            </a:r>
            <a:r>
              <a:rPr lang="zh-TW" altLang="en-US" dirty="0" smtClean="0"/>
              <a:t>次數。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763688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使用方法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while </a:t>
            </a:r>
            <a:r>
              <a:rPr lang="en-US" altLang="zh-TW" dirty="0" smtClean="0"/>
              <a:t>(</a:t>
            </a:r>
            <a:r>
              <a:rPr lang="zh-TW" altLang="en-US" dirty="0"/>
              <a:t>條件式</a:t>
            </a:r>
            <a:r>
              <a:rPr lang="en-US" altLang="zh-TW" dirty="0" smtClean="0"/>
              <a:t>):</a:t>
            </a:r>
            <a:r>
              <a:rPr lang="en-US" altLang="zh-TW" dirty="0">
                <a:solidFill>
                  <a:srgbClr val="FF0000"/>
                </a:solidFill>
              </a:rPr>
              <a:t>#while</a:t>
            </a:r>
            <a:r>
              <a:rPr lang="zh-TW" altLang="en-US" dirty="0">
                <a:solidFill>
                  <a:srgbClr val="FF0000"/>
                </a:solidFill>
              </a:rPr>
              <a:t>迴圈執行</a:t>
            </a:r>
            <a:r>
              <a:rPr lang="zh-TW" altLang="en-US" dirty="0" smtClean="0">
                <a:solidFill>
                  <a:srgbClr val="FF0000"/>
                </a:solidFill>
              </a:rPr>
              <a:t>條件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7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以下兩個範例，想要說明，在</a:t>
            </a:r>
            <a:r>
              <a:rPr lang="en-US" altLang="zh-TW" dirty="0"/>
              <a:t>while</a:t>
            </a:r>
            <a:r>
              <a:rPr lang="zh-TW" altLang="en-US" dirty="0" smtClean="0"/>
              <a:t>陳述句中，不同的縮排，可能造成不同的輸出結果。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63688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1: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count = 0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while (count &lt; 9</a:t>
            </a:r>
            <a:r>
              <a:rPr lang="en-US" altLang="zh-TW" dirty="0" smtClean="0"/>
              <a:t>):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while</a:t>
            </a:r>
            <a:r>
              <a:rPr lang="zh-TW" altLang="en-US" dirty="0" smtClean="0">
                <a:solidFill>
                  <a:srgbClr val="FF0000"/>
                </a:solidFill>
              </a:rPr>
              <a:t>顯示</a:t>
            </a:r>
            <a:r>
              <a:rPr lang="en-US" altLang="zh-TW" dirty="0" smtClean="0">
                <a:solidFill>
                  <a:srgbClr val="FF0000"/>
                </a:solidFill>
              </a:rPr>
              <a:t>0~8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	print ("The count is:", count)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	count = count + </a:t>
            </a:r>
            <a:r>
              <a:rPr lang="en-US" altLang="zh-TW" dirty="0" smtClean="0"/>
              <a:t>1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顯示完數字後每次都顯示</a:t>
            </a:r>
            <a:r>
              <a:rPr lang="en-US" altLang="zh-TW" dirty="0">
                <a:solidFill>
                  <a:srgbClr val="FF0000"/>
                </a:solidFill>
              </a:rPr>
              <a:t>Good bye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pPr marL="365760" lvl="1" indent="0">
              <a:buFont typeface="Arial" pitchFamily="34" charset="0"/>
              <a:buNone/>
            </a:pPr>
            <a:r>
              <a:rPr lang="en-US" altLang="zh-TW" dirty="0"/>
              <a:t>	print ("Good bye!")</a:t>
            </a:r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63688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count = 0</a:t>
            </a:r>
          </a:p>
          <a:p>
            <a:pPr marL="365760" lvl="1" indent="0">
              <a:buNone/>
            </a:pPr>
            <a:r>
              <a:rPr lang="en-US" altLang="zh-TW" dirty="0"/>
              <a:t>while (count &lt; 9</a:t>
            </a:r>
            <a:r>
              <a:rPr lang="en-US" altLang="zh-TW" dirty="0" smtClean="0"/>
              <a:t>):</a:t>
            </a:r>
          </a:p>
          <a:p>
            <a:pPr marL="365760" lvl="1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zh-TW" altLang="en-US" dirty="0">
                <a:solidFill>
                  <a:srgbClr val="FF0000"/>
                </a:solidFill>
              </a:rPr>
              <a:t>顯示</a:t>
            </a:r>
            <a:r>
              <a:rPr lang="en-US" altLang="zh-TW" dirty="0" smtClean="0">
                <a:solidFill>
                  <a:srgbClr val="FF0000"/>
                </a:solidFill>
              </a:rPr>
              <a:t>0~8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	print ("The count is:", count)</a:t>
            </a:r>
          </a:p>
          <a:p>
            <a:pPr marL="365760" lvl="1" indent="0">
              <a:buNone/>
            </a:pPr>
            <a:r>
              <a:rPr lang="en-US" altLang="zh-TW" dirty="0"/>
              <a:t>	count = count + </a:t>
            </a:r>
            <a:r>
              <a:rPr lang="en-US" altLang="zh-TW" dirty="0" smtClean="0"/>
              <a:t>1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#while</a:t>
            </a:r>
            <a:r>
              <a:rPr lang="zh-TW" altLang="en-US" dirty="0" smtClean="0">
                <a:solidFill>
                  <a:srgbClr val="FF0000"/>
                </a:solidFill>
              </a:rPr>
              <a:t>迴圈執行完後顯示</a:t>
            </a:r>
            <a:r>
              <a:rPr lang="en-US" altLang="zh-TW" dirty="0">
                <a:solidFill>
                  <a:srgbClr val="FF0000"/>
                </a:solidFill>
              </a:rPr>
              <a:t>Good bye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print ("Good bye!")</a:t>
            </a:r>
          </a:p>
          <a:p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因為縮排的不同，造成不同的結果，錯誤的縮排，可能造成邏輯錯誤。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1" r="76566"/>
          <a:stretch/>
        </p:blipFill>
        <p:spPr bwMode="auto">
          <a:xfrm>
            <a:off x="5820522" y="3212977"/>
            <a:ext cx="15841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71" r="75890"/>
          <a:stretch/>
        </p:blipFill>
        <p:spPr bwMode="auto">
          <a:xfrm>
            <a:off x="2866210" y="3212976"/>
            <a:ext cx="1584176" cy="295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1428034" y="3212976"/>
            <a:ext cx="1656184" cy="865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 smtClean="0"/>
              <a:t>1:</a:t>
            </a: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501255" y="3212976"/>
            <a:ext cx="1656184" cy="865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範例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以下範例，說明</a:t>
            </a:r>
            <a:r>
              <a:rPr lang="en-US" altLang="zh-TW" dirty="0" smtClean="0"/>
              <a:t>for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的使用方法，在</a:t>
            </a:r>
            <a:r>
              <a:rPr lang="zh-TW" altLang="en-US" dirty="0"/>
              <a:t>已</a:t>
            </a:r>
            <a:r>
              <a:rPr lang="zh-TW" altLang="en-US" dirty="0" smtClean="0"/>
              <a:t>知需要執行的次數，兩個方法都可以使用的，只是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迴圈的方法，比較精簡。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6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79</TotalTime>
  <Words>815</Words>
  <Application>Microsoft Office PowerPoint</Application>
  <PresentationFormat>如螢幕大小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圖釘</vt:lpstr>
      <vt:lpstr>while迴圈</vt:lpstr>
      <vt:lpstr>學習目標</vt:lpstr>
      <vt:lpstr>while</vt:lpstr>
      <vt:lpstr>while</vt:lpstr>
      <vt:lpstr>while縮排</vt:lpstr>
      <vt:lpstr>while</vt:lpstr>
      <vt:lpstr>while</vt:lpstr>
      <vt:lpstr>while縮排</vt:lpstr>
      <vt:lpstr>for與while比較</vt:lpstr>
      <vt:lpstr>for與while比較</vt:lpstr>
      <vt:lpstr>for與while比較</vt:lpstr>
      <vt:lpstr>while搭配break應用</vt:lpstr>
      <vt:lpstr>while搭配break應用</vt:lpstr>
      <vt:lpstr>猜數字範例</vt:lpstr>
      <vt:lpstr>猜數字範例</vt:lpstr>
      <vt:lpstr>猜數字範例</vt:lpstr>
      <vt:lpstr>亂數產生器</vt:lpstr>
      <vt:lpstr>亂數產生器</vt:lpstr>
      <vt:lpstr>猜數字範例</vt:lpstr>
      <vt:lpstr>猜數字範例</vt:lpstr>
      <vt:lpstr>資料來源</vt:lpstr>
      <vt:lpstr>作業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陳述句</dc:title>
  <dc:creator>weng1</dc:creator>
  <cp:lastModifiedBy>weng</cp:lastModifiedBy>
  <cp:revision>59</cp:revision>
  <dcterms:created xsi:type="dcterms:W3CDTF">2015-07-21T07:13:47Z</dcterms:created>
  <dcterms:modified xsi:type="dcterms:W3CDTF">2015-08-13T15:09:17Z</dcterms:modified>
</cp:coreProperties>
</file>