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74" r:id="rId3"/>
    <p:sldId id="265" r:id="rId4"/>
    <p:sldId id="276" r:id="rId5"/>
    <p:sldId id="275" r:id="rId6"/>
    <p:sldId id="267" r:id="rId7"/>
    <p:sldId id="268" r:id="rId8"/>
    <p:sldId id="277" r:id="rId9"/>
    <p:sldId id="271" r:id="rId10"/>
    <p:sldId id="272" r:id="rId11"/>
    <p:sldId id="273" r:id="rId12"/>
    <p:sldId id="260" r:id="rId13"/>
    <p:sldId id="264"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037D47-1A5E-40AC-8E9E-75F3B0C55C69}" type="datetimeFigureOut">
              <a:rPr lang="zh-TW" altLang="en-US" smtClean="0"/>
              <a:pPr/>
              <a:t>2021/2/23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211E7-1A69-42E2-B520-BC346FFC4F06}" type="slidenum">
              <a:rPr lang="zh-TW" altLang="en-US" smtClean="0"/>
              <a:pPr/>
              <a:t>‹#›</a:t>
            </a:fld>
            <a:endParaRPr lang="zh-TW" altLang="en-US"/>
          </a:p>
        </p:txBody>
      </p:sp>
    </p:spTree>
    <p:extLst>
      <p:ext uri="{BB962C8B-B14F-4D97-AF65-F5344CB8AC3E}">
        <p14:creationId xmlns:p14="http://schemas.microsoft.com/office/powerpoint/2010/main" val="427420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zh-TW" altLang="en-US" smtClean="0"/>
              <a:t>按一下以編輯母片標題樣式</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9CC965E-B9DB-4A67-97E4-9252428D829C}" type="datetime1">
              <a:rPr lang="zh-TW" altLang="en-US" smtClean="0"/>
              <a:pPr/>
              <a:t>2021/2/23</a:t>
            </a:fld>
            <a:endParaRPr lang="zh-TW" altLang="en-US"/>
          </a:p>
        </p:txBody>
      </p:sp>
      <p:sp>
        <p:nvSpPr>
          <p:cNvPr id="5" name="Footer Placeholder 4"/>
          <p:cNvSpPr>
            <a:spLocks noGrp="1"/>
          </p:cNvSpPr>
          <p:nvPr>
            <p:ph type="ftr" sz="quarter" idx="11"/>
          </p:nvPr>
        </p:nvSpPr>
        <p:spPr>
          <a:xfrm>
            <a:off x="1174044" y="5357592"/>
            <a:ext cx="5034845" cy="365125"/>
          </a:xfrm>
        </p:spPr>
        <p:txBody>
          <a:bodyPr/>
          <a:lstStyle/>
          <a:p>
            <a:endParaRPr lang="zh-TW" alt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43BF4364-13DB-4B84-B596-2F49C4653971}"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433A1C0D-F575-4965-BB58-035379BAE6C6}" type="datetime1">
              <a:rPr lang="zh-TW" altLang="en-US" smtClean="0"/>
              <a:pPr/>
              <a:t>2021/2/23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8359E35-694A-4995-BA38-4D87112B885E}" type="datetime1">
              <a:rPr lang="zh-TW" altLang="en-US" smtClean="0"/>
              <a:pPr/>
              <a:t>2021/2/23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8210955-B30E-4319-A76D-304AF4F5C859}" type="datetime1">
              <a:rPr lang="zh-TW" altLang="en-US" smtClean="0"/>
              <a:pPr/>
              <a:t>2021/2/23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E4FEC8DC-6A4C-4DF4-8C1B-2C7B13B855B3}" type="datetime1">
              <a:rPr lang="zh-TW" altLang="en-US" smtClean="0"/>
              <a:pPr/>
              <a:t>2021/2/23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5" name="Date Placeholder 4"/>
          <p:cNvSpPr>
            <a:spLocks noGrp="1"/>
          </p:cNvSpPr>
          <p:nvPr>
            <p:ph type="dt" sz="half" idx="10"/>
          </p:nvPr>
        </p:nvSpPr>
        <p:spPr/>
        <p:txBody>
          <a:bodyPr/>
          <a:lstStyle/>
          <a:p>
            <a:fld id="{8904271C-4435-456E-937F-19C89BC2A124}" type="datetime1">
              <a:rPr lang="zh-TW" altLang="en-US" smtClean="0"/>
              <a:pPr/>
              <a:t>2021/2/23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BF4364-13DB-4B84-B596-2F49C4653971}" type="slidenum">
              <a:rPr lang="zh-TW" altLang="en-US" smtClean="0"/>
              <a:pPr/>
              <a:t>‹#›</a:t>
            </a:fld>
            <a:endParaRPr lang="zh-TW" altLang="en-US"/>
          </a:p>
        </p:txBody>
      </p:sp>
      <p:sp>
        <p:nvSpPr>
          <p:cNvPr id="9" name="Content Placeholder 8"/>
          <p:cNvSpPr>
            <a:spLocks noGrp="1"/>
          </p:cNvSpPr>
          <p:nvPr>
            <p:ph sz="quarter" idx="13"/>
          </p:nvPr>
        </p:nvSpPr>
        <p:spPr>
          <a:xfrm>
            <a:off x="1298448" y="2121407"/>
            <a:ext cx="3200400" cy="360273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7" name="Date Placeholder 6"/>
          <p:cNvSpPr>
            <a:spLocks noGrp="1"/>
          </p:cNvSpPr>
          <p:nvPr>
            <p:ph type="dt" sz="half" idx="10"/>
          </p:nvPr>
        </p:nvSpPr>
        <p:spPr/>
        <p:txBody>
          <a:bodyPr/>
          <a:lstStyle/>
          <a:p>
            <a:fld id="{2E6E5072-796A-4836-A271-7274EFB1A580}" type="datetime1">
              <a:rPr lang="zh-TW" altLang="en-US" smtClean="0"/>
              <a:pPr/>
              <a:t>2021/2/23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3BF4364-13DB-4B84-B596-2F49C4653971}" type="slidenum">
              <a:rPr lang="zh-TW" altLang="en-US" smtClean="0"/>
              <a:pPr/>
              <a:t>‹#›</a:t>
            </a:fld>
            <a:endParaRPr lang="zh-TW" altLang="en-US"/>
          </a:p>
        </p:txBody>
      </p:sp>
      <p:sp>
        <p:nvSpPr>
          <p:cNvPr id="11" name="Content Placeholder 10"/>
          <p:cNvSpPr>
            <a:spLocks noGrp="1"/>
          </p:cNvSpPr>
          <p:nvPr>
            <p:ph sz="quarter" idx="13"/>
          </p:nvPr>
        </p:nvSpPr>
        <p:spPr>
          <a:xfrm>
            <a:off x="1298448" y="2944368"/>
            <a:ext cx="3227832" cy="277977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6BD57BA8-9F02-443C-9B13-2DFABD4E927C}" type="datetime1">
              <a:rPr lang="zh-TW" altLang="en-US" smtClean="0"/>
              <a:pPr/>
              <a:t>2021/2/23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48DD5-E7D6-4A90-BCF5-2CD8129008D8}" type="datetime1">
              <a:rPr lang="zh-TW" altLang="en-US" smtClean="0"/>
              <a:pPr/>
              <a:t>2021/2/23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zh-TW" altLang="en-US" smtClean="0"/>
              <a:t>按一下以編輯母片標題樣式</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rot="60000">
            <a:off x="6341698" y="5885672"/>
            <a:ext cx="1213821" cy="365125"/>
          </a:xfrm>
        </p:spPr>
        <p:txBody>
          <a:bodyPr/>
          <a:lstStyle/>
          <a:p>
            <a:fld id="{62284F27-13E1-4222-8F3E-C637554D128A}" type="datetime1">
              <a:rPr lang="zh-TW" altLang="en-US" smtClean="0"/>
              <a:pPr/>
              <a:t>2021/2/23</a:t>
            </a:fld>
            <a:endParaRPr lang="zh-TW" altLang="en-US"/>
          </a:p>
        </p:txBody>
      </p:sp>
      <p:sp>
        <p:nvSpPr>
          <p:cNvPr id="6" name="Footer Placeholder 5"/>
          <p:cNvSpPr>
            <a:spLocks noGrp="1"/>
          </p:cNvSpPr>
          <p:nvPr>
            <p:ph type="ftr" sz="quarter" idx="11"/>
          </p:nvPr>
        </p:nvSpPr>
        <p:spPr>
          <a:xfrm rot="-60000">
            <a:off x="914554" y="5829261"/>
            <a:ext cx="3522607" cy="365125"/>
          </a:xfrm>
        </p:spPr>
        <p:txBody>
          <a:bodyPr/>
          <a:lstStyle/>
          <a:p>
            <a:endParaRPr lang="zh-TW" altLang="en-US"/>
          </a:p>
        </p:txBody>
      </p:sp>
      <p:sp>
        <p:nvSpPr>
          <p:cNvPr id="7" name="Slide Number Placeholder 6"/>
          <p:cNvSpPr>
            <a:spLocks noGrp="1"/>
          </p:cNvSpPr>
          <p:nvPr>
            <p:ph type="sldNum" sz="quarter" idx="12"/>
          </p:nvPr>
        </p:nvSpPr>
        <p:spPr>
          <a:xfrm rot="60000">
            <a:off x="7557313" y="5896961"/>
            <a:ext cx="554023" cy="365125"/>
          </a:xfrm>
        </p:spPr>
        <p:txBody>
          <a:bodyPr/>
          <a:lstStyle/>
          <a:p>
            <a:fld id="{43BF4364-13DB-4B84-B596-2F49C4653971}"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rot="60000">
            <a:off x="6345936" y="5888737"/>
            <a:ext cx="1213821" cy="365125"/>
          </a:xfrm>
        </p:spPr>
        <p:txBody>
          <a:bodyPr/>
          <a:lstStyle/>
          <a:p>
            <a:fld id="{6EC056EF-A9CA-4AA1-AEEE-5A8EB09F7A9E}" type="datetime1">
              <a:rPr lang="zh-TW" altLang="en-US" smtClean="0"/>
              <a:pPr/>
              <a:t>2021/2/23</a:t>
            </a:fld>
            <a:endParaRPr lang="zh-TW" altLang="en-US"/>
          </a:p>
        </p:txBody>
      </p:sp>
      <p:sp>
        <p:nvSpPr>
          <p:cNvPr id="6" name="Footer Placeholder 5"/>
          <p:cNvSpPr>
            <a:spLocks noGrp="1"/>
          </p:cNvSpPr>
          <p:nvPr>
            <p:ph type="ftr" sz="quarter" idx="11"/>
          </p:nvPr>
        </p:nvSpPr>
        <p:spPr>
          <a:xfrm rot="-60000">
            <a:off x="914569" y="5831037"/>
            <a:ext cx="3319043" cy="365125"/>
          </a:xfrm>
        </p:spPr>
        <p:txBody>
          <a:bodyPr/>
          <a:lstStyle/>
          <a:p>
            <a:endParaRPr lang="zh-TW" altLang="en-US"/>
          </a:p>
        </p:txBody>
      </p:sp>
      <p:sp>
        <p:nvSpPr>
          <p:cNvPr id="7" name="Slide Number Placeholder 6"/>
          <p:cNvSpPr>
            <a:spLocks noGrp="1"/>
          </p:cNvSpPr>
          <p:nvPr>
            <p:ph type="sldNum" sz="quarter" idx="12"/>
          </p:nvPr>
        </p:nvSpPr>
        <p:spPr>
          <a:xfrm rot="60000">
            <a:off x="7562089" y="5900026"/>
            <a:ext cx="554023" cy="365125"/>
          </a:xfrm>
        </p:spPr>
        <p:txBody>
          <a:bodyPr/>
          <a:lstStyle/>
          <a:p>
            <a:fld id="{43BF4364-13DB-4B84-B596-2F49C4653971}"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225AF3E5-7132-4F1E-9AD4-B4CC43F1B21D}" type="datetime1">
              <a:rPr lang="zh-TW" altLang="en-US" smtClean="0"/>
              <a:pPr/>
              <a:t>2021/2/23</a:t>
            </a:fld>
            <a:endParaRPr lang="zh-TW" alt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zh-TW" alt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43BF4364-13DB-4B84-B596-2F49C4653971}"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hyperlink" Target="http://www.tutorialspoint.com/python/python_function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71538" y="1794935"/>
            <a:ext cx="7072362" cy="1828090"/>
          </a:xfrm>
        </p:spPr>
        <p:txBody>
          <a:bodyPr>
            <a:normAutofit/>
          </a:bodyPr>
          <a:lstStyle/>
          <a:p>
            <a:r>
              <a:rPr lang="zh-TW" altLang="en-US" sz="4400" dirty="0" smtClean="0"/>
              <a:t>定義函式</a:t>
            </a:r>
            <a:r>
              <a:rPr lang="en-US" altLang="zh-TW" sz="4400" dirty="0" smtClean="0"/>
              <a:t>(function) (1)</a:t>
            </a:r>
            <a:endParaRPr lang="zh-TW" altLang="en-US" sz="4400"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1</a:t>
            </a:fld>
            <a:endParaRPr lang="zh-TW" altLang="en-US"/>
          </a:p>
        </p:txBody>
      </p:sp>
    </p:spTree>
    <p:extLst>
      <p:ext uri="{BB962C8B-B14F-4D97-AF65-F5344CB8AC3E}">
        <p14:creationId xmlns:p14="http://schemas.microsoft.com/office/powerpoint/2010/main" val="318149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變數範圍</a:t>
            </a:r>
            <a:endParaRPr lang="zh-TW" altLang="en-US" dirty="0"/>
          </a:p>
        </p:txBody>
      </p:sp>
      <p:sp>
        <p:nvSpPr>
          <p:cNvPr id="3" name="內容版面配置區 2"/>
          <p:cNvSpPr>
            <a:spLocks noGrp="1"/>
          </p:cNvSpPr>
          <p:nvPr>
            <p:ph idx="1"/>
          </p:nvPr>
        </p:nvSpPr>
        <p:spPr>
          <a:xfrm>
            <a:off x="755577" y="2132856"/>
            <a:ext cx="5256583" cy="360381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buNone/>
            </a:pPr>
            <a:r>
              <a:rPr lang="en-US" altLang="zh-TW" dirty="0" smtClean="0"/>
              <a:t>a = 1</a:t>
            </a:r>
          </a:p>
          <a:p>
            <a:pPr>
              <a:buNone/>
            </a:pPr>
            <a:r>
              <a:rPr lang="en-US" altLang="zh-TW" dirty="0" smtClean="0"/>
              <a:t>b = 2</a:t>
            </a:r>
          </a:p>
          <a:p>
            <a:pPr>
              <a:buNone/>
            </a:pPr>
            <a:r>
              <a:rPr lang="en-US" altLang="zh-TW" dirty="0" smtClean="0"/>
              <a:t>def </a:t>
            </a:r>
            <a:r>
              <a:rPr lang="en-US" altLang="zh-TW" dirty="0" err="1" smtClean="0">
                <a:solidFill>
                  <a:srgbClr val="0000FF"/>
                </a:solidFill>
              </a:rPr>
              <a:t>foo</a:t>
            </a:r>
            <a:r>
              <a:rPr lang="en-US" altLang="zh-TW" dirty="0" smtClean="0"/>
              <a:t>():</a:t>
            </a:r>
          </a:p>
          <a:p>
            <a:pPr>
              <a:buNone/>
            </a:pPr>
            <a:r>
              <a:rPr lang="en-US" altLang="zh-TW" dirty="0" smtClean="0"/>
              <a:t>    </a:t>
            </a:r>
            <a:r>
              <a:rPr lang="en-US" altLang="zh-TW" dirty="0" smtClean="0">
                <a:solidFill>
                  <a:srgbClr val="FF0000"/>
                </a:solidFill>
              </a:rPr>
              <a:t>#a += 2</a:t>
            </a:r>
          </a:p>
          <a:p>
            <a:pPr>
              <a:buNone/>
            </a:pPr>
            <a:r>
              <a:rPr lang="en-US" altLang="zh-TW" dirty="0" smtClean="0">
                <a:solidFill>
                  <a:srgbClr val="FF0000"/>
                </a:solidFill>
              </a:rPr>
              <a:t>    #</a:t>
            </a:r>
            <a:r>
              <a:rPr lang="en-US" altLang="zh-TW" dirty="0" err="1" smtClean="0">
                <a:solidFill>
                  <a:srgbClr val="FF0000"/>
                </a:solidFill>
              </a:rPr>
              <a:t>UnboundLocalError</a:t>
            </a:r>
            <a:r>
              <a:rPr lang="en-US" altLang="zh-TW" dirty="0" smtClean="0">
                <a:solidFill>
                  <a:srgbClr val="FF0000"/>
                </a:solidFill>
              </a:rPr>
              <a:t>: local variable 'a' referenced before assignment</a:t>
            </a:r>
          </a:p>
          <a:p>
            <a:pPr>
              <a:buNone/>
            </a:pPr>
            <a:r>
              <a:rPr lang="en-US" altLang="zh-TW" dirty="0" smtClean="0"/>
              <a:t>    a = 2</a:t>
            </a:r>
            <a:r>
              <a:rPr lang="zh-TW" altLang="en-US" dirty="0" smtClean="0"/>
              <a:t> </a:t>
            </a:r>
            <a:r>
              <a:rPr lang="en-US" altLang="zh-TW" dirty="0" smtClean="0">
                <a:solidFill>
                  <a:srgbClr val="FF0000"/>
                </a:solidFill>
              </a:rPr>
              <a:t>#</a:t>
            </a:r>
            <a:r>
              <a:rPr lang="zh-TW" altLang="en-US" dirty="0" smtClean="0">
                <a:solidFill>
                  <a:srgbClr val="FF0000"/>
                </a:solidFill>
              </a:rPr>
              <a:t>函式中的變數不會取代主程式</a:t>
            </a:r>
            <a:endParaRPr lang="en-US" altLang="zh-TW" dirty="0" smtClean="0">
              <a:solidFill>
                <a:srgbClr val="FF0000"/>
              </a:solidFill>
            </a:endParaRPr>
          </a:p>
          <a:p>
            <a:pPr>
              <a:buNone/>
            </a:pPr>
            <a:r>
              <a:rPr lang="en-US" altLang="zh-TW" dirty="0" smtClean="0"/>
              <a:t>    print('1. a=' + </a:t>
            </a:r>
            <a:r>
              <a:rPr lang="en-US" altLang="zh-TW" dirty="0" err="1" smtClean="0"/>
              <a:t>str</a:t>
            </a:r>
            <a:r>
              <a:rPr lang="en-US" altLang="zh-TW" dirty="0" smtClean="0"/>
              <a:t>(a) + ' b=' + </a:t>
            </a:r>
            <a:r>
              <a:rPr lang="en-US" altLang="zh-TW" dirty="0" err="1" smtClean="0"/>
              <a:t>str</a:t>
            </a:r>
            <a:r>
              <a:rPr lang="en-US" altLang="zh-TW" dirty="0" smtClean="0"/>
              <a:t>(b))</a:t>
            </a:r>
          </a:p>
          <a:p>
            <a:pPr>
              <a:buNone/>
            </a:pPr>
            <a:r>
              <a:rPr lang="en-US" altLang="zh-TW" dirty="0" smtClean="0"/>
              <a:t>    a += b</a:t>
            </a:r>
          </a:p>
          <a:p>
            <a:pPr>
              <a:buNone/>
            </a:pPr>
            <a:r>
              <a:rPr lang="en-US" altLang="zh-TW" dirty="0" smtClean="0"/>
              <a:t>    print('2. a=' + </a:t>
            </a:r>
            <a:r>
              <a:rPr lang="en-US" altLang="zh-TW" dirty="0" err="1" smtClean="0"/>
              <a:t>str</a:t>
            </a:r>
            <a:r>
              <a:rPr lang="en-US" altLang="zh-TW" dirty="0" smtClean="0"/>
              <a:t>(a) + ' b=' + </a:t>
            </a:r>
            <a:r>
              <a:rPr lang="en-US" altLang="zh-TW" dirty="0" err="1" smtClean="0"/>
              <a:t>str</a:t>
            </a:r>
            <a:r>
              <a:rPr lang="en-US" altLang="zh-TW" dirty="0" smtClean="0"/>
              <a:t>(b))</a:t>
            </a:r>
          </a:p>
          <a:p>
            <a:pPr>
              <a:buNone/>
            </a:pPr>
            <a:endParaRPr lang="en-US" altLang="zh-TW" dirty="0" smtClean="0"/>
          </a:p>
          <a:p>
            <a:pPr>
              <a:buNone/>
            </a:pPr>
            <a:r>
              <a:rPr lang="en-US" altLang="zh-TW" dirty="0" err="1" smtClean="0">
                <a:solidFill>
                  <a:srgbClr val="0000FF"/>
                </a:solidFill>
              </a:rPr>
              <a:t>foo</a:t>
            </a:r>
            <a:r>
              <a:rPr lang="en-US" altLang="zh-TW" dirty="0" smtClean="0"/>
              <a:t>()</a:t>
            </a:r>
          </a:p>
          <a:p>
            <a:pPr>
              <a:buNone/>
            </a:pPr>
            <a:r>
              <a:rPr lang="en-US" altLang="zh-TW" dirty="0" smtClean="0"/>
              <a:t>print('3. a=' + </a:t>
            </a:r>
            <a:r>
              <a:rPr lang="en-US" altLang="zh-TW" dirty="0" err="1" smtClean="0"/>
              <a:t>str</a:t>
            </a:r>
            <a:r>
              <a:rPr lang="en-US" altLang="zh-TW" dirty="0" smtClean="0"/>
              <a:t>(a) + ' b=' + </a:t>
            </a:r>
            <a:r>
              <a:rPr lang="en-US" altLang="zh-TW" dirty="0" err="1" smtClean="0"/>
              <a:t>str</a:t>
            </a:r>
            <a:r>
              <a:rPr lang="en-US" altLang="zh-TW" dirty="0" smtClean="0"/>
              <a:t>(b))</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10</a:t>
            </a:fld>
            <a:endParaRPr lang="zh-TW" altLang="en-US"/>
          </a:p>
        </p:txBody>
      </p:sp>
      <p:sp>
        <p:nvSpPr>
          <p:cNvPr id="6" name="文字方塊 5"/>
          <p:cNvSpPr txBox="1"/>
          <p:nvPr/>
        </p:nvSpPr>
        <p:spPr>
          <a:xfrm>
            <a:off x="6084168" y="4221088"/>
            <a:ext cx="2088232"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dirty="0" smtClean="0"/>
              <a:t>輸出結果：</a:t>
            </a:r>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pic>
        <p:nvPicPr>
          <p:cNvPr id="1026" name="Picture 2" descr="C:\Users\SHWang\Desktop\高應\碩士\Python\ppt\resources\7_example_2.jpg"/>
          <p:cNvPicPr>
            <a:picLocks noChangeAspect="1" noChangeArrowheads="1"/>
          </p:cNvPicPr>
          <p:nvPr/>
        </p:nvPicPr>
        <p:blipFill>
          <a:blip r:embed="rId2" cstate="print"/>
          <a:srcRect/>
          <a:stretch>
            <a:fillRect/>
          </a:stretch>
        </p:blipFill>
        <p:spPr bwMode="auto">
          <a:xfrm>
            <a:off x="6156176" y="4653136"/>
            <a:ext cx="1657653" cy="864096"/>
          </a:xfrm>
          <a:prstGeom prst="rect">
            <a:avLst/>
          </a:prstGeom>
          <a:noFill/>
        </p:spPr>
      </p:pic>
      <p:grpSp>
        <p:nvGrpSpPr>
          <p:cNvPr id="20" name="群組 19"/>
          <p:cNvGrpSpPr/>
          <p:nvPr/>
        </p:nvGrpSpPr>
        <p:grpSpPr>
          <a:xfrm>
            <a:off x="4283968" y="4005064"/>
            <a:ext cx="1800200" cy="792092"/>
            <a:chOff x="5220072" y="3645023"/>
            <a:chExt cx="864096" cy="1080121"/>
          </a:xfrm>
        </p:grpSpPr>
        <p:cxnSp>
          <p:nvCxnSpPr>
            <p:cNvPr id="13" name="直線接點 12"/>
            <p:cNvCxnSpPr/>
            <p:nvPr/>
          </p:nvCxnSpPr>
          <p:spPr>
            <a:xfrm>
              <a:off x="5220072" y="3645024"/>
              <a:ext cx="504056"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724128" y="3645023"/>
              <a:ext cx="0" cy="108012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724128" y="4725144"/>
              <a:ext cx="360040"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群組 22"/>
          <p:cNvGrpSpPr/>
          <p:nvPr/>
        </p:nvGrpSpPr>
        <p:grpSpPr>
          <a:xfrm>
            <a:off x="4211960" y="4581128"/>
            <a:ext cx="1872208" cy="504056"/>
            <a:chOff x="5220072" y="3645023"/>
            <a:chExt cx="864096" cy="742583"/>
          </a:xfrm>
        </p:grpSpPr>
        <p:cxnSp>
          <p:nvCxnSpPr>
            <p:cNvPr id="24" name="直線接點 23"/>
            <p:cNvCxnSpPr/>
            <p:nvPr/>
          </p:nvCxnSpPr>
          <p:spPr>
            <a:xfrm flipV="1">
              <a:off x="5220072" y="3645023"/>
              <a:ext cx="288032" cy="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508104" y="3645023"/>
              <a:ext cx="0" cy="74258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508104" y="4387606"/>
              <a:ext cx="576064"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直線單箭頭接點 30"/>
          <p:cNvCxnSpPr/>
          <p:nvPr/>
        </p:nvCxnSpPr>
        <p:spPr>
          <a:xfrm>
            <a:off x="3995936" y="5373216"/>
            <a:ext cx="2088232"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228184" y="2996952"/>
            <a:ext cx="2088232" cy="923330"/>
          </a:xfrm>
          <a:prstGeom prst="rect">
            <a:avLst/>
          </a:prstGeom>
          <a:ln>
            <a:solidFill>
              <a:srgbClr val="9900CC"/>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函式內沒有變數</a:t>
            </a:r>
            <a:r>
              <a:rPr lang="en-US" altLang="zh-TW" dirty="0" smtClean="0"/>
              <a:t>b</a:t>
            </a:r>
            <a:r>
              <a:rPr lang="zh-TW" altLang="en-US" dirty="0" smtClean="0"/>
              <a:t>，因此提取外部變數</a:t>
            </a:r>
            <a:r>
              <a:rPr lang="en-US" altLang="zh-TW" dirty="0" smtClean="0"/>
              <a:t>b</a:t>
            </a:r>
            <a:r>
              <a:rPr lang="zh-TW" altLang="en-US" dirty="0" smtClean="0"/>
              <a:t>的數值。</a:t>
            </a:r>
            <a:endParaRPr lang="zh-TW" altLang="en-US" dirty="0"/>
          </a:p>
        </p:txBody>
      </p:sp>
      <p:cxnSp>
        <p:nvCxnSpPr>
          <p:cNvPr id="18" name="直線單箭頭接點 17"/>
          <p:cNvCxnSpPr>
            <a:endCxn id="16" idx="2"/>
          </p:cNvCxnSpPr>
          <p:nvPr/>
        </p:nvCxnSpPr>
        <p:spPr>
          <a:xfrm flipH="1" flipV="1">
            <a:off x="7272300" y="3920282"/>
            <a:ext cx="180020" cy="732854"/>
          </a:xfrm>
          <a:prstGeom prst="straightConnector1">
            <a:avLst/>
          </a:prstGeom>
          <a:ln>
            <a:solidFill>
              <a:srgbClr val="9900CC"/>
            </a:solidFill>
            <a:tailEnd type="arrow"/>
          </a:ln>
        </p:spPr>
        <p:style>
          <a:lnRef idx="1">
            <a:schemeClr val="dk1"/>
          </a:lnRef>
          <a:fillRef idx="0">
            <a:schemeClr val="dk1"/>
          </a:fillRef>
          <a:effectRef idx="0">
            <a:schemeClr val="dk1"/>
          </a:effectRef>
          <a:fontRef idx="minor">
            <a:schemeClr val="tx1"/>
          </a:fontRef>
        </p:style>
      </p:cxnSp>
      <p:sp>
        <p:nvSpPr>
          <p:cNvPr id="21" name="矩形 20"/>
          <p:cNvSpPr/>
          <p:nvPr/>
        </p:nvSpPr>
        <p:spPr>
          <a:xfrm>
            <a:off x="4932040" y="5877272"/>
            <a:ext cx="2664296" cy="584775"/>
          </a:xfrm>
          <a:prstGeom prst="rect">
            <a:avLst/>
          </a:prstGeom>
          <a:ln>
            <a:solidFill>
              <a:srgbClr val="9900CC"/>
            </a:solidFill>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smtClean="0"/>
              <a:t>函式中定義同名稱變數不會取代主程式變數的數值</a:t>
            </a:r>
            <a:endParaRPr lang="zh-TW" altLang="en-US" sz="1600" dirty="0"/>
          </a:p>
        </p:txBody>
      </p:sp>
      <p:cxnSp>
        <p:nvCxnSpPr>
          <p:cNvPr id="22" name="直線單箭頭接點 21"/>
          <p:cNvCxnSpPr>
            <a:endCxn id="21" idx="0"/>
          </p:cNvCxnSpPr>
          <p:nvPr/>
        </p:nvCxnSpPr>
        <p:spPr>
          <a:xfrm flipH="1">
            <a:off x="6264188" y="5517232"/>
            <a:ext cx="468052" cy="360040"/>
          </a:xfrm>
          <a:prstGeom prst="straightConnector1">
            <a:avLst/>
          </a:prstGeom>
          <a:ln>
            <a:solidFill>
              <a:srgbClr val="9900CC"/>
            </a:solidFill>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a:xfrm>
            <a:off x="6588224" y="5229200"/>
            <a:ext cx="432048" cy="216024"/>
          </a:xfrm>
          <a:prstGeom prst="rect">
            <a:avLst/>
          </a:prstGeom>
          <a:noFill/>
          <a:ln>
            <a:solidFill>
              <a:srgbClr val="9900C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0" name="矩形 29"/>
          <p:cNvSpPr/>
          <p:nvPr/>
        </p:nvSpPr>
        <p:spPr>
          <a:xfrm>
            <a:off x="7164288" y="4653136"/>
            <a:ext cx="432048" cy="216024"/>
          </a:xfrm>
          <a:prstGeom prst="rect">
            <a:avLst/>
          </a:prstGeom>
          <a:noFill/>
          <a:ln>
            <a:solidFill>
              <a:srgbClr val="9900C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指定全域變數</a:t>
            </a:r>
            <a:endParaRPr lang="zh-TW" altLang="en-US" dirty="0"/>
          </a:p>
        </p:txBody>
      </p:sp>
      <p:sp>
        <p:nvSpPr>
          <p:cNvPr id="3" name="內容版面配置區 2"/>
          <p:cNvSpPr>
            <a:spLocks noGrp="1"/>
          </p:cNvSpPr>
          <p:nvPr>
            <p:ph idx="1"/>
          </p:nvPr>
        </p:nvSpPr>
        <p:spPr/>
        <p:txBody>
          <a:bodyPr/>
          <a:lstStyle/>
          <a:p>
            <a:r>
              <a:rPr lang="zh-TW" altLang="en-US" dirty="0" smtClean="0"/>
              <a:t>如須在函式使用主程式定義的變數，可使用 </a:t>
            </a:r>
            <a:r>
              <a:rPr lang="en-US" altLang="zh-TW" dirty="0" smtClean="0"/>
              <a:t>global</a:t>
            </a:r>
            <a:r>
              <a:rPr lang="zh-TW" altLang="en-US" dirty="0" smtClean="0"/>
              <a:t> 關鍵字指定特定變數使用的是全域變數 </a:t>
            </a:r>
            <a:r>
              <a:rPr lang="en-US" altLang="zh-TW" dirty="0" smtClean="0"/>
              <a:t>(global variable)</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11</a:t>
            </a:fld>
            <a:endParaRPr lang="zh-TW" altLang="en-US" dirty="0"/>
          </a:p>
        </p:txBody>
      </p:sp>
      <p:sp>
        <p:nvSpPr>
          <p:cNvPr id="5" name="內容版面配置區 2"/>
          <p:cNvSpPr txBox="1">
            <a:spLocks/>
          </p:cNvSpPr>
          <p:nvPr/>
        </p:nvSpPr>
        <p:spPr>
          <a:xfrm>
            <a:off x="899593" y="3281572"/>
            <a:ext cx="4608511" cy="338778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 = 1</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b = 2</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def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foo</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0000FF"/>
                </a:solidFill>
                <a:effectLst/>
                <a:uLnTx/>
                <a:uFillTx/>
                <a:latin typeface="+mn-lt"/>
                <a:ea typeface="+mn-ea"/>
                <a:cs typeface="+mn-cs"/>
              </a:rPr>
              <a:t>global a</a:t>
            </a:r>
            <a:r>
              <a:rPr kumimoji="0" lang="zh-TW" altLang="en-US" sz="2400" b="0" i="0" u="none" strike="noStrike" kern="1200" cap="none" spc="0" normalizeH="0" baseline="0" noProof="0" dirty="0" smtClean="0">
                <a:ln>
                  <a:noFill/>
                </a:ln>
                <a:solidFill>
                  <a:srgbClr val="0000FF"/>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FF0000"/>
                </a:solidFill>
                <a:effectLst/>
                <a:uLnTx/>
                <a:uFillTx/>
                <a:latin typeface="+mn-lt"/>
                <a:ea typeface="+mn-ea"/>
                <a:cs typeface="+mn-cs"/>
              </a:rPr>
              <a:t>#</a:t>
            </a:r>
            <a:r>
              <a:rPr kumimoji="0" lang="zh-TW" altLang="en-US" sz="2400" b="0" i="0" u="none" strike="noStrike" kern="1200" cap="none" spc="0" normalizeH="0" baseline="0" noProof="0" dirty="0" smtClean="0">
                <a:ln>
                  <a:noFill/>
                </a:ln>
                <a:solidFill>
                  <a:srgbClr val="FF0000"/>
                </a:solidFill>
                <a:effectLst/>
                <a:uLnTx/>
                <a:uFillTx/>
                <a:latin typeface="+mn-lt"/>
                <a:ea typeface="+mn-ea"/>
                <a:cs typeface="+mn-cs"/>
              </a:rPr>
              <a:t>指定 </a:t>
            </a:r>
            <a:r>
              <a:rPr kumimoji="0" lang="en-US" altLang="zh-TW" sz="2400" b="0" i="0" u="none" strike="noStrike" kern="1200" cap="none" spc="0" normalizeH="0" baseline="0" noProof="0" dirty="0" smtClean="0">
                <a:ln>
                  <a:noFill/>
                </a:ln>
                <a:solidFill>
                  <a:srgbClr val="FF0000"/>
                </a:solidFill>
                <a:effectLst/>
                <a:uLnTx/>
                <a:uFillTx/>
                <a:latin typeface="+mn-lt"/>
                <a:ea typeface="+mn-ea"/>
                <a:cs typeface="+mn-cs"/>
              </a:rPr>
              <a:t>a</a:t>
            </a:r>
            <a:r>
              <a:rPr kumimoji="0" lang="zh-TW" altLang="en-US" sz="2400" b="0" i="0" u="none" strike="noStrike" kern="1200" cap="none" spc="0" normalizeH="0" baseline="0" noProof="0" dirty="0" smtClean="0">
                <a:ln>
                  <a:noFill/>
                </a:ln>
                <a:solidFill>
                  <a:srgbClr val="FF0000"/>
                </a:solidFill>
                <a:effectLst/>
                <a:uLnTx/>
                <a:uFillTx/>
                <a:latin typeface="+mn-lt"/>
                <a:ea typeface="+mn-ea"/>
                <a:cs typeface="+mn-cs"/>
              </a:rPr>
              <a:t> 為全域變數</a:t>
            </a:r>
            <a:endParaRPr kumimoji="0" lang="en-US" altLang="zh-TW" sz="2400" b="0"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    a = 2</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    print('1. a='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 + ' b='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    a += b</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    print('2. a='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 + ' b='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endParaRPr kumimoji="0" lang="en-US" altLang="zh-TW" sz="2400" b="0" i="0" u="none" strike="noStrike" kern="1200" cap="none" spc="0" normalizeH="0" baseline="0" noProof="0" dirty="0" smtClean="0">
              <a:ln>
                <a:noFill/>
              </a:ln>
              <a:solidFill>
                <a:schemeClr val="dk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foo</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None/>
              <a:tabLst/>
              <a:defRPr/>
            </a:pP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print('3. a='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(a) + ' b=' + </a:t>
            </a:r>
            <a:r>
              <a:rPr kumimoji="0" lang="en-US" altLang="zh-TW" sz="2400" b="0" i="0" u="none" strike="noStrike" kern="1200" cap="none" spc="0" normalizeH="0" baseline="0" noProof="0" dirty="0" err="1" smtClean="0">
                <a:ln>
                  <a:noFill/>
                </a:ln>
                <a:solidFill>
                  <a:schemeClr val="dk1"/>
                </a:solidFill>
                <a:effectLst/>
                <a:uLnTx/>
                <a:uFillTx/>
                <a:latin typeface="+mn-lt"/>
                <a:ea typeface="+mn-ea"/>
                <a:cs typeface="+mn-cs"/>
              </a:rPr>
              <a:t>str</a:t>
            </a:r>
            <a:r>
              <a:rPr kumimoji="0" lang="en-US" altLang="zh-TW" sz="2400" b="0" i="0" u="none" strike="noStrike" kern="1200" cap="none" spc="0" normalizeH="0" baseline="0" noProof="0" dirty="0" smtClean="0">
                <a:ln>
                  <a:noFill/>
                </a:ln>
                <a:solidFill>
                  <a:schemeClr val="dk1"/>
                </a:solidFill>
                <a:effectLst/>
                <a:uLnTx/>
                <a:uFillTx/>
                <a:latin typeface="+mn-lt"/>
                <a:ea typeface="+mn-ea"/>
                <a:cs typeface="+mn-cs"/>
              </a:rPr>
              <a:t>(b))</a:t>
            </a:r>
            <a:endParaRPr kumimoji="0" lang="zh-TW"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字方塊 5"/>
          <p:cNvSpPr txBox="1"/>
          <p:nvPr/>
        </p:nvSpPr>
        <p:spPr>
          <a:xfrm>
            <a:off x="5652120" y="5469031"/>
            <a:ext cx="208823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dirty="0" smtClean="0"/>
              <a:t>輸出結果：</a:t>
            </a:r>
            <a:endParaRPr lang="en-US" altLang="zh-TW" dirty="0" smtClean="0"/>
          </a:p>
          <a:p>
            <a:endParaRPr lang="en-US" altLang="zh-TW" dirty="0" smtClean="0"/>
          </a:p>
          <a:p>
            <a:endParaRPr lang="en-US" altLang="zh-TW" dirty="0" smtClean="0"/>
          </a:p>
          <a:p>
            <a:endParaRPr lang="en-US" altLang="zh-TW" dirty="0" smtClean="0"/>
          </a:p>
        </p:txBody>
      </p:sp>
      <p:pic>
        <p:nvPicPr>
          <p:cNvPr id="1026" name="Picture 2" descr="C:\Users\SHWang\Desktop\高應\碩士\Python\ppt\resources\7_example_3.jpg"/>
          <p:cNvPicPr>
            <a:picLocks noChangeAspect="1" noChangeArrowheads="1"/>
          </p:cNvPicPr>
          <p:nvPr/>
        </p:nvPicPr>
        <p:blipFill>
          <a:blip r:embed="rId2" cstate="print"/>
          <a:srcRect/>
          <a:stretch>
            <a:fillRect/>
          </a:stretch>
        </p:blipFill>
        <p:spPr bwMode="auto">
          <a:xfrm>
            <a:off x="5796136" y="5829071"/>
            <a:ext cx="1463641" cy="792088"/>
          </a:xfrm>
          <a:prstGeom prst="rect">
            <a:avLst/>
          </a:prstGeom>
          <a:noFill/>
        </p:spPr>
      </p:pic>
      <p:sp>
        <p:nvSpPr>
          <p:cNvPr id="8" name="矩形 7"/>
          <p:cNvSpPr/>
          <p:nvPr/>
        </p:nvSpPr>
        <p:spPr>
          <a:xfrm>
            <a:off x="6156176" y="6405135"/>
            <a:ext cx="576064" cy="2160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a:t>
            </a:r>
            <a:endParaRPr lang="zh-TW" altLang="en-US" dirty="0"/>
          </a:p>
        </p:txBody>
      </p:sp>
      <p:graphicFrame>
        <p:nvGraphicFramePr>
          <p:cNvPr id="10" name="內容版面配置區 9"/>
          <p:cNvGraphicFramePr>
            <a:graphicFrameLocks noGrp="1"/>
          </p:cNvGraphicFramePr>
          <p:nvPr>
            <p:ph idx="1"/>
          </p:nvPr>
        </p:nvGraphicFramePr>
        <p:xfrm>
          <a:off x="2051720" y="4725144"/>
          <a:ext cx="4896544" cy="1368152"/>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625441">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extLst>
                  <a:ext uri="{0D108BD9-81ED-4DB2-BD59-A6C34878D82A}">
                    <a16:rowId xmlns:a16="http://schemas.microsoft.com/office/drawing/2014/main" val="10000"/>
                  </a:ext>
                </a:extLst>
              </a:tr>
              <a:tr h="742711">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extLst>
                  <a:ext uri="{0D108BD9-81ED-4DB2-BD59-A6C34878D82A}">
                    <a16:rowId xmlns:a16="http://schemas.microsoft.com/office/drawing/2014/main" val="10001"/>
                  </a:ext>
                </a:extLst>
              </a:tr>
            </a:tbl>
          </a:graphicData>
        </a:graphic>
      </p:graphicFrame>
      <p:sp>
        <p:nvSpPr>
          <p:cNvPr id="4" name="投影片編號版面配置區 3"/>
          <p:cNvSpPr>
            <a:spLocks noGrp="1"/>
          </p:cNvSpPr>
          <p:nvPr>
            <p:ph type="sldNum" sz="quarter" idx="12"/>
          </p:nvPr>
        </p:nvSpPr>
        <p:spPr/>
        <p:txBody>
          <a:bodyPr/>
          <a:lstStyle/>
          <a:p>
            <a:fld id="{43BF4364-13DB-4B84-B596-2F49C4653971}" type="slidenum">
              <a:rPr lang="zh-TW" altLang="en-US" smtClean="0"/>
              <a:pPr/>
              <a:t>12</a:t>
            </a:fld>
            <a:endParaRPr lang="zh-TW" altLang="en-US"/>
          </a:p>
        </p:txBody>
      </p:sp>
      <p:pic>
        <p:nvPicPr>
          <p:cNvPr id="1027" name="Picture 3" descr="C:\Users\SHWang\Desktop\高應\碩士\Python\ppt\上課檔案\resources\7_q1.jpg"/>
          <p:cNvPicPr>
            <a:picLocks noChangeAspect="1" noChangeArrowheads="1"/>
          </p:cNvPicPr>
          <p:nvPr/>
        </p:nvPicPr>
        <p:blipFill>
          <a:blip r:embed="rId2" cstate="print"/>
          <a:srcRect/>
          <a:stretch>
            <a:fillRect/>
          </a:stretch>
        </p:blipFill>
        <p:spPr bwMode="auto">
          <a:xfrm>
            <a:off x="2195736" y="4762475"/>
            <a:ext cx="1438275" cy="466725"/>
          </a:xfrm>
          <a:prstGeom prst="rect">
            <a:avLst/>
          </a:prstGeom>
          <a:noFill/>
        </p:spPr>
      </p:pic>
      <p:pic>
        <p:nvPicPr>
          <p:cNvPr id="1028" name="Picture 4" descr="C:\Users\SHWang\Desktop\高應\碩士\Python\ppt\上課檔案\resources\7_q2.jpg"/>
          <p:cNvPicPr>
            <a:picLocks noChangeAspect="1" noChangeArrowheads="1"/>
          </p:cNvPicPr>
          <p:nvPr/>
        </p:nvPicPr>
        <p:blipFill>
          <a:blip r:embed="rId3" cstate="print"/>
          <a:srcRect/>
          <a:stretch>
            <a:fillRect/>
          </a:stretch>
        </p:blipFill>
        <p:spPr bwMode="auto">
          <a:xfrm>
            <a:off x="4644008" y="4797152"/>
            <a:ext cx="1438275" cy="466725"/>
          </a:xfrm>
          <a:prstGeom prst="rect">
            <a:avLst/>
          </a:prstGeom>
          <a:noFill/>
        </p:spPr>
      </p:pic>
      <p:pic>
        <p:nvPicPr>
          <p:cNvPr id="1029" name="Picture 5" descr="C:\Users\SHWang\Desktop\高應\碩士\Python\ppt\上課檔案\resources\7_q3.jpg"/>
          <p:cNvPicPr>
            <a:picLocks noChangeAspect="1" noChangeArrowheads="1"/>
          </p:cNvPicPr>
          <p:nvPr/>
        </p:nvPicPr>
        <p:blipFill>
          <a:blip r:embed="rId4" cstate="print"/>
          <a:srcRect/>
          <a:stretch>
            <a:fillRect/>
          </a:stretch>
        </p:blipFill>
        <p:spPr bwMode="auto">
          <a:xfrm>
            <a:off x="2195736" y="5373216"/>
            <a:ext cx="2190750" cy="666750"/>
          </a:xfrm>
          <a:prstGeom prst="rect">
            <a:avLst/>
          </a:prstGeom>
          <a:noFill/>
        </p:spPr>
      </p:pic>
      <p:pic>
        <p:nvPicPr>
          <p:cNvPr id="1030" name="Picture 6" descr="C:\Users\SHWang\Desktop\高應\碩士\Python\ppt\上課檔案\resources\7_q4.jpg"/>
          <p:cNvPicPr>
            <a:picLocks noChangeAspect="1" noChangeArrowheads="1"/>
          </p:cNvPicPr>
          <p:nvPr/>
        </p:nvPicPr>
        <p:blipFill>
          <a:blip r:embed="rId5" cstate="print"/>
          <a:srcRect/>
          <a:stretch>
            <a:fillRect/>
          </a:stretch>
        </p:blipFill>
        <p:spPr bwMode="auto">
          <a:xfrm>
            <a:off x="4644008" y="5373216"/>
            <a:ext cx="2190750" cy="666750"/>
          </a:xfrm>
          <a:prstGeom prst="rect">
            <a:avLst/>
          </a:prstGeom>
          <a:noFill/>
        </p:spPr>
      </p:pic>
      <p:sp>
        <p:nvSpPr>
          <p:cNvPr id="11" name="內容版面配置區 2"/>
          <p:cNvSpPr txBox="1">
            <a:spLocks/>
          </p:cNvSpPr>
          <p:nvPr/>
        </p:nvSpPr>
        <p:spPr>
          <a:xfrm>
            <a:off x="1463040" y="2119257"/>
            <a:ext cx="6196405" cy="3603812"/>
          </a:xfrm>
          <a:prstGeom prst="rect">
            <a:avLst/>
          </a:prstGeom>
        </p:spPr>
        <p:txBody>
          <a:bodyPr vert="horz" lIns="91440" tIns="45720" rIns="91440" bIns="45720" rtlCol="0" anchor="t">
            <a:normAutofit/>
          </a:bodyPr>
          <a:lstStyle/>
          <a:p>
            <a:pPr marL="274320" marR="0" lvl="0" indent="-274320" algn="l" defTabSz="914400" rtl="0" eaLnBrk="1" fontAlgn="auto" latinLnBrk="0" hangingPunct="1">
              <a:lnSpc>
                <a:spcPct val="100000"/>
              </a:lnSpc>
              <a:spcBef>
                <a:spcPct val="20000"/>
              </a:spcBef>
              <a:spcAft>
                <a:spcPts val="0"/>
              </a:spcAft>
              <a:buClr>
                <a:schemeClr val="accent2"/>
              </a:buClr>
              <a:buSzPct val="85000"/>
              <a:buFont typeface="Brush Script MT" pitchFamily="66" charset="0"/>
              <a:buChar char="O"/>
              <a:tabLst/>
              <a:defRPr/>
            </a:pP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設計判斷質數的程式。程式會要求使用者輸入數字和是否列出數字的因數，程式會依照使用者的輸入將結果顯示於螢幕上。</a:t>
            </a:r>
            <a:endParaRPr kumimoji="0" lang="zh-TW"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文字方塊 11"/>
          <p:cNvSpPr txBox="1"/>
          <p:nvPr/>
        </p:nvSpPr>
        <p:spPr>
          <a:xfrm>
            <a:off x="1979712" y="4355812"/>
            <a:ext cx="4536504" cy="369332"/>
          </a:xfrm>
          <a:prstGeom prst="rect">
            <a:avLst/>
          </a:prstGeom>
          <a:noFill/>
        </p:spPr>
        <p:txBody>
          <a:bodyPr wrap="square" rtlCol="0">
            <a:spAutoFit/>
          </a:bodyPr>
          <a:lstStyle/>
          <a:p>
            <a:r>
              <a:rPr lang="zh-TW" altLang="en-US" dirty="0" smtClean="0"/>
              <a:t>輸出範例：</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zh-TW" altLang="en-US" dirty="0" smtClean="0"/>
              <a:t>網站</a:t>
            </a:r>
            <a:r>
              <a:rPr lang="en-US" altLang="zh-TW" dirty="0" smtClean="0"/>
              <a:t>:</a:t>
            </a:r>
            <a:endParaRPr lang="en-US" altLang="zh-TW" dirty="0" smtClean="0">
              <a:hlinkClick r:id="rId2"/>
            </a:endParaRPr>
          </a:p>
          <a:p>
            <a:pPr lvl="1"/>
            <a:r>
              <a:rPr lang="en-US" altLang="zh-TW" dirty="0" smtClean="0">
                <a:hlinkClick r:id="rId3"/>
              </a:rPr>
              <a:t>https://docs.python.org/3/library/functions.html</a:t>
            </a:r>
            <a:endParaRPr lang="en-US" altLang="zh-TW" dirty="0" smtClean="0">
              <a:hlinkClick r:id="rId2"/>
            </a:endParaRPr>
          </a:p>
          <a:p>
            <a:r>
              <a:rPr lang="zh-TW" altLang="en-US" dirty="0" smtClean="0"/>
              <a:t>書籍</a:t>
            </a:r>
            <a:r>
              <a:rPr lang="en-US" altLang="zh-TW" dirty="0" smtClean="0"/>
              <a:t>:</a:t>
            </a:r>
          </a:p>
          <a:p>
            <a:pPr lvl="1"/>
            <a:r>
              <a:rPr lang="zh-TW" altLang="en-US" dirty="0" smtClean="0"/>
              <a:t>深入淺出程式設計</a:t>
            </a:r>
            <a:r>
              <a:rPr lang="en-US" altLang="zh-TW" dirty="0" smtClean="0"/>
              <a:t>(Head First Programming)(2011)</a:t>
            </a:r>
            <a:r>
              <a:rPr lang="zh-TW" altLang="en-US" dirty="0" smtClean="0"/>
              <a:t>。</a:t>
            </a:r>
            <a:r>
              <a:rPr lang="en-US" altLang="zh-TW" dirty="0" smtClean="0"/>
              <a:t>David Griffiths</a:t>
            </a:r>
            <a:r>
              <a:rPr lang="zh-TW" altLang="en-US" dirty="0" smtClean="0"/>
              <a:t>、</a:t>
            </a:r>
            <a:r>
              <a:rPr lang="en-US" altLang="zh-TW" dirty="0" smtClean="0"/>
              <a:t>Paul Barry</a:t>
            </a:r>
            <a:r>
              <a:rPr lang="zh-TW" altLang="en-US" dirty="0" smtClean="0"/>
              <a:t>。 </a:t>
            </a:r>
            <a:r>
              <a:rPr lang="en-US" altLang="zh-TW" dirty="0" err="1" smtClean="0"/>
              <a:t>Oreilly</a:t>
            </a:r>
            <a:r>
              <a:rPr lang="zh-TW" altLang="en-US" dirty="0" smtClean="0"/>
              <a:t>歐萊禮中文圖書</a:t>
            </a:r>
          </a:p>
          <a:p>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13</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學習目標</a:t>
            </a:r>
            <a:endParaRPr lang="zh-TW" altLang="en-US" dirty="0"/>
          </a:p>
        </p:txBody>
      </p:sp>
      <p:sp>
        <p:nvSpPr>
          <p:cNvPr id="3" name="內容版面配置區 2"/>
          <p:cNvSpPr>
            <a:spLocks noGrp="1"/>
          </p:cNvSpPr>
          <p:nvPr>
            <p:ph idx="1"/>
          </p:nvPr>
        </p:nvSpPr>
        <p:spPr/>
        <p:txBody>
          <a:bodyPr/>
          <a:lstStyle/>
          <a:p>
            <a:r>
              <a:rPr lang="zh-TW" altLang="en-US" dirty="0" smtClean="0"/>
              <a:t>本章節介紹：</a:t>
            </a:r>
            <a:endParaRPr lang="en-US" altLang="zh-TW" dirty="0" smtClean="0"/>
          </a:p>
          <a:p>
            <a:pPr marL="822960" lvl="1" indent="-457200">
              <a:buFont typeface="+mj-lt"/>
              <a:buAutoNum type="arabicPeriod"/>
            </a:pPr>
            <a:r>
              <a:rPr lang="zh-TW" altLang="en-US" dirty="0" smtClean="0"/>
              <a:t>函式簡介</a:t>
            </a:r>
            <a:endParaRPr lang="en-US" altLang="zh-TW" dirty="0" smtClean="0"/>
          </a:p>
          <a:p>
            <a:pPr marL="822960" lvl="1" indent="-457200">
              <a:buFont typeface="+mj-lt"/>
              <a:buAutoNum type="arabicPeriod"/>
            </a:pPr>
            <a:r>
              <a:rPr lang="zh-TW" altLang="en-US" dirty="0" smtClean="0"/>
              <a:t>函式撰寫方式</a:t>
            </a:r>
            <a:endParaRPr lang="en-US" altLang="zh-TW" dirty="0" smtClean="0"/>
          </a:p>
          <a:p>
            <a:pPr marL="822960" lvl="1" indent="-457200">
              <a:buFont typeface="+mj-lt"/>
              <a:buAutoNum type="arabicPeriod"/>
            </a:pPr>
            <a:r>
              <a:rPr lang="zh-TW" altLang="en-US" dirty="0" smtClean="0"/>
              <a:t>函式的變數範圍</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p:txBody>
          <a:bodyPr/>
          <a:lstStyle/>
          <a:p>
            <a:r>
              <a:rPr lang="zh-TW" altLang="en-US" dirty="0" smtClean="0"/>
              <a:t>函式</a:t>
            </a:r>
            <a:r>
              <a:rPr lang="en-US" altLang="zh-TW" dirty="0" smtClean="0"/>
              <a:t>(Function)</a:t>
            </a:r>
            <a:r>
              <a:rPr lang="zh-TW" altLang="en-US" dirty="0" smtClean="0"/>
              <a:t>為獨立且能執行特定功能的程式區塊，程式中能夠呼叫</a:t>
            </a:r>
            <a:r>
              <a:rPr lang="en-US" altLang="zh-TW" dirty="0" smtClean="0"/>
              <a:t>(Calling)</a:t>
            </a:r>
            <a:r>
              <a:rPr lang="zh-TW" altLang="en-US" dirty="0" smtClean="0"/>
              <a:t>定義好的函式來執行特定程式片段，讓程式碼能被重複使用，且讓未來程式的修改與維護較容易。</a:t>
            </a:r>
            <a:endParaRPr lang="en-US" altLang="zh-TW" dirty="0" smtClean="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3</a:t>
            </a:fld>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p:txBody>
          <a:bodyPr/>
          <a:lstStyle/>
          <a:p>
            <a:r>
              <a:rPr lang="zh-TW" altLang="en-US" dirty="0" smtClean="0"/>
              <a:t>使用 </a:t>
            </a:r>
            <a:r>
              <a:rPr lang="en-US" altLang="zh-TW" dirty="0" smtClean="0"/>
              <a:t>def </a:t>
            </a:r>
            <a:r>
              <a:rPr lang="zh-TW" altLang="en-US" dirty="0" smtClean="0"/>
              <a:t>關鍵字定義函式的名稱與內容，</a:t>
            </a:r>
            <a:r>
              <a:rPr lang="zh-TW" altLang="en-US" dirty="0"/>
              <a:t>函式</a:t>
            </a:r>
            <a:r>
              <a:rPr lang="zh-TW" altLang="en-US" dirty="0" smtClean="0"/>
              <a:t>中的程式碼需使用縮排與其他程式做區隔，主程式能使用定義的函式名稱呼叫 </a:t>
            </a:r>
            <a:r>
              <a:rPr lang="en-US" altLang="zh-TW" dirty="0" smtClean="0"/>
              <a:t>(calling) </a:t>
            </a:r>
            <a:r>
              <a:rPr lang="zh-TW" altLang="en-US" dirty="0" smtClean="0"/>
              <a:t>函式。</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4</a:t>
            </a:fld>
            <a:endParaRPr lang="zh-TW" altLang="en-US"/>
          </a:p>
        </p:txBody>
      </p:sp>
      <p:sp>
        <p:nvSpPr>
          <p:cNvPr id="5" name="文字方塊 4"/>
          <p:cNvSpPr txBox="1"/>
          <p:nvPr/>
        </p:nvSpPr>
        <p:spPr>
          <a:xfrm>
            <a:off x="2267744" y="4516085"/>
            <a:ext cx="424847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smtClean="0">
                <a:solidFill>
                  <a:srgbClr val="9900CC"/>
                </a:solidFill>
              </a:rPr>
              <a:t>def</a:t>
            </a:r>
            <a:r>
              <a:rPr lang="en-US" altLang="zh-TW" dirty="0" smtClean="0">
                <a:solidFill>
                  <a:schemeClr val="tx1"/>
                </a:solidFill>
              </a:rPr>
              <a:t> </a:t>
            </a:r>
            <a:r>
              <a:rPr lang="en-US" altLang="zh-TW" dirty="0" err="1" smtClean="0">
                <a:solidFill>
                  <a:srgbClr val="0000FF"/>
                </a:solidFill>
              </a:rPr>
              <a:t>MyFunction</a:t>
            </a:r>
            <a:r>
              <a:rPr lang="en-US" altLang="zh-TW" dirty="0" smtClean="0">
                <a:solidFill>
                  <a:schemeClr val="tx1"/>
                </a:solidFill>
              </a:rPr>
              <a:t>():</a:t>
            </a:r>
          </a:p>
          <a:p>
            <a:r>
              <a:rPr lang="en-US" altLang="zh-TW" dirty="0" smtClean="0">
                <a:solidFill>
                  <a:schemeClr val="tx1"/>
                </a:solidFill>
              </a:rPr>
              <a:t>    </a:t>
            </a:r>
            <a:r>
              <a:rPr lang="en-US" altLang="zh-TW" dirty="0" smtClean="0">
                <a:solidFill>
                  <a:srgbClr val="00B050"/>
                </a:solidFill>
              </a:rPr>
              <a:t>'''</a:t>
            </a:r>
          </a:p>
          <a:p>
            <a:r>
              <a:rPr lang="en-US" altLang="zh-TW" dirty="0" smtClean="0">
                <a:solidFill>
                  <a:srgbClr val="00B050"/>
                </a:solidFill>
              </a:rPr>
              <a:t>    </a:t>
            </a:r>
            <a:r>
              <a:rPr lang="zh-TW" altLang="en-US" dirty="0" smtClean="0">
                <a:solidFill>
                  <a:srgbClr val="00B050"/>
                </a:solidFill>
              </a:rPr>
              <a:t>函式內容</a:t>
            </a:r>
            <a:endParaRPr lang="en-US" altLang="zh-TW" dirty="0" smtClean="0">
              <a:solidFill>
                <a:srgbClr val="00B050"/>
              </a:solidFill>
            </a:endParaRPr>
          </a:p>
          <a:p>
            <a:r>
              <a:rPr lang="zh-TW" altLang="en-US" dirty="0" smtClean="0">
                <a:solidFill>
                  <a:srgbClr val="00B050"/>
                </a:solidFill>
              </a:rPr>
              <a:t>    </a:t>
            </a:r>
            <a:r>
              <a:rPr lang="en-US" altLang="zh-TW" dirty="0" smtClean="0">
                <a:solidFill>
                  <a:srgbClr val="00B050"/>
                </a:solidFill>
              </a:rPr>
              <a:t>............</a:t>
            </a:r>
          </a:p>
          <a:p>
            <a:r>
              <a:rPr lang="en-US" altLang="zh-TW" dirty="0" smtClean="0">
                <a:solidFill>
                  <a:srgbClr val="00B050"/>
                </a:solidFill>
              </a:rPr>
              <a:t>    '''</a:t>
            </a:r>
          </a:p>
          <a:p>
            <a:r>
              <a:rPr lang="en-US" altLang="zh-TW" dirty="0" smtClean="0">
                <a:solidFill>
                  <a:srgbClr val="FF0000"/>
                </a:solidFill>
              </a:rPr>
              <a:t>#</a:t>
            </a:r>
            <a:r>
              <a:rPr lang="zh-TW" altLang="en-US" dirty="0" smtClean="0">
                <a:solidFill>
                  <a:srgbClr val="FF0000"/>
                </a:solidFill>
              </a:rPr>
              <a:t>縮排結束前屬於函式內容</a:t>
            </a:r>
            <a:endParaRPr lang="en-US" altLang="zh-TW" dirty="0" smtClean="0">
              <a:solidFill>
                <a:srgbClr val="FF0000"/>
              </a:solidFill>
            </a:endParaRPr>
          </a:p>
          <a:p>
            <a:r>
              <a:rPr lang="en-US" altLang="zh-TW" dirty="0" err="1" smtClean="0">
                <a:solidFill>
                  <a:srgbClr val="0000FF"/>
                </a:solidFill>
              </a:rPr>
              <a:t>MyFunction</a:t>
            </a:r>
            <a:r>
              <a:rPr lang="en-US" altLang="zh-TW" dirty="0" smtClean="0">
                <a:solidFill>
                  <a:schemeClr val="tx1"/>
                </a:solidFill>
              </a:rPr>
              <a:t>()</a:t>
            </a:r>
            <a:r>
              <a:rPr lang="en-US" altLang="zh-TW" dirty="0" smtClean="0">
                <a:solidFill>
                  <a:srgbClr val="FF0000"/>
                </a:solidFill>
              </a:rPr>
              <a:t>#</a:t>
            </a:r>
            <a:r>
              <a:rPr lang="zh-TW" altLang="en-US" dirty="0" smtClean="0">
                <a:solidFill>
                  <a:srgbClr val="FF0000"/>
                </a:solidFill>
              </a:rPr>
              <a:t>使用 函式名稱</a:t>
            </a:r>
            <a:r>
              <a:rPr lang="en-US" altLang="zh-TW" dirty="0" smtClean="0">
                <a:solidFill>
                  <a:srgbClr val="FF0000"/>
                </a:solidFill>
              </a:rPr>
              <a:t>()</a:t>
            </a:r>
            <a:r>
              <a:rPr lang="zh-TW" altLang="en-US" dirty="0" smtClean="0">
                <a:solidFill>
                  <a:srgbClr val="FF0000"/>
                </a:solidFill>
              </a:rPr>
              <a:t> 呼叫函式</a:t>
            </a:r>
            <a:endParaRPr lang="en-US" altLang="zh-TW" dirty="0" smtClean="0">
              <a:solidFill>
                <a:srgbClr val="FF0000"/>
              </a:solidFill>
            </a:endParaRPr>
          </a:p>
        </p:txBody>
      </p:sp>
      <p:cxnSp>
        <p:nvCxnSpPr>
          <p:cNvPr id="8" name="直線單箭頭接點 7"/>
          <p:cNvCxnSpPr/>
          <p:nvPr/>
        </p:nvCxnSpPr>
        <p:spPr>
          <a:xfrm flipH="1">
            <a:off x="3563888" y="4300061"/>
            <a:ext cx="72008" cy="28803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491880" y="3940021"/>
            <a:ext cx="2160240" cy="369332"/>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函式名稱</a:t>
            </a:r>
            <a:r>
              <a:rPr lang="en-US" altLang="zh-TW" dirty="0" smtClean="0"/>
              <a:t>()</a:t>
            </a:r>
            <a:r>
              <a:rPr lang="zh-TW" altLang="en-US" dirty="0" smtClean="0"/>
              <a:t> </a:t>
            </a:r>
            <a:r>
              <a:rPr lang="en-US" altLang="zh-TW" dirty="0" smtClean="0"/>
              <a:t>+</a:t>
            </a:r>
            <a:r>
              <a:rPr lang="zh-TW" altLang="en-US" dirty="0" smtClean="0"/>
              <a:t> 冒號</a:t>
            </a:r>
            <a:endParaRPr lang="zh-TW" altLang="en-US" dirty="0"/>
          </a:p>
        </p:txBody>
      </p:sp>
      <p:sp>
        <p:nvSpPr>
          <p:cNvPr id="10" name="文字方塊 9"/>
          <p:cNvSpPr txBox="1"/>
          <p:nvPr/>
        </p:nvSpPr>
        <p:spPr>
          <a:xfrm>
            <a:off x="1835696" y="3645024"/>
            <a:ext cx="1224136" cy="64633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定義函式的關鍵字</a:t>
            </a:r>
            <a:endParaRPr lang="zh-TW" altLang="en-US" dirty="0"/>
          </a:p>
        </p:txBody>
      </p:sp>
      <p:cxnSp>
        <p:nvCxnSpPr>
          <p:cNvPr id="12" name="直線單箭頭接點 11"/>
          <p:cNvCxnSpPr>
            <a:stCxn id="10" idx="2"/>
          </p:cNvCxnSpPr>
          <p:nvPr/>
        </p:nvCxnSpPr>
        <p:spPr>
          <a:xfrm>
            <a:off x="2447764" y="4291355"/>
            <a:ext cx="36004" cy="289773"/>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608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p:txBody>
          <a:bodyPr/>
          <a:lstStyle/>
          <a:p>
            <a:r>
              <a:rPr lang="zh-TW" altLang="en-US" dirty="0" smtClean="0"/>
              <a:t>主程式呼叫函式時，系統會優先執行函式中的程式碼，函式中的程式碼執行完畢後會回到主程式呼叫的地點並繼續往下執行。</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5</a:t>
            </a:fld>
            <a:endParaRPr lang="zh-TW" altLang="en-US"/>
          </a:p>
        </p:txBody>
      </p:sp>
      <p:sp>
        <p:nvSpPr>
          <p:cNvPr id="5" name="文字方塊 4"/>
          <p:cNvSpPr txBox="1"/>
          <p:nvPr/>
        </p:nvSpPr>
        <p:spPr>
          <a:xfrm>
            <a:off x="2123728" y="3845947"/>
            <a:ext cx="5184576"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smtClean="0">
                <a:solidFill>
                  <a:schemeClr val="tx1"/>
                </a:solidFill>
              </a:rPr>
              <a:t>def </a:t>
            </a:r>
            <a:r>
              <a:rPr lang="en-US" altLang="zh-TW" dirty="0" err="1" smtClean="0">
                <a:solidFill>
                  <a:srgbClr val="0000FF"/>
                </a:solidFill>
              </a:rPr>
              <a:t>SayHello</a:t>
            </a:r>
            <a:r>
              <a:rPr lang="en-US" altLang="zh-TW" dirty="0" smtClean="0">
                <a:solidFill>
                  <a:schemeClr val="tx1"/>
                </a:solidFill>
              </a:rPr>
              <a:t>():</a:t>
            </a:r>
            <a:r>
              <a:rPr lang="en-US" altLang="zh-TW" dirty="0" smtClean="0">
                <a:solidFill>
                  <a:srgbClr val="FF0000"/>
                </a:solidFill>
              </a:rPr>
              <a:t>#</a:t>
            </a:r>
            <a:r>
              <a:rPr lang="zh-TW" altLang="en-US" dirty="0" smtClean="0">
                <a:solidFill>
                  <a:srgbClr val="FF0000"/>
                </a:solidFill>
              </a:rPr>
              <a:t>函式需在乎叫前定義</a:t>
            </a:r>
            <a:endParaRPr lang="en-US" altLang="zh-TW" dirty="0" smtClean="0">
              <a:solidFill>
                <a:srgbClr val="FF0000"/>
              </a:solidFill>
            </a:endParaRPr>
          </a:p>
          <a:p>
            <a:r>
              <a:rPr lang="en-US" altLang="zh-TW" dirty="0" smtClean="0">
                <a:solidFill>
                  <a:schemeClr val="tx1"/>
                </a:solidFill>
              </a:rPr>
              <a:t>    print(</a:t>
            </a:r>
            <a:r>
              <a:rPr lang="en-US" altLang="zh-TW" dirty="0" smtClean="0">
                <a:solidFill>
                  <a:srgbClr val="00B050"/>
                </a:solidFill>
              </a:rPr>
              <a:t>'Hello'</a:t>
            </a:r>
            <a:r>
              <a:rPr lang="en-US" altLang="zh-TW" dirty="0" smtClean="0">
                <a:solidFill>
                  <a:schemeClr val="tx1"/>
                </a:solidFill>
              </a:rPr>
              <a:t>)</a:t>
            </a:r>
          </a:p>
          <a:p>
            <a:r>
              <a:rPr lang="en-US" altLang="zh-TW" dirty="0" smtClean="0">
                <a:solidFill>
                  <a:schemeClr val="tx1"/>
                </a:solidFill>
              </a:rPr>
              <a:t>    print(</a:t>
            </a:r>
            <a:r>
              <a:rPr lang="en-US" altLang="zh-TW" dirty="0" smtClean="0">
                <a:solidFill>
                  <a:srgbClr val="00B050"/>
                </a:solidFill>
              </a:rPr>
              <a:t>'Good morning!'</a:t>
            </a:r>
            <a:r>
              <a:rPr lang="en-US" altLang="zh-TW" dirty="0" smtClean="0">
                <a:solidFill>
                  <a:schemeClr val="tx1"/>
                </a:solidFill>
              </a:rPr>
              <a:t>)</a:t>
            </a:r>
          </a:p>
          <a:p>
            <a:endParaRPr lang="en-US" altLang="zh-TW" dirty="0" smtClean="0">
              <a:solidFill>
                <a:schemeClr val="tx1"/>
              </a:solidFill>
            </a:endParaRPr>
          </a:p>
          <a:p>
            <a:r>
              <a:rPr lang="en-US" altLang="zh-TW" dirty="0" smtClean="0">
                <a:solidFill>
                  <a:schemeClr val="tx1"/>
                </a:solidFill>
              </a:rPr>
              <a:t>print(</a:t>
            </a:r>
            <a:r>
              <a:rPr lang="en-US" altLang="zh-TW" dirty="0" smtClean="0">
                <a:solidFill>
                  <a:srgbClr val="00B050"/>
                </a:solidFill>
              </a:rPr>
              <a:t>'Hi.'</a:t>
            </a:r>
            <a:r>
              <a:rPr lang="en-US" altLang="zh-TW" dirty="0" smtClean="0">
                <a:solidFill>
                  <a:schemeClr val="tx1"/>
                </a:solidFill>
              </a:rPr>
              <a:t>)</a:t>
            </a:r>
          </a:p>
          <a:p>
            <a:r>
              <a:rPr lang="en-US" altLang="zh-TW" dirty="0" err="1" smtClean="0">
                <a:solidFill>
                  <a:srgbClr val="0000FF"/>
                </a:solidFill>
              </a:rPr>
              <a:t>SayHello</a:t>
            </a:r>
            <a:r>
              <a:rPr lang="en-US" altLang="zh-TW" dirty="0" smtClean="0">
                <a:solidFill>
                  <a:schemeClr val="tx1"/>
                </a:solidFill>
              </a:rPr>
              <a:t>()</a:t>
            </a:r>
          </a:p>
          <a:p>
            <a:r>
              <a:rPr lang="en-US" altLang="zh-TW" dirty="0" smtClean="0">
                <a:solidFill>
                  <a:schemeClr val="tx1"/>
                </a:solidFill>
              </a:rPr>
              <a:t>print(</a:t>
            </a:r>
            <a:r>
              <a:rPr lang="en-US" altLang="zh-TW" dirty="0" smtClean="0">
                <a:solidFill>
                  <a:srgbClr val="00B050"/>
                </a:solidFill>
              </a:rPr>
              <a:t>'Nice to meet you.'</a:t>
            </a:r>
            <a:r>
              <a:rPr lang="en-US" altLang="zh-TW" dirty="0" smtClean="0">
                <a:solidFill>
                  <a:schemeClr val="tx1"/>
                </a:solidFill>
              </a:rPr>
              <a:t>)</a:t>
            </a:r>
          </a:p>
        </p:txBody>
      </p:sp>
      <p:sp>
        <p:nvSpPr>
          <p:cNvPr id="6" name="左大括弧 5"/>
          <p:cNvSpPr/>
          <p:nvPr/>
        </p:nvSpPr>
        <p:spPr>
          <a:xfrm>
            <a:off x="2195736" y="4221088"/>
            <a:ext cx="288032" cy="497091"/>
          </a:xfrm>
          <a:prstGeom prst="leftBrace">
            <a:avLst>
              <a:gd name="adj1" fmla="val 8333"/>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13" name="文字方塊 12"/>
          <p:cNvSpPr txBox="1"/>
          <p:nvPr/>
        </p:nvSpPr>
        <p:spPr>
          <a:xfrm>
            <a:off x="755576" y="4142115"/>
            <a:ext cx="144016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dirty="0" smtClean="0"/>
              <a:t>縮排的區塊為函式內容</a:t>
            </a:r>
            <a:endParaRPr lang="zh-TW" altLang="en-US" dirty="0"/>
          </a:p>
        </p:txBody>
      </p:sp>
      <p:pic>
        <p:nvPicPr>
          <p:cNvPr id="7" name="Picture 2" descr="C:\Users\SHWang\Desktop\高應\碩士\Python\ppt\上課檔案\resources\7_example_5.jpg"/>
          <p:cNvPicPr>
            <a:picLocks noChangeAspect="1" noChangeArrowheads="1"/>
          </p:cNvPicPr>
          <p:nvPr/>
        </p:nvPicPr>
        <p:blipFill>
          <a:blip r:embed="rId2" cstate="print"/>
          <a:srcRect/>
          <a:stretch>
            <a:fillRect/>
          </a:stretch>
        </p:blipFill>
        <p:spPr bwMode="auto">
          <a:xfrm>
            <a:off x="5652120" y="5012803"/>
            <a:ext cx="1512168" cy="713488"/>
          </a:xfrm>
          <a:prstGeom prst="rect">
            <a:avLst/>
          </a:prstGeom>
          <a:noFill/>
          <a:ln>
            <a:solidFill>
              <a:schemeClr val="tx1"/>
            </a:solidFill>
          </a:ln>
        </p:spPr>
      </p:pic>
      <p:sp>
        <p:nvSpPr>
          <p:cNvPr id="16" name="文字方塊 15"/>
          <p:cNvSpPr txBox="1"/>
          <p:nvPr/>
        </p:nvSpPr>
        <p:spPr>
          <a:xfrm>
            <a:off x="5580112" y="4646171"/>
            <a:ext cx="1368152" cy="369332"/>
          </a:xfrm>
          <a:prstGeom prst="rect">
            <a:avLst/>
          </a:prstGeom>
          <a:noFill/>
        </p:spPr>
        <p:txBody>
          <a:bodyPr wrap="square" rtlCol="0">
            <a:spAutoFit/>
          </a:bodyPr>
          <a:lstStyle/>
          <a:p>
            <a:r>
              <a:rPr lang="zh-TW" altLang="en-US" dirty="0" smtClean="0"/>
              <a:t>程式輸出：</a:t>
            </a:r>
            <a:endParaRPr lang="zh-TW" altLang="en-US" dirty="0"/>
          </a:p>
        </p:txBody>
      </p:sp>
    </p:spTree>
    <p:extLst>
      <p:ext uri="{BB962C8B-B14F-4D97-AF65-F5344CB8AC3E}">
        <p14:creationId xmlns:p14="http://schemas.microsoft.com/office/powerpoint/2010/main" val="292760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p:txBody>
          <a:bodyPr/>
          <a:lstStyle/>
          <a:p>
            <a:r>
              <a:rPr lang="zh-TW" altLang="en-US" dirty="0" smtClean="0"/>
              <a:t>函式中同樣能宣告數值、字串等資料，並提供給函式做相關運算。</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6</a:t>
            </a:fld>
            <a:endParaRPr lang="zh-TW" altLang="en-US"/>
          </a:p>
        </p:txBody>
      </p:sp>
      <p:sp>
        <p:nvSpPr>
          <p:cNvPr id="5" name="文字方塊 4"/>
          <p:cNvSpPr txBox="1"/>
          <p:nvPr/>
        </p:nvSpPr>
        <p:spPr>
          <a:xfrm>
            <a:off x="2051720" y="4228053"/>
            <a:ext cx="309634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smtClean="0">
                <a:solidFill>
                  <a:srgbClr val="7030A0"/>
                </a:solidFill>
              </a:rPr>
              <a:t>def</a:t>
            </a:r>
            <a:r>
              <a:rPr lang="en-US" altLang="zh-TW" dirty="0" smtClean="0">
                <a:solidFill>
                  <a:sysClr val="windowText" lastClr="000000"/>
                </a:solidFill>
              </a:rPr>
              <a:t> </a:t>
            </a:r>
            <a:r>
              <a:rPr lang="en-US" altLang="zh-TW" dirty="0" err="1" smtClean="0">
                <a:solidFill>
                  <a:srgbClr val="0000FF"/>
                </a:solidFill>
              </a:rPr>
              <a:t>show_num</a:t>
            </a:r>
            <a:r>
              <a:rPr lang="en-US" altLang="zh-TW" dirty="0" smtClean="0">
                <a:solidFill>
                  <a:sysClr val="windowText" lastClr="000000"/>
                </a:solidFill>
              </a:rPr>
              <a:t>():</a:t>
            </a:r>
          </a:p>
          <a:p>
            <a:r>
              <a:rPr lang="en-US" altLang="zh-TW" dirty="0" smtClean="0">
                <a:solidFill>
                  <a:sysClr val="windowText" lastClr="000000"/>
                </a:solidFill>
              </a:rPr>
              <a:t>    a = 1</a:t>
            </a:r>
          </a:p>
          <a:p>
            <a:r>
              <a:rPr lang="en-US" altLang="zh-TW" dirty="0" smtClean="0">
                <a:solidFill>
                  <a:sysClr val="windowText" lastClr="000000"/>
                </a:solidFill>
              </a:rPr>
              <a:t>    while a &lt;= 16:</a:t>
            </a:r>
          </a:p>
          <a:p>
            <a:r>
              <a:rPr lang="en-US" altLang="zh-TW" dirty="0" smtClean="0">
                <a:solidFill>
                  <a:sysClr val="windowText" lastClr="000000"/>
                </a:solidFill>
              </a:rPr>
              <a:t>        print(a, end=' ')</a:t>
            </a:r>
          </a:p>
          <a:p>
            <a:r>
              <a:rPr lang="en-US" altLang="zh-TW" dirty="0" smtClean="0">
                <a:solidFill>
                  <a:sysClr val="windowText" lastClr="000000"/>
                </a:solidFill>
              </a:rPr>
              <a:t>        a *= 2</a:t>
            </a:r>
          </a:p>
          <a:p>
            <a:r>
              <a:rPr lang="en-US" altLang="zh-TW" dirty="0" smtClean="0">
                <a:solidFill>
                  <a:sysClr val="windowText" lastClr="000000"/>
                </a:solidFill>
              </a:rPr>
              <a:t>    print()</a:t>
            </a:r>
          </a:p>
          <a:p>
            <a:r>
              <a:rPr lang="en-US" altLang="zh-TW" dirty="0" smtClean="0">
                <a:solidFill>
                  <a:srgbClr val="FF0000"/>
                </a:solidFill>
              </a:rPr>
              <a:t>#</a:t>
            </a:r>
            <a:r>
              <a:rPr lang="zh-TW" altLang="en-US" dirty="0" smtClean="0">
                <a:solidFill>
                  <a:srgbClr val="FF0000"/>
                </a:solidFill>
              </a:rPr>
              <a:t>主程式</a:t>
            </a:r>
            <a:endParaRPr lang="en-US" altLang="zh-TW" dirty="0" smtClean="0">
              <a:solidFill>
                <a:srgbClr val="FF0000"/>
              </a:solidFill>
            </a:endParaRPr>
          </a:p>
          <a:p>
            <a:r>
              <a:rPr lang="en-US" altLang="zh-TW" dirty="0" err="1" smtClean="0">
                <a:solidFill>
                  <a:srgbClr val="0000FF"/>
                </a:solidFill>
              </a:rPr>
              <a:t>show_num</a:t>
            </a:r>
            <a:r>
              <a:rPr lang="en-US" altLang="zh-TW" dirty="0" smtClean="0">
                <a:solidFill>
                  <a:sysClr val="windowText" lastClr="000000"/>
                </a:solidFill>
              </a:rPr>
              <a:t>()</a:t>
            </a:r>
            <a:r>
              <a:rPr lang="en-US" altLang="zh-TW" dirty="0" smtClean="0">
                <a:solidFill>
                  <a:srgbClr val="FF0000"/>
                </a:solidFill>
              </a:rPr>
              <a:t>#</a:t>
            </a:r>
            <a:r>
              <a:rPr lang="zh-TW" altLang="en-US" dirty="0" smtClean="0">
                <a:solidFill>
                  <a:srgbClr val="FF0000"/>
                </a:solidFill>
              </a:rPr>
              <a:t>呼叫函式</a:t>
            </a:r>
            <a:endParaRPr lang="en-US" altLang="zh-TW" dirty="0" smtClean="0">
              <a:solidFill>
                <a:srgbClr val="FF0000"/>
              </a:solidFill>
            </a:endParaRPr>
          </a:p>
          <a:p>
            <a:r>
              <a:rPr lang="en-US" altLang="zh-TW" dirty="0" err="1" smtClean="0">
                <a:solidFill>
                  <a:srgbClr val="0000FF"/>
                </a:solidFill>
              </a:rPr>
              <a:t>show_num</a:t>
            </a:r>
            <a:r>
              <a:rPr lang="en-US" altLang="zh-TW" dirty="0" smtClean="0">
                <a:solidFill>
                  <a:sysClr val="windowText" lastClr="000000"/>
                </a:solidFill>
              </a:rPr>
              <a:t>()</a:t>
            </a:r>
          </a:p>
        </p:txBody>
      </p:sp>
      <p:sp>
        <p:nvSpPr>
          <p:cNvPr id="6" name="左大括弧 5"/>
          <p:cNvSpPr/>
          <p:nvPr/>
        </p:nvSpPr>
        <p:spPr>
          <a:xfrm>
            <a:off x="1979712" y="4588093"/>
            <a:ext cx="288032" cy="1368152"/>
          </a:xfrm>
          <a:prstGeom prst="leftBrace">
            <a:avLst>
              <a:gd name="adj1" fmla="val 8333"/>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cxnSp>
        <p:nvCxnSpPr>
          <p:cNvPr id="8" name="直線單箭頭接點 7"/>
          <p:cNvCxnSpPr/>
          <p:nvPr/>
        </p:nvCxnSpPr>
        <p:spPr>
          <a:xfrm flipH="1">
            <a:off x="3131840" y="4012029"/>
            <a:ext cx="72008" cy="28803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059832" y="3651989"/>
            <a:ext cx="2160240" cy="369332"/>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函式名稱</a:t>
            </a:r>
            <a:r>
              <a:rPr lang="en-US" altLang="zh-TW" dirty="0" smtClean="0"/>
              <a:t>()</a:t>
            </a:r>
            <a:r>
              <a:rPr lang="zh-TW" altLang="en-US" dirty="0" smtClean="0"/>
              <a:t> </a:t>
            </a:r>
            <a:r>
              <a:rPr lang="en-US" altLang="zh-TW" dirty="0" smtClean="0"/>
              <a:t>+</a:t>
            </a:r>
            <a:r>
              <a:rPr lang="zh-TW" altLang="en-US" dirty="0" smtClean="0"/>
              <a:t> 冒號</a:t>
            </a:r>
            <a:endParaRPr lang="zh-TW" altLang="en-US" dirty="0"/>
          </a:p>
        </p:txBody>
      </p:sp>
      <p:sp>
        <p:nvSpPr>
          <p:cNvPr id="10" name="文字方塊 9"/>
          <p:cNvSpPr txBox="1"/>
          <p:nvPr/>
        </p:nvSpPr>
        <p:spPr>
          <a:xfrm>
            <a:off x="1691680" y="3356992"/>
            <a:ext cx="1224136" cy="64633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smtClean="0"/>
              <a:t>定義函式關鍵字</a:t>
            </a:r>
            <a:endParaRPr lang="zh-TW" altLang="en-US" dirty="0"/>
          </a:p>
        </p:txBody>
      </p:sp>
      <p:cxnSp>
        <p:nvCxnSpPr>
          <p:cNvPr id="12" name="直線單箭頭接點 11"/>
          <p:cNvCxnSpPr>
            <a:stCxn id="10" idx="2"/>
          </p:cNvCxnSpPr>
          <p:nvPr/>
        </p:nvCxnSpPr>
        <p:spPr>
          <a:xfrm>
            <a:off x="2303748" y="4003323"/>
            <a:ext cx="36004" cy="289773"/>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39552" y="4941168"/>
            <a:ext cx="144016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TW" altLang="en-US" dirty="0" smtClean="0"/>
              <a:t>縮排的區塊為函式內容</a:t>
            </a:r>
            <a:endParaRPr lang="zh-TW" altLang="en-US" dirty="0"/>
          </a:p>
        </p:txBody>
      </p:sp>
      <p:pic>
        <p:nvPicPr>
          <p:cNvPr id="1026" name="Picture 2" descr="C:\Users\SHWang\Desktop\高應\碩士\Python\ppt\resources\7_example_1.jpg"/>
          <p:cNvPicPr>
            <a:picLocks noChangeAspect="1" noChangeArrowheads="1"/>
          </p:cNvPicPr>
          <p:nvPr/>
        </p:nvPicPr>
        <p:blipFill>
          <a:blip r:embed="rId2" cstate="print"/>
          <a:srcRect/>
          <a:stretch>
            <a:fillRect/>
          </a:stretch>
        </p:blipFill>
        <p:spPr bwMode="auto">
          <a:xfrm>
            <a:off x="5599751" y="5814556"/>
            <a:ext cx="1420521" cy="504056"/>
          </a:xfrm>
          <a:prstGeom prst="rect">
            <a:avLst/>
          </a:prstGeom>
          <a:noFill/>
          <a:ln>
            <a:solidFill>
              <a:schemeClr val="tx1"/>
            </a:solidFill>
          </a:ln>
        </p:spPr>
      </p:pic>
      <p:sp>
        <p:nvSpPr>
          <p:cNvPr id="15" name="文字方塊 14"/>
          <p:cNvSpPr txBox="1"/>
          <p:nvPr/>
        </p:nvSpPr>
        <p:spPr>
          <a:xfrm>
            <a:off x="5508104" y="5373216"/>
            <a:ext cx="1368152" cy="369332"/>
          </a:xfrm>
          <a:prstGeom prst="rect">
            <a:avLst/>
          </a:prstGeom>
          <a:noFill/>
        </p:spPr>
        <p:txBody>
          <a:bodyPr wrap="square" rtlCol="0">
            <a:spAutoFit/>
          </a:bodyPr>
          <a:lstStyle/>
          <a:p>
            <a:r>
              <a:rPr lang="zh-TW" altLang="en-US" dirty="0" smtClean="0"/>
              <a:t>程式輸出：</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a:xfrm>
            <a:off x="755576" y="1844824"/>
            <a:ext cx="3312368" cy="3960440"/>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en-US" altLang="zh-TW" sz="1800" dirty="0" smtClean="0"/>
              <a:t>import time</a:t>
            </a:r>
          </a:p>
          <a:p>
            <a:pPr>
              <a:buNone/>
            </a:pPr>
            <a:r>
              <a:rPr lang="en-US" altLang="zh-TW" sz="1800" dirty="0" smtClean="0">
                <a:solidFill>
                  <a:srgbClr val="FF0000"/>
                </a:solidFill>
              </a:rPr>
              <a:t>#</a:t>
            </a:r>
            <a:r>
              <a:rPr lang="zh-TW" altLang="en-US" sz="1800" dirty="0" smtClean="0">
                <a:solidFill>
                  <a:srgbClr val="FF0000"/>
                </a:solidFill>
              </a:rPr>
              <a:t>主程式</a:t>
            </a:r>
            <a:endParaRPr lang="en-US" altLang="zh-TW" sz="1800" dirty="0" smtClean="0"/>
          </a:p>
          <a:p>
            <a:pPr>
              <a:buNone/>
            </a:pPr>
            <a:r>
              <a:rPr lang="en-US" altLang="zh-TW" sz="1800" dirty="0" smtClean="0"/>
              <a:t>period = </a:t>
            </a:r>
            <a:r>
              <a:rPr lang="en-US" altLang="zh-TW" sz="1800" dirty="0" err="1" smtClean="0"/>
              <a:t>time.strftime</a:t>
            </a:r>
            <a:r>
              <a:rPr lang="en-US" altLang="zh-TW" sz="1800" dirty="0" smtClean="0"/>
              <a:t>('%p')</a:t>
            </a:r>
          </a:p>
          <a:p>
            <a:pPr>
              <a:buNone/>
            </a:pPr>
            <a:endParaRPr lang="en-US" altLang="zh-TW" sz="1800" dirty="0" smtClean="0"/>
          </a:p>
          <a:p>
            <a:pPr>
              <a:buNone/>
            </a:pPr>
            <a:r>
              <a:rPr lang="en-US" altLang="zh-TW" sz="1800" dirty="0" smtClean="0"/>
              <a:t>while 1:</a:t>
            </a:r>
          </a:p>
          <a:p>
            <a:pPr>
              <a:buNone/>
            </a:pPr>
            <a:r>
              <a:rPr lang="en-US" altLang="zh-TW" sz="1800" dirty="0" smtClean="0"/>
              <a:t>    if period == 'AM':</a:t>
            </a:r>
          </a:p>
          <a:p>
            <a:pPr>
              <a:buNone/>
            </a:pPr>
            <a:r>
              <a:rPr lang="en-US" altLang="zh-TW" sz="1800" dirty="0" smtClean="0"/>
              <a:t>        print(</a:t>
            </a:r>
            <a:r>
              <a:rPr lang="en-US" altLang="zh-TW" sz="1800" dirty="0" err="1" smtClean="0"/>
              <a:t>time.strftime</a:t>
            </a:r>
            <a:r>
              <a:rPr lang="en-US" altLang="zh-TW" sz="1800" dirty="0" smtClean="0"/>
              <a:t>('</a:t>
            </a:r>
            <a:r>
              <a:rPr lang="zh-TW" altLang="en-US" sz="1800" dirty="0" smtClean="0"/>
              <a:t>上午 </a:t>
            </a:r>
            <a:r>
              <a:rPr lang="en-US" altLang="zh-TW" sz="1800" dirty="0" smtClean="0"/>
              <a:t>%I	</a:t>
            </a:r>
            <a:r>
              <a:rPr lang="zh-TW" altLang="en-US" sz="1800" dirty="0" smtClean="0"/>
              <a:t>時 </a:t>
            </a:r>
            <a:r>
              <a:rPr lang="en-US" altLang="zh-TW" sz="1800" dirty="0" smtClean="0"/>
              <a:t>%M</a:t>
            </a:r>
            <a:r>
              <a:rPr lang="zh-TW" altLang="en-US" sz="1800" dirty="0" smtClean="0"/>
              <a:t>分 </a:t>
            </a:r>
            <a:r>
              <a:rPr lang="en-US" altLang="zh-TW" sz="1800" dirty="0" smtClean="0"/>
              <a:t>%S</a:t>
            </a:r>
            <a:r>
              <a:rPr lang="zh-TW" altLang="en-US" sz="1800" dirty="0" smtClean="0"/>
              <a:t>秒</a:t>
            </a:r>
            <a:r>
              <a:rPr lang="en-US" altLang="zh-TW" sz="1800" dirty="0" smtClean="0"/>
              <a:t>'))</a:t>
            </a:r>
          </a:p>
          <a:p>
            <a:pPr>
              <a:buNone/>
            </a:pPr>
            <a:r>
              <a:rPr lang="en-US" altLang="zh-TW" sz="1800" dirty="0" smtClean="0"/>
              <a:t>    else:</a:t>
            </a:r>
          </a:p>
          <a:p>
            <a:pPr>
              <a:buNone/>
            </a:pPr>
            <a:r>
              <a:rPr lang="en-US" altLang="zh-TW" sz="1800" dirty="0" smtClean="0"/>
              <a:t>        print(</a:t>
            </a:r>
            <a:r>
              <a:rPr lang="en-US" altLang="zh-TW" sz="1800" dirty="0" err="1" smtClean="0"/>
              <a:t>time.strftime</a:t>
            </a:r>
            <a:r>
              <a:rPr lang="en-US" altLang="zh-TW" sz="1800" dirty="0" smtClean="0"/>
              <a:t>('</a:t>
            </a:r>
            <a:r>
              <a:rPr lang="zh-TW" altLang="en-US" sz="1800" dirty="0" smtClean="0"/>
              <a:t>下午 </a:t>
            </a:r>
            <a:r>
              <a:rPr lang="en-US" altLang="zh-TW" sz="1800" dirty="0" smtClean="0"/>
              <a:t>%I	</a:t>
            </a:r>
            <a:r>
              <a:rPr lang="zh-TW" altLang="en-US" sz="1800" dirty="0" smtClean="0"/>
              <a:t>時 </a:t>
            </a:r>
            <a:r>
              <a:rPr lang="en-US" altLang="zh-TW" sz="1800" dirty="0" smtClean="0"/>
              <a:t>%M</a:t>
            </a:r>
            <a:r>
              <a:rPr lang="zh-TW" altLang="en-US" sz="1800" dirty="0" smtClean="0"/>
              <a:t>分 </a:t>
            </a:r>
            <a:r>
              <a:rPr lang="en-US" altLang="zh-TW" sz="1800" dirty="0" smtClean="0"/>
              <a:t>%S</a:t>
            </a:r>
            <a:r>
              <a:rPr lang="zh-TW" altLang="en-US" sz="1800" dirty="0" smtClean="0"/>
              <a:t>秒</a:t>
            </a:r>
            <a:r>
              <a:rPr lang="en-US" altLang="zh-TW" sz="1800" dirty="0" smtClean="0"/>
              <a:t>'))</a:t>
            </a:r>
          </a:p>
          <a:p>
            <a:pPr>
              <a:buNone/>
            </a:pPr>
            <a:r>
              <a:rPr lang="en-US" altLang="zh-TW" sz="1800" dirty="0" smtClean="0"/>
              <a:t>    </a:t>
            </a:r>
            <a:r>
              <a:rPr lang="en-US" altLang="zh-TW" sz="1800" dirty="0" err="1" smtClean="0"/>
              <a:t>time.sleep</a:t>
            </a:r>
            <a:r>
              <a:rPr lang="en-US" altLang="zh-TW" sz="1800" dirty="0" smtClean="0"/>
              <a:t>(1)</a:t>
            </a:r>
          </a:p>
          <a:p>
            <a:pPr>
              <a:buNone/>
            </a:pP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7</a:t>
            </a:fld>
            <a:endParaRPr lang="zh-TW" altLang="en-US"/>
          </a:p>
        </p:txBody>
      </p:sp>
      <p:sp>
        <p:nvSpPr>
          <p:cNvPr id="5" name="矩形 4"/>
          <p:cNvSpPr/>
          <p:nvPr/>
        </p:nvSpPr>
        <p:spPr>
          <a:xfrm>
            <a:off x="5004048" y="1844824"/>
            <a:ext cx="3384376"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dirty="0" smtClean="0"/>
              <a:t>import time</a:t>
            </a:r>
          </a:p>
          <a:p>
            <a:r>
              <a:rPr lang="en-US" altLang="zh-TW" dirty="0" smtClean="0">
                <a:solidFill>
                  <a:srgbClr val="FF0000"/>
                </a:solidFill>
              </a:rPr>
              <a:t>#</a:t>
            </a:r>
            <a:r>
              <a:rPr lang="zh-TW" altLang="en-US" dirty="0" smtClean="0">
                <a:solidFill>
                  <a:srgbClr val="FF0000"/>
                </a:solidFill>
              </a:rPr>
              <a:t>函式</a:t>
            </a:r>
            <a:endParaRPr lang="en-US" altLang="zh-TW" dirty="0" smtClean="0">
              <a:solidFill>
                <a:srgbClr val="FF0000"/>
              </a:solidFill>
            </a:endParaRPr>
          </a:p>
          <a:p>
            <a:r>
              <a:rPr lang="en-US" altLang="zh-TW" dirty="0" smtClean="0">
                <a:solidFill>
                  <a:schemeClr val="tx1"/>
                </a:solidFill>
              </a:rPr>
              <a:t>def </a:t>
            </a:r>
            <a:r>
              <a:rPr lang="en-US" altLang="zh-TW" dirty="0" err="1" smtClean="0">
                <a:solidFill>
                  <a:srgbClr val="0000FF"/>
                </a:solidFill>
              </a:rPr>
              <a:t>get_time</a:t>
            </a:r>
            <a:r>
              <a:rPr lang="en-US" altLang="zh-TW" dirty="0" smtClean="0">
                <a:solidFill>
                  <a:srgbClr val="0000FF"/>
                </a:solidFill>
              </a:rPr>
              <a:t>()</a:t>
            </a:r>
            <a:r>
              <a:rPr lang="en-US" altLang="zh-TW" dirty="0" smtClean="0">
                <a:solidFill>
                  <a:schemeClr val="tx1"/>
                </a:solidFill>
              </a:rPr>
              <a:t>:</a:t>
            </a:r>
          </a:p>
          <a:p>
            <a:r>
              <a:rPr lang="en-US" altLang="zh-TW" dirty="0" smtClean="0">
                <a:solidFill>
                  <a:schemeClr val="tx1"/>
                </a:solidFill>
              </a:rPr>
              <a:t>    period = </a:t>
            </a:r>
            <a:r>
              <a:rPr lang="en-US" altLang="zh-TW" dirty="0" err="1" smtClean="0">
                <a:solidFill>
                  <a:schemeClr val="tx1"/>
                </a:solidFill>
              </a:rPr>
              <a:t>time.strftime</a:t>
            </a:r>
            <a:r>
              <a:rPr lang="en-US" altLang="zh-TW" dirty="0" smtClean="0">
                <a:solidFill>
                  <a:schemeClr val="tx1"/>
                </a:solidFill>
              </a:rPr>
              <a:t>('%p')</a:t>
            </a:r>
          </a:p>
          <a:p>
            <a:r>
              <a:rPr lang="en-US" altLang="zh-TW" dirty="0" smtClean="0">
                <a:solidFill>
                  <a:schemeClr val="tx1"/>
                </a:solidFill>
              </a:rPr>
              <a:t>    if period == 'AM':</a:t>
            </a:r>
          </a:p>
          <a:p>
            <a:r>
              <a:rPr lang="en-US" altLang="zh-TW" dirty="0" smtClean="0">
                <a:solidFill>
                  <a:schemeClr val="tx1"/>
                </a:solidFill>
              </a:rPr>
              <a:t>        print(</a:t>
            </a:r>
            <a:r>
              <a:rPr lang="en-US" altLang="zh-TW" dirty="0" err="1" smtClean="0">
                <a:solidFill>
                  <a:schemeClr val="tx1"/>
                </a:solidFill>
              </a:rPr>
              <a:t>time.strftime</a:t>
            </a:r>
            <a:r>
              <a:rPr lang="en-US" altLang="zh-TW" dirty="0" smtClean="0">
                <a:solidFill>
                  <a:schemeClr val="tx1"/>
                </a:solidFill>
              </a:rPr>
              <a:t>('</a:t>
            </a:r>
            <a:r>
              <a:rPr lang="zh-TW" altLang="en-US" dirty="0" smtClean="0">
                <a:solidFill>
                  <a:schemeClr val="tx1"/>
                </a:solidFill>
              </a:rPr>
              <a:t>上午 </a:t>
            </a:r>
            <a:r>
              <a:rPr lang="en-US" altLang="zh-TW" dirty="0" smtClean="0">
                <a:solidFill>
                  <a:schemeClr val="tx1"/>
                </a:solidFill>
              </a:rPr>
              <a:t>%I	</a:t>
            </a:r>
            <a:r>
              <a:rPr lang="zh-TW" altLang="en-US" dirty="0" smtClean="0">
                <a:solidFill>
                  <a:schemeClr val="tx1"/>
                </a:solidFill>
              </a:rPr>
              <a:t>時 </a:t>
            </a:r>
            <a:r>
              <a:rPr lang="en-US" altLang="zh-TW" dirty="0" smtClean="0">
                <a:solidFill>
                  <a:schemeClr val="tx1"/>
                </a:solidFill>
              </a:rPr>
              <a:t>%M</a:t>
            </a:r>
            <a:r>
              <a:rPr lang="zh-TW" altLang="en-US" dirty="0" smtClean="0">
                <a:solidFill>
                  <a:schemeClr val="tx1"/>
                </a:solidFill>
              </a:rPr>
              <a:t>分 </a:t>
            </a:r>
            <a:r>
              <a:rPr lang="en-US" altLang="zh-TW" dirty="0" smtClean="0">
                <a:solidFill>
                  <a:schemeClr val="tx1"/>
                </a:solidFill>
              </a:rPr>
              <a:t>%S</a:t>
            </a:r>
            <a:r>
              <a:rPr lang="zh-TW" altLang="en-US" dirty="0" smtClean="0">
                <a:solidFill>
                  <a:schemeClr val="tx1"/>
                </a:solidFill>
              </a:rPr>
              <a:t>秒</a:t>
            </a:r>
            <a:r>
              <a:rPr lang="en-US" altLang="zh-TW" dirty="0" smtClean="0">
                <a:solidFill>
                  <a:schemeClr val="tx1"/>
                </a:solidFill>
              </a:rPr>
              <a:t>'))</a:t>
            </a:r>
          </a:p>
          <a:p>
            <a:r>
              <a:rPr lang="en-US" altLang="zh-TW" dirty="0" smtClean="0">
                <a:solidFill>
                  <a:schemeClr val="tx1"/>
                </a:solidFill>
              </a:rPr>
              <a:t>    else:</a:t>
            </a:r>
          </a:p>
          <a:p>
            <a:r>
              <a:rPr lang="en-US" altLang="zh-TW" dirty="0" smtClean="0">
                <a:solidFill>
                  <a:schemeClr val="tx1"/>
                </a:solidFill>
              </a:rPr>
              <a:t>        print(</a:t>
            </a:r>
            <a:r>
              <a:rPr lang="en-US" altLang="zh-TW" dirty="0" err="1" smtClean="0">
                <a:solidFill>
                  <a:schemeClr val="tx1"/>
                </a:solidFill>
              </a:rPr>
              <a:t>time.strftime</a:t>
            </a:r>
            <a:r>
              <a:rPr lang="en-US" altLang="zh-TW" dirty="0" smtClean="0">
                <a:solidFill>
                  <a:schemeClr val="tx1"/>
                </a:solidFill>
              </a:rPr>
              <a:t>('</a:t>
            </a:r>
            <a:r>
              <a:rPr lang="zh-TW" altLang="en-US" dirty="0" smtClean="0">
                <a:solidFill>
                  <a:schemeClr val="tx1"/>
                </a:solidFill>
              </a:rPr>
              <a:t>下午 </a:t>
            </a:r>
            <a:r>
              <a:rPr lang="en-US" altLang="zh-TW" dirty="0" smtClean="0">
                <a:solidFill>
                  <a:schemeClr val="tx1"/>
                </a:solidFill>
              </a:rPr>
              <a:t>%I	</a:t>
            </a:r>
            <a:r>
              <a:rPr lang="zh-TW" altLang="en-US" dirty="0" smtClean="0">
                <a:solidFill>
                  <a:schemeClr val="tx1"/>
                </a:solidFill>
              </a:rPr>
              <a:t>時 </a:t>
            </a:r>
            <a:r>
              <a:rPr lang="en-US" altLang="zh-TW" dirty="0" smtClean="0">
                <a:solidFill>
                  <a:schemeClr val="tx1"/>
                </a:solidFill>
              </a:rPr>
              <a:t>%M</a:t>
            </a:r>
            <a:r>
              <a:rPr lang="zh-TW" altLang="en-US" dirty="0" smtClean="0">
                <a:solidFill>
                  <a:schemeClr val="tx1"/>
                </a:solidFill>
              </a:rPr>
              <a:t>分 </a:t>
            </a:r>
            <a:r>
              <a:rPr lang="en-US" altLang="zh-TW" dirty="0" smtClean="0">
                <a:solidFill>
                  <a:schemeClr val="tx1"/>
                </a:solidFill>
              </a:rPr>
              <a:t>%S</a:t>
            </a:r>
            <a:r>
              <a:rPr lang="zh-TW" altLang="en-US" dirty="0" smtClean="0">
                <a:solidFill>
                  <a:schemeClr val="tx1"/>
                </a:solidFill>
              </a:rPr>
              <a:t>秒</a:t>
            </a:r>
            <a:r>
              <a:rPr lang="en-US" altLang="zh-TW" dirty="0" smtClean="0">
                <a:solidFill>
                  <a:schemeClr val="tx1"/>
                </a:solidFill>
              </a:rPr>
              <a:t>'))</a:t>
            </a:r>
          </a:p>
          <a:p>
            <a:r>
              <a:rPr lang="en-US" altLang="zh-TW" dirty="0" smtClean="0">
                <a:solidFill>
                  <a:srgbClr val="FF0000"/>
                </a:solidFill>
              </a:rPr>
              <a:t>#</a:t>
            </a:r>
            <a:r>
              <a:rPr lang="zh-TW" altLang="en-US" dirty="0" smtClean="0">
                <a:solidFill>
                  <a:srgbClr val="FF0000"/>
                </a:solidFill>
              </a:rPr>
              <a:t>主程式</a:t>
            </a:r>
            <a:endParaRPr lang="en-US" altLang="zh-TW" dirty="0" smtClean="0">
              <a:solidFill>
                <a:srgbClr val="FF0000"/>
              </a:solidFill>
            </a:endParaRPr>
          </a:p>
          <a:p>
            <a:r>
              <a:rPr lang="en-US" altLang="zh-TW" dirty="0" smtClean="0"/>
              <a:t>while 1:</a:t>
            </a:r>
          </a:p>
          <a:p>
            <a:r>
              <a:rPr lang="en-US" altLang="zh-TW" dirty="0" smtClean="0"/>
              <a:t>    </a:t>
            </a:r>
            <a:r>
              <a:rPr lang="en-US" altLang="zh-TW" dirty="0" err="1" smtClean="0">
                <a:solidFill>
                  <a:srgbClr val="0000FF"/>
                </a:solidFill>
              </a:rPr>
              <a:t>get_time</a:t>
            </a:r>
            <a:r>
              <a:rPr lang="en-US" altLang="zh-TW" dirty="0" smtClean="0">
                <a:solidFill>
                  <a:srgbClr val="0000FF"/>
                </a:solidFill>
              </a:rPr>
              <a:t>()</a:t>
            </a:r>
          </a:p>
          <a:p>
            <a:r>
              <a:rPr lang="en-US" altLang="zh-TW" dirty="0" smtClean="0"/>
              <a:t>    </a:t>
            </a:r>
            <a:r>
              <a:rPr lang="en-US" altLang="zh-TW" dirty="0" err="1" smtClean="0"/>
              <a:t>time.sleep</a:t>
            </a:r>
            <a:r>
              <a:rPr lang="en-US" altLang="zh-TW" dirty="0" smtClean="0"/>
              <a:t>(1)</a:t>
            </a:r>
            <a:endParaRPr lang="zh-TW" altLang="en-US" dirty="0"/>
          </a:p>
        </p:txBody>
      </p:sp>
      <p:sp>
        <p:nvSpPr>
          <p:cNvPr id="6" name="左-右雙向箭號 5"/>
          <p:cNvSpPr/>
          <p:nvPr/>
        </p:nvSpPr>
        <p:spPr>
          <a:xfrm>
            <a:off x="3995936" y="3573016"/>
            <a:ext cx="1080120" cy="43204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文字方塊 6"/>
          <p:cNvSpPr txBox="1"/>
          <p:nvPr/>
        </p:nvSpPr>
        <p:spPr>
          <a:xfrm>
            <a:off x="4067944" y="4005064"/>
            <a:ext cx="1152128" cy="584775"/>
          </a:xfrm>
          <a:prstGeom prst="rect">
            <a:avLst/>
          </a:prstGeom>
          <a:noFill/>
        </p:spPr>
        <p:txBody>
          <a:bodyPr wrap="square" rtlCol="0">
            <a:spAutoFit/>
          </a:bodyPr>
          <a:lstStyle/>
          <a:p>
            <a:r>
              <a:rPr lang="zh-TW" altLang="en-US" sz="1600" dirty="0" smtClean="0">
                <a:solidFill>
                  <a:srgbClr val="C00000"/>
                </a:solidFill>
              </a:rPr>
              <a:t>左右程式</a:t>
            </a:r>
            <a:endParaRPr lang="en-US" altLang="zh-TW" sz="1600" dirty="0" smtClean="0">
              <a:solidFill>
                <a:srgbClr val="C00000"/>
              </a:solidFill>
            </a:endParaRPr>
          </a:p>
          <a:p>
            <a:r>
              <a:rPr lang="zh-TW" altLang="en-US" sz="1600" dirty="0" smtClean="0">
                <a:solidFill>
                  <a:srgbClr val="C00000"/>
                </a:solidFill>
              </a:rPr>
              <a:t>功能相同</a:t>
            </a:r>
            <a:endParaRPr lang="zh-TW" altLang="en-US" sz="1600"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函式</a:t>
            </a:r>
            <a:endParaRPr lang="zh-TW" altLang="en-US" dirty="0"/>
          </a:p>
        </p:txBody>
      </p:sp>
      <p:sp>
        <p:nvSpPr>
          <p:cNvPr id="3" name="內容版面配置區 2"/>
          <p:cNvSpPr>
            <a:spLocks noGrp="1"/>
          </p:cNvSpPr>
          <p:nvPr>
            <p:ph idx="1"/>
          </p:nvPr>
        </p:nvSpPr>
        <p:spPr/>
        <p:txBody>
          <a:bodyPr/>
          <a:lstStyle/>
          <a:p>
            <a:r>
              <a:rPr lang="zh-TW" altLang="en-US" dirty="0" smtClean="0"/>
              <a:t>如想將函式定義放在主程式之後，可將原本主程式定義在函式內，並在函式定義完成後呼叫原本的主程式。</a:t>
            </a:r>
            <a:endParaRPr lang="zh-TW" altLang="en-US" dirty="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8</a:t>
            </a:fld>
            <a:endParaRPr lang="zh-TW" altLang="en-US"/>
          </a:p>
        </p:txBody>
      </p:sp>
      <p:sp>
        <p:nvSpPr>
          <p:cNvPr id="5" name="矩形 4"/>
          <p:cNvSpPr/>
          <p:nvPr/>
        </p:nvSpPr>
        <p:spPr>
          <a:xfrm>
            <a:off x="2843808" y="3356992"/>
            <a:ext cx="252028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dirty="0" smtClean="0"/>
              <a:t>def </a:t>
            </a:r>
            <a:r>
              <a:rPr lang="en-US" altLang="zh-TW" dirty="0" err="1" smtClean="0">
                <a:solidFill>
                  <a:srgbClr val="0000FF"/>
                </a:solidFill>
              </a:rPr>
              <a:t>main_part</a:t>
            </a:r>
            <a:r>
              <a:rPr lang="en-US" altLang="zh-TW" dirty="0" smtClean="0"/>
              <a:t>():</a:t>
            </a:r>
          </a:p>
          <a:p>
            <a:r>
              <a:rPr lang="en-US" altLang="zh-TW" dirty="0" smtClean="0"/>
              <a:t>    </a:t>
            </a:r>
            <a:r>
              <a:rPr lang="en-US" altLang="zh-TW" dirty="0" err="1" smtClean="0">
                <a:solidFill>
                  <a:srgbClr val="9900CC"/>
                </a:solidFill>
              </a:rPr>
              <a:t>show_num</a:t>
            </a:r>
            <a:r>
              <a:rPr lang="en-US" altLang="zh-TW" dirty="0" smtClean="0"/>
              <a:t>()</a:t>
            </a:r>
          </a:p>
          <a:p>
            <a:r>
              <a:rPr lang="en-US" altLang="zh-TW" dirty="0" smtClean="0"/>
              <a:t>    </a:t>
            </a:r>
            <a:r>
              <a:rPr lang="en-US" altLang="zh-TW" dirty="0" err="1" smtClean="0">
                <a:solidFill>
                  <a:srgbClr val="9900CC"/>
                </a:solidFill>
              </a:rPr>
              <a:t>show_num</a:t>
            </a:r>
            <a:r>
              <a:rPr lang="en-US" altLang="zh-TW" dirty="0" smtClean="0"/>
              <a:t>()</a:t>
            </a:r>
          </a:p>
          <a:p>
            <a:endParaRPr lang="en-US" altLang="zh-TW" dirty="0" smtClean="0"/>
          </a:p>
          <a:p>
            <a:r>
              <a:rPr lang="en-US" altLang="zh-TW" dirty="0" smtClean="0"/>
              <a:t>def </a:t>
            </a:r>
            <a:r>
              <a:rPr lang="en-US" altLang="zh-TW" dirty="0" err="1" smtClean="0">
                <a:solidFill>
                  <a:srgbClr val="9900CC"/>
                </a:solidFill>
              </a:rPr>
              <a:t>show_num</a:t>
            </a:r>
            <a:r>
              <a:rPr lang="en-US" altLang="zh-TW" dirty="0" smtClean="0"/>
              <a:t>():</a:t>
            </a:r>
          </a:p>
          <a:p>
            <a:r>
              <a:rPr lang="en-US" altLang="zh-TW" dirty="0" smtClean="0">
                <a:solidFill>
                  <a:schemeClr val="bg1">
                    <a:lumMod val="50000"/>
                  </a:schemeClr>
                </a:solidFill>
              </a:rPr>
              <a:t>    a = 1</a:t>
            </a:r>
          </a:p>
          <a:p>
            <a:r>
              <a:rPr lang="en-US" altLang="zh-TW" dirty="0" smtClean="0">
                <a:solidFill>
                  <a:schemeClr val="bg1">
                    <a:lumMod val="50000"/>
                  </a:schemeClr>
                </a:solidFill>
              </a:rPr>
              <a:t>    while a &lt;= 16:</a:t>
            </a:r>
          </a:p>
          <a:p>
            <a:r>
              <a:rPr lang="en-US" altLang="zh-TW" dirty="0" smtClean="0">
                <a:solidFill>
                  <a:schemeClr val="bg1">
                    <a:lumMod val="50000"/>
                  </a:schemeClr>
                </a:solidFill>
              </a:rPr>
              <a:t>        print(a, end=' ')</a:t>
            </a:r>
          </a:p>
          <a:p>
            <a:r>
              <a:rPr lang="en-US" altLang="zh-TW" dirty="0" smtClean="0">
                <a:solidFill>
                  <a:schemeClr val="bg1">
                    <a:lumMod val="50000"/>
                  </a:schemeClr>
                </a:solidFill>
              </a:rPr>
              <a:t>        a *= 2</a:t>
            </a:r>
          </a:p>
          <a:p>
            <a:r>
              <a:rPr lang="en-US" altLang="zh-TW" dirty="0" smtClean="0">
                <a:solidFill>
                  <a:schemeClr val="bg1">
                    <a:lumMod val="50000"/>
                  </a:schemeClr>
                </a:solidFill>
              </a:rPr>
              <a:t>    print()</a:t>
            </a:r>
          </a:p>
          <a:p>
            <a:endParaRPr lang="en-US" altLang="zh-TW" dirty="0" smtClean="0"/>
          </a:p>
          <a:p>
            <a:r>
              <a:rPr lang="en-US" altLang="zh-TW" dirty="0" err="1" smtClean="0">
                <a:solidFill>
                  <a:srgbClr val="0000FF"/>
                </a:solidFill>
              </a:rPr>
              <a:t>main_part</a:t>
            </a:r>
            <a:r>
              <a:rPr lang="en-US" altLang="zh-TW" dirty="0" smtClean="0"/>
              <a:t>()</a:t>
            </a:r>
            <a:r>
              <a:rPr lang="en-US" altLang="zh-TW" dirty="0" smtClean="0">
                <a:solidFill>
                  <a:srgbClr val="FF0000"/>
                </a:solidFill>
              </a:rPr>
              <a:t>#</a:t>
            </a:r>
            <a:r>
              <a:rPr lang="zh-TW" altLang="en-US" dirty="0" smtClean="0">
                <a:solidFill>
                  <a:srgbClr val="FF0000"/>
                </a:solidFill>
              </a:rPr>
              <a:t>呼叫函式</a:t>
            </a:r>
            <a:endParaRPr lang="zh-TW" altLang="en-US" dirty="0">
              <a:solidFill>
                <a:srgbClr val="FF0000"/>
              </a:solidFill>
            </a:endParaRPr>
          </a:p>
        </p:txBody>
      </p:sp>
      <p:cxnSp>
        <p:nvCxnSpPr>
          <p:cNvPr id="7" name="直線接點 6"/>
          <p:cNvCxnSpPr/>
          <p:nvPr/>
        </p:nvCxnSpPr>
        <p:spPr>
          <a:xfrm flipH="1">
            <a:off x="2627784" y="6597352"/>
            <a:ext cx="288032"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V="1">
            <a:off x="2627784" y="3501008"/>
            <a:ext cx="0" cy="309634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627784" y="3501008"/>
            <a:ext cx="288032"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5576" y="4293096"/>
            <a:ext cx="1944216" cy="738664"/>
          </a:xfrm>
          <a:prstGeom prst="rect">
            <a:avLst/>
          </a:prstGeom>
          <a:noFill/>
        </p:spPr>
        <p:txBody>
          <a:bodyPr wrap="square" rtlCol="0">
            <a:spAutoFit/>
          </a:bodyPr>
          <a:lstStyle/>
          <a:p>
            <a:r>
              <a:rPr lang="en-US" altLang="zh-TW" sz="1400" dirty="0" smtClean="0">
                <a:solidFill>
                  <a:srgbClr val="0000FF"/>
                </a:solidFill>
              </a:rPr>
              <a:t>1.</a:t>
            </a:r>
            <a:r>
              <a:rPr lang="zh-TW" altLang="en-US" sz="1400" dirty="0" smtClean="0">
                <a:solidFill>
                  <a:srgbClr val="0000FF"/>
                </a:solidFill>
              </a:rPr>
              <a:t>在</a:t>
            </a:r>
            <a:r>
              <a:rPr lang="en-US" altLang="zh-TW" sz="1400" dirty="0" err="1" smtClean="0">
                <a:solidFill>
                  <a:srgbClr val="0000FF"/>
                </a:solidFill>
              </a:rPr>
              <a:t>main_part</a:t>
            </a:r>
            <a:r>
              <a:rPr lang="en-US" altLang="zh-TW" sz="1400" dirty="0" smtClean="0">
                <a:solidFill>
                  <a:srgbClr val="0000FF"/>
                </a:solidFill>
              </a:rPr>
              <a:t>()</a:t>
            </a:r>
            <a:r>
              <a:rPr lang="zh-TW" altLang="en-US" sz="1400" dirty="0" smtClean="0">
                <a:solidFill>
                  <a:srgbClr val="0000FF"/>
                </a:solidFill>
              </a:rPr>
              <a:t> 和 </a:t>
            </a:r>
            <a:r>
              <a:rPr lang="en-US" altLang="zh-TW" sz="1400" dirty="0" err="1" smtClean="0">
                <a:solidFill>
                  <a:srgbClr val="0000FF"/>
                </a:solidFill>
              </a:rPr>
              <a:t>show_num</a:t>
            </a:r>
            <a:r>
              <a:rPr lang="en-US" altLang="zh-TW" sz="1400" dirty="0" smtClean="0">
                <a:solidFill>
                  <a:srgbClr val="0000FF"/>
                </a:solidFill>
              </a:rPr>
              <a:t>()</a:t>
            </a:r>
            <a:r>
              <a:rPr lang="zh-TW" altLang="en-US" sz="1400" dirty="0" smtClean="0">
                <a:solidFill>
                  <a:srgbClr val="0000FF"/>
                </a:solidFill>
              </a:rPr>
              <a:t> 定義後的下方呼叫 </a:t>
            </a:r>
            <a:r>
              <a:rPr lang="en-US" altLang="zh-TW" sz="1400" dirty="0" err="1" smtClean="0">
                <a:solidFill>
                  <a:srgbClr val="0000FF"/>
                </a:solidFill>
              </a:rPr>
              <a:t>main_part</a:t>
            </a:r>
            <a:r>
              <a:rPr lang="en-US" altLang="zh-TW" sz="1400" dirty="0" smtClean="0">
                <a:solidFill>
                  <a:srgbClr val="0000FF"/>
                </a:solidFill>
              </a:rPr>
              <a:t>()</a:t>
            </a:r>
            <a:endParaRPr lang="zh-TW" altLang="en-US" sz="1400" dirty="0">
              <a:solidFill>
                <a:srgbClr val="0000FF"/>
              </a:solidFill>
            </a:endParaRPr>
          </a:p>
        </p:txBody>
      </p:sp>
      <p:cxnSp>
        <p:nvCxnSpPr>
          <p:cNvPr id="15" name="直線接點 14"/>
          <p:cNvCxnSpPr/>
          <p:nvPr/>
        </p:nvCxnSpPr>
        <p:spPr>
          <a:xfrm>
            <a:off x="4355976" y="3861048"/>
            <a:ext cx="936104" cy="0"/>
          </a:xfrm>
          <a:prstGeom prst="line">
            <a:avLst/>
          </a:prstGeom>
          <a:ln>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5292080" y="3861048"/>
            <a:ext cx="0" cy="792088"/>
          </a:xfrm>
          <a:prstGeom prst="line">
            <a:avLst/>
          </a:prstGeom>
          <a:ln>
            <a:solidFill>
              <a:srgbClr val="9900CC"/>
            </a:solidFill>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a:off x="4572000" y="4653136"/>
            <a:ext cx="720080" cy="0"/>
          </a:xfrm>
          <a:prstGeom prst="straightConnector1">
            <a:avLst/>
          </a:prstGeom>
          <a:ln>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5292080" y="3933056"/>
            <a:ext cx="2088232" cy="523220"/>
          </a:xfrm>
          <a:prstGeom prst="rect">
            <a:avLst/>
          </a:prstGeom>
          <a:noFill/>
        </p:spPr>
        <p:txBody>
          <a:bodyPr wrap="square" rtlCol="0">
            <a:spAutoFit/>
          </a:bodyPr>
          <a:lstStyle/>
          <a:p>
            <a:r>
              <a:rPr lang="en-US" altLang="zh-TW" sz="1400" dirty="0" smtClean="0">
                <a:solidFill>
                  <a:srgbClr val="9900CC"/>
                </a:solidFill>
              </a:rPr>
              <a:t>2.</a:t>
            </a:r>
            <a:r>
              <a:rPr lang="zh-TW" altLang="en-US" sz="1400" dirty="0" smtClean="0">
                <a:solidFill>
                  <a:srgbClr val="9900CC"/>
                </a:solidFill>
              </a:rPr>
              <a:t> </a:t>
            </a:r>
            <a:r>
              <a:rPr lang="en-US" altLang="zh-TW" sz="1400" dirty="0" err="1" smtClean="0">
                <a:solidFill>
                  <a:srgbClr val="9900CC"/>
                </a:solidFill>
              </a:rPr>
              <a:t>main_part</a:t>
            </a:r>
            <a:r>
              <a:rPr lang="en-US" altLang="zh-TW" sz="1400" dirty="0" smtClean="0">
                <a:solidFill>
                  <a:srgbClr val="9900CC"/>
                </a:solidFill>
              </a:rPr>
              <a:t>() </a:t>
            </a:r>
            <a:r>
              <a:rPr lang="zh-TW" altLang="en-US" sz="1400" dirty="0" smtClean="0">
                <a:solidFill>
                  <a:srgbClr val="9900CC"/>
                </a:solidFill>
              </a:rPr>
              <a:t>中能夠使用下方的 </a:t>
            </a:r>
            <a:r>
              <a:rPr lang="en-US" altLang="zh-TW" sz="1400" dirty="0" err="1" smtClean="0">
                <a:solidFill>
                  <a:srgbClr val="9900CC"/>
                </a:solidFill>
              </a:rPr>
              <a:t>show_num</a:t>
            </a:r>
            <a:r>
              <a:rPr lang="en-US" altLang="zh-TW" sz="1400" dirty="0" smtClean="0">
                <a:solidFill>
                  <a:srgbClr val="9900CC"/>
                </a:solidFill>
              </a:rPr>
              <a:t>()</a:t>
            </a:r>
            <a:endParaRPr lang="zh-TW" altLang="en-US" sz="1400" dirty="0">
              <a:solidFill>
                <a:srgbClr val="99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變數範圍</a:t>
            </a:r>
            <a:endParaRPr lang="zh-TW" altLang="en-US" dirty="0"/>
          </a:p>
        </p:txBody>
      </p:sp>
      <p:sp>
        <p:nvSpPr>
          <p:cNvPr id="3" name="內容版面配置區 2"/>
          <p:cNvSpPr>
            <a:spLocks noGrp="1"/>
          </p:cNvSpPr>
          <p:nvPr>
            <p:ph idx="1"/>
          </p:nvPr>
        </p:nvSpPr>
        <p:spPr/>
        <p:txBody>
          <a:bodyPr/>
          <a:lstStyle/>
          <a:p>
            <a:r>
              <a:rPr lang="zh-TW" altLang="en-US" dirty="0" smtClean="0"/>
              <a:t>在函式內所宣告的變數為</a:t>
            </a:r>
            <a:r>
              <a:rPr lang="zh-TW" altLang="en-US" b="1" dirty="0" smtClean="0"/>
              <a:t>區域變數</a:t>
            </a:r>
            <a:r>
              <a:rPr lang="en-US" altLang="zh-TW" b="1" dirty="0" smtClean="0"/>
              <a:t>(local variable)</a:t>
            </a:r>
            <a:r>
              <a:rPr lang="zh-TW" altLang="en-US" dirty="0" smtClean="0"/>
              <a:t>，該變數只能在函式內使用，在執行完並離開函式後，區域變數就會消失，無法在函式外使用這個變數。</a:t>
            </a:r>
            <a:endParaRPr lang="en-US" altLang="zh-TW" dirty="0" smtClean="0"/>
          </a:p>
        </p:txBody>
      </p:sp>
      <p:sp>
        <p:nvSpPr>
          <p:cNvPr id="4" name="投影片編號版面配置區 3"/>
          <p:cNvSpPr>
            <a:spLocks noGrp="1"/>
          </p:cNvSpPr>
          <p:nvPr>
            <p:ph type="sldNum" sz="quarter" idx="12"/>
          </p:nvPr>
        </p:nvSpPr>
        <p:spPr/>
        <p:txBody>
          <a:bodyPr/>
          <a:lstStyle/>
          <a:p>
            <a:fld id="{43BF4364-13DB-4B84-B596-2F49C4653971}" type="slidenum">
              <a:rPr lang="zh-TW" altLang="en-US" smtClean="0"/>
              <a:pPr/>
              <a:t>9</a:t>
            </a:fld>
            <a:endParaRPr lang="zh-TW" altLang="en-US"/>
          </a:p>
        </p:txBody>
      </p:sp>
      <p:sp>
        <p:nvSpPr>
          <p:cNvPr id="5" name="矩形 4"/>
          <p:cNvSpPr/>
          <p:nvPr/>
        </p:nvSpPr>
        <p:spPr>
          <a:xfrm>
            <a:off x="1259632" y="4293096"/>
            <a:ext cx="115212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TW" dirty="0" smtClean="0"/>
              <a:t>def </a:t>
            </a:r>
            <a:r>
              <a:rPr lang="en-US" altLang="zh-TW" dirty="0" err="1" smtClean="0"/>
              <a:t>foo</a:t>
            </a:r>
            <a:r>
              <a:rPr lang="en-US" altLang="zh-TW" dirty="0" smtClean="0"/>
              <a:t>():</a:t>
            </a:r>
          </a:p>
          <a:p>
            <a:r>
              <a:rPr lang="en-US" altLang="zh-TW" dirty="0" smtClean="0"/>
              <a:t>    </a:t>
            </a:r>
            <a:r>
              <a:rPr lang="en-US" altLang="zh-TW" dirty="0" smtClean="0">
                <a:solidFill>
                  <a:srgbClr val="9900CC"/>
                </a:solidFill>
              </a:rPr>
              <a:t>a</a:t>
            </a:r>
            <a:r>
              <a:rPr lang="en-US" altLang="zh-TW" dirty="0" smtClean="0"/>
              <a:t> = 10</a:t>
            </a:r>
          </a:p>
          <a:p>
            <a:r>
              <a:rPr lang="en-US" altLang="zh-TW" dirty="0" smtClean="0"/>
              <a:t>    print(</a:t>
            </a:r>
            <a:r>
              <a:rPr lang="en-US" altLang="zh-TW" dirty="0" smtClean="0">
                <a:solidFill>
                  <a:srgbClr val="9900CC"/>
                </a:solidFill>
              </a:rPr>
              <a:t>a</a:t>
            </a:r>
            <a:r>
              <a:rPr lang="en-US" altLang="zh-TW" dirty="0" smtClean="0"/>
              <a:t>)</a:t>
            </a:r>
          </a:p>
          <a:p>
            <a:endParaRPr lang="en-US" altLang="zh-TW" dirty="0" smtClean="0"/>
          </a:p>
          <a:p>
            <a:r>
              <a:rPr lang="en-US" altLang="zh-TW" dirty="0" err="1" smtClean="0"/>
              <a:t>foo</a:t>
            </a:r>
            <a:r>
              <a:rPr lang="en-US" altLang="zh-TW" dirty="0" smtClean="0"/>
              <a:t>()</a:t>
            </a:r>
          </a:p>
          <a:p>
            <a:r>
              <a:rPr lang="en-US" altLang="zh-TW" dirty="0" smtClean="0">
                <a:solidFill>
                  <a:schemeClr val="tx1"/>
                </a:solidFill>
              </a:rPr>
              <a:t>print(a)</a:t>
            </a:r>
            <a:endParaRPr lang="en-US" altLang="zh-TW" dirty="0">
              <a:solidFill>
                <a:schemeClr val="tx1"/>
              </a:solidFill>
            </a:endParaRPr>
          </a:p>
        </p:txBody>
      </p:sp>
      <p:pic>
        <p:nvPicPr>
          <p:cNvPr id="2050" name="Picture 2" descr="C:\Users\SHWang\Desktop\高應\碩士\Python\ppt\resources\7_example_4.jpg"/>
          <p:cNvPicPr>
            <a:picLocks noChangeAspect="1" noChangeArrowheads="1"/>
          </p:cNvPicPr>
          <p:nvPr/>
        </p:nvPicPr>
        <p:blipFill>
          <a:blip r:embed="rId2" cstate="print"/>
          <a:srcRect/>
          <a:stretch>
            <a:fillRect/>
          </a:stretch>
        </p:blipFill>
        <p:spPr bwMode="auto">
          <a:xfrm>
            <a:off x="2627784" y="4221088"/>
            <a:ext cx="5688632" cy="1478634"/>
          </a:xfrm>
          <a:prstGeom prst="rect">
            <a:avLst/>
          </a:prstGeom>
          <a:noFill/>
        </p:spPr>
      </p:pic>
      <p:cxnSp>
        <p:nvCxnSpPr>
          <p:cNvPr id="11" name="直線接點 10"/>
          <p:cNvCxnSpPr/>
          <p:nvPr/>
        </p:nvCxnSpPr>
        <p:spPr>
          <a:xfrm>
            <a:off x="2123728" y="587727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491880" y="5157192"/>
            <a:ext cx="2016224" cy="21602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6" name="直線單箭頭接點 15"/>
          <p:cNvCxnSpPr/>
          <p:nvPr/>
        </p:nvCxnSpPr>
        <p:spPr>
          <a:xfrm flipV="1">
            <a:off x="4427984" y="5445224"/>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圖釘">
  <a:themeElements>
    <a:clrScheme name="圖釘">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圖釘">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釘">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1364</TotalTime>
  <Words>875</Words>
  <Application>Microsoft Office PowerPoint</Application>
  <PresentationFormat>如螢幕大小 (4:3)</PresentationFormat>
  <Paragraphs>148</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微軟正黑體</vt:lpstr>
      <vt:lpstr>新細明體</vt:lpstr>
      <vt:lpstr>Brush Script MT</vt:lpstr>
      <vt:lpstr>Calibri</vt:lpstr>
      <vt:lpstr>Constantia</vt:lpstr>
      <vt:lpstr>Franklin Gothic Book</vt:lpstr>
      <vt:lpstr>Rage Italic</vt:lpstr>
      <vt:lpstr>圖釘</vt:lpstr>
      <vt:lpstr>定義函式(function) (1)</vt:lpstr>
      <vt:lpstr>學習目標</vt:lpstr>
      <vt:lpstr>函式</vt:lpstr>
      <vt:lpstr>函式</vt:lpstr>
      <vt:lpstr>函式</vt:lpstr>
      <vt:lpstr>函式</vt:lpstr>
      <vt:lpstr>函式</vt:lpstr>
      <vt:lpstr>函式</vt:lpstr>
      <vt:lpstr>變數範圍</vt:lpstr>
      <vt:lpstr>變數範圍</vt:lpstr>
      <vt:lpstr>指定全域變數</vt:lpstr>
      <vt:lpstr>作業</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SYWang</dc:creator>
  <cp:lastModifiedBy>lbh</cp:lastModifiedBy>
  <cp:revision>394</cp:revision>
  <dcterms:created xsi:type="dcterms:W3CDTF">2015-06-03T11:45:27Z</dcterms:created>
  <dcterms:modified xsi:type="dcterms:W3CDTF">2021-02-23T08:07:08Z</dcterms:modified>
</cp:coreProperties>
</file>