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72" r:id="rId3"/>
    <p:sldId id="265" r:id="rId4"/>
    <p:sldId id="269" r:id="rId5"/>
    <p:sldId id="270" r:id="rId6"/>
    <p:sldId id="274" r:id="rId7"/>
    <p:sldId id="275" r:id="rId8"/>
    <p:sldId id="277" r:id="rId9"/>
    <p:sldId id="267" r:id="rId10"/>
    <p:sldId id="273" r:id="rId11"/>
    <p:sldId id="268" r:id="rId12"/>
    <p:sldId id="271" r:id="rId13"/>
    <p:sldId id="260" r:id="rId14"/>
    <p:sldId id="264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37D47-1A5E-40AC-8E9E-75F3B0C55C69}" type="datetimeFigureOut">
              <a:rPr lang="zh-TW" altLang="en-US" smtClean="0"/>
              <a:pPr/>
              <a:t>2021/2/24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211E7-1A69-42E2-B520-BC346FFC4F0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4201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59CC965E-B9DB-4A67-97E4-9252428D829C}" type="datetime1">
              <a:rPr lang="zh-TW" altLang="en-US" smtClean="0"/>
              <a:pPr/>
              <a:t>2021/2/24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43BF4364-13DB-4B84-B596-2F49C46539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1C0D-F575-4965-BB58-035379BAE6C6}" type="datetime1">
              <a:rPr lang="zh-TW" altLang="en-US" smtClean="0"/>
              <a:pPr/>
              <a:t>2021/2/24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59E35-694A-4995-BA38-4D87112B885E}" type="datetime1">
              <a:rPr lang="zh-TW" altLang="en-US" smtClean="0"/>
              <a:pPr/>
              <a:t>2021/2/24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10955-B30E-4319-A76D-304AF4F5C859}" type="datetime1">
              <a:rPr lang="zh-TW" altLang="en-US" smtClean="0"/>
              <a:pPr/>
              <a:t>2021/2/24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C8DC-6A4C-4DF4-8C1B-2C7B13B855B3}" type="datetime1">
              <a:rPr lang="zh-TW" altLang="en-US" smtClean="0"/>
              <a:pPr/>
              <a:t>2021/2/24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4271C-4435-456E-937F-19C89BC2A124}" type="datetime1">
              <a:rPr lang="zh-TW" altLang="en-US" smtClean="0"/>
              <a:pPr/>
              <a:t>2021/2/24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5072-796A-4836-A271-7274EFB1A580}" type="datetime1">
              <a:rPr lang="zh-TW" altLang="en-US" smtClean="0"/>
              <a:pPr/>
              <a:t>2021/2/24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7BA8-9F02-443C-9B13-2DFABD4E927C}" type="datetime1">
              <a:rPr lang="zh-TW" altLang="en-US" smtClean="0"/>
              <a:pPr/>
              <a:t>2021/2/24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48DD5-E7D6-4A90-BCF5-2CD8129008D8}" type="datetime1">
              <a:rPr lang="zh-TW" altLang="en-US" smtClean="0"/>
              <a:pPr/>
              <a:t>2021/2/24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62284F27-13E1-4222-8F3E-C637554D128A}" type="datetime1">
              <a:rPr lang="zh-TW" altLang="en-US" smtClean="0"/>
              <a:pPr/>
              <a:t>2021/2/24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43BF4364-13DB-4B84-B596-2F49C46539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6EC056EF-A9CA-4AA1-AEEE-5A8EB09F7A9E}" type="datetime1">
              <a:rPr lang="zh-TW" altLang="en-US" smtClean="0"/>
              <a:pPr/>
              <a:t>2021/2/24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43BF4364-13DB-4B84-B596-2F49C46539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225AF3E5-7132-4F1E-9AD4-B4CC43F1B21D}" type="datetime1">
              <a:rPr lang="zh-TW" altLang="en-US" smtClean="0"/>
              <a:pPr/>
              <a:t>2021/2/24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43BF4364-13DB-4B84-B596-2F49C46539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" TargetMode="External"/><Relationship Id="rId2" Type="http://schemas.openxmlformats.org/officeDocument/2006/relationships/hyperlink" Target="http://www.codedata.com.tw/python/python-tutorial-the-2nd-class-3-function-module-class-packag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3/reference/datamodel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71538" y="1794935"/>
            <a:ext cx="7072362" cy="1828090"/>
          </a:xfrm>
        </p:spPr>
        <p:txBody>
          <a:bodyPr>
            <a:normAutofit/>
          </a:bodyPr>
          <a:lstStyle/>
          <a:p>
            <a:r>
              <a:rPr lang="zh-TW" altLang="en-US" sz="4400" smtClean="0"/>
              <a:t>定義函</a:t>
            </a:r>
            <a:r>
              <a:rPr lang="zh-TW" altLang="en-US" sz="4400" dirty="0" smtClean="0"/>
              <a:t>式</a:t>
            </a:r>
            <a:r>
              <a:rPr lang="en-US" altLang="zh-TW" sz="4400" dirty="0" smtClean="0"/>
              <a:t>(function)(2)</a:t>
            </a:r>
            <a:endParaRPr lang="zh-TW" altLang="en-US" sz="4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4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函式呼叫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除了主程式能夠呼叫函式外，函式內部也能夠相同方法呼叫其他定義好的函式，執行順序同樣是執行完呼叫的函式後返回原函式。</a:t>
            </a:r>
            <a:endParaRPr lang="en-US" altLang="zh-TW" dirty="0" smtClean="0"/>
          </a:p>
          <a:p>
            <a:r>
              <a:rPr lang="zh-TW" altLang="en-US" dirty="0" smtClean="0"/>
              <a:t>如函式透過呼叫自己，利用函式的堆疊</a:t>
            </a:r>
            <a:r>
              <a:rPr lang="en-US" altLang="zh-TW" dirty="0" smtClean="0"/>
              <a:t>(stack)</a:t>
            </a:r>
            <a:r>
              <a:rPr lang="zh-TW" altLang="en-US" dirty="0" smtClean="0"/>
              <a:t>性質運作，則將此稱為遞迴 </a:t>
            </a:r>
            <a:r>
              <a:rPr lang="en-US" altLang="zh-TW" dirty="0" smtClean="0"/>
              <a:t>(recursive) </a:t>
            </a:r>
            <a:r>
              <a:rPr lang="zh-TW" altLang="en-US" dirty="0" smtClean="0"/>
              <a:t>函式。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259632" y="2132856"/>
            <a:ext cx="5616624" cy="37856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000" dirty="0" smtClean="0"/>
              <a:t>def </a:t>
            </a:r>
            <a:r>
              <a:rPr lang="en-US" altLang="zh-TW" sz="2000" dirty="0" smtClean="0">
                <a:solidFill>
                  <a:srgbClr val="0000FF"/>
                </a:solidFill>
              </a:rPr>
              <a:t>max2</a:t>
            </a:r>
            <a:r>
              <a:rPr lang="en-US" altLang="zh-TW" sz="2000" dirty="0" smtClean="0"/>
              <a:t>(a, b):</a:t>
            </a:r>
          </a:p>
          <a:p>
            <a:r>
              <a:rPr lang="en-US" altLang="zh-TW" sz="2000" dirty="0" smtClean="0"/>
              <a:t>    if(a &gt; b):</a:t>
            </a:r>
          </a:p>
          <a:p>
            <a:r>
              <a:rPr lang="en-US" altLang="zh-TW" sz="2000" dirty="0" smtClean="0"/>
              <a:t>        return a</a:t>
            </a:r>
          </a:p>
          <a:p>
            <a:r>
              <a:rPr lang="en-US" altLang="zh-TW" sz="2000" dirty="0" smtClean="0"/>
              <a:t>    else:</a:t>
            </a:r>
          </a:p>
          <a:p>
            <a:r>
              <a:rPr lang="en-US" altLang="zh-TW" sz="2000" dirty="0" smtClean="0"/>
              <a:t>        return b</a:t>
            </a:r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def </a:t>
            </a:r>
            <a:r>
              <a:rPr lang="en-US" altLang="zh-TW" sz="2000" dirty="0" smtClean="0">
                <a:solidFill>
                  <a:srgbClr val="9900CC"/>
                </a:solidFill>
              </a:rPr>
              <a:t>max3</a:t>
            </a:r>
            <a:r>
              <a:rPr lang="en-US" altLang="zh-TW" sz="2000" dirty="0" smtClean="0"/>
              <a:t>(a, b, c):</a:t>
            </a:r>
            <a:r>
              <a:rPr lang="en-US" altLang="zh-TW" sz="2000" dirty="0" smtClean="0">
                <a:solidFill>
                  <a:srgbClr val="FF0000"/>
                </a:solidFill>
              </a:rPr>
              <a:t> #</a:t>
            </a:r>
            <a:r>
              <a:rPr lang="zh-TW" altLang="en-US" sz="2000" dirty="0" smtClean="0">
                <a:solidFill>
                  <a:srgbClr val="FF0000"/>
                </a:solidFill>
              </a:rPr>
              <a:t>找出三個數字中的最大值</a:t>
            </a:r>
            <a:endParaRPr lang="en-US" altLang="zh-TW" sz="2000" dirty="0" smtClean="0"/>
          </a:p>
          <a:p>
            <a:r>
              <a:rPr lang="en-US" altLang="zh-TW" sz="2000" dirty="0" smtClean="0"/>
              <a:t>    d = </a:t>
            </a:r>
            <a:r>
              <a:rPr lang="en-US" altLang="zh-TW" sz="2000" dirty="0" smtClean="0">
                <a:solidFill>
                  <a:srgbClr val="0000FF"/>
                </a:solidFill>
              </a:rPr>
              <a:t>max2</a:t>
            </a:r>
            <a:r>
              <a:rPr lang="en-US" altLang="zh-TW" sz="2000" dirty="0" smtClean="0"/>
              <a:t>(a, b)</a:t>
            </a:r>
            <a:r>
              <a:rPr lang="zh-TW" altLang="en-US" sz="2000" dirty="0" smtClean="0"/>
              <a:t> </a:t>
            </a:r>
            <a:r>
              <a:rPr lang="en-US" altLang="zh-TW" sz="2000" dirty="0" smtClean="0">
                <a:solidFill>
                  <a:srgbClr val="FF0000"/>
                </a:solidFill>
              </a:rPr>
              <a:t>#</a:t>
            </a:r>
            <a:r>
              <a:rPr lang="zh-TW" altLang="en-US" sz="2000" dirty="0" smtClean="0">
                <a:solidFill>
                  <a:srgbClr val="FF0000"/>
                </a:solidFill>
              </a:rPr>
              <a:t>函式之間能夠互相呼叫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r>
              <a:rPr lang="en-US" altLang="zh-TW" sz="2000" dirty="0" smtClean="0"/>
              <a:t>    return </a:t>
            </a:r>
            <a:r>
              <a:rPr lang="en-US" altLang="zh-TW" sz="2000" dirty="0" smtClean="0">
                <a:solidFill>
                  <a:srgbClr val="0000FF"/>
                </a:solidFill>
              </a:rPr>
              <a:t>max2</a:t>
            </a:r>
            <a:r>
              <a:rPr lang="en-US" altLang="zh-TW" sz="2000" dirty="0" smtClean="0"/>
              <a:t>(c, d)</a:t>
            </a:r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print(</a:t>
            </a:r>
            <a:r>
              <a:rPr lang="en-US" altLang="zh-TW" sz="2000" dirty="0" smtClean="0">
                <a:solidFill>
                  <a:srgbClr val="0000FF"/>
                </a:solidFill>
              </a:rPr>
              <a:t>max2</a:t>
            </a:r>
            <a:r>
              <a:rPr lang="en-US" altLang="zh-TW" sz="2000" dirty="0" smtClean="0"/>
              <a:t>(5,3))</a:t>
            </a:r>
          </a:p>
          <a:p>
            <a:r>
              <a:rPr lang="en-US" altLang="zh-TW" sz="2000" dirty="0" smtClean="0"/>
              <a:t>print(</a:t>
            </a:r>
            <a:r>
              <a:rPr lang="en-US" altLang="zh-TW" sz="2000" dirty="0" smtClean="0">
                <a:solidFill>
                  <a:srgbClr val="9900CC"/>
                </a:solidFill>
              </a:rPr>
              <a:t>max3</a:t>
            </a:r>
            <a:r>
              <a:rPr lang="en-US" altLang="zh-TW" sz="2000" dirty="0" smtClean="0"/>
              <a:t>(20,15,36))</a:t>
            </a:r>
            <a:endParaRPr lang="zh-TW" altLang="en-US" sz="2000" dirty="0"/>
          </a:p>
        </p:txBody>
      </p:sp>
      <p:pic>
        <p:nvPicPr>
          <p:cNvPr id="1026" name="Picture 2" descr="C:\Users\SHWang\Desktop\高應\碩士\Python\ppt\resources\8_example_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5301208"/>
            <a:ext cx="576064" cy="50405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</p:pic>
      <p:cxnSp>
        <p:nvCxnSpPr>
          <p:cNvPr id="8" name="直線單箭頭接點 7"/>
          <p:cNvCxnSpPr/>
          <p:nvPr/>
        </p:nvCxnSpPr>
        <p:spPr>
          <a:xfrm>
            <a:off x="3203848" y="5373216"/>
            <a:ext cx="1296144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3851920" y="5733256"/>
            <a:ext cx="648072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5292080" y="2060848"/>
            <a:ext cx="2808312" cy="2520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遞迴 </a:t>
            </a:r>
            <a:r>
              <a:rPr lang="en-US" altLang="zh-TW" dirty="0" smtClean="0"/>
              <a:t>(recursive) </a:t>
            </a:r>
            <a:r>
              <a:rPr lang="zh-TW" altLang="en-US" dirty="0" smtClean="0"/>
              <a:t>函式</a:t>
            </a:r>
            <a:r>
              <a:rPr lang="zh-TW" altLang="en-US" dirty="0"/>
              <a:t>：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043608" y="2636912"/>
            <a:ext cx="3888432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def </a:t>
            </a:r>
            <a:r>
              <a:rPr lang="en-US" altLang="zh-TW" dirty="0" smtClean="0">
                <a:solidFill>
                  <a:srgbClr val="0000FF"/>
                </a:solidFill>
              </a:rPr>
              <a:t>factorial</a:t>
            </a:r>
            <a:r>
              <a:rPr lang="en-US" altLang="zh-TW" dirty="0" smtClean="0"/>
              <a:t>(n):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#</a:t>
            </a:r>
            <a:r>
              <a:rPr lang="zh-TW" altLang="en-US" dirty="0" smtClean="0">
                <a:solidFill>
                  <a:srgbClr val="FF0000"/>
                </a:solidFill>
              </a:rPr>
              <a:t>計算階乘數值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    if n == 1:</a:t>
            </a:r>
          </a:p>
          <a:p>
            <a:r>
              <a:rPr lang="en-US" altLang="zh-TW" dirty="0" smtClean="0"/>
              <a:t>        return 1</a:t>
            </a:r>
          </a:p>
          <a:p>
            <a:r>
              <a:rPr lang="en-US" altLang="zh-TW" dirty="0" smtClean="0"/>
              <a:t>    else:</a:t>
            </a:r>
          </a:p>
          <a:p>
            <a:r>
              <a:rPr lang="en-US" altLang="zh-TW" dirty="0" smtClean="0"/>
              <a:t>        return n * </a:t>
            </a:r>
            <a:r>
              <a:rPr lang="en-US" altLang="zh-TW" dirty="0" smtClean="0">
                <a:solidFill>
                  <a:srgbClr val="0000FF"/>
                </a:solidFill>
              </a:rPr>
              <a:t>factorial</a:t>
            </a:r>
            <a:r>
              <a:rPr lang="en-US" altLang="zh-TW" dirty="0" smtClean="0"/>
              <a:t>(n-1)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while 1:</a:t>
            </a:r>
          </a:p>
          <a:p>
            <a:r>
              <a:rPr lang="en-US" altLang="zh-TW" dirty="0" smtClean="0"/>
              <a:t>    n =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(input('</a:t>
            </a:r>
            <a:r>
              <a:rPr lang="zh-TW" altLang="en-US" dirty="0" smtClean="0"/>
              <a:t>輸入正整數：</a:t>
            </a:r>
            <a:r>
              <a:rPr lang="en-US" altLang="zh-TW" dirty="0" smtClean="0"/>
              <a:t>'))</a:t>
            </a:r>
          </a:p>
          <a:p>
            <a:r>
              <a:rPr lang="en-US" altLang="zh-TW" dirty="0" smtClean="0"/>
              <a:t>    print(</a:t>
            </a:r>
            <a:r>
              <a:rPr lang="en-US" altLang="zh-TW" dirty="0" err="1" smtClean="0"/>
              <a:t>str</a:t>
            </a:r>
            <a:r>
              <a:rPr lang="en-US" altLang="zh-TW" dirty="0" smtClean="0"/>
              <a:t>(n) + '! = ' + </a:t>
            </a:r>
            <a:r>
              <a:rPr lang="en-US" altLang="zh-TW" dirty="0" err="1" smtClean="0"/>
              <a:t>str</a:t>
            </a:r>
            <a:r>
              <a:rPr lang="en-US" altLang="zh-TW" dirty="0" smtClean="0"/>
              <a:t>(</a:t>
            </a:r>
            <a:r>
              <a:rPr lang="en-US" altLang="zh-TW" dirty="0" smtClean="0">
                <a:solidFill>
                  <a:srgbClr val="0000FF"/>
                </a:solidFill>
              </a:rPr>
              <a:t>factorial</a:t>
            </a:r>
            <a:r>
              <a:rPr lang="en-US" altLang="zh-TW" dirty="0" smtClean="0"/>
              <a:t>(n)))</a:t>
            </a:r>
            <a:endParaRPr lang="zh-TW" altLang="en-US" dirty="0"/>
          </a:p>
        </p:txBody>
      </p:sp>
      <p:pic>
        <p:nvPicPr>
          <p:cNvPr id="1026" name="Picture 2" descr="C:\Users\SHWang\Desktop\高應\碩士\Python\ppt\resources\8_example_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26766" y="4725144"/>
            <a:ext cx="1551214" cy="1656184"/>
          </a:xfrm>
          <a:prstGeom prst="rect">
            <a:avLst/>
          </a:prstGeom>
          <a:noFill/>
        </p:spPr>
      </p:pic>
      <p:sp>
        <p:nvSpPr>
          <p:cNvPr id="7" name="文字方塊 6"/>
          <p:cNvSpPr txBox="1"/>
          <p:nvPr/>
        </p:nvSpPr>
        <p:spPr>
          <a:xfrm>
            <a:off x="5292080" y="2095688"/>
            <a:ext cx="26642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factorial(3)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     3 * factorial(2)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                2 * factorial(1)</a:t>
            </a:r>
          </a:p>
        </p:txBody>
      </p:sp>
      <p:sp>
        <p:nvSpPr>
          <p:cNvPr id="14" name="矩形 13"/>
          <p:cNvSpPr/>
          <p:nvPr/>
        </p:nvSpPr>
        <p:spPr>
          <a:xfrm>
            <a:off x="5580112" y="2924944"/>
            <a:ext cx="2376264" cy="151216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6228184" y="3789040"/>
            <a:ext cx="1584176" cy="504056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單箭頭接點 27"/>
          <p:cNvCxnSpPr/>
          <p:nvPr/>
        </p:nvCxnSpPr>
        <p:spPr>
          <a:xfrm flipV="1">
            <a:off x="6804248" y="328498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V="1">
            <a:off x="6300192" y="242088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5364088" y="2420888"/>
            <a:ext cx="1080120" cy="0"/>
          </a:xfrm>
          <a:prstGeom prst="line">
            <a:avLst/>
          </a:prstGeom>
          <a:ln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6012160" y="3284984"/>
            <a:ext cx="108012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42" name="群組 41"/>
          <p:cNvGrpSpPr/>
          <p:nvPr/>
        </p:nvGrpSpPr>
        <p:grpSpPr>
          <a:xfrm>
            <a:off x="5436096" y="2420888"/>
            <a:ext cx="144016" cy="648072"/>
            <a:chOff x="5868144" y="2132856"/>
            <a:chExt cx="144016" cy="648072"/>
          </a:xfrm>
        </p:grpSpPr>
        <p:cxnSp>
          <p:nvCxnSpPr>
            <p:cNvPr id="39" name="直線接點 38"/>
            <p:cNvCxnSpPr/>
            <p:nvPr/>
          </p:nvCxnSpPr>
          <p:spPr>
            <a:xfrm>
              <a:off x="5868144" y="2132856"/>
              <a:ext cx="0" cy="64807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直線單箭頭接點 40"/>
            <p:cNvCxnSpPr/>
            <p:nvPr/>
          </p:nvCxnSpPr>
          <p:spPr>
            <a:xfrm>
              <a:off x="5868144" y="2780928"/>
              <a:ext cx="14401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3" name="群組 42"/>
          <p:cNvGrpSpPr/>
          <p:nvPr/>
        </p:nvGrpSpPr>
        <p:grpSpPr>
          <a:xfrm>
            <a:off x="6084168" y="3284984"/>
            <a:ext cx="144016" cy="648072"/>
            <a:chOff x="5868144" y="2132856"/>
            <a:chExt cx="144016" cy="648072"/>
          </a:xfrm>
        </p:grpSpPr>
        <p:cxnSp>
          <p:nvCxnSpPr>
            <p:cNvPr id="44" name="直線接點 43"/>
            <p:cNvCxnSpPr/>
            <p:nvPr/>
          </p:nvCxnSpPr>
          <p:spPr>
            <a:xfrm>
              <a:off x="5868144" y="2132856"/>
              <a:ext cx="0" cy="648072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直線單箭頭接點 44"/>
            <p:cNvCxnSpPr/>
            <p:nvPr/>
          </p:nvCxnSpPr>
          <p:spPr>
            <a:xfrm>
              <a:off x="5868144" y="2780928"/>
              <a:ext cx="14401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6" name="文字方塊 45"/>
          <p:cNvSpPr txBox="1"/>
          <p:nvPr/>
        </p:nvSpPr>
        <p:spPr>
          <a:xfrm>
            <a:off x="6804248" y="3378478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chemeClr val="accent4">
                    <a:lumMod val="75000"/>
                  </a:schemeClr>
                </a:solidFill>
              </a:rPr>
              <a:t>回傳</a:t>
            </a:r>
            <a:r>
              <a:rPr lang="en-US" altLang="zh-TW" sz="1600" dirty="0" smtClean="0">
                <a:solidFill>
                  <a:schemeClr val="accent4">
                    <a:lumMod val="75000"/>
                  </a:schemeClr>
                </a:solidFill>
              </a:rPr>
              <a:t>2</a:t>
            </a:r>
            <a:endParaRPr lang="zh-TW" alt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6300192" y="2514382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chemeClr val="accent2"/>
                </a:solidFill>
              </a:rPr>
              <a:t>回傳</a:t>
            </a:r>
            <a:r>
              <a:rPr lang="en-US" altLang="zh-TW" sz="1600" dirty="0" smtClean="0">
                <a:solidFill>
                  <a:schemeClr val="accent2"/>
                </a:solidFill>
              </a:rPr>
              <a:t>6</a:t>
            </a:r>
            <a:endParaRPr lang="zh-TW" altLang="en-US" sz="1600" dirty="0">
              <a:solidFill>
                <a:schemeClr val="accent2"/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7020272" y="4005064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chemeClr val="accent1">
                    <a:lumMod val="75000"/>
                  </a:schemeClr>
                </a:solidFill>
              </a:rPr>
              <a:t>回傳</a:t>
            </a:r>
            <a:r>
              <a:rPr lang="en-US" altLang="zh-TW" sz="16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zh-TW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57" name="群組 56"/>
          <p:cNvGrpSpPr/>
          <p:nvPr/>
        </p:nvGrpSpPr>
        <p:grpSpPr>
          <a:xfrm>
            <a:off x="6732240" y="4077072"/>
            <a:ext cx="288032" cy="144016"/>
            <a:chOff x="8028384" y="4581128"/>
            <a:chExt cx="288032" cy="288032"/>
          </a:xfrm>
        </p:grpSpPr>
        <p:cxnSp>
          <p:nvCxnSpPr>
            <p:cNvPr id="50" name="直線單箭頭接點 49"/>
            <p:cNvCxnSpPr/>
            <p:nvPr/>
          </p:nvCxnSpPr>
          <p:spPr>
            <a:xfrm flipV="1">
              <a:off x="8316416" y="4581128"/>
              <a:ext cx="0" cy="288032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 flipH="1">
              <a:off x="8028384" y="4869160"/>
              <a:ext cx="288032" cy="0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 flipV="1">
              <a:off x="8028384" y="4581128"/>
              <a:ext cx="0" cy="288032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程式會要求使用者輸入兩個數字，並計算出兩個數字的最大公因數和最小公倍數後輸出至螢幕上。</a:t>
            </a:r>
            <a:endParaRPr lang="en-US" altLang="zh-TW" dirty="0" smtClean="0"/>
          </a:p>
        </p:txBody>
      </p:sp>
      <p:sp>
        <p:nvSpPr>
          <p:cNvPr id="7" name="文字方塊 6"/>
          <p:cNvSpPr txBox="1"/>
          <p:nvPr/>
        </p:nvSpPr>
        <p:spPr>
          <a:xfrm>
            <a:off x="1763688" y="4293096"/>
            <a:ext cx="5544616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輸出範例：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1026" name="Picture 2" descr="C:\Users\SHWang\Desktop\高應\碩士\Python\ppt\resources\8_q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4725144"/>
            <a:ext cx="2422478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27" name="Picture 3" descr="C:\Users\SHWang\Desktop\高應\碩士\Python\ppt\resources\8_q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4725144"/>
            <a:ext cx="2501153" cy="936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網站</a:t>
            </a:r>
            <a:r>
              <a:rPr lang="en-US" altLang="zh-TW" dirty="0" smtClean="0"/>
              <a:t>:</a:t>
            </a:r>
            <a:endParaRPr lang="en-US" altLang="zh-TW" dirty="0" smtClean="0">
              <a:hlinkClick r:id="rId2"/>
            </a:endParaRPr>
          </a:p>
          <a:p>
            <a:pPr lvl="1"/>
            <a:r>
              <a:rPr lang="en-US" altLang="zh-TW" dirty="0" smtClean="0">
                <a:hlinkClick r:id="rId3"/>
              </a:rPr>
              <a:t>https://docs.python.org/3/library/functions.html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4"/>
              </a:rPr>
              <a:t>https://docs.python.org/3/reference/datamodel.html</a:t>
            </a:r>
            <a:endParaRPr lang="en-US" altLang="zh-TW" dirty="0" smtClean="0"/>
          </a:p>
          <a:p>
            <a:r>
              <a:rPr lang="zh-TW" altLang="en-US" dirty="0" smtClean="0"/>
              <a:t>書籍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 smtClean="0"/>
              <a:t>深入淺出程式設計</a:t>
            </a:r>
            <a:r>
              <a:rPr lang="en-US" altLang="zh-TW" dirty="0" smtClean="0"/>
              <a:t>(Head First Programming)(2011)</a:t>
            </a:r>
            <a:r>
              <a:rPr lang="zh-TW" altLang="en-US" dirty="0" smtClean="0"/>
              <a:t>。</a:t>
            </a:r>
            <a:r>
              <a:rPr lang="en-US" altLang="zh-TW" dirty="0" smtClean="0"/>
              <a:t>David Griffiths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Paul Barry</a:t>
            </a:r>
            <a:r>
              <a:rPr lang="zh-TW" altLang="en-US" dirty="0" smtClean="0"/>
              <a:t>。 </a:t>
            </a:r>
            <a:r>
              <a:rPr lang="en-US" altLang="zh-TW" dirty="0" err="1" smtClean="0"/>
              <a:t>Oreilly</a:t>
            </a:r>
            <a:r>
              <a:rPr lang="zh-TW" altLang="en-US" dirty="0" smtClean="0"/>
              <a:t>歐萊禮中文圖書</a:t>
            </a:r>
          </a:p>
          <a:p>
            <a:pPr lvl="1"/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學習目標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本章節介紹：</a:t>
            </a:r>
            <a:endParaRPr lang="en-US" altLang="zh-TW" dirty="0" smtClean="0"/>
          </a:p>
          <a:p>
            <a:pPr marL="822960" lvl="1" indent="-457200">
              <a:buFont typeface="+mj-lt"/>
              <a:buAutoNum type="arabicPeriod"/>
            </a:pPr>
            <a:r>
              <a:rPr lang="zh-TW" altLang="en-US" dirty="0" smtClean="0"/>
              <a:t>傳送參數至函式</a:t>
            </a:r>
            <a:endParaRPr lang="en-US" altLang="zh-TW" dirty="0" smtClean="0"/>
          </a:p>
          <a:p>
            <a:pPr marL="822960" lvl="1" indent="-457200">
              <a:buFont typeface="+mj-lt"/>
              <a:buAutoNum type="arabicPeriod"/>
            </a:pPr>
            <a:r>
              <a:rPr lang="zh-TW" altLang="en-US" dirty="0" smtClean="0"/>
              <a:t>不可變物件、可變物件</a:t>
            </a:r>
            <a:endParaRPr lang="en-US" altLang="zh-TW" dirty="0" smtClean="0"/>
          </a:p>
          <a:p>
            <a:pPr marL="822960" lvl="1" indent="-457200">
              <a:buFont typeface="+mj-lt"/>
              <a:buAutoNum type="arabicPeriod"/>
            </a:pPr>
            <a:r>
              <a:rPr lang="zh-TW" altLang="en-US" dirty="0" smtClean="0"/>
              <a:t>函式回傳資料</a:t>
            </a:r>
            <a:endParaRPr lang="en-US" altLang="zh-TW" dirty="0" smtClean="0"/>
          </a:p>
          <a:p>
            <a:pPr marL="822960" lvl="1" indent="-457200">
              <a:buFont typeface="+mj-lt"/>
              <a:buAutoNum type="arabicPeriod"/>
            </a:pPr>
            <a:r>
              <a:rPr lang="zh-TW" altLang="en-US" dirty="0" smtClean="0"/>
              <a:t>函式間互相呼叫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定義函式時，能夠指定函式會使用的參數</a:t>
            </a:r>
            <a:r>
              <a:rPr lang="en-US" altLang="zh-TW" dirty="0" smtClean="0"/>
              <a:t>(parameter)</a:t>
            </a:r>
            <a:r>
              <a:rPr lang="zh-TW" altLang="en-US" dirty="0" smtClean="0"/>
              <a:t>，並在呼叫時填入參數值，讓函式根據傳入的參數執行程式。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115616" y="3861048"/>
            <a:ext cx="3528392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def person(</a:t>
            </a:r>
            <a:r>
              <a:rPr lang="en-US" altLang="zh-TW" dirty="0" smtClean="0">
                <a:solidFill>
                  <a:srgbClr val="0000FF"/>
                </a:solidFill>
              </a:rPr>
              <a:t>name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rgbClr val="FF0000"/>
                </a:solidFill>
              </a:rPr>
              <a:t>age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rgbClr val="9900CC"/>
                </a:solidFill>
              </a:rPr>
              <a:t>gender</a:t>
            </a:r>
            <a:r>
              <a:rPr lang="en-US" altLang="zh-TW" dirty="0" smtClean="0"/>
              <a:t>):</a:t>
            </a:r>
          </a:p>
          <a:p>
            <a:r>
              <a:rPr lang="en-US" altLang="zh-TW" dirty="0" smtClean="0"/>
              <a:t>    print('Name: ' + </a:t>
            </a:r>
            <a:r>
              <a:rPr lang="en-US" altLang="zh-TW" dirty="0" smtClean="0">
                <a:solidFill>
                  <a:srgbClr val="0000FF"/>
                </a:solidFill>
              </a:rPr>
              <a:t>name</a:t>
            </a:r>
            <a:r>
              <a:rPr lang="en-US" altLang="zh-TW" dirty="0" smtClean="0"/>
              <a:t>, end = ', ')</a:t>
            </a:r>
          </a:p>
          <a:p>
            <a:r>
              <a:rPr lang="en-US" altLang="zh-TW" dirty="0" smtClean="0"/>
              <a:t>    print('age: ' + </a:t>
            </a:r>
            <a:r>
              <a:rPr lang="en-US" altLang="zh-TW" dirty="0" err="1" smtClean="0"/>
              <a:t>str</a:t>
            </a:r>
            <a:r>
              <a:rPr lang="en-US" altLang="zh-TW" dirty="0" smtClean="0"/>
              <a:t>(</a:t>
            </a:r>
            <a:r>
              <a:rPr lang="en-US" altLang="zh-TW" dirty="0" smtClean="0">
                <a:solidFill>
                  <a:srgbClr val="FF0000"/>
                </a:solidFill>
              </a:rPr>
              <a:t>age</a:t>
            </a:r>
            <a:r>
              <a:rPr lang="en-US" altLang="zh-TW" dirty="0" smtClean="0"/>
              <a:t>), end = ', ')</a:t>
            </a:r>
          </a:p>
          <a:p>
            <a:r>
              <a:rPr lang="en-US" altLang="zh-TW" dirty="0" smtClean="0"/>
              <a:t>    print('gender: ' + </a:t>
            </a:r>
            <a:r>
              <a:rPr lang="en-US" altLang="zh-TW" dirty="0" smtClean="0">
                <a:solidFill>
                  <a:srgbClr val="9900CC"/>
                </a:solidFill>
              </a:rPr>
              <a:t>gender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en-US" altLang="zh-TW" dirty="0" smtClean="0">
                <a:solidFill>
                  <a:schemeClr val="tx1"/>
                </a:solidFill>
              </a:rPr>
              <a:t>person('John', 25, 'Male')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person('Sandy', 32, 'Female')</a:t>
            </a:r>
          </a:p>
        </p:txBody>
      </p:sp>
      <p:pic>
        <p:nvPicPr>
          <p:cNvPr id="1026" name="Picture 2" descr="C:\Users\SHWang\Desktop\高應\碩士\Python\ppt\resources\8_example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0778" y="5301208"/>
            <a:ext cx="4059694" cy="504056"/>
          </a:xfrm>
          <a:prstGeom prst="rect">
            <a:avLst/>
          </a:prstGeom>
          <a:noFill/>
        </p:spPr>
      </p:pic>
      <p:cxnSp>
        <p:nvCxnSpPr>
          <p:cNvPr id="8" name="直線單箭頭接點 7"/>
          <p:cNvCxnSpPr/>
          <p:nvPr/>
        </p:nvCxnSpPr>
        <p:spPr>
          <a:xfrm>
            <a:off x="3635896" y="5445224"/>
            <a:ext cx="1080120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V="1">
            <a:off x="4067944" y="5661248"/>
            <a:ext cx="648072" cy="7200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4644008" y="493187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程式輸出：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預設參數：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函式的參數能夠提供預設值，如呼叫函式時沒有提供數值，則使用預設數值代替。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47664" y="3645024"/>
            <a:ext cx="5904656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altLang="zh-TW" dirty="0" smtClean="0"/>
              <a:t>def person(name </a:t>
            </a:r>
            <a:r>
              <a:rPr lang="en-US" altLang="zh-TW" dirty="0" smtClean="0">
                <a:solidFill>
                  <a:srgbClr val="0000FF"/>
                </a:solidFill>
              </a:rPr>
              <a:t>= 'Andy'</a:t>
            </a:r>
            <a:r>
              <a:rPr lang="en-US" altLang="zh-TW" dirty="0" smtClean="0"/>
              <a:t>, age </a:t>
            </a:r>
            <a:r>
              <a:rPr lang="en-US" altLang="zh-TW" dirty="0" smtClean="0">
                <a:solidFill>
                  <a:srgbClr val="0000FF"/>
                </a:solidFill>
              </a:rPr>
              <a:t>= 18</a:t>
            </a:r>
            <a:r>
              <a:rPr lang="en-US" altLang="zh-TW" dirty="0" smtClean="0"/>
              <a:t>, gender </a:t>
            </a:r>
            <a:r>
              <a:rPr lang="en-US" altLang="zh-TW" dirty="0" smtClean="0">
                <a:solidFill>
                  <a:srgbClr val="0000FF"/>
                </a:solidFill>
              </a:rPr>
              <a:t>= 'Male'</a:t>
            </a:r>
            <a:r>
              <a:rPr lang="en-US" altLang="zh-TW" dirty="0" smtClean="0"/>
              <a:t>):</a:t>
            </a:r>
          </a:p>
          <a:p>
            <a:pPr>
              <a:buNone/>
            </a:pPr>
            <a:r>
              <a:rPr lang="en-US" altLang="zh-TW" dirty="0" smtClean="0"/>
              <a:t>    print('Name: ' + name, end = ', ')</a:t>
            </a:r>
          </a:p>
          <a:p>
            <a:pPr>
              <a:buNone/>
            </a:pPr>
            <a:r>
              <a:rPr lang="en-US" altLang="zh-TW" dirty="0" smtClean="0"/>
              <a:t>    print('age: ' + </a:t>
            </a:r>
            <a:r>
              <a:rPr lang="en-US" altLang="zh-TW" dirty="0" err="1" smtClean="0"/>
              <a:t>str</a:t>
            </a:r>
            <a:r>
              <a:rPr lang="en-US" altLang="zh-TW" dirty="0" smtClean="0"/>
              <a:t>(age), end = ', ')</a:t>
            </a:r>
          </a:p>
          <a:p>
            <a:pPr>
              <a:buNone/>
            </a:pPr>
            <a:r>
              <a:rPr lang="en-US" altLang="zh-TW" dirty="0" smtClean="0"/>
              <a:t>    print('gender: ' + gender)</a:t>
            </a:r>
          </a:p>
          <a:p>
            <a:pPr>
              <a:buNone/>
            </a:pPr>
            <a:endParaRPr lang="en-US" altLang="zh-TW" dirty="0" smtClean="0"/>
          </a:p>
          <a:p>
            <a:r>
              <a:rPr lang="en-US" altLang="zh-TW" dirty="0" smtClean="0"/>
              <a:t>person</a:t>
            </a:r>
            <a:r>
              <a:rPr lang="en-US" altLang="zh-TW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# </a:t>
            </a:r>
            <a:r>
              <a:rPr lang="zh-TW" altLang="en-US" dirty="0" smtClean="0">
                <a:solidFill>
                  <a:srgbClr val="FF0000"/>
                </a:solidFill>
              </a:rPr>
              <a:t>印出 </a:t>
            </a:r>
            <a:r>
              <a:rPr lang="en-US" altLang="zh-TW" dirty="0" smtClean="0">
                <a:solidFill>
                  <a:srgbClr val="FF0000"/>
                </a:solidFill>
              </a:rPr>
              <a:t>Name: Andy, age: 18, gender: Male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person('John', 25, 'Male')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# </a:t>
            </a:r>
            <a:r>
              <a:rPr lang="zh-TW" altLang="en-US" dirty="0" smtClean="0">
                <a:solidFill>
                  <a:srgbClr val="FF0000"/>
                </a:solidFill>
              </a:rPr>
              <a:t>印出 </a:t>
            </a:r>
            <a:r>
              <a:rPr lang="en-US" altLang="zh-TW" dirty="0" smtClean="0">
                <a:solidFill>
                  <a:srgbClr val="FF0000"/>
                </a:solidFill>
              </a:rPr>
              <a:t>Name: John, age: 25, gender: Male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5576" y="2060848"/>
            <a:ext cx="7344816" cy="309634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altLang="zh-TW" sz="1800" dirty="0" smtClean="0"/>
              <a:t>def </a:t>
            </a:r>
            <a:r>
              <a:rPr lang="en-US" altLang="zh-TW" sz="1800" dirty="0" smtClean="0">
                <a:solidFill>
                  <a:srgbClr val="0000FF"/>
                </a:solidFill>
              </a:rPr>
              <a:t>person</a:t>
            </a:r>
            <a:r>
              <a:rPr lang="en-US" altLang="zh-TW" sz="1800" dirty="0" smtClean="0"/>
              <a:t>(name = 'Andy', age = 18, gender = 'Male'):</a:t>
            </a:r>
          </a:p>
          <a:p>
            <a:pPr>
              <a:buNone/>
            </a:pPr>
            <a:r>
              <a:rPr lang="en-US" altLang="zh-TW" sz="1800" dirty="0" smtClean="0"/>
              <a:t>    print('Name: ' + name, end = ', ')</a:t>
            </a:r>
          </a:p>
          <a:p>
            <a:pPr>
              <a:buNone/>
            </a:pPr>
            <a:r>
              <a:rPr lang="en-US" altLang="zh-TW" sz="1800" dirty="0" smtClean="0"/>
              <a:t>    print('age: ' + </a:t>
            </a:r>
            <a:r>
              <a:rPr lang="en-US" altLang="zh-TW" sz="1800" dirty="0" err="1" smtClean="0"/>
              <a:t>str</a:t>
            </a:r>
            <a:r>
              <a:rPr lang="en-US" altLang="zh-TW" sz="1800" dirty="0" smtClean="0"/>
              <a:t>(age), end = ', ')</a:t>
            </a:r>
          </a:p>
          <a:p>
            <a:pPr>
              <a:buNone/>
            </a:pPr>
            <a:r>
              <a:rPr lang="en-US" altLang="zh-TW" sz="1800" dirty="0" smtClean="0"/>
              <a:t>    print('gender: ' + gender)</a:t>
            </a:r>
          </a:p>
          <a:p>
            <a:pPr>
              <a:buNone/>
            </a:pPr>
            <a:endParaRPr lang="en-US" altLang="zh-TW" sz="1800" dirty="0" smtClean="0"/>
          </a:p>
          <a:p>
            <a:pPr>
              <a:buNone/>
            </a:pPr>
            <a:r>
              <a:rPr lang="en-US" altLang="zh-TW" sz="1800" dirty="0" smtClean="0"/>
              <a:t>person()</a:t>
            </a:r>
          </a:p>
          <a:p>
            <a:pPr>
              <a:buNone/>
            </a:pPr>
            <a:r>
              <a:rPr lang="en-US" altLang="zh-TW" sz="1800" dirty="0" smtClean="0"/>
              <a:t>person('Bob')</a:t>
            </a:r>
          </a:p>
          <a:p>
            <a:pPr>
              <a:buNone/>
            </a:pPr>
            <a:r>
              <a:rPr lang="en-US" altLang="zh-TW" sz="1800" dirty="0" smtClean="0"/>
              <a:t>person('Maria', 'Female')</a:t>
            </a:r>
            <a:r>
              <a:rPr lang="en-US" altLang="zh-TW" sz="1800" dirty="0" smtClean="0">
                <a:solidFill>
                  <a:srgbClr val="FF0000"/>
                </a:solidFill>
              </a:rPr>
              <a:t>#</a:t>
            </a:r>
            <a:r>
              <a:rPr lang="zh-TW" altLang="en-US" sz="1800" dirty="0" smtClean="0">
                <a:solidFill>
                  <a:srgbClr val="FF0000"/>
                </a:solidFill>
              </a:rPr>
              <a:t>函式會按照順序放入參數</a:t>
            </a:r>
            <a:endParaRPr lang="en-US" altLang="zh-TW" sz="1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TW" sz="1800" dirty="0" smtClean="0"/>
              <a:t>person('Maria', </a:t>
            </a:r>
            <a:r>
              <a:rPr lang="en-US" altLang="zh-TW" sz="1800" dirty="0" smtClean="0">
                <a:solidFill>
                  <a:srgbClr val="9900CC"/>
                </a:solidFill>
              </a:rPr>
              <a:t>gender = 'Female'</a:t>
            </a:r>
            <a:r>
              <a:rPr lang="en-US" altLang="zh-TW" sz="1800" dirty="0" smtClean="0"/>
              <a:t>)</a:t>
            </a:r>
            <a:r>
              <a:rPr lang="en-US" altLang="zh-TW" sz="1800" dirty="0" smtClean="0">
                <a:solidFill>
                  <a:srgbClr val="FF0000"/>
                </a:solidFill>
              </a:rPr>
              <a:t>#</a:t>
            </a:r>
            <a:r>
              <a:rPr lang="zh-TW" altLang="en-US" sz="1800" dirty="0" smtClean="0">
                <a:solidFill>
                  <a:srgbClr val="FF0000"/>
                </a:solidFill>
              </a:rPr>
              <a:t>可在呼叫時指定放入哪個參數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2050" name="Picture 2" descr="C:\Users\SHWang\Desktop\高應\碩士\Python\ppt\resources\6_example_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5301208"/>
            <a:ext cx="4608512" cy="9619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不可變、可變物件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Python </a:t>
            </a:r>
            <a:r>
              <a:rPr lang="zh-TW" altLang="en-US" sz="2000" dirty="0" smtClean="0"/>
              <a:t>中的</a:t>
            </a:r>
            <a:r>
              <a:rPr lang="zh-TW" altLang="en-US" sz="2000" dirty="0"/>
              <a:t>資料</a:t>
            </a:r>
            <a:r>
              <a:rPr lang="zh-TW" altLang="en-US" sz="2000" dirty="0" smtClean="0"/>
              <a:t>型態</a:t>
            </a:r>
            <a:r>
              <a:rPr lang="en-US" altLang="zh-TW" sz="2000" dirty="0" smtClean="0"/>
              <a:t>(Data Type)</a:t>
            </a:r>
            <a:r>
              <a:rPr lang="zh-TW" altLang="en-US" sz="2000" dirty="0" smtClean="0"/>
              <a:t>分為不可變物件</a:t>
            </a:r>
            <a:r>
              <a:rPr lang="en-US" altLang="zh-TW" sz="2000" dirty="0" smtClean="0"/>
              <a:t>(Immutable Object)</a:t>
            </a:r>
            <a:r>
              <a:rPr lang="zh-TW" altLang="en-US" sz="2000" dirty="0" smtClean="0"/>
              <a:t>和可變物件</a:t>
            </a:r>
            <a:r>
              <a:rPr lang="en-US" altLang="zh-TW" sz="2000" dirty="0" smtClean="0"/>
              <a:t>(Mutable Object)</a:t>
            </a:r>
            <a:r>
              <a:rPr lang="zh-TW" altLang="en-US" sz="2000" dirty="0" smtClean="0"/>
              <a:t>。</a:t>
            </a:r>
            <a:endParaRPr lang="en-US" altLang="zh-TW" sz="2000" dirty="0"/>
          </a:p>
          <a:p>
            <a:r>
              <a:rPr lang="zh-TW" altLang="en-US" sz="2000" dirty="0"/>
              <a:t>不可變</a:t>
            </a:r>
            <a:r>
              <a:rPr lang="zh-TW" altLang="en-US" sz="2000" dirty="0" smtClean="0"/>
              <a:t>物件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如整數、字串</a:t>
            </a:r>
            <a:r>
              <a:rPr lang="en-US" altLang="zh-TW" sz="2000" dirty="0" smtClean="0"/>
              <a:t>……)</a:t>
            </a:r>
            <a:r>
              <a:rPr lang="zh-TW" altLang="en-US" sz="2000" dirty="0" smtClean="0"/>
              <a:t>的內容在記憶體中無法被修改，在程式中更改內容時會將結果儲存在新的記憶體位址中。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763688" y="3717032"/>
            <a:ext cx="2790056" cy="3108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 smtClean="0"/>
              <a:t>a = 5</a:t>
            </a:r>
          </a:p>
          <a:p>
            <a:r>
              <a:rPr lang="en-US" altLang="zh-TW" sz="1400" dirty="0" smtClean="0">
                <a:solidFill>
                  <a:srgbClr val="FF0000"/>
                </a:solidFill>
              </a:rPr>
              <a:t>#id(</a:t>
            </a:r>
            <a:r>
              <a:rPr lang="en-US" altLang="zh-TW" sz="1400" dirty="0" err="1" smtClean="0">
                <a:solidFill>
                  <a:srgbClr val="FF0000"/>
                </a:solidFill>
              </a:rPr>
              <a:t>obj</a:t>
            </a:r>
            <a:r>
              <a:rPr lang="en-US" altLang="zh-TW" sz="1400" dirty="0" smtClean="0">
                <a:solidFill>
                  <a:srgbClr val="FF0000"/>
                </a:solidFill>
              </a:rPr>
              <a:t>): </a:t>
            </a:r>
            <a:r>
              <a:rPr lang="zh-TW" altLang="en-US" sz="1400" dirty="0" smtClean="0">
                <a:solidFill>
                  <a:srgbClr val="FF0000"/>
                </a:solidFill>
              </a:rPr>
              <a:t>取得記憶體位址</a:t>
            </a:r>
            <a:endParaRPr lang="en-US" altLang="zh-TW" sz="1400" dirty="0" smtClean="0"/>
          </a:p>
          <a:p>
            <a:r>
              <a:rPr lang="en-US" altLang="zh-TW" sz="1400" dirty="0" smtClean="0">
                <a:solidFill>
                  <a:srgbClr val="C00000"/>
                </a:solidFill>
              </a:rPr>
              <a:t>print</a:t>
            </a:r>
            <a:r>
              <a:rPr lang="en-US" altLang="zh-TW" sz="1400" dirty="0" smtClean="0"/>
              <a:t>(‘a ’ + hex(id(a)))</a:t>
            </a:r>
            <a:endParaRPr lang="en-US" altLang="zh-TW" sz="1400" dirty="0" smtClean="0">
              <a:solidFill>
                <a:srgbClr val="FF0000"/>
              </a:solidFill>
            </a:endParaRPr>
          </a:p>
          <a:p>
            <a:r>
              <a:rPr lang="en-US" altLang="zh-TW" sz="1400" dirty="0" smtClean="0"/>
              <a:t>print()</a:t>
            </a:r>
          </a:p>
          <a:p>
            <a:r>
              <a:rPr lang="en-US" altLang="zh-TW" sz="1400" dirty="0" smtClean="0"/>
              <a:t>a += 3</a:t>
            </a:r>
          </a:p>
          <a:p>
            <a:r>
              <a:rPr lang="en-US" altLang="zh-TW" sz="1400" dirty="0" smtClean="0">
                <a:solidFill>
                  <a:srgbClr val="C00000"/>
                </a:solidFill>
              </a:rPr>
              <a:t>print</a:t>
            </a:r>
            <a:r>
              <a:rPr lang="en-US" altLang="zh-TW" sz="1400" dirty="0" smtClean="0"/>
              <a:t>('a ' + hex(id(a)))</a:t>
            </a:r>
          </a:p>
          <a:p>
            <a:r>
              <a:rPr lang="en-US" altLang="zh-TW" sz="1400" dirty="0" smtClean="0"/>
              <a:t>print()</a:t>
            </a:r>
          </a:p>
          <a:p>
            <a:r>
              <a:rPr lang="en-US" altLang="zh-TW" sz="1400" dirty="0" smtClean="0"/>
              <a:t>b = a</a:t>
            </a:r>
          </a:p>
          <a:p>
            <a:r>
              <a:rPr lang="en-US" altLang="zh-TW" sz="1400" dirty="0" smtClean="0">
                <a:solidFill>
                  <a:srgbClr val="C00000"/>
                </a:solidFill>
              </a:rPr>
              <a:t>print</a:t>
            </a:r>
            <a:r>
              <a:rPr lang="en-US" altLang="zh-TW" sz="1400" dirty="0" smtClean="0"/>
              <a:t>('a ' + hex(id(b)))</a:t>
            </a:r>
          </a:p>
          <a:p>
            <a:r>
              <a:rPr lang="en-US" altLang="zh-TW" sz="1400" dirty="0" smtClean="0">
                <a:solidFill>
                  <a:srgbClr val="C00000"/>
                </a:solidFill>
              </a:rPr>
              <a:t>print</a:t>
            </a:r>
            <a:r>
              <a:rPr lang="en-US" altLang="zh-TW" sz="1400" dirty="0" smtClean="0"/>
              <a:t>('b ' + hex(id(b)))</a:t>
            </a:r>
          </a:p>
          <a:p>
            <a:r>
              <a:rPr lang="en-US" altLang="zh-TW" sz="1400" dirty="0" smtClean="0"/>
              <a:t>print()</a:t>
            </a:r>
          </a:p>
          <a:p>
            <a:r>
              <a:rPr lang="en-US" altLang="zh-TW" sz="1400" dirty="0" smtClean="0"/>
              <a:t>b += 5</a:t>
            </a:r>
          </a:p>
          <a:p>
            <a:r>
              <a:rPr lang="en-US" altLang="zh-TW" sz="1400" dirty="0" smtClean="0">
                <a:solidFill>
                  <a:srgbClr val="C00000"/>
                </a:solidFill>
              </a:rPr>
              <a:t>print</a:t>
            </a:r>
            <a:r>
              <a:rPr lang="en-US" altLang="zh-TW" sz="1400" dirty="0" smtClean="0"/>
              <a:t>('a ' + hex(id(a)))</a:t>
            </a:r>
          </a:p>
          <a:p>
            <a:r>
              <a:rPr lang="en-US" altLang="zh-TW" sz="1400" dirty="0" smtClean="0">
                <a:solidFill>
                  <a:srgbClr val="C00000"/>
                </a:solidFill>
              </a:rPr>
              <a:t>print</a:t>
            </a:r>
            <a:r>
              <a:rPr lang="en-US" altLang="zh-TW" sz="1400" dirty="0" smtClean="0"/>
              <a:t>('b ' + hex(id(b)))</a:t>
            </a:r>
            <a:endParaRPr lang="en-US" altLang="zh-TW" sz="1400" dirty="0"/>
          </a:p>
        </p:txBody>
      </p:sp>
      <p:pic>
        <p:nvPicPr>
          <p:cNvPr id="6" name="Picture 2" descr="C:\Users\SHWang\Desktop\高應\碩士\Python\ppt\上課檔案\resources\8_example_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39" y="4221087"/>
            <a:ext cx="1152129" cy="1584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9" name="文字方塊 8"/>
          <p:cNvSpPr txBox="1"/>
          <p:nvPr/>
        </p:nvSpPr>
        <p:spPr>
          <a:xfrm>
            <a:off x="4860032" y="385175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輸出結果：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084168" y="4489375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0000FF"/>
                </a:solidFill>
              </a:rPr>
              <a:t>a += 3: a </a:t>
            </a:r>
            <a:r>
              <a:rPr lang="zh-TW" altLang="en-US" sz="1400" dirty="0" smtClean="0">
                <a:solidFill>
                  <a:srgbClr val="0000FF"/>
                </a:solidFill>
              </a:rPr>
              <a:t>的位址改變</a:t>
            </a:r>
            <a:r>
              <a:rPr lang="en-US" altLang="zh-TW" sz="1400" dirty="0" smtClean="0">
                <a:solidFill>
                  <a:srgbClr val="0000FF"/>
                </a:solidFill>
              </a:rPr>
              <a:t> </a:t>
            </a:r>
            <a:endParaRPr lang="zh-TW" altLang="en-US" sz="1400" dirty="0">
              <a:solidFill>
                <a:srgbClr val="0000FF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084168" y="4921423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0000FF"/>
                </a:solidFill>
              </a:rPr>
              <a:t>b = a: </a:t>
            </a:r>
            <a:r>
              <a:rPr lang="zh-TW" altLang="en-US" sz="1400" dirty="0" smtClean="0">
                <a:solidFill>
                  <a:srgbClr val="0000FF"/>
                </a:solidFill>
              </a:rPr>
              <a:t>變數的位址相同</a:t>
            </a:r>
            <a:r>
              <a:rPr lang="en-US" altLang="zh-TW" sz="1400" dirty="0" smtClean="0">
                <a:solidFill>
                  <a:srgbClr val="0000FF"/>
                </a:solidFill>
              </a:rPr>
              <a:t> </a:t>
            </a:r>
            <a:endParaRPr lang="zh-TW" altLang="en-US" sz="1400" dirty="0">
              <a:solidFill>
                <a:srgbClr val="0000FF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084168" y="5517232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0000FF"/>
                </a:solidFill>
              </a:rPr>
              <a:t>b += </a:t>
            </a:r>
            <a:r>
              <a:rPr lang="en-US" altLang="zh-TW" sz="1400" dirty="0" smtClean="0">
                <a:solidFill>
                  <a:srgbClr val="0000FF"/>
                </a:solidFill>
              </a:rPr>
              <a:t>5: </a:t>
            </a:r>
            <a:r>
              <a:rPr lang="en-US" altLang="zh-TW" sz="1400" dirty="0" smtClean="0">
                <a:solidFill>
                  <a:srgbClr val="0000FF"/>
                </a:solidFill>
              </a:rPr>
              <a:t>b </a:t>
            </a:r>
            <a:r>
              <a:rPr lang="zh-TW" altLang="en-US" sz="1400" dirty="0" smtClean="0">
                <a:solidFill>
                  <a:srgbClr val="0000FF"/>
                </a:solidFill>
              </a:rPr>
              <a:t>的位址改變</a:t>
            </a:r>
            <a:r>
              <a:rPr lang="en-US" altLang="zh-TW" sz="1400" dirty="0" smtClean="0">
                <a:solidFill>
                  <a:srgbClr val="0000FF"/>
                </a:solidFill>
              </a:rPr>
              <a:t> </a:t>
            </a:r>
          </a:p>
          <a:p>
            <a:r>
              <a:rPr lang="en-US" altLang="zh-TW" sz="1400" dirty="0" smtClean="0">
                <a:solidFill>
                  <a:srgbClr val="0000FF"/>
                </a:solidFill>
              </a:rPr>
              <a:t>             a </a:t>
            </a:r>
            <a:r>
              <a:rPr lang="zh-TW" altLang="en-US" sz="1400" dirty="0" smtClean="0">
                <a:solidFill>
                  <a:srgbClr val="0000FF"/>
                </a:solidFill>
              </a:rPr>
              <a:t>保留原來位址</a:t>
            </a:r>
            <a:endParaRPr lang="zh-TW" altLang="en-US" sz="1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不可變、可變物件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/>
              <a:t>可變</a:t>
            </a:r>
            <a:r>
              <a:rPr lang="zh-TW" altLang="en-US" sz="2000" dirty="0" smtClean="0"/>
              <a:t>物件</a:t>
            </a:r>
            <a:r>
              <a:rPr lang="en-US" altLang="zh-TW" sz="2000" dirty="0" smtClean="0"/>
              <a:t> (</a:t>
            </a:r>
            <a:r>
              <a:rPr lang="zh-TW" altLang="en-US" sz="2000" dirty="0" smtClean="0"/>
              <a:t>如串列</a:t>
            </a:r>
            <a:r>
              <a:rPr lang="en-US" altLang="zh-TW" sz="2000" dirty="0" smtClean="0"/>
              <a:t>(list)</a:t>
            </a:r>
            <a:r>
              <a:rPr lang="zh-TW" altLang="en-US" sz="2000" dirty="0" smtClean="0"/>
              <a:t>、字典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dict</a:t>
            </a:r>
            <a:r>
              <a:rPr lang="en-US" altLang="zh-TW" sz="2000" dirty="0" smtClean="0"/>
              <a:t>)……)</a:t>
            </a:r>
            <a:r>
              <a:rPr lang="zh-TW" altLang="en-US" sz="2000" dirty="0" smtClean="0"/>
              <a:t>的內容能夠直接修改，修改內容後變數仍會保留原本的記憶體位址，若有兩個不同變數代表相同的記憶體位址，則用其中一個變數更改內容時，兩個變數得到的內容會同時修改。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763688" y="3789040"/>
            <a:ext cx="2232248" cy="3046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600" dirty="0" smtClean="0"/>
              <a:t>a = [0, 0]</a:t>
            </a:r>
          </a:p>
          <a:p>
            <a:r>
              <a:rPr lang="en-US" altLang="zh-TW" sz="1600" dirty="0" smtClean="0"/>
              <a:t>b = a</a:t>
            </a:r>
          </a:p>
          <a:p>
            <a:r>
              <a:rPr lang="en-US" altLang="zh-TW" sz="1600" dirty="0" smtClean="0">
                <a:solidFill>
                  <a:srgbClr val="C00000"/>
                </a:solidFill>
              </a:rPr>
              <a:t>print</a:t>
            </a:r>
            <a:r>
              <a:rPr lang="en-US" altLang="zh-TW" sz="1600" dirty="0" smtClean="0"/>
              <a:t>('a ' + hex(id(a)))</a:t>
            </a:r>
          </a:p>
          <a:p>
            <a:r>
              <a:rPr lang="en-US" altLang="zh-TW" sz="1600" dirty="0" smtClean="0">
                <a:solidFill>
                  <a:srgbClr val="C00000"/>
                </a:solidFill>
              </a:rPr>
              <a:t>print</a:t>
            </a:r>
            <a:r>
              <a:rPr lang="en-US" altLang="zh-TW" sz="1600" dirty="0" smtClean="0"/>
              <a:t>('b ' + hex(id(b)))</a:t>
            </a:r>
          </a:p>
          <a:p>
            <a:r>
              <a:rPr lang="en-US" altLang="zh-TW" sz="1600" dirty="0" smtClean="0"/>
              <a:t>print()</a:t>
            </a:r>
          </a:p>
          <a:p>
            <a:r>
              <a:rPr lang="en-US" altLang="zh-TW" sz="1600" dirty="0" smtClean="0"/>
              <a:t>b[0] += 1</a:t>
            </a:r>
          </a:p>
          <a:p>
            <a:r>
              <a:rPr lang="en-US" altLang="zh-TW" sz="1600" dirty="0" err="1" smtClean="0"/>
              <a:t>b.append</a:t>
            </a:r>
            <a:r>
              <a:rPr lang="en-US" altLang="zh-TW" sz="1600" dirty="0" smtClean="0"/>
              <a:t>(2)</a:t>
            </a:r>
          </a:p>
          <a:p>
            <a:r>
              <a:rPr lang="en-US" altLang="zh-TW" sz="1600" dirty="0" smtClean="0">
                <a:solidFill>
                  <a:srgbClr val="C00000"/>
                </a:solidFill>
              </a:rPr>
              <a:t>print</a:t>
            </a:r>
            <a:r>
              <a:rPr lang="en-US" altLang="zh-TW" sz="1600" dirty="0" smtClean="0"/>
              <a:t>('a ' + hex(id(a)))</a:t>
            </a:r>
          </a:p>
          <a:p>
            <a:r>
              <a:rPr lang="en-US" altLang="zh-TW" sz="1600" dirty="0" smtClean="0">
                <a:solidFill>
                  <a:srgbClr val="C00000"/>
                </a:solidFill>
              </a:rPr>
              <a:t>print</a:t>
            </a:r>
            <a:r>
              <a:rPr lang="en-US" altLang="zh-TW" sz="1600" dirty="0" smtClean="0"/>
              <a:t>('b ' + hex(id(b)))</a:t>
            </a:r>
          </a:p>
          <a:p>
            <a:r>
              <a:rPr lang="en-US" altLang="zh-TW" sz="1600" dirty="0" smtClean="0">
                <a:solidFill>
                  <a:schemeClr val="tx1"/>
                </a:solidFill>
              </a:rPr>
              <a:t>print()</a:t>
            </a:r>
          </a:p>
          <a:p>
            <a:r>
              <a:rPr lang="en-US" altLang="zh-TW" sz="1600" dirty="0" smtClean="0">
                <a:solidFill>
                  <a:srgbClr val="C00000"/>
                </a:solidFill>
              </a:rPr>
              <a:t>print</a:t>
            </a:r>
            <a:r>
              <a:rPr lang="en-US" altLang="zh-TW" sz="1600" dirty="0" smtClean="0"/>
              <a:t>(a)</a:t>
            </a:r>
          </a:p>
          <a:p>
            <a:r>
              <a:rPr lang="en-US" altLang="zh-TW" sz="1600" dirty="0" smtClean="0">
                <a:solidFill>
                  <a:srgbClr val="C00000"/>
                </a:solidFill>
              </a:rPr>
              <a:t>print</a:t>
            </a:r>
            <a:r>
              <a:rPr lang="en-US" altLang="zh-TW" sz="1600" dirty="0" smtClean="0"/>
              <a:t>(b)</a:t>
            </a:r>
            <a:endParaRPr lang="en-US" altLang="zh-TW" sz="1600" dirty="0"/>
          </a:p>
        </p:txBody>
      </p:sp>
      <p:pic>
        <p:nvPicPr>
          <p:cNvPr id="5" name="Picture 2" descr="C:\Users\SHWang\Desktop\高應\碩士\Python\ppt\上課檔案\resources\8_example_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4437112"/>
            <a:ext cx="1080120" cy="1489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8" name="文字方塊 7"/>
          <p:cNvSpPr txBox="1"/>
          <p:nvPr/>
        </p:nvSpPr>
        <p:spPr>
          <a:xfrm>
            <a:off x="5652120" y="4995173"/>
            <a:ext cx="23042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rgbClr val="0000FF"/>
                </a:solidFill>
              </a:rPr>
              <a:t>b[0] += 1</a:t>
            </a:r>
          </a:p>
          <a:p>
            <a:r>
              <a:rPr lang="en-US" altLang="zh-TW" sz="1400" dirty="0" err="1" smtClean="0">
                <a:solidFill>
                  <a:srgbClr val="0000FF"/>
                </a:solidFill>
              </a:rPr>
              <a:t>b.append</a:t>
            </a:r>
            <a:r>
              <a:rPr lang="en-US" altLang="zh-TW" sz="1400" dirty="0" smtClean="0">
                <a:solidFill>
                  <a:srgbClr val="0000FF"/>
                </a:solidFill>
              </a:rPr>
              <a:t>(2)</a:t>
            </a:r>
          </a:p>
          <a:p>
            <a:r>
              <a:rPr lang="zh-TW" altLang="en-US" sz="1400" dirty="0" smtClean="0">
                <a:solidFill>
                  <a:srgbClr val="0000FF"/>
                </a:solidFill>
              </a:rPr>
              <a:t>更改內容後保留相同位址，</a:t>
            </a:r>
            <a:endParaRPr lang="en-US" altLang="zh-TW" sz="1400" dirty="0" smtClean="0">
              <a:solidFill>
                <a:srgbClr val="0000FF"/>
              </a:solidFill>
            </a:endParaRPr>
          </a:p>
          <a:p>
            <a:r>
              <a:rPr lang="en-US" altLang="zh-TW" sz="1400" dirty="0" smtClean="0">
                <a:solidFill>
                  <a:srgbClr val="0000FF"/>
                </a:solidFill>
              </a:rPr>
              <a:t>a</a:t>
            </a:r>
            <a:r>
              <a:rPr lang="zh-TW" altLang="en-US" sz="1400" dirty="0" smtClean="0">
                <a:solidFill>
                  <a:srgbClr val="0000FF"/>
                </a:solidFill>
              </a:rPr>
              <a:t> 和 </a:t>
            </a:r>
            <a:r>
              <a:rPr lang="en-US" altLang="zh-TW" sz="1400" dirty="0" smtClean="0">
                <a:solidFill>
                  <a:srgbClr val="0000FF"/>
                </a:solidFill>
              </a:rPr>
              <a:t>b</a:t>
            </a:r>
            <a:r>
              <a:rPr lang="zh-TW" altLang="en-US" sz="1400" dirty="0" smtClean="0">
                <a:solidFill>
                  <a:srgbClr val="0000FF"/>
                </a:solidFill>
              </a:rPr>
              <a:t> 取得的值皆會改變。</a:t>
            </a:r>
            <a:endParaRPr lang="en-US" altLang="zh-TW" sz="1400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不可變、可變物件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傳送參數至函式時，會根據參數的物件為不可變物件或可變物件，決定參數修改後是否會影響到原本的變數。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47664" y="3917955"/>
            <a:ext cx="2592288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altLang="zh-TW" dirty="0" smtClean="0"/>
              <a:t>def </a:t>
            </a:r>
            <a:r>
              <a:rPr lang="pt-BR" altLang="zh-TW" dirty="0" smtClean="0">
                <a:solidFill>
                  <a:srgbClr val="0000FF"/>
                </a:solidFill>
              </a:rPr>
              <a:t>add_number</a:t>
            </a:r>
            <a:r>
              <a:rPr lang="pt-BR" altLang="zh-TW" dirty="0" smtClean="0"/>
              <a:t>(num):</a:t>
            </a:r>
          </a:p>
          <a:p>
            <a:r>
              <a:rPr lang="pt-BR" altLang="zh-TW" dirty="0" smtClean="0"/>
              <a:t>    num += 1</a:t>
            </a:r>
          </a:p>
          <a:p>
            <a:r>
              <a:rPr lang="pt-BR" altLang="zh-TW" dirty="0" smtClean="0"/>
              <a:t>    </a:t>
            </a:r>
            <a:r>
              <a:rPr lang="pt-BR" altLang="zh-TW" dirty="0" smtClean="0">
                <a:solidFill>
                  <a:srgbClr val="C00000"/>
                </a:solidFill>
              </a:rPr>
              <a:t>print</a:t>
            </a:r>
            <a:r>
              <a:rPr lang="pt-BR" altLang="zh-TW" dirty="0" smtClean="0"/>
              <a:t>(num)</a:t>
            </a:r>
          </a:p>
          <a:p>
            <a:endParaRPr lang="pt-BR" altLang="zh-TW" dirty="0" smtClean="0"/>
          </a:p>
          <a:p>
            <a:r>
              <a:rPr lang="pt-BR" altLang="zh-TW" dirty="0" smtClean="0"/>
              <a:t>a = 0</a:t>
            </a:r>
          </a:p>
          <a:p>
            <a:r>
              <a:rPr lang="pt-BR" altLang="zh-TW" dirty="0" smtClean="0"/>
              <a:t>add_number(a)</a:t>
            </a:r>
          </a:p>
          <a:p>
            <a:r>
              <a:rPr lang="pt-BR" altLang="zh-TW" dirty="0" smtClean="0">
                <a:solidFill>
                  <a:srgbClr val="C00000"/>
                </a:solidFill>
              </a:rPr>
              <a:t>print</a:t>
            </a:r>
            <a:r>
              <a:rPr lang="pt-BR" altLang="zh-TW" dirty="0" smtClean="0"/>
              <a:t>(a)</a:t>
            </a:r>
          </a:p>
        </p:txBody>
      </p:sp>
      <p:sp>
        <p:nvSpPr>
          <p:cNvPr id="6" name="矩形 5"/>
          <p:cNvSpPr/>
          <p:nvPr/>
        </p:nvSpPr>
        <p:spPr>
          <a:xfrm>
            <a:off x="4716016" y="3917955"/>
            <a:ext cx="2664296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altLang="zh-TW" dirty="0" smtClean="0"/>
              <a:t>def </a:t>
            </a:r>
            <a:r>
              <a:rPr lang="pt-BR" altLang="zh-TW" dirty="0" smtClean="0">
                <a:solidFill>
                  <a:srgbClr val="0000FF"/>
                </a:solidFill>
              </a:rPr>
              <a:t>add_number</a:t>
            </a:r>
            <a:r>
              <a:rPr lang="pt-BR" altLang="zh-TW" dirty="0" smtClean="0"/>
              <a:t>(num):</a:t>
            </a:r>
          </a:p>
          <a:p>
            <a:r>
              <a:rPr lang="pt-BR" altLang="zh-TW" dirty="0" smtClean="0"/>
              <a:t>    num[0] += 1</a:t>
            </a:r>
          </a:p>
          <a:p>
            <a:r>
              <a:rPr lang="pt-BR" altLang="zh-TW" dirty="0" smtClean="0"/>
              <a:t>    </a:t>
            </a:r>
            <a:r>
              <a:rPr lang="pt-BR" altLang="zh-TW" dirty="0" smtClean="0">
                <a:solidFill>
                  <a:srgbClr val="C00000"/>
                </a:solidFill>
              </a:rPr>
              <a:t>print</a:t>
            </a:r>
            <a:r>
              <a:rPr lang="pt-BR" altLang="zh-TW" dirty="0" smtClean="0"/>
              <a:t>(num[0], num[1])</a:t>
            </a:r>
          </a:p>
          <a:p>
            <a:endParaRPr lang="pt-BR" altLang="zh-TW" dirty="0" smtClean="0"/>
          </a:p>
          <a:p>
            <a:r>
              <a:rPr lang="pt-BR" altLang="zh-TW" dirty="0" smtClean="0"/>
              <a:t>b = [0, 0]</a:t>
            </a:r>
          </a:p>
          <a:p>
            <a:r>
              <a:rPr lang="pt-BR" altLang="zh-TW" dirty="0" smtClean="0"/>
              <a:t>add_number(b)</a:t>
            </a:r>
          </a:p>
          <a:p>
            <a:r>
              <a:rPr lang="pt-BR" altLang="zh-TW" dirty="0" smtClean="0">
                <a:solidFill>
                  <a:srgbClr val="C00000"/>
                </a:solidFill>
              </a:rPr>
              <a:t>print</a:t>
            </a:r>
            <a:r>
              <a:rPr lang="pt-BR" altLang="zh-TW" dirty="0" smtClean="0"/>
              <a:t>(b[0], b[1])</a:t>
            </a:r>
            <a:endParaRPr lang="zh-TW" altLang="en-US" dirty="0" smtClean="0"/>
          </a:p>
        </p:txBody>
      </p:sp>
      <p:pic>
        <p:nvPicPr>
          <p:cNvPr id="1026" name="Picture 2" descr="C:\Users\SHWang\Desktop\高應\碩士\Python\ppt\上課檔案\resources\8_example_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5373216"/>
            <a:ext cx="216024" cy="4896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27" name="Picture 3" descr="C:\Users\SHWang\Desktop\高應\碩士\Python\ppt\上課檔案\resources\8_example_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5428607"/>
            <a:ext cx="648072" cy="448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cxnSp>
        <p:nvCxnSpPr>
          <p:cNvPr id="10" name="直線接點 9"/>
          <p:cNvCxnSpPr/>
          <p:nvPr/>
        </p:nvCxnSpPr>
        <p:spPr>
          <a:xfrm>
            <a:off x="2915816" y="4653136"/>
            <a:ext cx="86409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3779912" y="4653136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2411760" y="5805264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6876256" y="4797152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6300192" y="5805264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78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回傳資料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函式中能夠使用 </a:t>
            </a:r>
            <a:r>
              <a:rPr lang="en-US" altLang="zh-TW" dirty="0" smtClean="0"/>
              <a:t>return </a:t>
            </a:r>
            <a:r>
              <a:rPr lang="zh-TW" altLang="en-US" dirty="0" smtClean="0"/>
              <a:t>關鍵字，將運算結果回傳至呼叫函式的程式，讓宣告函式的位置取得函式處理完的結果。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364-13DB-4B84-B596-2F49C4653971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051720" y="3789040"/>
            <a:ext cx="4572000" cy="22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TW" sz="2000" dirty="0" smtClean="0"/>
              <a:t>def add(a, b ,c):</a:t>
            </a:r>
          </a:p>
          <a:p>
            <a:r>
              <a:rPr lang="en-US" altLang="zh-TW" sz="2000" dirty="0" smtClean="0"/>
              <a:t>    </a:t>
            </a:r>
            <a:r>
              <a:rPr lang="en-US" altLang="zh-TW" sz="2000" dirty="0" smtClean="0">
                <a:solidFill>
                  <a:schemeClr val="tx1"/>
                </a:solidFill>
              </a:rPr>
              <a:t>d = </a:t>
            </a:r>
            <a:r>
              <a:rPr lang="en-US" altLang="zh-TW" sz="2000" dirty="0" err="1" smtClean="0">
                <a:solidFill>
                  <a:schemeClr val="tx1"/>
                </a:solidFill>
              </a:rPr>
              <a:t>a+b+c</a:t>
            </a:r>
            <a:endParaRPr lang="en-US" altLang="zh-TW" sz="2000" dirty="0" smtClean="0">
              <a:solidFill>
                <a:schemeClr val="tx1"/>
              </a:solidFill>
            </a:endParaRPr>
          </a:p>
          <a:p>
            <a:r>
              <a:rPr lang="en-US" altLang="zh-TW" sz="2000" dirty="0" smtClean="0">
                <a:solidFill>
                  <a:schemeClr val="tx1"/>
                </a:solidFill>
              </a:rPr>
              <a:t>    </a:t>
            </a:r>
            <a:r>
              <a:rPr lang="en-US" altLang="zh-TW" sz="2000" dirty="0" smtClean="0">
                <a:solidFill>
                  <a:srgbClr val="0000FF"/>
                </a:solidFill>
              </a:rPr>
              <a:t>return</a:t>
            </a:r>
            <a:r>
              <a:rPr lang="en-US" altLang="zh-TW" sz="2000" dirty="0" smtClean="0">
                <a:solidFill>
                  <a:schemeClr val="tx1"/>
                </a:solidFill>
              </a:rPr>
              <a:t> d</a:t>
            </a:r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print(add(3, 4, 14))</a:t>
            </a:r>
          </a:p>
          <a:p>
            <a:r>
              <a:rPr lang="en-US" altLang="zh-TW" sz="2000" dirty="0" smtClean="0">
                <a:solidFill>
                  <a:srgbClr val="FF0000"/>
                </a:solidFill>
              </a:rPr>
              <a:t># add(3, 4, 14) = 21</a:t>
            </a:r>
          </a:p>
          <a:p>
            <a:r>
              <a:rPr lang="en-US" altLang="zh-TW" sz="2000" dirty="0" smtClean="0">
                <a:solidFill>
                  <a:srgbClr val="FF0000"/>
                </a:solidFill>
              </a:rPr>
              <a:t># print(add(3, 4, 14)) = print(21)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圖釘">
  <a:themeElements>
    <a:clrScheme name="圖釘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圖釘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1457</TotalTime>
  <Words>1060</Words>
  <Application>Microsoft Office PowerPoint</Application>
  <PresentationFormat>如螢幕大小 (4:3)</PresentationFormat>
  <Paragraphs>166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微軟正黑體</vt:lpstr>
      <vt:lpstr>新細明體</vt:lpstr>
      <vt:lpstr>Brush Script MT</vt:lpstr>
      <vt:lpstr>Calibri</vt:lpstr>
      <vt:lpstr>Constantia</vt:lpstr>
      <vt:lpstr>Franklin Gothic Book</vt:lpstr>
      <vt:lpstr>Rage Italic</vt:lpstr>
      <vt:lpstr>圖釘</vt:lpstr>
      <vt:lpstr>定義函式(function)(2)</vt:lpstr>
      <vt:lpstr>學習目標</vt:lpstr>
      <vt:lpstr>參數</vt:lpstr>
      <vt:lpstr>參數</vt:lpstr>
      <vt:lpstr>參數</vt:lpstr>
      <vt:lpstr>不可變、可變物件</vt:lpstr>
      <vt:lpstr>不可變、可變物件</vt:lpstr>
      <vt:lpstr>不可變、可變物件</vt:lpstr>
      <vt:lpstr>回傳資料</vt:lpstr>
      <vt:lpstr>函式呼叫</vt:lpstr>
      <vt:lpstr>範例</vt:lpstr>
      <vt:lpstr>範例</vt:lpstr>
      <vt:lpstr>作業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SYWang</dc:creator>
  <cp:lastModifiedBy>lbh</cp:lastModifiedBy>
  <cp:revision>413</cp:revision>
  <dcterms:created xsi:type="dcterms:W3CDTF">2015-06-03T11:45:27Z</dcterms:created>
  <dcterms:modified xsi:type="dcterms:W3CDTF">2021-02-24T03:27:42Z</dcterms:modified>
</cp:coreProperties>
</file>