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89" r:id="rId4"/>
    <p:sldId id="269" r:id="rId5"/>
    <p:sldId id="268" r:id="rId6"/>
    <p:sldId id="271" r:id="rId7"/>
    <p:sldId id="267" r:id="rId8"/>
    <p:sldId id="270" r:id="rId9"/>
    <p:sldId id="260" r:id="rId10"/>
    <p:sldId id="261" r:id="rId11"/>
    <p:sldId id="283" r:id="rId12"/>
    <p:sldId id="282" r:id="rId13"/>
    <p:sldId id="284" r:id="rId14"/>
    <p:sldId id="279" r:id="rId15"/>
    <p:sldId id="285" r:id="rId16"/>
    <p:sldId id="258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8085-6AC4-4F02-A2BD-D05FCAB2988F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8E6A8-FA1A-4F90-BE73-EE49A8FCD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F58BB6F-DB9B-4B3A-A8D3-2B36B2A882BA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FF32-6D38-496B-8893-20D01012A1A5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A6D3-3FCD-4B1B-B567-38D06EBA6D03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EDC-FA40-4C54-AA78-15A85A2C0BF9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27C9-A3B3-4990-8F1D-81E5EA26D073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CB4-A44B-436E-93A4-614D345793F5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2CA0-C21C-477A-A625-DD54F52A5BB4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D3E-89A4-4174-939C-E4FC926A08F4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A2C0-F190-409A-B8F3-8A0F8FFE9245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6F17345-E92F-4C04-9D4A-9466E7501D08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A65A13E-0A4C-4238-82B5-EA2E9B9EF159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5E6E894-05A6-47C0-905F-15301046D29A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doc.com/pythontutorial3/introduction.html" TargetMode="External"/><Relationship Id="rId2" Type="http://schemas.openxmlformats.org/officeDocument/2006/relationships/hyperlink" Target="http://openhome.cc/Gossip/Python/IOAB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thelp.ithome.com.tw/question/10161708" TargetMode="External"/><Relationship Id="rId4" Type="http://schemas.openxmlformats.org/officeDocument/2006/relationships/hyperlink" Target="http://pydoing.blogspot.tw/2011/01/python-operato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開啟、讀寫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寫入檔案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63688" y="2276872"/>
            <a:ext cx="6196405" cy="324036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r>
              <a:rPr lang="pt-BR" altLang="zh-TW" dirty="0"/>
              <a:t>num1=20</a:t>
            </a:r>
            <a:r>
              <a:rPr lang="pt-BR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pt-BR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pt-BR" altLang="zh-TW" dirty="0"/>
              <a:t>num2=10</a:t>
            </a:r>
            <a:r>
              <a:rPr lang="pt-BR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pPr marL="365760" lvl="1" indent="0">
              <a:buNone/>
            </a:pPr>
            <a:r>
              <a:rPr lang="pt-BR" altLang="zh-TW" dirty="0"/>
              <a:t>print(num1+num2, file = open</a:t>
            </a:r>
            <a:r>
              <a:rPr lang="pt-BR" altLang="zh-TW" dirty="0" smtClean="0"/>
              <a:t>(</a:t>
            </a:r>
            <a:r>
              <a:rPr lang="en-US" altLang="zh-TW" sz="2400" dirty="0"/>
              <a:t>"</a:t>
            </a:r>
            <a:r>
              <a:rPr lang="pt-BR" altLang="zh-TW" dirty="0" smtClean="0"/>
              <a:t>num.txt</a:t>
            </a:r>
            <a:r>
              <a:rPr lang="en-US" altLang="zh-TW" sz="2400" dirty="0"/>
              <a:t>"</a:t>
            </a:r>
            <a:r>
              <a:rPr lang="pt-BR" altLang="zh-TW" dirty="0" smtClean="0"/>
              <a:t>, </a:t>
            </a:r>
            <a:r>
              <a:rPr lang="en-US" altLang="zh-TW" sz="2400" dirty="0"/>
              <a:t>"</a:t>
            </a:r>
            <a:r>
              <a:rPr lang="pt-BR" altLang="zh-TW" dirty="0" smtClean="0"/>
              <a:t>w</a:t>
            </a:r>
            <a:r>
              <a:rPr lang="en-US" altLang="zh-TW" sz="2400" dirty="0"/>
              <a:t>"</a:t>
            </a:r>
            <a:r>
              <a:rPr lang="pt-BR" altLang="zh-TW" dirty="0" smtClean="0"/>
              <a:t>))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pt-BR" altLang="zh-TW" dirty="0">
                <a:solidFill>
                  <a:srgbClr val="FF0000"/>
                </a:solidFill>
              </a:rPr>
              <a:t> num.txt</a:t>
            </a:r>
            <a:r>
              <a:rPr lang="zh-TW" altLang="en-US" dirty="0">
                <a:solidFill>
                  <a:srgbClr val="FF0000"/>
                </a:solidFill>
              </a:rPr>
              <a:t>為寫入的記事本名稱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#w </a:t>
            </a:r>
            <a:r>
              <a:rPr lang="zh-TW" altLang="en-US" dirty="0">
                <a:solidFill>
                  <a:srgbClr val="FF0000"/>
                </a:solidFill>
              </a:rPr>
              <a:t>為寫入檔案的指令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14" b="79207"/>
          <a:stretch/>
        </p:blipFill>
        <p:spPr bwMode="auto">
          <a:xfrm>
            <a:off x="4932040" y="5013176"/>
            <a:ext cx="1425434" cy="118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563888" y="5373216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31893"/>
            <a:ext cx="792088" cy="96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5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43055" r="79230" b="43648"/>
          <a:stretch/>
        </p:blipFill>
        <p:spPr bwMode="auto">
          <a:xfrm>
            <a:off x="5181600" y="4310460"/>
            <a:ext cx="1497458" cy="109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刪除換行符號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上面的範例中，因為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函式會自動換行，而且透過</a:t>
            </a:r>
            <a:r>
              <a:rPr lang="en-US" altLang="zh-TW" dirty="0" err="1"/>
              <a:t>readlines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</a:t>
            </a:r>
            <a:r>
              <a:rPr lang="en-US" altLang="zh-TW" dirty="0" err="1" smtClean="0"/>
              <a:t>readline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函式也會自動加上換行，所以要將換行符號刪除，才容易符合特定的顯示需求。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7" t="35030" r="60420" b="50000"/>
          <a:stretch/>
        </p:blipFill>
        <p:spPr bwMode="auto">
          <a:xfrm>
            <a:off x="1907704" y="4898291"/>
            <a:ext cx="1080120" cy="12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3453408" y="4276980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33443" r="81499" b="56426"/>
          <a:stretch/>
        </p:blipFill>
        <p:spPr bwMode="auto">
          <a:xfrm>
            <a:off x="5181600" y="5733255"/>
            <a:ext cx="1550910" cy="100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3605808" y="5975955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3941128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多了一行換行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55368" y="5419494"/>
            <a:ext cx="133882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正確的輸出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18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刪除換行符號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 smtClean="0"/>
              <a:t>myfile</a:t>
            </a:r>
            <a:r>
              <a:rPr lang="en-US" altLang="zh-TW" dirty="0" smtClean="0"/>
              <a:t> = open("result.txt")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讀取檔案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for line in </a:t>
            </a:r>
            <a:r>
              <a:rPr lang="en-US" altLang="zh-TW" dirty="0" err="1" smtClean="0"/>
              <a:t>myfile.readlines</a:t>
            </a:r>
            <a:r>
              <a:rPr lang="en-US" altLang="zh-TW" dirty="0" smtClean="0"/>
              <a:t>():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讀取全部資料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line=</a:t>
            </a:r>
            <a:r>
              <a:rPr lang="en-US" altLang="zh-TW" dirty="0" err="1" smtClean="0"/>
              <a:t>line.strip</a:t>
            </a:r>
            <a:r>
              <a:rPr lang="en-US" altLang="zh-TW" dirty="0" smtClean="0"/>
              <a:t>(</a:t>
            </a:r>
            <a:r>
              <a:rPr lang="en-US" altLang="zh-TW" sz="2400" dirty="0"/>
              <a:t>"</a:t>
            </a:r>
            <a:r>
              <a:rPr lang="en-US" altLang="zh-TW" dirty="0" smtClean="0"/>
              <a:t>\n</a:t>
            </a:r>
            <a:r>
              <a:rPr lang="en-US" altLang="zh-TW" sz="2400" dirty="0"/>
              <a:t>"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將換行符號刪除再存回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print(line)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myfile.close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7" t="35030" r="60420" b="50000"/>
          <a:stretch/>
        </p:blipFill>
        <p:spPr bwMode="auto">
          <a:xfrm>
            <a:off x="1763688" y="5229200"/>
            <a:ext cx="1080120" cy="12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33443" r="81499" b="56426"/>
          <a:stretch/>
        </p:blipFill>
        <p:spPr bwMode="auto">
          <a:xfrm>
            <a:off x="5004048" y="5323714"/>
            <a:ext cx="1550910" cy="100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3419872" y="5373216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</a:t>
            </a:r>
            <a:r>
              <a:rPr lang="zh-TW" altLang="en-US" dirty="0"/>
              <a:t>檔寫檔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以下範例介紹將資料讀取後，放入串列中，依照程式設計者需求修改後，再將資料存回檔案中。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965245" cy="1202485"/>
          </a:xfrm>
        </p:spPr>
        <p:txBody>
          <a:bodyPr/>
          <a:lstStyle/>
          <a:p>
            <a:r>
              <a:rPr lang="zh-TW" altLang="en-US" dirty="0"/>
              <a:t>讀檔寫檔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988840"/>
            <a:ext cx="6196405" cy="3603812"/>
          </a:xfrm>
        </p:spPr>
        <p:txBody>
          <a:bodyPr>
            <a:noAutofit/>
          </a:bodyPr>
          <a:lstStyle/>
          <a:p>
            <a:r>
              <a:rPr lang="zh-TW" altLang="en-US" sz="1200" dirty="0" smtClean="0"/>
              <a:t>範例</a:t>
            </a:r>
            <a:r>
              <a:rPr lang="en-US" altLang="zh-TW" sz="1200" dirty="0" smtClean="0"/>
              <a:t>:</a:t>
            </a:r>
          </a:p>
          <a:p>
            <a:pPr marL="0" lvl="1" indent="0">
              <a:buNone/>
            </a:pPr>
            <a:r>
              <a:rPr lang="en-US" altLang="zh-TW" sz="1200" dirty="0" smtClean="0"/>
              <a:t>         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#--------------------------</a:t>
            </a:r>
            <a:r>
              <a:rPr lang="en-US" altLang="zh-TW" sz="1100" dirty="0" err="1" smtClean="0">
                <a:solidFill>
                  <a:schemeClr val="accent6">
                    <a:lumMod val="75000"/>
                  </a:schemeClr>
                </a:solidFill>
              </a:rPr>
              <a:t>讀取資料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--------------------------</a:t>
            </a: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 marL="365760" lvl="1" indent="0">
              <a:buNone/>
            </a:pPr>
            <a:r>
              <a:rPr lang="en-US" altLang="zh-TW" sz="1100" dirty="0" err="1" smtClean="0"/>
              <a:t>file_in</a:t>
            </a:r>
            <a:r>
              <a:rPr lang="en-US" altLang="zh-TW" sz="1100" dirty="0" smtClean="0"/>
              <a:t> </a:t>
            </a:r>
            <a:r>
              <a:rPr lang="en-US" altLang="zh-TW" sz="1100" dirty="0"/>
              <a:t>= open("result.txt</a:t>
            </a:r>
            <a:r>
              <a:rPr lang="en-US" altLang="zh-TW" sz="1100" dirty="0" smtClean="0"/>
              <a:t>")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讀取指定檔案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 err="1"/>
              <a:t>arr</a:t>
            </a:r>
            <a:r>
              <a:rPr lang="en-US" altLang="zh-TW" sz="1100" dirty="0" smtClean="0"/>
              <a:t>=[]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定義一個list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for line in </a:t>
            </a:r>
            <a:r>
              <a:rPr lang="en-US" altLang="zh-TW" sz="1100" dirty="0" err="1"/>
              <a:t>file_in.readlines</a:t>
            </a:r>
            <a:r>
              <a:rPr lang="en-US" altLang="zh-TW" sz="1100" dirty="0" smtClean="0"/>
              <a:t>():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顯示資料到結束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    line=</a:t>
            </a:r>
            <a:r>
              <a:rPr lang="en-US" altLang="zh-TW" sz="1100" dirty="0" err="1"/>
              <a:t>line.strip</a:t>
            </a:r>
            <a:r>
              <a:rPr lang="en-US" altLang="zh-TW" sz="1100" dirty="0"/>
              <a:t>('\n</a:t>
            </a:r>
            <a:r>
              <a:rPr lang="en-US" altLang="zh-TW" sz="1100" dirty="0" smtClean="0"/>
              <a:t>')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刪除換行且存回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    </a:t>
            </a:r>
            <a:r>
              <a:rPr lang="en-US" altLang="zh-TW" sz="1100" dirty="0" err="1"/>
              <a:t>arr.append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(line</a:t>
            </a:r>
            <a:r>
              <a:rPr lang="en-US" altLang="zh-TW" sz="1100" dirty="0" smtClean="0"/>
              <a:t>))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插入list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print("</a:t>
            </a:r>
            <a:r>
              <a:rPr lang="zh-TW" altLang="en-US" sz="1100" dirty="0"/>
              <a:t>讀取資料</a:t>
            </a:r>
            <a:r>
              <a:rPr lang="en-US" altLang="zh-TW" sz="1100" dirty="0"/>
              <a:t>:")</a:t>
            </a:r>
          </a:p>
          <a:p>
            <a:pPr marL="365760" lvl="1" indent="0">
              <a:buNone/>
            </a:pPr>
            <a:r>
              <a:rPr lang="en-US" altLang="zh-TW" sz="1100" dirty="0"/>
              <a:t>for line in range(0,len(</a:t>
            </a:r>
            <a:r>
              <a:rPr lang="en-US" altLang="zh-TW" sz="1100" dirty="0" err="1"/>
              <a:t>arr</a:t>
            </a:r>
            <a:r>
              <a:rPr lang="en-US" altLang="zh-TW" sz="1100" dirty="0" smtClean="0"/>
              <a:t>)):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顯示list中的資料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    print(</a:t>
            </a:r>
            <a:r>
              <a:rPr lang="en-US" altLang="zh-TW" sz="1100" dirty="0" err="1"/>
              <a:t>arr</a:t>
            </a:r>
            <a:r>
              <a:rPr lang="en-US" altLang="zh-TW" sz="1100" dirty="0"/>
              <a:t>[line])</a:t>
            </a:r>
          </a:p>
          <a:p>
            <a:pPr marL="365760" lvl="1" indent="0">
              <a:buNone/>
            </a:pPr>
            <a:r>
              <a:rPr lang="en-US" altLang="zh-TW" sz="1100" dirty="0" err="1"/>
              <a:t>file_in.close</a:t>
            </a:r>
            <a:r>
              <a:rPr lang="en-US" altLang="zh-TW" sz="1100" dirty="0" smtClean="0"/>
              <a:t>()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關檔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#--------------------------</a:t>
            </a:r>
            <a:r>
              <a:rPr lang="en-US" altLang="zh-TW" sz="1100" dirty="0" err="1" smtClean="0">
                <a:solidFill>
                  <a:schemeClr val="accent6">
                    <a:lumMod val="75000"/>
                  </a:schemeClr>
                </a:solidFill>
              </a:rPr>
              <a:t>插入資料</a:t>
            </a:r>
            <a:r>
              <a:rPr lang="en-US" altLang="zh-TW" sz="1100" dirty="0">
                <a:solidFill>
                  <a:schemeClr val="accent6">
                    <a:lumMod val="75000"/>
                  </a:schemeClr>
                </a:solidFill>
              </a:rPr>
              <a:t>--------------------------</a:t>
            </a:r>
          </a:p>
          <a:p>
            <a:pPr marL="365760" lvl="1" indent="0">
              <a:buNone/>
            </a:pPr>
            <a:r>
              <a:rPr lang="en-US" altLang="zh-TW" sz="1100" dirty="0" err="1"/>
              <a:t>arr.append</a:t>
            </a:r>
            <a:r>
              <a:rPr lang="en-US" altLang="zh-TW" sz="1100" dirty="0"/>
              <a:t>(100</a:t>
            </a:r>
            <a:r>
              <a:rPr lang="en-US" altLang="zh-TW" sz="1100" dirty="0" smtClean="0"/>
              <a:t>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插入資料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print("</a:t>
            </a:r>
            <a:r>
              <a:rPr lang="zh-TW" altLang="en-US" sz="1100" dirty="0"/>
              <a:t>插入後的資料</a:t>
            </a:r>
            <a:r>
              <a:rPr lang="en-US" altLang="zh-TW" sz="1100" dirty="0"/>
              <a:t>:")</a:t>
            </a:r>
          </a:p>
          <a:p>
            <a:pPr marL="365760" lvl="1" indent="0">
              <a:buNone/>
            </a:pPr>
            <a:r>
              <a:rPr lang="en-US" altLang="zh-TW" sz="1100" dirty="0"/>
              <a:t>for line in range(0,len(</a:t>
            </a:r>
            <a:r>
              <a:rPr lang="en-US" altLang="zh-TW" sz="1100" dirty="0" err="1"/>
              <a:t>arr</a:t>
            </a:r>
            <a:r>
              <a:rPr lang="en-US" altLang="zh-TW" sz="1100" dirty="0" smtClean="0"/>
              <a:t>)):</a:t>
            </a:r>
            <a:r>
              <a:rPr lang="en-US" altLang="zh-TW" sz="1100" dirty="0">
                <a:solidFill>
                  <a:srgbClr val="FF0000"/>
                </a:solidFill>
              </a:rPr>
              <a:t>#</a:t>
            </a:r>
            <a:r>
              <a:rPr lang="en-US" altLang="zh-TW" sz="1100" dirty="0" err="1">
                <a:solidFill>
                  <a:srgbClr val="FF0000"/>
                </a:solidFill>
              </a:rPr>
              <a:t>顯示list中的資料</a:t>
            </a:r>
            <a:endParaRPr lang="en-US" altLang="zh-TW" sz="11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 smtClean="0"/>
              <a:t>    print(</a:t>
            </a:r>
            <a:r>
              <a:rPr lang="en-US" altLang="zh-TW" sz="1100" dirty="0" err="1" smtClean="0"/>
              <a:t>arr</a:t>
            </a:r>
            <a:r>
              <a:rPr lang="en-US" altLang="zh-TW" sz="1100" dirty="0" smtClean="0"/>
              <a:t>[line])</a:t>
            </a:r>
          </a:p>
          <a:p>
            <a:pPr marL="365760" lvl="1" indent="0">
              <a:buNone/>
            </a:pP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#--------------------------</a:t>
            </a:r>
            <a:r>
              <a:rPr lang="zh-TW" altLang="en-US" sz="1100" dirty="0" smtClean="0">
                <a:solidFill>
                  <a:schemeClr val="accent6">
                    <a:lumMod val="75000"/>
                  </a:schemeClr>
                </a:solidFill>
              </a:rPr>
              <a:t>輸出</a:t>
            </a:r>
            <a:r>
              <a:rPr lang="en-US" altLang="zh-TW" sz="1100" dirty="0" err="1" smtClean="0">
                <a:solidFill>
                  <a:schemeClr val="accent6">
                    <a:lumMod val="75000"/>
                  </a:schemeClr>
                </a:solidFill>
              </a:rPr>
              <a:t>資料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--------------------------</a:t>
            </a:r>
            <a:endParaRPr lang="en-US" altLang="zh-TW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r>
              <a:rPr lang="en-US" altLang="zh-TW" sz="1100" dirty="0" err="1"/>
              <a:t>file_out</a:t>
            </a:r>
            <a:r>
              <a:rPr lang="en-US" altLang="zh-TW" sz="1100" dirty="0"/>
              <a:t> = open("</a:t>
            </a:r>
            <a:r>
              <a:rPr lang="en-US" altLang="zh-TW" sz="1100" dirty="0" err="1"/>
              <a:t>result.txt","w</a:t>
            </a:r>
            <a:r>
              <a:rPr lang="en-US" altLang="zh-TW" sz="1100" dirty="0" smtClean="0"/>
              <a:t>")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寫入指定檔案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for line in range(0,len(</a:t>
            </a:r>
            <a:r>
              <a:rPr lang="en-US" altLang="zh-TW" sz="1100" dirty="0" err="1"/>
              <a:t>arr</a:t>
            </a:r>
            <a:r>
              <a:rPr lang="en-US" altLang="zh-TW" sz="1100" dirty="0" smtClean="0"/>
              <a:t>)):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將list中資料寫入檔案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100" dirty="0"/>
              <a:t>    print(</a:t>
            </a:r>
            <a:r>
              <a:rPr lang="en-US" altLang="zh-TW" sz="1100" dirty="0" err="1"/>
              <a:t>arr</a:t>
            </a:r>
            <a:r>
              <a:rPr lang="en-US" altLang="zh-TW" sz="1100" dirty="0"/>
              <a:t>[line],file=</a:t>
            </a:r>
            <a:r>
              <a:rPr lang="en-US" altLang="zh-TW" sz="1100" dirty="0" err="1"/>
              <a:t>file_out</a:t>
            </a:r>
            <a:r>
              <a:rPr lang="en-US" altLang="zh-TW" sz="1100" dirty="0"/>
              <a:t>)</a:t>
            </a:r>
          </a:p>
          <a:p>
            <a:pPr marL="365760" lvl="1" indent="0">
              <a:buNone/>
            </a:pPr>
            <a:r>
              <a:rPr lang="en-US" altLang="zh-TW" sz="1100" dirty="0" err="1"/>
              <a:t>file_out.close</a:t>
            </a:r>
            <a:r>
              <a:rPr lang="en-US" altLang="zh-TW" sz="1100" dirty="0" smtClean="0"/>
              <a:t>()</a:t>
            </a:r>
            <a:r>
              <a:rPr lang="en-US" altLang="zh-TW" sz="1100" dirty="0" smtClean="0">
                <a:solidFill>
                  <a:srgbClr val="FF0000"/>
                </a:solidFill>
              </a:rPr>
              <a:t>#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關檔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4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讀檔寫檔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原檔案資料</a:t>
            </a:r>
            <a:r>
              <a:rPr lang="en-US" altLang="zh-TW" dirty="0" smtClean="0"/>
              <a:t>:		2.執行後資料: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93" b="86165"/>
          <a:stretch/>
        </p:blipFill>
        <p:spPr bwMode="auto">
          <a:xfrm>
            <a:off x="2064643" y="5373216"/>
            <a:ext cx="131897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7"/>
          <a:stretch/>
        </p:blipFill>
        <p:spPr bwMode="auto">
          <a:xfrm>
            <a:off x="3379242" y="2420888"/>
            <a:ext cx="1294358" cy="19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373216"/>
            <a:ext cx="1095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5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資料</a:t>
            </a:r>
            <a:r>
              <a:rPr lang="zh-TW" altLang="en-US" dirty="0" smtClean="0"/>
              <a:t>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openhome.cc/Gossip/Python/IOABC.html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www.pythondoc.com/pythontutorial3/introduction.html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pydoing.blogspot.tw/2011/01/python-operator.html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ithelp.ithome.com.tw/question/10161708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設計一個程式</a:t>
            </a:r>
            <a:r>
              <a:rPr lang="zh-TW" altLang="en-US" dirty="0" smtClean="0"/>
              <a:t>，可以讓使用者一直選擇，輸入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可以顯示記事本中資料，輸入</a:t>
            </a:r>
            <a:r>
              <a:rPr lang="en-US" altLang="zh-TW" dirty="0" smtClean="0"/>
              <a:t>2</a:t>
            </a:r>
            <a:r>
              <a:rPr lang="zh-TW" altLang="en-US" dirty="0" smtClean="0"/>
              <a:t>可以更新記事本中資料，記事本中，資料包括編號與名稱，當選擇到該編號，可以修改該名稱，直到輸入</a:t>
            </a:r>
            <a:r>
              <a:rPr lang="en-US" altLang="zh-TW" dirty="0" smtClean="0"/>
              <a:t>-1</a:t>
            </a:r>
            <a:r>
              <a:rPr lang="zh-TW" altLang="en-US" dirty="0" smtClean="0"/>
              <a:t>結束。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281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使用者輸入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</a:t>
            </a:r>
            <a:r>
              <a:rPr lang="en-US" altLang="zh-TW" sz="2000" dirty="0"/>
              <a:t>1</a:t>
            </a:r>
          </a:p>
          <a:p>
            <a:pPr marL="0" indent="0">
              <a:buNone/>
            </a:pPr>
            <a:r>
              <a:rPr lang="zh-TW" altLang="en-US" sz="2000" dirty="0"/>
              <a:t>   </a:t>
            </a: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zh-TW" altLang="en-US" sz="2000" dirty="0"/>
              <a:t>   </a:t>
            </a:r>
            <a:r>
              <a:rPr lang="en-US" altLang="zh-TW" sz="2000" dirty="0"/>
              <a:t>1</a:t>
            </a:r>
          </a:p>
          <a:p>
            <a:pPr marL="0" indent="0">
              <a:buNone/>
            </a:pPr>
            <a:r>
              <a:rPr lang="zh-TW" altLang="en-US" sz="2000" dirty="0"/>
              <a:t>   國立高應</a:t>
            </a:r>
            <a:r>
              <a:rPr lang="zh-TW" altLang="en-US" sz="2000" dirty="0" smtClean="0"/>
              <a:t>大</a:t>
            </a:r>
            <a:endParaRPr lang="en-US" altLang="zh-TW" sz="2000" dirty="0" smtClean="0"/>
          </a:p>
          <a:p>
            <a:r>
              <a:rPr lang="zh-TW" altLang="en-US" sz="2000" dirty="0" smtClean="0"/>
              <a:t>執行結果</a:t>
            </a:r>
            <a:r>
              <a:rPr lang="en-US" altLang="zh-TW" sz="2000" dirty="0" smtClean="0"/>
              <a:t>: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" t="57706" r="78597" b="2963"/>
          <a:stretch/>
        </p:blipFill>
        <p:spPr bwMode="auto">
          <a:xfrm>
            <a:off x="1892884" y="4437112"/>
            <a:ext cx="1088136" cy="22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40" b="71780"/>
          <a:stretch/>
        </p:blipFill>
        <p:spPr bwMode="auto">
          <a:xfrm>
            <a:off x="5868144" y="4676947"/>
            <a:ext cx="1692859" cy="122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5" b="70088"/>
          <a:stretch/>
        </p:blipFill>
        <p:spPr bwMode="auto">
          <a:xfrm>
            <a:off x="3347864" y="4676947"/>
            <a:ext cx="1564767" cy="129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5148064" y="5250542"/>
            <a:ext cx="432048" cy="30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1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讀檔寫檔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4334080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500" dirty="0" smtClean="0">
                <a:solidFill>
                  <a:schemeClr val="accent6">
                    <a:lumMod val="75000"/>
                  </a:schemeClr>
                </a:solidFill>
              </a:rPr>
              <a:t>         #--------------------------</a:t>
            </a:r>
            <a:r>
              <a:rPr lang="zh-TW" altLang="en-US" sz="2500" dirty="0" smtClean="0">
                <a:solidFill>
                  <a:schemeClr val="accent6">
                    <a:lumMod val="75000"/>
                  </a:schemeClr>
                </a:solidFill>
              </a:rPr>
              <a:t>資料</a:t>
            </a:r>
            <a:r>
              <a:rPr lang="en-US" altLang="zh-TW" sz="2500" dirty="0" smtClean="0">
                <a:solidFill>
                  <a:schemeClr val="accent6">
                    <a:lumMod val="75000"/>
                  </a:schemeClr>
                </a:solidFill>
              </a:rPr>
              <a:t>--------------------------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sz="2500" dirty="0"/>
              <a:t>array=[]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定義一個</a:t>
            </a:r>
            <a:r>
              <a:rPr lang="en-US" altLang="zh-TW" sz="2500" dirty="0">
                <a:solidFill>
                  <a:srgbClr val="FF0000"/>
                </a:solidFill>
              </a:rPr>
              <a:t>list</a:t>
            </a:r>
          </a:p>
          <a:p>
            <a:pPr marL="365760" lvl="1" indent="0">
              <a:buNone/>
            </a:pPr>
            <a:r>
              <a:rPr lang="en-US" altLang="zh-TW" sz="2500" dirty="0"/>
              <a:t>file = open("result.txt")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開啟指定檔案</a:t>
            </a:r>
          </a:p>
          <a:p>
            <a:pPr marL="365760" lvl="1" indent="0">
              <a:buNone/>
            </a:pPr>
            <a:r>
              <a:rPr lang="en-US" altLang="zh-TW" sz="2500" dirty="0"/>
              <a:t>array=</a:t>
            </a:r>
            <a:r>
              <a:rPr lang="en-US" altLang="zh-TW" sz="2500" dirty="0" err="1"/>
              <a:t>file.readlines</a:t>
            </a:r>
            <a:r>
              <a:rPr lang="en-US" altLang="zh-TW" sz="2500" dirty="0"/>
              <a:t>()</a:t>
            </a:r>
          </a:p>
          <a:p>
            <a:pPr marL="365760" lvl="1" indent="0">
              <a:buNone/>
            </a:pPr>
            <a:r>
              <a:rPr lang="en-US" altLang="zh-TW" sz="2500" dirty="0"/>
              <a:t>print("</a:t>
            </a:r>
            <a:r>
              <a:rPr lang="zh-TW" altLang="en-US" sz="2500" dirty="0"/>
              <a:t>讀取資料</a:t>
            </a:r>
            <a:r>
              <a:rPr lang="en-US" altLang="zh-TW" sz="2500" dirty="0"/>
              <a:t>:")</a:t>
            </a:r>
          </a:p>
          <a:p>
            <a:pPr marL="365760" lvl="1" indent="0">
              <a:buNone/>
            </a:pPr>
            <a:r>
              <a:rPr lang="en-US" altLang="zh-TW" sz="2500" dirty="0"/>
              <a:t>for counter in range(0,len(array)):</a:t>
            </a:r>
          </a:p>
          <a:p>
            <a:pPr marL="365760" lvl="1" indent="0">
              <a:buNone/>
            </a:pPr>
            <a:r>
              <a:rPr lang="en-US" altLang="zh-TW" sz="2500" dirty="0"/>
              <a:t>    array[counter]=array[counter].strip();</a:t>
            </a:r>
          </a:p>
          <a:p>
            <a:pPr marL="365760" lvl="1" indent="0">
              <a:buNone/>
            </a:pPr>
            <a:r>
              <a:rPr lang="en-US" altLang="zh-TW" sz="2500" dirty="0"/>
              <a:t>for counter in array :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讀取資料直到結束</a:t>
            </a:r>
          </a:p>
          <a:p>
            <a:pPr marL="365760" lvl="1" indent="0">
              <a:buNone/>
            </a:pPr>
            <a:r>
              <a:rPr lang="zh-TW" altLang="en-US" sz="2500" dirty="0"/>
              <a:t>    </a:t>
            </a:r>
            <a:r>
              <a:rPr lang="en-US" altLang="zh-TW" sz="2500" dirty="0"/>
              <a:t>print(counter)</a:t>
            </a:r>
          </a:p>
          <a:p>
            <a:pPr marL="365760" lvl="1" indent="0">
              <a:buNone/>
            </a:pPr>
            <a:r>
              <a:rPr lang="en-US" altLang="zh-TW" sz="2500" dirty="0" err="1"/>
              <a:t>file.close</a:t>
            </a:r>
            <a:r>
              <a:rPr lang="en-US" altLang="zh-TW" sz="2500" dirty="0"/>
              <a:t>()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關閉</a:t>
            </a:r>
            <a:r>
              <a:rPr lang="zh-TW" altLang="en-US" sz="2500" dirty="0" smtClean="0">
                <a:solidFill>
                  <a:srgbClr val="FF0000"/>
                </a:solidFill>
              </a:rPr>
              <a:t>檔案</a:t>
            </a:r>
            <a:endParaRPr lang="zh-TW" altLang="en-US" sz="25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500" dirty="0" smtClean="0">
                <a:solidFill>
                  <a:schemeClr val="accent6">
                    <a:lumMod val="75000"/>
                  </a:schemeClr>
                </a:solidFill>
              </a:rPr>
              <a:t>#--------------------------</a:t>
            </a:r>
            <a:r>
              <a:rPr lang="en-US" altLang="zh-TW" sz="2500" dirty="0" err="1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zh-TW" altLang="en-US" sz="2500" dirty="0" smtClean="0">
                <a:solidFill>
                  <a:schemeClr val="accent6">
                    <a:lumMod val="75000"/>
                  </a:schemeClr>
                </a:solidFill>
              </a:rPr>
              <a:t>資料</a:t>
            </a:r>
            <a:r>
              <a:rPr lang="en-US" altLang="zh-TW" sz="2500" dirty="0" smtClean="0">
                <a:solidFill>
                  <a:schemeClr val="accent6">
                    <a:lumMod val="75000"/>
                  </a:schemeClr>
                </a:solidFill>
              </a:rPr>
              <a:t>--------------------------</a:t>
            </a:r>
            <a:endParaRPr lang="zh-TW" altLang="en-US" sz="2500" dirty="0"/>
          </a:p>
          <a:p>
            <a:pPr marL="365760" lvl="1" indent="0">
              <a:buNone/>
            </a:pPr>
            <a:r>
              <a:rPr lang="en-US" altLang="zh-TW" sz="2500" dirty="0" err="1"/>
              <a:t>array.append</a:t>
            </a:r>
            <a:r>
              <a:rPr lang="en-US" altLang="zh-TW" sz="2500" dirty="0"/>
              <a:t>(100)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插入資料</a:t>
            </a:r>
          </a:p>
          <a:p>
            <a:pPr marL="365760" lvl="1" indent="0">
              <a:buNone/>
            </a:pPr>
            <a:r>
              <a:rPr lang="en-US" altLang="zh-TW" sz="2500" dirty="0"/>
              <a:t>print("</a:t>
            </a:r>
            <a:r>
              <a:rPr lang="zh-TW" altLang="en-US" sz="2500" dirty="0"/>
              <a:t>插入後的資料</a:t>
            </a:r>
            <a:r>
              <a:rPr lang="en-US" altLang="zh-TW" sz="2500" dirty="0"/>
              <a:t>:")</a:t>
            </a:r>
          </a:p>
          <a:p>
            <a:pPr marL="365760" lvl="1" indent="0">
              <a:buNone/>
            </a:pPr>
            <a:r>
              <a:rPr lang="en-US" altLang="zh-TW" sz="2500" dirty="0"/>
              <a:t>for line in range(0,len(array)):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顯示</a:t>
            </a:r>
            <a:r>
              <a:rPr lang="en-US" altLang="zh-TW" sz="2500" dirty="0">
                <a:solidFill>
                  <a:srgbClr val="FF0000"/>
                </a:solidFill>
              </a:rPr>
              <a:t>list</a:t>
            </a:r>
            <a:r>
              <a:rPr lang="zh-TW" altLang="en-US" sz="2500" dirty="0">
                <a:solidFill>
                  <a:srgbClr val="FF0000"/>
                </a:solidFill>
              </a:rPr>
              <a:t>中的資料</a:t>
            </a:r>
          </a:p>
          <a:p>
            <a:pPr marL="365760" lvl="1" indent="0">
              <a:buNone/>
            </a:pPr>
            <a:r>
              <a:rPr lang="zh-TW" altLang="en-US" sz="2500" dirty="0"/>
              <a:t>    </a:t>
            </a:r>
            <a:r>
              <a:rPr lang="en-US" altLang="zh-TW" sz="2500" dirty="0"/>
              <a:t>print(array[line])</a:t>
            </a:r>
          </a:p>
          <a:p>
            <a:pPr marL="365760" lvl="1" indent="0">
              <a:buNone/>
            </a:pPr>
            <a:r>
              <a:rPr lang="en-US" altLang="zh-TW" sz="2500" dirty="0">
                <a:solidFill>
                  <a:schemeClr val="accent6">
                    <a:lumMod val="75000"/>
                  </a:schemeClr>
                </a:solidFill>
              </a:rPr>
              <a:t>#--------------------------</a:t>
            </a:r>
            <a:r>
              <a:rPr lang="zh-TW" altLang="en-US" sz="2500" dirty="0">
                <a:solidFill>
                  <a:schemeClr val="accent6">
                    <a:lumMod val="75000"/>
                  </a:schemeClr>
                </a:solidFill>
              </a:rPr>
              <a:t>輸出資料</a:t>
            </a:r>
            <a:r>
              <a:rPr lang="en-US" altLang="zh-TW" sz="2500" dirty="0">
                <a:solidFill>
                  <a:schemeClr val="accent6">
                    <a:lumMod val="75000"/>
                  </a:schemeClr>
                </a:solidFill>
              </a:rPr>
              <a:t>--------------------------</a:t>
            </a:r>
          </a:p>
          <a:p>
            <a:pPr marL="365760" lvl="1" indent="0">
              <a:buNone/>
            </a:pPr>
            <a:r>
              <a:rPr lang="en-US" altLang="zh-TW" sz="2500" dirty="0" err="1"/>
              <a:t>file_out</a:t>
            </a:r>
            <a:r>
              <a:rPr lang="en-US" altLang="zh-TW" sz="2500" dirty="0"/>
              <a:t> = open("</a:t>
            </a:r>
            <a:r>
              <a:rPr lang="en-US" altLang="zh-TW" sz="2500" dirty="0" err="1"/>
              <a:t>result.txt","w</a:t>
            </a:r>
            <a:r>
              <a:rPr lang="en-US" altLang="zh-TW" sz="2500" dirty="0"/>
              <a:t>")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寫入指定檔案</a:t>
            </a:r>
          </a:p>
          <a:p>
            <a:pPr marL="365760" lvl="1" indent="0">
              <a:buNone/>
            </a:pPr>
            <a:r>
              <a:rPr lang="en-US" altLang="zh-TW" sz="2500" dirty="0"/>
              <a:t>for line in range(0,len(array)):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將</a:t>
            </a:r>
            <a:r>
              <a:rPr lang="en-US" altLang="zh-TW" sz="2500" dirty="0">
                <a:solidFill>
                  <a:srgbClr val="FF0000"/>
                </a:solidFill>
              </a:rPr>
              <a:t>list</a:t>
            </a:r>
            <a:r>
              <a:rPr lang="zh-TW" altLang="en-US" sz="2500" dirty="0">
                <a:solidFill>
                  <a:srgbClr val="FF0000"/>
                </a:solidFill>
              </a:rPr>
              <a:t>中資料寫入檔案</a:t>
            </a:r>
          </a:p>
          <a:p>
            <a:pPr marL="365760" lvl="1" indent="0">
              <a:buNone/>
            </a:pPr>
            <a:r>
              <a:rPr lang="zh-TW" altLang="en-US" sz="2500" dirty="0"/>
              <a:t>    </a:t>
            </a:r>
            <a:r>
              <a:rPr lang="en-US" altLang="zh-TW" sz="2500" dirty="0"/>
              <a:t>print(array[line],file=</a:t>
            </a:r>
            <a:r>
              <a:rPr lang="en-US" altLang="zh-TW" sz="2500" dirty="0" err="1"/>
              <a:t>file_out</a:t>
            </a:r>
            <a:r>
              <a:rPr lang="en-US" altLang="zh-TW" sz="2500" dirty="0"/>
              <a:t>)</a:t>
            </a:r>
          </a:p>
          <a:p>
            <a:pPr marL="365760" lvl="1" indent="0">
              <a:buNone/>
            </a:pPr>
            <a:r>
              <a:rPr lang="en-US" altLang="zh-TW" sz="2500" dirty="0" err="1"/>
              <a:t>file_out.close</a:t>
            </a:r>
            <a:r>
              <a:rPr lang="en-US" altLang="zh-TW" sz="2500" dirty="0"/>
              <a:t>()</a:t>
            </a:r>
            <a:r>
              <a:rPr lang="en-US" altLang="zh-TW" sz="2500" dirty="0">
                <a:solidFill>
                  <a:srgbClr val="FF0000"/>
                </a:solidFill>
              </a:rPr>
              <a:t>#</a:t>
            </a:r>
            <a:r>
              <a:rPr lang="zh-TW" altLang="en-US" sz="2500" dirty="0">
                <a:solidFill>
                  <a:srgbClr val="FF0000"/>
                </a:solidFill>
              </a:rPr>
              <a:t>關檔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4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寫入檔案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讀檔寫檔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原檔案資料</a:t>
            </a:r>
            <a:r>
              <a:rPr lang="en-US" altLang="zh-TW" dirty="0" smtClean="0"/>
              <a:t>:		2.執行後資料: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93" b="86165"/>
          <a:stretch/>
        </p:blipFill>
        <p:spPr bwMode="auto">
          <a:xfrm>
            <a:off x="2064643" y="5373216"/>
            <a:ext cx="131897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7"/>
          <a:stretch/>
        </p:blipFill>
        <p:spPr bwMode="auto">
          <a:xfrm>
            <a:off x="3379242" y="2420888"/>
            <a:ext cx="1294358" cy="19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373216"/>
            <a:ext cx="1095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5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開檔模式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r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讀取</a:t>
            </a:r>
            <a:r>
              <a:rPr lang="en-US" altLang="zh-TW" sz="2000" dirty="0"/>
              <a:t>(</a:t>
            </a:r>
            <a:r>
              <a:rPr lang="zh-TW" altLang="en-US" sz="2000" dirty="0"/>
              <a:t>檔案需存在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/>
              <a:t>w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新建</a:t>
            </a:r>
            <a:r>
              <a:rPr lang="zh-TW" altLang="en-US" sz="2000" dirty="0"/>
              <a:t>檔案寫入</a:t>
            </a:r>
            <a:r>
              <a:rPr lang="en-US" altLang="zh-TW" sz="2000" dirty="0"/>
              <a:t>(</a:t>
            </a:r>
            <a:r>
              <a:rPr lang="zh-TW" altLang="en-US" sz="2000" dirty="0"/>
              <a:t>檔案可不存在，若存在則清空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/>
              <a:t>a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資料</a:t>
            </a:r>
            <a:r>
              <a:rPr lang="zh-TW" altLang="en-US" sz="2000" dirty="0"/>
              <a:t>附加到舊檔案後面</a:t>
            </a:r>
            <a:r>
              <a:rPr lang="en-US" altLang="zh-TW" sz="2000" dirty="0"/>
              <a:t>(</a:t>
            </a:r>
            <a:r>
              <a:rPr lang="zh-TW" altLang="en-US" sz="2000" dirty="0"/>
              <a:t>游標指在</a:t>
            </a:r>
            <a:r>
              <a:rPr lang="en-US" altLang="zh-TW" sz="2000" dirty="0" smtClean="0"/>
              <a:t>EOF)</a:t>
            </a:r>
          </a:p>
          <a:p>
            <a:r>
              <a:rPr lang="en-US" altLang="zh-TW" sz="2000" dirty="0" smtClean="0"/>
              <a:t>r</a:t>
            </a:r>
            <a:r>
              <a:rPr lang="en-US" altLang="zh-TW" sz="2000" dirty="0"/>
              <a:t>+ :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讀取</a:t>
            </a:r>
            <a:r>
              <a:rPr lang="zh-TW" altLang="en-US" sz="2000" dirty="0"/>
              <a:t>舊資料並寫入</a:t>
            </a:r>
            <a:r>
              <a:rPr lang="en-US" altLang="zh-TW" sz="2000" dirty="0"/>
              <a:t>(</a:t>
            </a:r>
            <a:r>
              <a:rPr lang="zh-TW" altLang="en-US" sz="2000" dirty="0"/>
              <a:t>檔案需存在且游標指在開頭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w</a:t>
            </a:r>
            <a:r>
              <a:rPr lang="en-US" altLang="zh-TW" sz="2000" dirty="0"/>
              <a:t>+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清</a:t>
            </a:r>
            <a:r>
              <a:rPr lang="zh-TW" altLang="en-US" sz="2000" dirty="0"/>
              <a:t>空檔案內容，新寫入的東西可在讀出</a:t>
            </a:r>
            <a:r>
              <a:rPr lang="en-US" altLang="zh-TW" sz="2000" dirty="0"/>
              <a:t>(</a:t>
            </a:r>
            <a:r>
              <a:rPr lang="zh-TW" altLang="en-US" sz="2000" dirty="0"/>
              <a:t>檔案可不存在，會自行新增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a</a:t>
            </a:r>
            <a:r>
              <a:rPr lang="en-US" altLang="zh-TW" sz="2000" dirty="0"/>
              <a:t>+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資料</a:t>
            </a:r>
            <a:r>
              <a:rPr lang="zh-TW" altLang="en-US" sz="2000" dirty="0"/>
              <a:t>附加到舊檔案後面</a:t>
            </a:r>
            <a:r>
              <a:rPr lang="en-US" altLang="zh-TW" sz="2000" dirty="0"/>
              <a:t>(</a:t>
            </a:r>
            <a:r>
              <a:rPr lang="zh-TW" altLang="en-US" sz="2000" dirty="0"/>
              <a:t>游標指在</a:t>
            </a:r>
            <a:r>
              <a:rPr lang="en-US" altLang="zh-TW" sz="2000" dirty="0"/>
              <a:t>EOF)</a:t>
            </a:r>
            <a:r>
              <a:rPr lang="zh-TW" altLang="en-US" sz="2000" dirty="0"/>
              <a:t>，可讀取</a:t>
            </a:r>
            <a:r>
              <a:rPr lang="zh-TW" altLang="en-US" sz="2000" dirty="0" smtClean="0"/>
              <a:t>資料</a:t>
            </a:r>
            <a:endParaRPr lang="en-US" altLang="zh-TW" sz="2000" dirty="0" smtClean="0"/>
          </a:p>
          <a:p>
            <a:r>
              <a:rPr lang="en-US" altLang="zh-TW" sz="2000" dirty="0" smtClean="0"/>
              <a:t>b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二進位</a:t>
            </a:r>
            <a:r>
              <a:rPr lang="zh-TW" altLang="en-US" sz="2000" dirty="0"/>
              <a:t>模式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開</a:t>
            </a:r>
            <a:r>
              <a:rPr lang="zh-TW" altLang="en-US" dirty="0"/>
              <a:t>檔</a:t>
            </a:r>
            <a:r>
              <a:rPr lang="zh-TW" altLang="en-US" dirty="0" smtClean="0"/>
              <a:t>與關檔</a:t>
            </a:r>
            <a:r>
              <a:rPr lang="en-US" altLang="zh-TW" dirty="0" smtClean="0"/>
              <a:t>:</a:t>
            </a:r>
          </a:p>
          <a:p>
            <a:pPr marL="1005840" lvl="3" indent="0">
              <a:buNone/>
            </a:pPr>
            <a:r>
              <a:rPr lang="en-US" altLang="zh-TW" dirty="0"/>
              <a:t>f = open("</a:t>
            </a:r>
            <a:r>
              <a:rPr lang="zh-TW" altLang="en-US" dirty="0" smtClean="0"/>
              <a:t>檔案</a:t>
            </a:r>
            <a:r>
              <a:rPr lang="en-US" altLang="zh-TW" dirty="0"/>
              <a:t>", "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開檔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/>
              <a:t> </a:t>
            </a:r>
            <a:r>
              <a:rPr lang="zh-TW" altLang="en-US" dirty="0" smtClean="0">
                <a:solidFill>
                  <a:srgbClr val="FF0000"/>
                </a:solidFill>
              </a:rPr>
              <a:t>模式預設為讀檔</a:t>
            </a:r>
            <a:endParaRPr lang="en-US" altLang="zh-TW" dirty="0">
              <a:solidFill>
                <a:srgbClr val="FF0000"/>
              </a:solidFill>
            </a:endParaRPr>
          </a:p>
          <a:p>
            <a:pPr marL="1005840" lvl="3" indent="0">
              <a:buNone/>
            </a:pPr>
            <a:r>
              <a:rPr lang="en-US" altLang="zh-TW" dirty="0" err="1"/>
              <a:t>f.close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關檔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005840" lvl="3" indent="0">
              <a:buNone/>
            </a:pP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讀取檔案資料</a:t>
            </a:r>
            <a:r>
              <a:rPr lang="en-US" altLang="zh-TW" dirty="0" smtClean="0"/>
              <a:t>:</a:t>
            </a:r>
          </a:p>
          <a:p>
            <a:pPr marL="1005840" lvl="3" indent="0">
              <a:buNone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A. </a:t>
            </a:r>
            <a:r>
              <a:rPr lang="en-US" altLang="zh-TW" dirty="0" err="1" smtClean="0"/>
              <a:t>f.read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讀取全部</a:t>
            </a:r>
            <a:r>
              <a:rPr lang="zh-TW" altLang="en-US" dirty="0" smtClean="0">
                <a:solidFill>
                  <a:srgbClr val="FF0000"/>
                </a:solidFill>
              </a:rPr>
              <a:t>字元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005840" lvl="3" indent="0">
              <a:buNone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B.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err="1"/>
              <a:t>f.readline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讀取一行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最後面會加上一個 </a:t>
            </a:r>
            <a:r>
              <a:rPr lang="en-US" altLang="zh-TW" dirty="0">
                <a:solidFill>
                  <a:srgbClr val="FF0000"/>
                </a:solidFill>
              </a:rPr>
              <a:t>\n</a:t>
            </a:r>
          </a:p>
          <a:p>
            <a:pPr marL="1005840" lvl="3" indent="0">
              <a:buNone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C. </a:t>
            </a:r>
            <a:r>
              <a:rPr lang="en-US" altLang="zh-TW" dirty="0" err="1"/>
              <a:t>f.readlines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傳回一</a:t>
            </a:r>
            <a:r>
              <a:rPr lang="en-US" altLang="zh-TW" dirty="0">
                <a:solidFill>
                  <a:srgbClr val="FF0000"/>
                </a:solidFill>
              </a:rPr>
              <a:t>list </a:t>
            </a:r>
            <a:r>
              <a:rPr lang="zh-TW" altLang="en-US" dirty="0">
                <a:solidFill>
                  <a:srgbClr val="FF0000"/>
                </a:solidFill>
              </a:rPr>
              <a:t>，每一行文字最後面會</a:t>
            </a:r>
            <a:r>
              <a:rPr lang="zh-TW" altLang="en-US" dirty="0" smtClean="0">
                <a:solidFill>
                  <a:srgbClr val="FF0000"/>
                </a:solidFill>
              </a:rPr>
              <a:t>加上   一個 </a:t>
            </a:r>
            <a:r>
              <a:rPr lang="en-US" altLang="zh-TW" dirty="0">
                <a:solidFill>
                  <a:srgbClr val="FF0000"/>
                </a:solidFill>
              </a:rPr>
              <a:t>\n </a:t>
            </a:r>
            <a:r>
              <a:rPr lang="zh-TW" altLang="en-US" dirty="0">
                <a:solidFill>
                  <a:srgbClr val="FF0000"/>
                </a:solidFill>
              </a:rPr>
              <a:t>為一個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的資料</a:t>
            </a:r>
            <a:r>
              <a:rPr lang="zh-TW" altLang="en-US" dirty="0" smtClean="0">
                <a:solidFill>
                  <a:srgbClr val="FF0000"/>
                </a:solidFill>
              </a:rPr>
              <a:t>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005840" lvl="3" indent="0">
              <a:buNone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D.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for counter in file 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讀取多行資料直到結束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005840" lvl="3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	 print(counter )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 latinLnBrk="1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 latinLnBrk="1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讀取檔案資料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691680" y="2348880"/>
            <a:ext cx="6696744" cy="2808312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範例</a:t>
            </a:r>
            <a:r>
              <a:rPr lang="en-US" altLang="zh-TW" sz="2000" dirty="0" smtClean="0"/>
              <a:t>1:</a:t>
            </a:r>
          </a:p>
          <a:p>
            <a:pPr marL="365760" lvl="1" indent="0">
              <a:buNone/>
            </a:pPr>
            <a:r>
              <a:rPr lang="en-US" altLang="zh-TW" sz="2000" dirty="0"/>
              <a:t>name = input("</a:t>
            </a:r>
            <a:r>
              <a:rPr lang="zh-TW" altLang="en-US" sz="2000" dirty="0" smtClean="0"/>
              <a:t>請</a:t>
            </a:r>
            <a:r>
              <a:rPr lang="zh-TW" altLang="en-US" sz="2000" dirty="0"/>
              <a:t>輸入檔名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")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讀取指定檔案名稱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file = open(name, "</a:t>
            </a:r>
            <a:r>
              <a:rPr lang="en-US" altLang="zh-TW" sz="2000" dirty="0" smtClean="0"/>
              <a:t>r</a:t>
            </a:r>
            <a:r>
              <a:rPr lang="en-US" altLang="zh-TW" sz="2000" dirty="0"/>
              <a:t>", encoding="</a:t>
            </a:r>
            <a:r>
              <a:rPr lang="en-US" altLang="zh-TW" sz="2000" dirty="0" smtClean="0"/>
              <a:t>UTF-8</a:t>
            </a:r>
            <a:r>
              <a:rPr lang="en-US" altLang="zh-TW" sz="2000" dirty="0"/>
              <a:t>")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文字編碼方式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file.read</a:t>
            </a:r>
            <a:r>
              <a:rPr lang="en-US" altLang="zh-TW" sz="2000" dirty="0"/>
              <a:t>() </a:t>
            </a:r>
            <a:r>
              <a:rPr lang="en-US" altLang="zh-TW" sz="2000" dirty="0" smtClean="0"/>
              <a:t>)</a:t>
            </a:r>
            <a:r>
              <a:rPr lang="en-US" altLang="zh-TW" sz="2000" dirty="0">
                <a:solidFill>
                  <a:srgbClr val="FF0000"/>
                </a:solidFill>
              </a:rPr>
              <a:t> #</a:t>
            </a:r>
            <a:r>
              <a:rPr lang="zh-TW" altLang="en-US" sz="2000" dirty="0">
                <a:solidFill>
                  <a:srgbClr val="FF0000"/>
                </a:solidFill>
              </a:rPr>
              <a:t>讀取</a:t>
            </a:r>
            <a:r>
              <a:rPr lang="zh-TW" altLang="en-US" sz="2000" dirty="0" smtClean="0">
                <a:solidFill>
                  <a:srgbClr val="FF0000"/>
                </a:solidFill>
              </a:rPr>
              <a:t>資料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 err="1"/>
              <a:t>file.close</a:t>
            </a:r>
            <a:r>
              <a:rPr lang="en-US" altLang="zh-TW" sz="2000" dirty="0"/>
              <a:t>()</a:t>
            </a:r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關閉檔案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sz="2000" dirty="0" smtClean="0"/>
          </a:p>
          <a:p>
            <a:r>
              <a:rPr lang="zh-TW" altLang="en-US" sz="2000" dirty="0"/>
              <a:t>執行結果：</a:t>
            </a:r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8" name="向右箭號 7"/>
          <p:cNvSpPr/>
          <p:nvPr/>
        </p:nvSpPr>
        <p:spPr>
          <a:xfrm>
            <a:off x="3995936" y="5259958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59958"/>
            <a:ext cx="1514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34223"/>
            <a:ext cx="20859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6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2:</a:t>
            </a:r>
          </a:p>
          <a:p>
            <a:pPr marL="365760" lvl="1" indent="0">
              <a:buNone/>
            </a:pPr>
            <a:r>
              <a:rPr lang="en-US" altLang="zh-TW" dirty="0" smtClean="0"/>
              <a:t>file = open("result.txt")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開啟指定檔案</a:t>
            </a:r>
          </a:p>
          <a:p>
            <a:pPr marL="365760" lvl="1" indent="0">
              <a:buNone/>
            </a:pPr>
            <a:r>
              <a:rPr lang="en-US" altLang="zh-TW" dirty="0" smtClean="0"/>
              <a:t>print(</a:t>
            </a:r>
            <a:r>
              <a:rPr lang="en-US" altLang="zh-TW" dirty="0" err="1" smtClean="0"/>
              <a:t>file.readline</a:t>
            </a:r>
            <a:r>
              <a:rPr lang="en-US" altLang="zh-TW" dirty="0" smtClean="0"/>
              <a:t>() 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單行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file.close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關閉</a:t>
            </a:r>
            <a:r>
              <a:rPr lang="zh-TW" altLang="en-US" dirty="0" smtClean="0">
                <a:solidFill>
                  <a:srgbClr val="FF0000"/>
                </a:solidFill>
              </a:rPr>
              <a:t>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/>
              <a:t>執行結果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365760" lvl="1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779912" y="4969751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" t="-587" r="81699" b="68587"/>
          <a:stretch/>
        </p:blipFill>
        <p:spPr bwMode="auto">
          <a:xfrm>
            <a:off x="1907704" y="4707999"/>
            <a:ext cx="1380744" cy="124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t="87565" r="81644" b="3766"/>
          <a:stretch/>
        </p:blipFill>
        <p:spPr bwMode="auto">
          <a:xfrm>
            <a:off x="5084064" y="4943493"/>
            <a:ext cx="1342419" cy="7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07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讀取檔案資料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691680" y="2348880"/>
            <a:ext cx="6696744" cy="28083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3: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file = open("result.txt")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開啟指定檔案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counter in file 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讀取資料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字串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US" altLang="zh-TW" dirty="0"/>
              <a:t>	print(counter )</a:t>
            </a:r>
          </a:p>
          <a:p>
            <a:pPr marL="365760" lvl="1" indent="0">
              <a:buNone/>
            </a:pPr>
            <a:r>
              <a:rPr lang="en-US" altLang="zh-TW" dirty="0" err="1"/>
              <a:t>file.close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關閉檔案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995936" y="5259958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48510"/>
            <a:ext cx="1514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94" y="5148510"/>
            <a:ext cx="14097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9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/>
              <a:t>4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array=[]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定義一個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</a:p>
          <a:p>
            <a:pPr marL="365760" lvl="1" indent="0">
              <a:buNone/>
            </a:pPr>
            <a:r>
              <a:rPr lang="en-US" altLang="zh-TW" dirty="0"/>
              <a:t>file = open("result.txt")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開啟指定檔案</a:t>
            </a:r>
          </a:p>
          <a:p>
            <a:pPr marL="365760" lvl="1" indent="0">
              <a:buNone/>
            </a:pPr>
            <a:r>
              <a:rPr lang="en-US" altLang="zh-TW" dirty="0"/>
              <a:t>array=</a:t>
            </a:r>
            <a:r>
              <a:rPr lang="en-US" altLang="zh-TW" dirty="0" err="1"/>
              <a:t>file.readlines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/>
              <a:t>for counter in array 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讀取</a:t>
            </a:r>
            <a:r>
              <a:rPr lang="zh-TW" altLang="en-US" dirty="0" smtClean="0">
                <a:solidFill>
                  <a:srgbClr val="FF0000"/>
                </a:solidFill>
              </a:rPr>
              <a:t>資料直到結束</a:t>
            </a:r>
            <a:r>
              <a:rPr lang="en-US" altLang="zh-TW" dirty="0"/>
              <a:t>	print(counter )</a:t>
            </a:r>
          </a:p>
          <a:p>
            <a:pPr marL="365760" lvl="1" indent="0">
              <a:buNone/>
            </a:pPr>
            <a:r>
              <a:rPr lang="en-US" altLang="zh-TW" dirty="0" err="1"/>
              <a:t>file.close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關閉</a:t>
            </a:r>
            <a:r>
              <a:rPr lang="zh-TW" altLang="en-US" dirty="0" smtClean="0">
                <a:solidFill>
                  <a:srgbClr val="FF0000"/>
                </a:solidFill>
              </a:rPr>
              <a:t>檔案</a:t>
            </a:r>
            <a:endParaRPr lang="en-US" altLang="zh-TW" dirty="0" smtClean="0"/>
          </a:p>
          <a:p>
            <a:r>
              <a:rPr lang="zh-TW" altLang="en-US" dirty="0"/>
              <a:t>執行結果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365760" lvl="1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851920" y="5877272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t="84676" r="83166" b="2481"/>
          <a:stretch/>
        </p:blipFill>
        <p:spPr bwMode="auto">
          <a:xfrm>
            <a:off x="5440680" y="5681956"/>
            <a:ext cx="1147544" cy="102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" t="-587" r="81699" b="68587"/>
          <a:stretch/>
        </p:blipFill>
        <p:spPr bwMode="auto">
          <a:xfrm>
            <a:off x="2051720" y="5573585"/>
            <a:ext cx="1380744" cy="124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2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寫入檔案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/>
              <a:pPr/>
              <a:t>9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63688" y="2276872"/>
            <a:ext cx="6196405" cy="28803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f1 = open</a:t>
            </a:r>
            <a:r>
              <a:rPr lang="en-US" altLang="zh-TW" dirty="0" smtClean="0"/>
              <a:t>(</a:t>
            </a:r>
            <a:r>
              <a:rPr lang="en-US" altLang="zh-TW" sz="2400" dirty="0"/>
              <a:t>"</a:t>
            </a:r>
            <a:r>
              <a:rPr lang="en-US" altLang="zh-TW" dirty="0" smtClean="0"/>
              <a:t>data.txt</a:t>
            </a:r>
            <a:r>
              <a:rPr lang="en-US" altLang="zh-TW" sz="2400" dirty="0"/>
              <a:t>"</a:t>
            </a:r>
            <a:r>
              <a:rPr lang="en-US" altLang="zh-TW" dirty="0" smtClean="0"/>
              <a:t>, </a:t>
            </a:r>
            <a:r>
              <a:rPr lang="en-US" altLang="zh-TW" sz="2400" dirty="0"/>
              <a:t>"</a:t>
            </a:r>
            <a:r>
              <a:rPr lang="en-US" altLang="zh-TW" dirty="0" smtClean="0"/>
              <a:t>w</a:t>
            </a:r>
            <a:r>
              <a:rPr lang="en-US" altLang="zh-TW" sz="2400" dirty="0"/>
              <a:t>"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print(1,2,3,file = f1)</a:t>
            </a:r>
          </a:p>
          <a:p>
            <a:pPr marL="365760" lvl="1" indent="0">
              <a:buNone/>
            </a:pPr>
            <a:r>
              <a:rPr lang="en-US" altLang="zh-TW" dirty="0"/>
              <a:t>f1.close()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#data.txt</a:t>
            </a:r>
            <a:r>
              <a:rPr lang="zh-TW" altLang="en-US" dirty="0">
                <a:solidFill>
                  <a:srgbClr val="FF0000"/>
                </a:solidFill>
              </a:rPr>
              <a:t> 為寫入的記事本名稱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#w </a:t>
            </a:r>
            <a:r>
              <a:rPr lang="zh-TW" altLang="en-US" dirty="0">
                <a:solidFill>
                  <a:srgbClr val="FF0000"/>
                </a:solidFill>
              </a:rPr>
              <a:t>為寫入檔案的指令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C:\Users\SHWang\Desktop\高應\碩士\Python\ppt\resources\file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941168"/>
            <a:ext cx="1817143" cy="1080120"/>
          </a:xfrm>
          <a:prstGeom prst="rect">
            <a:avLst/>
          </a:prstGeom>
          <a:noFill/>
        </p:spPr>
      </p:pic>
      <p:sp>
        <p:nvSpPr>
          <p:cNvPr id="9" name="向右箭號 8"/>
          <p:cNvSpPr/>
          <p:nvPr/>
        </p:nvSpPr>
        <p:spPr>
          <a:xfrm>
            <a:off x="3995936" y="5157192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57192"/>
            <a:ext cx="86409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296</TotalTime>
  <Words>834</Words>
  <Application>Microsoft Office PowerPoint</Application>
  <PresentationFormat>如螢幕大小 (4:3)</PresentationFormat>
  <Paragraphs>223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圖釘</vt:lpstr>
      <vt:lpstr>開啟、讀寫檔案</vt:lpstr>
      <vt:lpstr>學習目標</vt:lpstr>
      <vt:lpstr>開檔模式</vt:lpstr>
      <vt:lpstr>讀取檔案資料</vt:lpstr>
      <vt:lpstr>讀取檔案資料</vt:lpstr>
      <vt:lpstr>讀取檔案資料</vt:lpstr>
      <vt:lpstr>讀取檔案資料</vt:lpstr>
      <vt:lpstr>讀取檔案資料</vt:lpstr>
      <vt:lpstr>寫入檔案</vt:lpstr>
      <vt:lpstr>寫入檔案</vt:lpstr>
      <vt:lpstr>刪除換行符號</vt:lpstr>
      <vt:lpstr>刪除換行符號</vt:lpstr>
      <vt:lpstr>讀檔寫檔</vt:lpstr>
      <vt:lpstr>讀檔寫檔</vt:lpstr>
      <vt:lpstr>讀檔寫檔</vt:lpstr>
      <vt:lpstr>資料來源</vt:lpstr>
      <vt:lpstr>作業</vt:lpstr>
      <vt:lpstr>作業</vt:lpstr>
      <vt:lpstr>讀檔寫檔</vt:lpstr>
      <vt:lpstr>讀檔寫檔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</dc:creator>
  <cp:lastModifiedBy>weng</cp:lastModifiedBy>
  <cp:revision>103</cp:revision>
  <dcterms:created xsi:type="dcterms:W3CDTF">2015-07-23T14:02:10Z</dcterms:created>
  <dcterms:modified xsi:type="dcterms:W3CDTF">2015-08-13T15:43:47Z</dcterms:modified>
</cp:coreProperties>
</file>