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3" r:id="rId4"/>
    <p:sldId id="289" r:id="rId5"/>
    <p:sldId id="276" r:id="rId6"/>
    <p:sldId id="257" r:id="rId7"/>
    <p:sldId id="266" r:id="rId8"/>
    <p:sldId id="272" r:id="rId9"/>
    <p:sldId id="278" r:id="rId10"/>
  </p:sldIdLst>
  <p:sldSz cx="18288000" cy="10287000"/>
  <p:notesSz cx="6858000" cy="9144000"/>
  <p:embeddedFontLst>
    <p:embeddedFont>
      <p:font typeface="微軟正黑體" panose="020B0604030504040204" pitchFamily="34" charset="-12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fair Display Black" panose="020F0502020204030204" pitchFamily="34" charset="0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6874E8"/>
    <a:srgbClr val="4DA1A9"/>
    <a:srgbClr val="F3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C235B-EAC4-4695-8E5B-9C3EFDD90CF7}" v="198" dt="2023-11-12T14:10:45.221"/>
  </p1510:revLst>
</p1510:revInfo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7" autoAdjust="0"/>
    <p:restoredTop sz="94631"/>
  </p:normalViewPr>
  <p:slideViewPr>
    <p:cSldViewPr snapToGrid="0">
      <p:cViewPr varScale="1">
        <p:scale>
          <a:sx n="63" d="100"/>
          <a:sy n="63" d="100"/>
        </p:scale>
        <p:origin x="208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01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2716027" y="2707070"/>
            <a:ext cx="13583366" cy="158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影像處理</a:t>
            </a:r>
            <a:r>
              <a:rPr lang="en-US" altLang="zh-TW" sz="8000" b="1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-</a:t>
            </a:r>
            <a:r>
              <a:rPr lang="zh-TW" altLang="en-US" sz="8000" b="1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期中報告</a:t>
            </a:r>
            <a:r>
              <a:rPr lang="en-US" sz="8000" b="1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 </a:t>
            </a:r>
            <a:endParaRPr lang="en-US" altLang="zh-TW" sz="5400" b="0" i="0" u="none" strike="noStrike" cap="none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A91282-7EAB-68D8-B0FF-ACE267D3BC6F}"/>
              </a:ext>
            </a:extLst>
          </p:cNvPr>
          <p:cNvSpPr txBox="1"/>
          <p:nvPr/>
        </p:nvSpPr>
        <p:spPr>
          <a:xfrm>
            <a:off x="4051407" y="4686005"/>
            <a:ext cx="9144000" cy="355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C110152302 </a:t>
            </a:r>
            <a:r>
              <a:rPr lang="zh-TW" alt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林</a:t>
            </a:r>
            <a:r>
              <a:rPr lang="zh-TW" altLang="en-US" sz="4800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layfair Display Black"/>
              </a:rPr>
              <a:t>致葳</a:t>
            </a:r>
            <a:endParaRPr lang="en-US" altLang="zh-TW" sz="4800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Playfair Display Black"/>
            </a:endParaRPr>
          </a:p>
          <a:p>
            <a:pPr>
              <a:lnSpc>
                <a:spcPct val="119998"/>
              </a:lnSpc>
            </a:pPr>
            <a:r>
              <a:rPr lang="en-US" altLang="zh-TW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C110152317</a:t>
            </a:r>
            <a:r>
              <a:rPr lang="zh-TW" alt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  徐瑋辰</a:t>
            </a:r>
            <a:endParaRPr lang="en-US" altLang="zh-TW" sz="48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  <a:p>
            <a:pPr>
              <a:lnSpc>
                <a:spcPct val="119998"/>
              </a:lnSpc>
            </a:pPr>
            <a:r>
              <a:rPr lang="en-US" altLang="zh-TW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C110152319</a:t>
            </a:r>
            <a:r>
              <a:rPr lang="zh-TW" alt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  陳人輔</a:t>
            </a:r>
            <a:endParaRPr lang="en-US" altLang="zh-TW" sz="48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  <a:p>
            <a:pPr>
              <a:lnSpc>
                <a:spcPct val="119998"/>
              </a:lnSpc>
            </a:pPr>
            <a:r>
              <a:rPr lang="en-US" altLang="zh-TW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C110152341</a:t>
            </a:r>
            <a:r>
              <a:rPr lang="zh-TW" altLang="en-US" sz="48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   王彥傑</a:t>
            </a:r>
            <a:endParaRPr lang="en-US" altLang="zh-TW" sz="48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4067272" y="4004969"/>
            <a:ext cx="49305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i="0" u="none" strike="noStrike" cap="none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去除黑色線條</a:t>
            </a:r>
            <a:endParaRPr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2665047" y="3669341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2" name="Google Shape;252;p18"/>
          <p:cNvSpPr txBox="1"/>
          <p:nvPr/>
        </p:nvSpPr>
        <p:spPr>
          <a:xfrm>
            <a:off x="9100230" y="3669341"/>
            <a:ext cx="142964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altLang="zh-TW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2803035" y="5777963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9138026" y="5777963"/>
            <a:ext cx="1367023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altLang="zh-TW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5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2599624" y="970773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355287" y="766449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918961" y="766449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1480009" y="766449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 rot="10800000">
            <a:off x="14220728" y="6997503"/>
            <a:ext cx="5858410" cy="7210351"/>
            <a:chOff x="0" y="0"/>
            <a:chExt cx="7811213" cy="9613801"/>
          </a:xfrm>
        </p:grpSpPr>
        <p:sp>
          <p:nvSpPr>
            <p:cNvPr id="274" name="Google Shape;274;p18"/>
            <p:cNvSpPr/>
            <p:nvPr/>
          </p:nvSpPr>
          <p:spPr>
            <a:xfrm rot="10800000">
              <a:off x="0" y="0"/>
              <a:ext cx="7811213" cy="9613801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6874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>
              <a:off x="456341" y="561651"/>
              <a:ext cx="6898532" cy="84905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6874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8"/>
            <p:cNvSpPr/>
            <p:nvPr/>
          </p:nvSpPr>
          <p:spPr>
            <a:xfrm rot="10800000">
              <a:off x="906844" y="1116116"/>
              <a:ext cx="5997524" cy="7381569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6874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9;p18">
            <a:extLst>
              <a:ext uri="{FF2B5EF4-FFF2-40B4-BE49-F238E27FC236}">
                <a16:creationId xmlns:a16="http://schemas.microsoft.com/office/drawing/2014/main" id="{B1E689DB-67EA-ECFA-63B7-E734BAAF446E}"/>
              </a:ext>
            </a:extLst>
          </p:cNvPr>
          <p:cNvSpPr txBox="1"/>
          <p:nvPr/>
        </p:nvSpPr>
        <p:spPr>
          <a:xfrm>
            <a:off x="-208153" y="1374757"/>
            <a:ext cx="511752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contents</a:t>
            </a:r>
            <a:endParaRPr dirty="0"/>
          </a:p>
        </p:txBody>
      </p:sp>
      <p:sp>
        <p:nvSpPr>
          <p:cNvPr id="4" name="Google Shape;250;p18">
            <a:extLst>
              <a:ext uri="{FF2B5EF4-FFF2-40B4-BE49-F238E27FC236}">
                <a16:creationId xmlns:a16="http://schemas.microsoft.com/office/drawing/2014/main" id="{8B8981BF-B313-A5B1-4178-5B24C9C171A6}"/>
              </a:ext>
            </a:extLst>
          </p:cNvPr>
          <p:cNvSpPr txBox="1"/>
          <p:nvPr/>
        </p:nvSpPr>
        <p:spPr>
          <a:xfrm>
            <a:off x="4067272" y="6115189"/>
            <a:ext cx="49305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800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裁剪圖像說明</a:t>
            </a:r>
            <a:endParaRPr sz="4800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</a:endParaRPr>
          </a:p>
        </p:txBody>
      </p:sp>
      <p:sp>
        <p:nvSpPr>
          <p:cNvPr id="6" name="Google Shape;250;p18">
            <a:extLst>
              <a:ext uri="{FF2B5EF4-FFF2-40B4-BE49-F238E27FC236}">
                <a16:creationId xmlns:a16="http://schemas.microsoft.com/office/drawing/2014/main" id="{D94D0AD3-91A1-2251-9A2A-EB04FF457B29}"/>
              </a:ext>
            </a:extLst>
          </p:cNvPr>
          <p:cNvSpPr txBox="1"/>
          <p:nvPr/>
        </p:nvSpPr>
        <p:spPr>
          <a:xfrm>
            <a:off x="10529874" y="6115189"/>
            <a:ext cx="49305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800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文字辨識</a:t>
            </a:r>
            <a:endParaRPr lang="zh-TW" altLang="en-US" sz="4800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</a:endParaRPr>
          </a:p>
        </p:txBody>
      </p:sp>
      <p:sp>
        <p:nvSpPr>
          <p:cNvPr id="7" name="Google Shape;250;p18">
            <a:extLst>
              <a:ext uri="{FF2B5EF4-FFF2-40B4-BE49-F238E27FC236}">
                <a16:creationId xmlns:a16="http://schemas.microsoft.com/office/drawing/2014/main" id="{92DACB8B-972A-86C0-B0D4-C03DF906DDA8}"/>
              </a:ext>
            </a:extLst>
          </p:cNvPr>
          <p:cNvSpPr txBox="1"/>
          <p:nvPr/>
        </p:nvSpPr>
        <p:spPr>
          <a:xfrm>
            <a:off x="10546542" y="4031917"/>
            <a:ext cx="49305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800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遇到的問題</a:t>
            </a:r>
            <a:endParaRPr lang="zh-TW" altLang="en-US" sz="4800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</a:endParaRPr>
          </a:p>
        </p:txBody>
      </p:sp>
      <p:sp>
        <p:nvSpPr>
          <p:cNvPr id="19" name="Google Shape;250;p18">
            <a:extLst>
              <a:ext uri="{FF2B5EF4-FFF2-40B4-BE49-F238E27FC236}">
                <a16:creationId xmlns:a16="http://schemas.microsoft.com/office/drawing/2014/main" id="{FDEF593D-80F6-17B4-E7B0-DA2E954FDE3B}"/>
              </a:ext>
            </a:extLst>
          </p:cNvPr>
          <p:cNvSpPr txBox="1"/>
          <p:nvPr/>
        </p:nvSpPr>
        <p:spPr>
          <a:xfrm>
            <a:off x="4067272" y="8213209"/>
            <a:ext cx="49305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800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圖像切割說明</a:t>
            </a:r>
            <a:endParaRPr sz="4800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</a:endParaRPr>
          </a:p>
        </p:txBody>
      </p:sp>
      <p:sp>
        <p:nvSpPr>
          <p:cNvPr id="20" name="Google Shape;251;p18">
            <a:extLst>
              <a:ext uri="{FF2B5EF4-FFF2-40B4-BE49-F238E27FC236}">
                <a16:creationId xmlns:a16="http://schemas.microsoft.com/office/drawing/2014/main" id="{A17709D6-BE9F-AAA2-9E68-552E596D854E}"/>
              </a:ext>
            </a:extLst>
          </p:cNvPr>
          <p:cNvSpPr txBox="1"/>
          <p:nvPr/>
        </p:nvSpPr>
        <p:spPr>
          <a:xfrm>
            <a:off x="2665047" y="7865381"/>
            <a:ext cx="1365284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altLang="zh-TW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4;p18">
            <a:extLst>
              <a:ext uri="{FF2B5EF4-FFF2-40B4-BE49-F238E27FC236}">
                <a16:creationId xmlns:a16="http://schemas.microsoft.com/office/drawing/2014/main" id="{0A221177-1853-D4E5-8955-E29D9033005F}"/>
              </a:ext>
            </a:extLst>
          </p:cNvPr>
          <p:cNvSpPr txBox="1"/>
          <p:nvPr/>
        </p:nvSpPr>
        <p:spPr>
          <a:xfrm>
            <a:off x="9165234" y="7861235"/>
            <a:ext cx="1367023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06.</a:t>
            </a:r>
            <a:endParaRPr dirty="0"/>
          </a:p>
        </p:txBody>
      </p:sp>
      <p:sp>
        <p:nvSpPr>
          <p:cNvPr id="5" name="Google Shape;250;p18">
            <a:extLst>
              <a:ext uri="{FF2B5EF4-FFF2-40B4-BE49-F238E27FC236}">
                <a16:creationId xmlns:a16="http://schemas.microsoft.com/office/drawing/2014/main" id="{4AE78963-FD1C-7D20-CED7-118A1332BEB2}"/>
              </a:ext>
            </a:extLst>
          </p:cNvPr>
          <p:cNvSpPr txBox="1"/>
          <p:nvPr/>
        </p:nvSpPr>
        <p:spPr>
          <a:xfrm>
            <a:off x="10557082" y="8198461"/>
            <a:ext cx="49305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800" dirty="0">
                <a:solidFill>
                  <a:srgbClr val="0B13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結果顯示</a:t>
            </a:r>
            <a:endParaRPr lang="zh-TW" altLang="en-US" sz="4800" dirty="0">
              <a:solidFill>
                <a:srgbClr val="0B132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252" grpId="0"/>
      <p:bldP spid="253" grpId="0"/>
      <p:bldP spid="254" grpId="0"/>
      <p:bldP spid="2" grpId="0"/>
      <p:bldP spid="4" grpId="0"/>
      <p:bldP spid="6" grpId="0"/>
      <p:bldP spid="7" grpId="0"/>
      <p:bldP spid="19" grpId="0"/>
      <p:bldP spid="20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59764" y="254833"/>
            <a:ext cx="17568472" cy="9683646"/>
            <a:chOff x="0" y="-38100"/>
            <a:chExt cx="4274726" cy="2205567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1018328" y="254833"/>
            <a:ext cx="653452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4"/>
              </a:lnSpc>
            </a:pPr>
            <a:r>
              <a:rPr lang="en-US" sz="96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r>
              <a:rPr lang="zh-TW" altLang="en-US" sz="6000" b="1" dirty="0">
                <a:solidFill>
                  <a:srgbClr val="F3F6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去除黑色線條</a:t>
            </a:r>
            <a:endParaRPr sz="6000" dirty="0"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20"/>
          <p:cNvGrpSpPr/>
          <p:nvPr/>
        </p:nvGrpSpPr>
        <p:grpSpPr>
          <a:xfrm rot="10800000">
            <a:off x="13557529" y="-4358064"/>
            <a:ext cx="6999655" cy="8614961"/>
            <a:chOff x="0" y="0"/>
            <a:chExt cx="9332874" cy="11486614"/>
          </a:xfrm>
        </p:grpSpPr>
        <p:grpSp>
          <p:nvGrpSpPr>
            <p:cNvPr id="340" name="Google Shape;340;p2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0" name="Google Shape;350;p20"/>
          <p:cNvGrpSpPr/>
          <p:nvPr/>
        </p:nvGrpSpPr>
        <p:grpSpPr>
          <a:xfrm>
            <a:off x="15226010" y="1000476"/>
            <a:ext cx="406823" cy="408647"/>
            <a:chOff x="1813" y="0"/>
            <a:chExt cx="809173" cy="812800"/>
          </a:xfrm>
        </p:grpSpPr>
        <p:sp>
          <p:nvSpPr>
            <p:cNvPr id="351" name="Google Shape;351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789684" y="1000476"/>
            <a:ext cx="406823" cy="408647"/>
            <a:chOff x="1813" y="0"/>
            <a:chExt cx="809173" cy="812800"/>
          </a:xfrm>
        </p:grpSpPr>
        <p:sp>
          <p:nvSpPr>
            <p:cNvPr id="354" name="Google Shape;354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16350731" y="1000476"/>
            <a:ext cx="406823" cy="408647"/>
            <a:chOff x="1813" y="0"/>
            <a:chExt cx="809173" cy="812800"/>
          </a:xfrm>
        </p:grpSpPr>
        <p:sp>
          <p:nvSpPr>
            <p:cNvPr id="357" name="Google Shape;357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328;p20">
            <a:extLst>
              <a:ext uri="{FF2B5EF4-FFF2-40B4-BE49-F238E27FC236}">
                <a16:creationId xmlns:a16="http://schemas.microsoft.com/office/drawing/2014/main" id="{DED6C182-66A2-7C8A-1FBE-DE1831E519F8}"/>
              </a:ext>
            </a:extLst>
          </p:cNvPr>
          <p:cNvSpPr txBox="1"/>
          <p:nvPr/>
        </p:nvSpPr>
        <p:spPr>
          <a:xfrm>
            <a:off x="2595923" y="2806503"/>
            <a:ext cx="6919903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1.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使用小畫家產生一張遮罩圖片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layfair Display Black"/>
              </a:rPr>
              <a:t>2.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layfair Display Black"/>
              </a:rPr>
              <a:t>修改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遮罩圖片的尺寸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(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改為和驗證碼圖片大小相同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)</a:t>
            </a:r>
          </a:p>
          <a:p>
            <a:pPr lvl="0"/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3.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將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原圖轉換為灰階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利用中值濾波將雜訊去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進行二值化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將文字轉為白色，背景變為黑色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28;p20">
            <a:extLst>
              <a:ext uri="{FF2B5EF4-FFF2-40B4-BE49-F238E27FC236}">
                <a16:creationId xmlns:a16="http://schemas.microsoft.com/office/drawing/2014/main" id="{EE59E07A-EA5C-E4E8-DF74-3D14C736BD59}"/>
              </a:ext>
            </a:extLst>
          </p:cNvPr>
          <p:cNvSpPr txBox="1"/>
          <p:nvPr/>
        </p:nvSpPr>
        <p:spPr>
          <a:xfrm>
            <a:off x="10529632" y="2787020"/>
            <a:ext cx="6919903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找出兩張圖最右邊的線條的白點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layfair Display Black"/>
              </a:rPr>
              <a:t>7.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將兩點對齊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取驗證碼和遮罩重疊的部分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/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圖像補繪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是白色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白變黑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再做一次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中值濾波將雜訊去除</a:t>
            </a:r>
          </a:p>
          <a:p>
            <a:pPr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做開運算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329783" y="179883"/>
            <a:ext cx="17628433" cy="9788578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22"/>
          <p:cNvGrpSpPr/>
          <p:nvPr/>
        </p:nvGrpSpPr>
        <p:grpSpPr>
          <a:xfrm>
            <a:off x="16175217" y="81271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6738892" y="81271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7299939" y="81271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2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Google Shape;327;p20">
            <a:extLst>
              <a:ext uri="{FF2B5EF4-FFF2-40B4-BE49-F238E27FC236}">
                <a16:creationId xmlns:a16="http://schemas.microsoft.com/office/drawing/2014/main" id="{0A4F7331-319B-29A9-86A5-F8EB385EFCE2}"/>
              </a:ext>
            </a:extLst>
          </p:cNvPr>
          <p:cNvSpPr txBox="1"/>
          <p:nvPr/>
        </p:nvSpPr>
        <p:spPr>
          <a:xfrm>
            <a:off x="1018327" y="254833"/>
            <a:ext cx="8909443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4"/>
              </a:lnSpc>
            </a:pPr>
            <a:r>
              <a:rPr lang="en-US" sz="9600" b="0" i="0" u="none" strike="noStrike" cap="none" dirty="0">
                <a:solidFill>
                  <a:schemeClr val="tx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裁剪圖像說明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FD6135-B2EE-9D01-A003-8291780C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64" y="2597318"/>
            <a:ext cx="5978913" cy="18987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03E855-7504-883F-3C0E-D0614EF47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35" y="2615881"/>
            <a:ext cx="5640105" cy="199312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45D4CB15-5312-B9AC-83AC-106773798315}"/>
              </a:ext>
            </a:extLst>
          </p:cNvPr>
          <p:cNvGrpSpPr/>
          <p:nvPr/>
        </p:nvGrpSpPr>
        <p:grpSpPr>
          <a:xfrm>
            <a:off x="2998435" y="2597318"/>
            <a:ext cx="5678741" cy="2011683"/>
            <a:chOff x="2884132" y="5438490"/>
            <a:chExt cx="5678741" cy="201168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3D9D5C6-EC91-B69D-394B-96B392CB43B5}"/>
                </a:ext>
              </a:extLst>
            </p:cNvPr>
            <p:cNvSpPr/>
            <p:nvPr/>
          </p:nvSpPr>
          <p:spPr>
            <a:xfrm>
              <a:off x="2884132" y="5438490"/>
              <a:ext cx="5640104" cy="2011683"/>
            </a:xfrm>
            <a:prstGeom prst="rect">
              <a:avLst/>
            </a:prstGeom>
            <a:noFill/>
            <a:ln w="57150">
              <a:solidFill>
                <a:srgbClr val="6874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7A2D5C9-1EAF-185C-5999-D609F7097C91}"/>
                </a:ext>
              </a:extLst>
            </p:cNvPr>
            <p:cNvSpPr/>
            <p:nvPr/>
          </p:nvSpPr>
          <p:spPr>
            <a:xfrm>
              <a:off x="8453293" y="5589092"/>
              <a:ext cx="109580" cy="1095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F80A6DF-7949-24F4-884C-CC71B03F1C2C}"/>
              </a:ext>
            </a:extLst>
          </p:cNvPr>
          <p:cNvGrpSpPr/>
          <p:nvPr/>
        </p:nvGrpSpPr>
        <p:grpSpPr>
          <a:xfrm>
            <a:off x="9111963" y="2635804"/>
            <a:ext cx="6016407" cy="1860224"/>
            <a:chOff x="2884132" y="5438491"/>
            <a:chExt cx="5678741" cy="18602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13E4DE-C6AD-B7EA-174A-86787236B5B5}"/>
                </a:ext>
              </a:extLst>
            </p:cNvPr>
            <p:cNvSpPr/>
            <p:nvPr/>
          </p:nvSpPr>
          <p:spPr>
            <a:xfrm>
              <a:off x="2884132" y="5438491"/>
              <a:ext cx="5640104" cy="1860224"/>
            </a:xfrm>
            <a:prstGeom prst="rect">
              <a:avLst/>
            </a:prstGeom>
            <a:noFill/>
            <a:ln w="57150">
              <a:solidFill>
                <a:srgbClr val="4DA1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8FFDFC1-93C9-C0AA-4DFA-52DE702A522F}"/>
                </a:ext>
              </a:extLst>
            </p:cNvPr>
            <p:cNvSpPr/>
            <p:nvPr/>
          </p:nvSpPr>
          <p:spPr>
            <a:xfrm>
              <a:off x="8453293" y="5589092"/>
              <a:ext cx="109580" cy="1095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002921C-01C0-2C68-13C6-F804BBFE599A}"/>
              </a:ext>
            </a:extLst>
          </p:cNvPr>
          <p:cNvGrpSpPr/>
          <p:nvPr/>
        </p:nvGrpSpPr>
        <p:grpSpPr>
          <a:xfrm>
            <a:off x="6107010" y="5721524"/>
            <a:ext cx="5678741" cy="2011683"/>
            <a:chOff x="2884132" y="5438490"/>
            <a:chExt cx="5678741" cy="201168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0F1E9A-2054-B3EB-44F9-5AC4A7EEEF00}"/>
                </a:ext>
              </a:extLst>
            </p:cNvPr>
            <p:cNvSpPr/>
            <p:nvPr/>
          </p:nvSpPr>
          <p:spPr>
            <a:xfrm>
              <a:off x="2884132" y="5438490"/>
              <a:ext cx="5640104" cy="2011683"/>
            </a:xfrm>
            <a:prstGeom prst="rect">
              <a:avLst/>
            </a:prstGeom>
            <a:noFill/>
            <a:ln w="57150">
              <a:solidFill>
                <a:srgbClr val="6874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15549C2-C857-6836-0E87-314F3E6C55D9}"/>
                </a:ext>
              </a:extLst>
            </p:cNvPr>
            <p:cNvSpPr/>
            <p:nvPr/>
          </p:nvSpPr>
          <p:spPr>
            <a:xfrm>
              <a:off x="8453293" y="5589092"/>
              <a:ext cx="109580" cy="1095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2E5342F-CF14-B73F-CC0E-D589A1015FEF}"/>
              </a:ext>
            </a:extLst>
          </p:cNvPr>
          <p:cNvGrpSpPr/>
          <p:nvPr/>
        </p:nvGrpSpPr>
        <p:grpSpPr>
          <a:xfrm>
            <a:off x="5769344" y="5721524"/>
            <a:ext cx="6016407" cy="1860224"/>
            <a:chOff x="2884132" y="5438491"/>
            <a:chExt cx="5678741" cy="18602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8DF76D-9CD0-E734-2017-3250DFFC543F}"/>
                </a:ext>
              </a:extLst>
            </p:cNvPr>
            <p:cNvSpPr/>
            <p:nvPr/>
          </p:nvSpPr>
          <p:spPr>
            <a:xfrm>
              <a:off x="2884132" y="5438491"/>
              <a:ext cx="5640104" cy="1860224"/>
            </a:xfrm>
            <a:prstGeom prst="rect">
              <a:avLst/>
            </a:prstGeom>
            <a:noFill/>
            <a:ln w="57150">
              <a:solidFill>
                <a:srgbClr val="4DA1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F8A4C1E-8AD4-ADA2-73F5-AB755428F672}"/>
                </a:ext>
              </a:extLst>
            </p:cNvPr>
            <p:cNvSpPr/>
            <p:nvPr/>
          </p:nvSpPr>
          <p:spPr>
            <a:xfrm>
              <a:off x="8453293" y="5589092"/>
              <a:ext cx="109580" cy="1095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39944D3-2064-5E85-FFAB-EBF5F6A76FD3}"/>
              </a:ext>
            </a:extLst>
          </p:cNvPr>
          <p:cNvSpPr/>
          <p:nvPr/>
        </p:nvSpPr>
        <p:spPr>
          <a:xfrm>
            <a:off x="6104713" y="5721523"/>
            <a:ext cx="5640104" cy="1860226"/>
          </a:xfrm>
          <a:prstGeom prst="rect">
            <a:avLst/>
          </a:prstGeom>
          <a:solidFill>
            <a:srgbClr val="FF9F1C">
              <a:alpha val="38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5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3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791" name="Google Shape;791;p3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792" name="Google Shape;792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4" name="Google Shape;794;p3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795" name="Google Shape;795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0" name="Google Shape;800;p33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801" name="Google Shape;801;p3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802" name="Google Shape;802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3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805" name="Google Shape;805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808" name="Google Shape;808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1" name="Google Shape;811;p33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812" name="Google Shape;812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815" name="Google Shape;815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818" name="Google Shape;818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324;p20">
            <a:extLst>
              <a:ext uri="{FF2B5EF4-FFF2-40B4-BE49-F238E27FC236}">
                <a16:creationId xmlns:a16="http://schemas.microsoft.com/office/drawing/2014/main" id="{2627958F-5195-B2B7-2C7C-DADFD73DE176}"/>
              </a:ext>
            </a:extLst>
          </p:cNvPr>
          <p:cNvGrpSpPr/>
          <p:nvPr/>
        </p:nvGrpSpPr>
        <p:grpSpPr>
          <a:xfrm>
            <a:off x="359764" y="254833"/>
            <a:ext cx="17568472" cy="9683646"/>
            <a:chOff x="0" y="-38100"/>
            <a:chExt cx="4274726" cy="2205567"/>
          </a:xfrm>
        </p:grpSpPr>
        <p:sp>
          <p:nvSpPr>
            <p:cNvPr id="3" name="Google Shape;325;p20">
              <a:extLst>
                <a:ext uri="{FF2B5EF4-FFF2-40B4-BE49-F238E27FC236}">
                  <a16:creationId xmlns:a16="http://schemas.microsoft.com/office/drawing/2014/main" id="{1E1CE673-1446-47B3-7FF9-81EA0D3946A9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6;p20">
              <a:extLst>
                <a:ext uri="{FF2B5EF4-FFF2-40B4-BE49-F238E27FC236}">
                  <a16:creationId xmlns:a16="http://schemas.microsoft.com/office/drawing/2014/main" id="{9B75376E-282D-9BD2-9EB9-45234EEC7D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327;p20">
            <a:extLst>
              <a:ext uri="{FF2B5EF4-FFF2-40B4-BE49-F238E27FC236}">
                <a16:creationId xmlns:a16="http://schemas.microsoft.com/office/drawing/2014/main" id="{ADEDE081-DAFB-A324-7A02-E4370BAE1568}"/>
              </a:ext>
            </a:extLst>
          </p:cNvPr>
          <p:cNvSpPr txBox="1"/>
          <p:nvPr/>
        </p:nvSpPr>
        <p:spPr>
          <a:xfrm>
            <a:off x="1018328" y="254833"/>
            <a:ext cx="653452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4"/>
              </a:lnSpc>
            </a:pPr>
            <a:r>
              <a:rPr lang="en-US" sz="96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altLang="zh-TW" sz="96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lang="en-US" sz="96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r>
              <a:rPr lang="zh-TW" altLang="en-US" sz="6000" b="1" dirty="0">
                <a:solidFill>
                  <a:srgbClr val="F3F6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圖像切割說明</a:t>
            </a:r>
            <a:endParaRPr sz="6000" dirty="0"/>
          </a:p>
        </p:txBody>
      </p:sp>
      <p:sp>
        <p:nvSpPr>
          <p:cNvPr id="6" name="Google Shape;328;p20">
            <a:extLst>
              <a:ext uri="{FF2B5EF4-FFF2-40B4-BE49-F238E27FC236}">
                <a16:creationId xmlns:a16="http://schemas.microsoft.com/office/drawing/2014/main" id="{B00B653C-80C5-09F1-9FEE-E43E367E7269}"/>
              </a:ext>
            </a:extLst>
          </p:cNvPr>
          <p:cNvSpPr txBox="1"/>
          <p:nvPr/>
        </p:nvSpPr>
        <p:spPr>
          <a:xfrm>
            <a:off x="1209369" y="2806503"/>
            <a:ext cx="8306458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1.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將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已去除掉線條的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圖像轉換為灰階圖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layfair Display Black"/>
              </a:rPr>
              <a:t>2.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對灰階圖進行二值化處理</a:t>
            </a:r>
          </a:p>
          <a:p>
            <a:pPr lvl="0"/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3.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找出二值化後的圖像外部輪廓</a:t>
            </a:r>
          </a:p>
          <a:p>
            <a:pPr lvl="0"/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4.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根據輪廓的面積，找出最大的四個輪廓，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pPr lvl="0"/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(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避免存取到太小的雜訊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)</a:t>
            </a:r>
          </a:p>
          <a:p>
            <a:pPr lvl="0"/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pPr lvl="0"/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Google Shape;328;p20">
            <a:extLst>
              <a:ext uri="{FF2B5EF4-FFF2-40B4-BE49-F238E27FC236}">
                <a16:creationId xmlns:a16="http://schemas.microsoft.com/office/drawing/2014/main" id="{70A9BDD0-A0FC-4CF5-1937-EB45A0373261}"/>
              </a:ext>
            </a:extLst>
          </p:cNvPr>
          <p:cNvSpPr txBox="1"/>
          <p:nvPr/>
        </p:nvSpPr>
        <p:spPr>
          <a:xfrm>
            <a:off x="10230242" y="2228825"/>
            <a:ext cx="7530011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原本的順序是輪廓由大到小共四張，改成這四張由左到右</a:t>
            </a:r>
          </a:p>
          <a:p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6.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透過 </a:t>
            </a:r>
            <a:r>
              <a:rPr lang="en-US" altLang="zh-TW" sz="3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bounding_box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 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(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給定左上座標和圖像長寬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)</a:t>
            </a:r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7.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將原始圖像切割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([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 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: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,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: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]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內代表切割的範圍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)</a:t>
            </a:r>
          </a:p>
          <a:p>
            <a:endParaRPr lang="zh-TW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8</a:t>
            </a:r>
            <a:r>
              <a:rPr 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.</a:t>
            </a:r>
            <a:r>
              <a:rPr lang="zh-TW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</a:rPr>
              <a:t>將切割後的圖像保存到指定的路徑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9144000" y="689547"/>
            <a:ext cx="8115300" cy="8930567"/>
            <a:chOff x="0" y="-38100"/>
            <a:chExt cx="2137363" cy="2352084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137363" cy="2313984"/>
            </a:xfrm>
            <a:custGeom>
              <a:avLst/>
              <a:gdLst/>
              <a:ahLst/>
              <a:cxnLst/>
              <a:rect l="l" t="t" r="r" b="b"/>
              <a:pathLst>
                <a:path w="2137363" h="2313984" extrusionOk="0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16500607" y="1625121"/>
            <a:ext cx="406823" cy="408647"/>
            <a:chOff x="1813" y="0"/>
            <a:chExt cx="809173" cy="812800"/>
          </a:xfrm>
        </p:grpSpPr>
        <p:sp>
          <p:nvSpPr>
            <p:cNvPr id="131" name="Google Shape;131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17064282" y="1625121"/>
            <a:ext cx="406823" cy="408647"/>
            <a:chOff x="1813" y="0"/>
            <a:chExt cx="809173" cy="812800"/>
          </a:xfrm>
        </p:grpSpPr>
        <p:sp>
          <p:nvSpPr>
            <p:cNvPr id="134" name="Google Shape;134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17625329" y="1625121"/>
            <a:ext cx="406823" cy="408647"/>
            <a:chOff x="1813" y="0"/>
            <a:chExt cx="809173" cy="812800"/>
          </a:xfrm>
        </p:grpSpPr>
        <p:sp>
          <p:nvSpPr>
            <p:cNvPr id="137" name="Google Shape;137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8378227" y="8752048"/>
            <a:ext cx="406823" cy="408647"/>
            <a:chOff x="1813" y="0"/>
            <a:chExt cx="809173" cy="812800"/>
          </a:xfrm>
        </p:grpSpPr>
        <p:sp>
          <p:nvSpPr>
            <p:cNvPr id="140" name="Google Shape;140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8941902" y="8752048"/>
            <a:ext cx="406823" cy="408647"/>
            <a:chOff x="1813" y="0"/>
            <a:chExt cx="809173" cy="812800"/>
          </a:xfrm>
        </p:grpSpPr>
        <p:sp>
          <p:nvSpPr>
            <p:cNvPr id="143" name="Google Shape;14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9502949" y="8752048"/>
            <a:ext cx="406823" cy="408647"/>
            <a:chOff x="1813" y="0"/>
            <a:chExt cx="809173" cy="812800"/>
          </a:xfrm>
        </p:grpSpPr>
        <p:sp>
          <p:nvSpPr>
            <p:cNvPr id="146" name="Google Shape;146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327;p20">
            <a:extLst>
              <a:ext uri="{FF2B5EF4-FFF2-40B4-BE49-F238E27FC236}">
                <a16:creationId xmlns:a16="http://schemas.microsoft.com/office/drawing/2014/main" id="{7871C1C1-5BC7-7E86-03E2-47457776CC50}"/>
              </a:ext>
            </a:extLst>
          </p:cNvPr>
          <p:cNvSpPr txBox="1"/>
          <p:nvPr/>
        </p:nvSpPr>
        <p:spPr>
          <a:xfrm>
            <a:off x="1018328" y="254833"/>
            <a:ext cx="653452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4"/>
              </a:lnSpc>
            </a:pPr>
            <a:r>
              <a:rPr lang="en-US" sz="9600" b="0" i="0" u="none" strike="noStrike" cap="none" dirty="0">
                <a:solidFill>
                  <a:schemeClr val="tx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altLang="zh-TW" sz="9600" dirty="0">
                <a:solidFill>
                  <a:schemeClr val="tx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9600" b="0" i="0" u="none" strike="noStrike" cap="none" dirty="0">
                <a:solidFill>
                  <a:schemeClr val="tx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遇到的問題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5" name="Google Shape;328;p20">
            <a:extLst>
              <a:ext uri="{FF2B5EF4-FFF2-40B4-BE49-F238E27FC236}">
                <a16:creationId xmlns:a16="http://schemas.microsoft.com/office/drawing/2014/main" id="{95B8013A-1008-05DC-7EC9-B84A57755A70}"/>
              </a:ext>
            </a:extLst>
          </p:cNvPr>
          <p:cNvSpPr txBox="1"/>
          <p:nvPr/>
        </p:nvSpPr>
        <p:spPr>
          <a:xfrm>
            <a:off x="2011965" y="3127044"/>
            <a:ext cx="554277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無法辨識準確的字數</a:t>
            </a:r>
            <a:endParaRPr lang="en-US" altLang="zh-TW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zh-TW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</p:txBody>
      </p:sp>
      <p:sp>
        <p:nvSpPr>
          <p:cNvPr id="10" name="Google Shape;328;p20">
            <a:extLst>
              <a:ext uri="{FF2B5EF4-FFF2-40B4-BE49-F238E27FC236}">
                <a16:creationId xmlns:a16="http://schemas.microsoft.com/office/drawing/2014/main" id="{0BFECD28-D3A7-96C0-8063-9B510D4FBAA0}"/>
              </a:ext>
            </a:extLst>
          </p:cNvPr>
          <p:cNvSpPr txBox="1"/>
          <p:nvPr/>
        </p:nvSpPr>
        <p:spPr>
          <a:xfrm>
            <a:off x="11112249" y="3260165"/>
            <a:ext cx="6919903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解決辦法</a:t>
            </a:r>
            <a: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: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altLang="zh-TW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</p:txBody>
      </p:sp>
      <p:pic>
        <p:nvPicPr>
          <p:cNvPr id="11" name="Google Shape;1260;p44">
            <a:extLst>
              <a:ext uri="{FF2B5EF4-FFF2-40B4-BE49-F238E27FC236}">
                <a16:creationId xmlns:a16="http://schemas.microsoft.com/office/drawing/2014/main" id="{479FE6BD-2695-E7A8-6C04-CBBC2A0195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880" y="3318773"/>
            <a:ext cx="743360" cy="74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61;p44">
            <a:extLst>
              <a:ext uri="{FF2B5EF4-FFF2-40B4-BE49-F238E27FC236}">
                <a16:creationId xmlns:a16="http://schemas.microsoft.com/office/drawing/2014/main" id="{4117935C-03B0-F862-8E34-F163DC0509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641" y="3268742"/>
            <a:ext cx="743360" cy="74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45E056-A1CF-D98A-F5A7-83B8FE2914FB}"/>
              </a:ext>
            </a:extLst>
          </p:cNvPr>
          <p:cNvSpPr txBox="1"/>
          <p:nvPr/>
        </p:nvSpPr>
        <p:spPr>
          <a:xfrm>
            <a:off x="667094" y="4486116"/>
            <a:ext cx="9144000" cy="202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000" marR="0" lvl="0" indent="-432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7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有</a:t>
            </a:r>
            <a:r>
              <a:rPr lang="zh-TW" altLang="en-US" sz="3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時會將</a:t>
            </a:r>
            <a:r>
              <a:rPr lang="en-US" altLang="zh-TW" sz="3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4</a:t>
            </a:r>
            <a:r>
              <a:rPr lang="zh-TW" altLang="en-US" sz="3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個字辨識成</a:t>
            </a:r>
            <a:r>
              <a:rPr lang="en-US" altLang="zh-TW" sz="3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5</a:t>
            </a:r>
            <a:r>
              <a:rPr lang="zh-TW" altLang="en-US" sz="3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個字</a:t>
            </a:r>
            <a:endParaRPr lang="en-US" altLang="zh-TW" sz="3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marL="756000" marR="0" lvl="0" indent="-432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7000"/>
              <a:buFont typeface="+mj-lt"/>
              <a:buAutoNum type="arabicPeriod"/>
            </a:pPr>
            <a:r>
              <a:rPr lang="zh-TW" altLang="en-US" sz="3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若有字體連在一起會只辨識出一個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字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CD3732-8530-3789-0793-03BFD4B4C92E}"/>
              </a:ext>
            </a:extLst>
          </p:cNvPr>
          <p:cNvSpPr txBox="1"/>
          <p:nvPr/>
        </p:nvSpPr>
        <p:spPr>
          <a:xfrm>
            <a:off x="10981169" y="4293333"/>
            <a:ext cx="5651738" cy="307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3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試著將每個字切成一張圖片，分別辨識，</a:t>
            </a:r>
            <a:endParaRPr lang="en-US" altLang="zh-TW" sz="3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3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最後再將辨識的字結合起來。</a:t>
            </a:r>
            <a:endParaRPr lang="en-US" altLang="zh-TW" sz="3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 txBox="1"/>
          <p:nvPr/>
        </p:nvSpPr>
        <p:spPr>
          <a:xfrm>
            <a:off x="1340293" y="762000"/>
            <a:ext cx="2811483" cy="226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/>
          </a:p>
        </p:txBody>
      </p:sp>
      <p:sp>
        <p:nvSpPr>
          <p:cNvPr id="442" name="Google Shape;442;p23"/>
          <p:cNvSpPr txBox="1"/>
          <p:nvPr/>
        </p:nvSpPr>
        <p:spPr>
          <a:xfrm>
            <a:off x="6849371" y="7337622"/>
            <a:ext cx="9909096" cy="157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section name</a:t>
            </a:r>
            <a:endParaRPr/>
          </a:p>
        </p:txBody>
      </p:sp>
      <p:cxnSp>
        <p:nvCxnSpPr>
          <p:cNvPr id="463" name="Google Shape;463;p23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4" name="Google Shape;464;p23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465" name="Google Shape;465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3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468" name="Google Shape;46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23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471" name="Google Shape;471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324;p20">
            <a:extLst>
              <a:ext uri="{FF2B5EF4-FFF2-40B4-BE49-F238E27FC236}">
                <a16:creationId xmlns:a16="http://schemas.microsoft.com/office/drawing/2014/main" id="{03E14833-A348-6F37-1C13-75EFEA721FE2}"/>
              </a:ext>
            </a:extLst>
          </p:cNvPr>
          <p:cNvGrpSpPr/>
          <p:nvPr/>
        </p:nvGrpSpPr>
        <p:grpSpPr>
          <a:xfrm>
            <a:off x="359764" y="254833"/>
            <a:ext cx="17568472" cy="9683646"/>
            <a:chOff x="0" y="-38100"/>
            <a:chExt cx="4274726" cy="2205567"/>
          </a:xfrm>
        </p:grpSpPr>
        <p:sp>
          <p:nvSpPr>
            <p:cNvPr id="3" name="Google Shape;325;p20">
              <a:extLst>
                <a:ext uri="{FF2B5EF4-FFF2-40B4-BE49-F238E27FC236}">
                  <a16:creationId xmlns:a16="http://schemas.microsoft.com/office/drawing/2014/main" id="{0032BDA3-1530-96AE-2325-71892F176194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26;p20">
              <a:extLst>
                <a:ext uri="{FF2B5EF4-FFF2-40B4-BE49-F238E27FC236}">
                  <a16:creationId xmlns:a16="http://schemas.microsoft.com/office/drawing/2014/main" id="{581B97B5-3161-2F70-6C32-32B369B6043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444" name="Google Shape;444;p2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45" name="Google Shape;445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2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48" name="Google Shape;448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2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51" name="Google Shape;451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3" name="Google Shape;453;p23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454" name="Google Shape;454;p23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458" name="Google Shape;458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23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461" name="Google Shape;461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" name="Google Shape;327;p20">
            <a:extLst>
              <a:ext uri="{FF2B5EF4-FFF2-40B4-BE49-F238E27FC236}">
                <a16:creationId xmlns:a16="http://schemas.microsoft.com/office/drawing/2014/main" id="{80829B34-A76C-6A7B-DC1E-F28C2E5A695D}"/>
              </a:ext>
            </a:extLst>
          </p:cNvPr>
          <p:cNvSpPr txBox="1"/>
          <p:nvPr/>
        </p:nvSpPr>
        <p:spPr>
          <a:xfrm>
            <a:off x="1018328" y="254833"/>
            <a:ext cx="653452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4"/>
              </a:lnSpc>
            </a:pPr>
            <a:r>
              <a:rPr lang="en-US" sz="96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altLang="zh-TW" sz="9600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5</a:t>
            </a:r>
            <a:r>
              <a:rPr lang="en-US" sz="9600" b="0" i="0" u="none" strike="noStrike" cap="none" dirty="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r>
              <a:rPr lang="zh-TW" altLang="en-US" sz="6000" b="1" dirty="0">
                <a:solidFill>
                  <a:srgbClr val="F3F6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layfair Display Black"/>
                <a:sym typeface="Playfair Display Black"/>
              </a:rPr>
              <a:t>文字辨識</a:t>
            </a:r>
            <a:endParaRPr sz="6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747281-1DD4-488F-739A-5BC32595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57" y="2989128"/>
            <a:ext cx="12921671" cy="23118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6389FA-077B-F2C5-58F2-03C287FD52E8}"/>
              </a:ext>
            </a:extLst>
          </p:cNvPr>
          <p:cNvSpPr txBox="1"/>
          <p:nvPr/>
        </p:nvSpPr>
        <p:spPr>
          <a:xfrm>
            <a:off x="3124605" y="5550855"/>
            <a:ext cx="12466874" cy="2137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將經過處理的圖片用 </a:t>
            </a:r>
            <a:r>
              <a:rPr lang="en-US" altLang="zh-TW" sz="3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pytesseract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函式庫來作文字辨識，</a:t>
            </a:r>
            <a:b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並設定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使他辨別出數字與大寫英文字母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設定白名單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 txBox="1"/>
          <p:nvPr/>
        </p:nvSpPr>
        <p:spPr>
          <a:xfrm>
            <a:off x="1340294" y="762000"/>
            <a:ext cx="2808906" cy="226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04.</a:t>
            </a:r>
            <a:endParaRPr/>
          </a:p>
        </p:txBody>
      </p:sp>
      <p:sp>
        <p:nvSpPr>
          <p:cNvPr id="684" name="Google Shape;684;p29"/>
          <p:cNvSpPr txBox="1"/>
          <p:nvPr/>
        </p:nvSpPr>
        <p:spPr>
          <a:xfrm>
            <a:off x="6849371" y="7292586"/>
            <a:ext cx="9909096" cy="157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section name</a:t>
            </a:r>
            <a:endParaRPr/>
          </a:p>
        </p:txBody>
      </p:sp>
      <p:grpSp>
        <p:nvGrpSpPr>
          <p:cNvPr id="685" name="Google Shape;685;p29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686" name="Google Shape;686;p29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687" name="Google Shape;687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9" name="Google Shape;689;p29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690" name="Google Shape;690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2" name="Google Shape;692;p29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693" name="Google Shape;693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29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696" name="Google Shape;696;p29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697" name="Google Shape;697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9" name="Google Shape;699;p29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700" name="Google Shape;700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2" name="Google Shape;702;p29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703" name="Google Shape;703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705" name="Google Shape;705;p29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06" name="Google Shape;706;p29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707" name="Google Shape;707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29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710" name="Google Shape;710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713" name="Google Shape;713;p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324;p20">
            <a:extLst>
              <a:ext uri="{FF2B5EF4-FFF2-40B4-BE49-F238E27FC236}">
                <a16:creationId xmlns:a16="http://schemas.microsoft.com/office/drawing/2014/main" id="{B672C6DB-0EF6-0E20-200F-5EEA6C47059E}"/>
              </a:ext>
            </a:extLst>
          </p:cNvPr>
          <p:cNvGrpSpPr/>
          <p:nvPr/>
        </p:nvGrpSpPr>
        <p:grpSpPr>
          <a:xfrm>
            <a:off x="359764" y="254833"/>
            <a:ext cx="17568472" cy="9683646"/>
            <a:chOff x="0" y="-38100"/>
            <a:chExt cx="4274726" cy="2205567"/>
          </a:xfrm>
        </p:grpSpPr>
        <p:sp>
          <p:nvSpPr>
            <p:cNvPr id="3" name="Google Shape;325;p20">
              <a:extLst>
                <a:ext uri="{FF2B5EF4-FFF2-40B4-BE49-F238E27FC236}">
                  <a16:creationId xmlns:a16="http://schemas.microsoft.com/office/drawing/2014/main" id="{9D3A496C-F362-1B7D-62AF-0334740019FB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6;p20">
              <a:extLst>
                <a:ext uri="{FF2B5EF4-FFF2-40B4-BE49-F238E27FC236}">
                  <a16:creationId xmlns:a16="http://schemas.microsoft.com/office/drawing/2014/main" id="{7D03C588-5C5E-BC7B-DDF9-4F63A9D6925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327;p20">
            <a:extLst>
              <a:ext uri="{FF2B5EF4-FFF2-40B4-BE49-F238E27FC236}">
                <a16:creationId xmlns:a16="http://schemas.microsoft.com/office/drawing/2014/main" id="{8DD520D1-8BFA-6923-250F-623D98BC95F6}"/>
              </a:ext>
            </a:extLst>
          </p:cNvPr>
          <p:cNvSpPr txBox="1"/>
          <p:nvPr/>
        </p:nvSpPr>
        <p:spPr>
          <a:xfrm>
            <a:off x="80103" y="195895"/>
            <a:ext cx="6878544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40004"/>
              </a:lnSpc>
              <a:buFont typeface="Arial"/>
              <a:buNone/>
            </a:pPr>
            <a:r>
              <a:rPr lang="en-US" sz="96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06.</a:t>
            </a:r>
            <a:r>
              <a:rPr lang="zh-TW" altLang="en-US" sz="6000" b="1" dirty="0">
                <a:solidFill>
                  <a:srgbClr val="F3F6F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layfair Display Black"/>
              </a:rPr>
              <a:t>結果顯示</a:t>
            </a:r>
            <a:endParaRPr sz="6000" b="1" dirty="0">
              <a:solidFill>
                <a:srgbClr val="F3F6F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26C792-558A-2231-154E-D222F724B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" t="4112" r="6291" b="3063"/>
          <a:stretch/>
        </p:blipFill>
        <p:spPr>
          <a:xfrm>
            <a:off x="4552898" y="3990750"/>
            <a:ext cx="3271276" cy="45113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ED7E4E-C5D0-4A4D-A9FD-09F8AD694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0" t="2696" r="4995" b="1395"/>
          <a:stretch/>
        </p:blipFill>
        <p:spPr>
          <a:xfrm>
            <a:off x="10398061" y="3991257"/>
            <a:ext cx="3225385" cy="4510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532910-D9C3-50CC-F916-143018D40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671" y="2715084"/>
            <a:ext cx="85588" cy="9414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ABB8A90-936C-08FF-30A9-904A9AC1E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626" y="2715084"/>
            <a:ext cx="748889" cy="9414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60C596B-566E-A814-7633-02A35A4BE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735" y="2720987"/>
            <a:ext cx="460252" cy="96433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71B576D-4E29-E2C1-4CA7-A22C9B435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699" y="2715084"/>
            <a:ext cx="1132235" cy="95804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3711CC8-7204-99C9-77CF-8C42CEBFA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0947" y="2709353"/>
            <a:ext cx="687867" cy="105636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15BADAD-8836-60D9-5ACA-05EEF5890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91092" y="2709353"/>
            <a:ext cx="737000" cy="105636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00C8059-15B6-AC8D-69BE-6814E8B553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50370" y="2682655"/>
            <a:ext cx="565034" cy="105636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4A19794-FE07-9306-7FBF-718711ED5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37682" y="2682654"/>
            <a:ext cx="663301" cy="1056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35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35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863" name="Google Shape;863;p3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5"/>
          <p:cNvSpPr txBox="1"/>
          <p:nvPr/>
        </p:nvSpPr>
        <p:spPr>
          <a:xfrm>
            <a:off x="4484260" y="4648724"/>
            <a:ext cx="931948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you!</a:t>
            </a:r>
            <a:endParaRPr dirty="0"/>
          </a:p>
        </p:txBody>
      </p:sp>
      <p:grpSp>
        <p:nvGrpSpPr>
          <p:cNvPr id="867" name="Google Shape;867;p35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868" name="Google Shape;868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871" name="Google Shape;871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5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874" name="Google Shape;874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248741" y="5672661"/>
            <a:ext cx="6078519" cy="7481254"/>
            <a:chOff x="0" y="0"/>
            <a:chExt cx="8104692" cy="9975005"/>
          </a:xfrm>
        </p:grpSpPr>
        <p:grpSp>
          <p:nvGrpSpPr>
            <p:cNvPr id="877" name="Google Shape;87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84" name="Google Shape;88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5"/>
          <p:cNvGrpSpPr/>
          <p:nvPr/>
        </p:nvGrpSpPr>
        <p:grpSpPr>
          <a:xfrm rot="10800000">
            <a:off x="-2349446" y="-3255996"/>
            <a:ext cx="6078519" cy="7481254"/>
            <a:chOff x="0" y="0"/>
            <a:chExt cx="8104692" cy="9975005"/>
          </a:xfrm>
        </p:grpSpPr>
        <p:grpSp>
          <p:nvGrpSpPr>
            <p:cNvPr id="887" name="Google Shape;88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88" name="Google Shape;88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91" name="Google Shape;89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94" name="Google Shape;89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423</Words>
  <Application>Microsoft Macintosh PowerPoint</Application>
  <PresentationFormat>自訂</PresentationFormat>
  <Paragraphs>75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Playfair Display Black</vt:lpstr>
      <vt:lpstr>Calibri</vt:lpstr>
      <vt:lpstr>Arial</vt:lpstr>
      <vt:lpstr>微軟正黑體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辰</dc:creator>
  <cp:lastModifiedBy>C110152319</cp:lastModifiedBy>
  <cp:revision>9</cp:revision>
  <dcterms:modified xsi:type="dcterms:W3CDTF">2023-11-13T03:04:50Z</dcterms:modified>
</cp:coreProperties>
</file>