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86" r:id="rId6"/>
    <p:sldId id="279" r:id="rId7"/>
    <p:sldId id="280" r:id="rId8"/>
    <p:sldId id="281" r:id="rId9"/>
    <p:sldId id="284" r:id="rId10"/>
    <p:sldId id="285" r:id="rId11"/>
    <p:sldId id="287" r:id="rId12"/>
    <p:sldId id="288" r:id="rId13"/>
    <p:sldId id="289" r:id="rId14"/>
    <p:sldId id="282" r:id="rId15"/>
    <p:sldId id="270" r:id="rId16"/>
    <p:sldId id="291" r:id="rId17"/>
    <p:sldId id="273" r:id="rId18"/>
    <p:sldId id="298" r:id="rId19"/>
    <p:sldId id="299" r:id="rId20"/>
    <p:sldId id="300" r:id="rId21"/>
    <p:sldId id="290" r:id="rId22"/>
    <p:sldId id="294" r:id="rId23"/>
    <p:sldId id="295" r:id="rId24"/>
    <p:sldId id="296" r:id="rId25"/>
    <p:sldId id="297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1" y="-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2015/2/26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98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2015/2/26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22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2015/2/26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060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1650" y="188913"/>
            <a:ext cx="83160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xfrm>
            <a:off x="501650" y="1409700"/>
            <a:ext cx="8316000" cy="4788000"/>
          </a:xfrm>
        </p:spPr>
        <p:txBody>
          <a:bodyPr/>
          <a:lstStyle>
            <a:lvl3pPr>
              <a:defRPr b="1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Testbeds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0728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2015/2/26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51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2015/2/26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81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2015/2/26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32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2015/2/26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32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2015/2/26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65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2015/2/26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2015/2/26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07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2015/2/26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75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1E8A2-F455-48B6-8441-ECB379DAB0A3}" type="datetimeFigureOut">
              <a:rPr lang="zh-TW" altLang="en-US" smtClean="0"/>
              <a:t>2015/2/26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94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Developer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Exchange Group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深入淺出設計模式</a:t>
            </a:r>
            <a:r>
              <a:rPr lang="en-US" altLang="zh-TW" dirty="0" smtClean="0"/>
              <a:t>#2:</a:t>
            </a:r>
            <a:endParaRPr lang="en-US" altLang="zh-TW" dirty="0"/>
          </a:p>
          <a:p>
            <a:r>
              <a:rPr lang="zh-TW" altLang="en-US" dirty="0"/>
              <a:t>觀察者</a:t>
            </a:r>
            <a:r>
              <a:rPr lang="zh-TW" altLang="en-US" dirty="0" smtClean="0"/>
              <a:t>模式</a:t>
            </a:r>
            <a:endParaRPr lang="en-US" altLang="zh-TW" dirty="0" smtClean="0"/>
          </a:p>
          <a:p>
            <a:r>
              <a:rPr lang="en-US" altLang="zh-TW" dirty="0" smtClean="0"/>
              <a:t>Prepare by Sean Hsieh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r>
              <a:rPr lang="en-US" altLang="zh-TW" dirty="0" smtClean="0"/>
              <a:t>of subject object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1340768"/>
            <a:ext cx="6197149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4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r>
              <a:rPr lang="en-US" altLang="zh-TW" dirty="0" smtClean="0"/>
              <a:t>of Observers &amp; Display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784976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5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r>
              <a:rPr lang="en-US" altLang="zh-TW" dirty="0" smtClean="0"/>
              <a:t>of main function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3" y="1556792"/>
            <a:ext cx="889717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0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Class diagram </a:t>
            </a:r>
            <a:br>
              <a:rPr lang="en-US" altLang="zh-TW" dirty="0" smtClean="0"/>
            </a:br>
            <a:r>
              <a:rPr lang="en-US" altLang="zh-TW" dirty="0" smtClean="0"/>
              <a:t>(using Observer design pattern)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0452"/>
            <a:ext cx="8464391" cy="464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0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Advantage of Observer pattern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Loose coupling</a:t>
            </a:r>
          </a:p>
          <a:p>
            <a:pPr lvl="1"/>
            <a:r>
              <a:rPr lang="en-US" altLang="zh-TW" dirty="0" smtClean="0"/>
              <a:t>We can add new observers at any time.</a:t>
            </a:r>
          </a:p>
          <a:p>
            <a:pPr lvl="1"/>
            <a:r>
              <a:rPr lang="en-US" altLang="zh-TW" dirty="0" smtClean="0"/>
              <a:t>We never need to modify the subject to add new types of observers</a:t>
            </a:r>
          </a:p>
          <a:p>
            <a:pPr lvl="1"/>
            <a:r>
              <a:rPr lang="en-US" altLang="zh-TW" dirty="0" smtClean="0"/>
              <a:t>We can reuse subject or observers independently.</a:t>
            </a:r>
          </a:p>
          <a:p>
            <a:pPr lvl="1"/>
            <a:r>
              <a:rPr lang="en-US" altLang="zh-TW" dirty="0" smtClean="0"/>
              <a:t>Changes to either the subject or an observer will not affect the other.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0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492896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More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8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 E-test items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556792"/>
            <a:ext cx="7706370" cy="48926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93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Auto E-test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/>
              <a:t>Main program on server side: </a:t>
            </a:r>
            <a:endParaRPr lang="en-US" altLang="zh-TW" b="1" dirty="0" smtClean="0"/>
          </a:p>
          <a:p>
            <a:pPr lvl="1"/>
            <a:r>
              <a:rPr lang="en-US" altLang="zh-TW" dirty="0" smtClean="0"/>
              <a:t>1. Get all users and test items for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files.</a:t>
            </a:r>
            <a:endParaRPr lang="en-US" altLang="zh-TW" dirty="0"/>
          </a:p>
          <a:p>
            <a:pPr lvl="1"/>
            <a:r>
              <a:rPr lang="en-US" altLang="zh-TW" dirty="0"/>
              <a:t>2</a:t>
            </a:r>
            <a:r>
              <a:rPr lang="en-US" altLang="zh-TW" dirty="0" smtClean="0"/>
              <a:t>.(1) </a:t>
            </a:r>
            <a:r>
              <a:rPr lang="en-US" altLang="zh-TW" dirty="0"/>
              <a:t>Create a share folder </a:t>
            </a:r>
            <a:r>
              <a:rPr lang="en-US" altLang="zh-TW" dirty="0" smtClean="0"/>
              <a:t>to all </a:t>
            </a:r>
            <a:r>
              <a:rPr lang="en-US" altLang="zh-TW" dirty="0"/>
              <a:t>client sides.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(2) Copy </a:t>
            </a:r>
            <a:r>
              <a:rPr lang="en-US" altLang="zh-TW" dirty="0"/>
              <a:t>files to client sides that each E-test </a:t>
            </a:r>
          </a:p>
          <a:p>
            <a:pPr lvl="1">
              <a:buNone/>
            </a:pPr>
            <a:r>
              <a:rPr lang="en-US" altLang="zh-TW" dirty="0"/>
              <a:t>       </a:t>
            </a:r>
            <a:r>
              <a:rPr lang="en-US" altLang="zh-TW" dirty="0" smtClean="0"/>
              <a:t>      item </a:t>
            </a:r>
            <a:r>
              <a:rPr lang="en-US" altLang="zh-TW" dirty="0"/>
              <a:t>needs.</a:t>
            </a:r>
          </a:p>
          <a:p>
            <a:pPr lvl="1"/>
            <a:r>
              <a:rPr lang="en-US" altLang="zh-TW" dirty="0"/>
              <a:t>3</a:t>
            </a:r>
            <a:r>
              <a:rPr lang="en-US" altLang="zh-TW" dirty="0" smtClean="0"/>
              <a:t>.(1) </a:t>
            </a:r>
            <a:r>
              <a:rPr lang="en-US" altLang="zh-TW" dirty="0"/>
              <a:t>Launch each E-test programs on client </a:t>
            </a:r>
          </a:p>
          <a:p>
            <a:pPr lvl="1">
              <a:buNone/>
            </a:pPr>
            <a:r>
              <a:rPr lang="en-US" altLang="zh-TW" dirty="0"/>
              <a:t>       </a:t>
            </a:r>
            <a:r>
              <a:rPr lang="en-US" altLang="zh-TW" dirty="0" smtClean="0"/>
              <a:t>      sides </a:t>
            </a:r>
            <a:r>
              <a:rPr lang="en-US" altLang="zh-TW" dirty="0"/>
              <a:t>and the server side</a:t>
            </a:r>
            <a:r>
              <a:rPr lang="en-US" altLang="zh-TW" dirty="0" smtClean="0"/>
              <a:t>.</a:t>
            </a:r>
          </a:p>
          <a:p>
            <a:pPr lvl="1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(2) Pipe and reorganize log.  </a:t>
            </a:r>
            <a:endParaRPr lang="en-US" altLang="zh-TW" dirty="0"/>
          </a:p>
          <a:p>
            <a:pPr lvl="1"/>
            <a:r>
              <a:rPr lang="en-US" altLang="zh-TW" dirty="0"/>
              <a:t>4</a:t>
            </a:r>
            <a:r>
              <a:rPr lang="en-US" altLang="zh-TW" dirty="0" smtClean="0"/>
              <a:t>. </a:t>
            </a:r>
            <a:r>
              <a:rPr lang="en-US" altLang="zh-TW" dirty="0"/>
              <a:t>Retrieve </a:t>
            </a:r>
            <a:r>
              <a:rPr lang="en-US" altLang="zh-TW" dirty="0" smtClean="0"/>
              <a:t>log from client-side </a:t>
            </a:r>
            <a:r>
              <a:rPr lang="en-US" altLang="zh-TW" dirty="0"/>
              <a:t>after </a:t>
            </a:r>
          </a:p>
          <a:p>
            <a:pPr lvl="1">
              <a:buNone/>
            </a:pPr>
            <a:r>
              <a:rPr lang="en-US" altLang="zh-TW" dirty="0"/>
              <a:t>       testing.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6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Architecture (before testing)</a:t>
            </a:r>
            <a:endParaRPr lang="zh-TW" altLang="en-US" dirty="0"/>
          </a:p>
        </p:txBody>
      </p:sp>
      <p:pic>
        <p:nvPicPr>
          <p:cNvPr id="4" name="Picture 3" descr="C:\Sean\MOXA\E-TEST items\e-test item\ac829ddeecc44c12987cab354ba6ae7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567" y="1336834"/>
            <a:ext cx="853535" cy="86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Sean\MOXA\E-TEST items\e-test item\in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34" y="2528073"/>
            <a:ext cx="981605" cy="98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群組 6"/>
          <p:cNvGrpSpPr/>
          <p:nvPr/>
        </p:nvGrpSpPr>
        <p:grpSpPr>
          <a:xfrm>
            <a:off x="804961" y="1050680"/>
            <a:ext cx="611878" cy="1171402"/>
            <a:chOff x="2666552" y="2260809"/>
            <a:chExt cx="882391" cy="1506160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66552" y="2260809"/>
              <a:ext cx="882391" cy="11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文字方塊 7"/>
            <p:cNvSpPr txBox="1"/>
            <p:nvPr/>
          </p:nvSpPr>
          <p:spPr>
            <a:xfrm>
              <a:off x="2751826" y="3459192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 smtClean="0"/>
                <a:t>config</a:t>
              </a:r>
              <a:endParaRPr lang="zh-TW" altLang="en-US" sz="1400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2208810" y="2183087"/>
            <a:ext cx="1674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ItemController.exe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4393" y="3431990"/>
            <a:ext cx="1330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parameters.ini</a:t>
            </a:r>
            <a:endParaRPr lang="zh-TW" altLang="en-US" sz="1400" dirty="0"/>
          </a:p>
        </p:txBody>
      </p:sp>
      <p:cxnSp>
        <p:nvCxnSpPr>
          <p:cNvPr id="19" name="肘形接點 18"/>
          <p:cNvCxnSpPr>
            <a:stCxn id="7" idx="3"/>
            <a:endCxn id="4" idx="1"/>
          </p:cNvCxnSpPr>
          <p:nvPr/>
        </p:nvCxnSpPr>
        <p:spPr>
          <a:xfrm>
            <a:off x="1416839" y="1512658"/>
            <a:ext cx="1153728" cy="255152"/>
          </a:xfrm>
          <a:prstGeom prst="bentConnector3">
            <a:avLst>
              <a:gd name="adj1" fmla="val 561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5" idx="3"/>
            <a:endCxn id="4" idx="1"/>
          </p:cNvCxnSpPr>
          <p:nvPr/>
        </p:nvCxnSpPr>
        <p:spPr>
          <a:xfrm flipV="1">
            <a:off x="1564039" y="1767810"/>
            <a:ext cx="1006528" cy="1251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98765" y="1021278"/>
            <a:ext cx="8324601" cy="27313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4857007" y="3821876"/>
            <a:ext cx="3964379" cy="25195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肘形接點 50"/>
          <p:cNvCxnSpPr>
            <a:stCxn id="9" idx="2"/>
            <a:endCxn id="3075" idx="1"/>
          </p:cNvCxnSpPr>
          <p:nvPr/>
        </p:nvCxnSpPr>
        <p:spPr>
          <a:xfrm rot="16200000" flipH="1">
            <a:off x="3439757" y="2097129"/>
            <a:ext cx="2349298" cy="3136768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493329" y="1163781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server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574475" y="3952503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client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24450" y="1389412"/>
            <a:ext cx="940638" cy="119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82790" y="4156364"/>
            <a:ext cx="1073036" cy="136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文字方塊 45"/>
          <p:cNvSpPr txBox="1"/>
          <p:nvPr/>
        </p:nvSpPr>
        <p:spPr>
          <a:xfrm>
            <a:off x="5876306" y="2608619"/>
            <a:ext cx="1674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Share folder</a:t>
            </a:r>
            <a:endParaRPr lang="zh-TW" altLang="en-US" sz="1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874331" y="5421103"/>
            <a:ext cx="1674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Share folder</a:t>
            </a:r>
            <a:endParaRPr lang="zh-TW" altLang="en-US" sz="1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731325" y="4950033"/>
            <a:ext cx="2088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</a:rPr>
              <a:t>remote control</a:t>
            </a:r>
          </a:p>
          <a:p>
            <a:pPr algn="ctr"/>
            <a:r>
              <a:rPr lang="en-US" altLang="zh-TW" sz="1400" dirty="0" smtClean="0">
                <a:solidFill>
                  <a:srgbClr val="C00000"/>
                </a:solidFill>
              </a:rPr>
              <a:t>(create folder, share)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肘形接點 50"/>
          <p:cNvCxnSpPr>
            <a:stCxn id="3075" idx="0"/>
            <a:endCxn id="46" idx="2"/>
          </p:cNvCxnSpPr>
          <p:nvPr/>
        </p:nvCxnSpPr>
        <p:spPr>
          <a:xfrm rot="16200000" flipV="1">
            <a:off x="6096429" y="3533485"/>
            <a:ext cx="1239968" cy="57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5080646" y="3131125"/>
            <a:ext cx="20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Retrieve data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152632" y="3018875"/>
            <a:ext cx="859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/>
              <a:t>Step 1</a:t>
            </a:r>
            <a:endParaRPr lang="zh-TW" altLang="en-US" sz="14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811900" y="3022380"/>
            <a:ext cx="859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/>
              <a:t>Step 2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34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Architecture(testing)</a:t>
            </a:r>
            <a:endParaRPr lang="zh-TW" altLang="en-US" dirty="0"/>
          </a:p>
        </p:txBody>
      </p:sp>
      <p:pic>
        <p:nvPicPr>
          <p:cNvPr id="4" name="Picture 3" descr="C:\Sean\MOXA\E-TEST items\e-test item\ac829ddeecc44c12987cab354ba6ae7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567" y="1336834"/>
            <a:ext cx="853535" cy="86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Sean\MOXA\E-TEST items\e-test item\in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34" y="2528073"/>
            <a:ext cx="981605" cy="98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群組 6"/>
          <p:cNvGrpSpPr/>
          <p:nvPr/>
        </p:nvGrpSpPr>
        <p:grpSpPr>
          <a:xfrm>
            <a:off x="804961" y="1050680"/>
            <a:ext cx="611878" cy="1171402"/>
            <a:chOff x="2666552" y="2260809"/>
            <a:chExt cx="882391" cy="1506160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66552" y="2260809"/>
              <a:ext cx="882391" cy="11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文字方塊 7"/>
            <p:cNvSpPr txBox="1"/>
            <p:nvPr/>
          </p:nvSpPr>
          <p:spPr>
            <a:xfrm>
              <a:off x="2751826" y="3459192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 smtClean="0"/>
                <a:t>config</a:t>
              </a:r>
              <a:endParaRPr lang="zh-TW" altLang="en-US" sz="1400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2208810" y="2183087"/>
            <a:ext cx="1674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ItemController.exe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4393" y="3431990"/>
            <a:ext cx="1330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parameters.ini</a:t>
            </a:r>
            <a:endParaRPr lang="zh-TW" altLang="en-US" sz="1400" dirty="0"/>
          </a:p>
        </p:txBody>
      </p:sp>
      <p:pic>
        <p:nvPicPr>
          <p:cNvPr id="11" name="Picture 2" descr="C:\Sean\MOXA\E-TEST items\e-test item\sql script settings_wa5_89I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829" y="1390555"/>
            <a:ext cx="759012" cy="7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5056913" y="2135590"/>
            <a:ext cx="1330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testItem.bat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112334" y="3283514"/>
            <a:ext cx="154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finalLog.ps1</a:t>
            </a:r>
            <a:endParaRPr lang="zh-TW" altLang="en-US" sz="1400" dirty="0"/>
          </a:p>
        </p:txBody>
      </p:sp>
      <p:pic>
        <p:nvPicPr>
          <p:cNvPr id="14" name="Picture 2" descr="C:\Sean\MOXA\E-TEST items\e-test item\sql script settings_wa5_89I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349" y="2516735"/>
            <a:ext cx="759012" cy="7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32667" y="2394550"/>
            <a:ext cx="8001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文字方塊 15"/>
          <p:cNvSpPr txBox="1"/>
          <p:nvPr/>
        </p:nvSpPr>
        <p:spPr>
          <a:xfrm>
            <a:off x="7418344" y="333468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finalLog.txt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406966" y="2275797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partialLog.txt</a:t>
            </a: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07435" y="1274304"/>
            <a:ext cx="8001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肘形接點 18"/>
          <p:cNvCxnSpPr>
            <a:stCxn id="7" idx="3"/>
            <a:endCxn id="4" idx="1"/>
          </p:cNvCxnSpPr>
          <p:nvPr/>
        </p:nvCxnSpPr>
        <p:spPr>
          <a:xfrm>
            <a:off x="1416839" y="1512658"/>
            <a:ext cx="1153728" cy="255152"/>
          </a:xfrm>
          <a:prstGeom prst="bentConnector3">
            <a:avLst>
              <a:gd name="adj1" fmla="val 561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5" idx="3"/>
            <a:endCxn id="4" idx="1"/>
          </p:cNvCxnSpPr>
          <p:nvPr/>
        </p:nvCxnSpPr>
        <p:spPr>
          <a:xfrm flipV="1">
            <a:off x="1564039" y="1767810"/>
            <a:ext cx="1006528" cy="1251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50"/>
          <p:cNvCxnSpPr>
            <a:stCxn id="4" idx="3"/>
            <a:endCxn id="11" idx="1"/>
          </p:cNvCxnSpPr>
          <p:nvPr/>
        </p:nvCxnSpPr>
        <p:spPr>
          <a:xfrm>
            <a:off x="3424102" y="1767810"/>
            <a:ext cx="1934727" cy="225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C:\Sean\MOXA\E-TEST items\e-test item\sql script settings_wa5_89I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227" y="3941771"/>
            <a:ext cx="759012" cy="7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字方塊 28"/>
          <p:cNvSpPr txBox="1"/>
          <p:nvPr/>
        </p:nvSpPr>
        <p:spPr>
          <a:xfrm>
            <a:off x="5019311" y="4686806"/>
            <a:ext cx="1330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testItem.bat</a:t>
            </a:r>
            <a:endParaRPr lang="zh-TW" altLang="en-US" sz="1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098480" y="5977234"/>
            <a:ext cx="154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finalLog.ps1</a:t>
            </a:r>
            <a:endParaRPr lang="zh-TW" altLang="en-US" sz="1400" dirty="0"/>
          </a:p>
        </p:txBody>
      </p:sp>
      <p:pic>
        <p:nvPicPr>
          <p:cNvPr id="31" name="Picture 2" descr="C:\Sean\MOXA\E-TEST items\e-test item\sql script settings_wa5_89I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622" y="5067951"/>
            <a:ext cx="759012" cy="7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44440" y="4945766"/>
            <a:ext cx="8001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文字方塊 32"/>
          <p:cNvSpPr txBox="1"/>
          <p:nvPr/>
        </p:nvSpPr>
        <p:spPr>
          <a:xfrm>
            <a:off x="7618242" y="589777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finalLog.txt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6511864" y="4827013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partialLog.txt</a:t>
            </a: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12333" y="3825520"/>
            <a:ext cx="8001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矩形 37"/>
          <p:cNvSpPr/>
          <p:nvPr/>
        </p:nvSpPr>
        <p:spPr>
          <a:xfrm>
            <a:off x="498765" y="1021278"/>
            <a:ext cx="8312726" cy="27313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4857007" y="3821876"/>
            <a:ext cx="3964379" cy="25195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肘形接點 50"/>
          <p:cNvCxnSpPr>
            <a:stCxn id="4" idx="3"/>
            <a:endCxn id="14" idx="1"/>
          </p:cNvCxnSpPr>
          <p:nvPr/>
        </p:nvCxnSpPr>
        <p:spPr>
          <a:xfrm>
            <a:off x="3424102" y="1767810"/>
            <a:ext cx="1885247" cy="112843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50"/>
          <p:cNvCxnSpPr>
            <a:stCxn id="9" idx="2"/>
            <a:endCxn id="28" idx="1"/>
          </p:cNvCxnSpPr>
          <p:nvPr/>
        </p:nvCxnSpPr>
        <p:spPr>
          <a:xfrm rot="16200000" flipH="1">
            <a:off x="3268418" y="2268467"/>
            <a:ext cx="1830413" cy="2275205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50"/>
          <p:cNvCxnSpPr>
            <a:stCxn id="9" idx="2"/>
            <a:endCxn id="31" idx="1"/>
          </p:cNvCxnSpPr>
          <p:nvPr/>
        </p:nvCxnSpPr>
        <p:spPr>
          <a:xfrm rot="16200000" flipH="1">
            <a:off x="2734026" y="2802860"/>
            <a:ext cx="2956593" cy="2332600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11" idx="3"/>
            <a:endCxn id="18" idx="1"/>
          </p:cNvCxnSpPr>
          <p:nvPr/>
        </p:nvCxnSpPr>
        <p:spPr>
          <a:xfrm>
            <a:off x="6117841" y="1770061"/>
            <a:ext cx="389594" cy="43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14" idx="3"/>
            <a:endCxn id="15" idx="1"/>
          </p:cNvCxnSpPr>
          <p:nvPr/>
        </p:nvCxnSpPr>
        <p:spPr>
          <a:xfrm flipV="1">
            <a:off x="6068361" y="2894613"/>
            <a:ext cx="1464306" cy="1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/>
          <p:cNvCxnSpPr>
            <a:stCxn id="28" idx="3"/>
            <a:endCxn id="35" idx="1"/>
          </p:cNvCxnSpPr>
          <p:nvPr/>
        </p:nvCxnSpPr>
        <p:spPr>
          <a:xfrm>
            <a:off x="6080239" y="4321277"/>
            <a:ext cx="532094" cy="43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31" idx="3"/>
            <a:endCxn id="32" idx="1"/>
          </p:cNvCxnSpPr>
          <p:nvPr/>
        </p:nvCxnSpPr>
        <p:spPr>
          <a:xfrm flipV="1">
            <a:off x="6137634" y="5445829"/>
            <a:ext cx="1606806" cy="1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3394363" y="1446813"/>
            <a:ext cx="175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</a:rPr>
              <a:t>remote control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905496" y="5494319"/>
            <a:ext cx="175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</a:rPr>
              <a:t>remote control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457704" y="1092530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server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574475" y="3952503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5253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Scene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A monitoring application scene</a:t>
            </a:r>
          </a:p>
          <a:p>
            <a:pPr lvl="1"/>
            <a:r>
              <a:rPr lang="en-US" altLang="zh-TW" sz="2400" dirty="0" smtClean="0"/>
              <a:t>The weather data from weather station must be showed on devices.</a:t>
            </a:r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4944"/>
            <a:ext cx="725328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11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Architecture (after testing)</a:t>
            </a:r>
            <a:endParaRPr lang="zh-TW" altLang="en-US" dirty="0"/>
          </a:p>
        </p:txBody>
      </p:sp>
      <p:pic>
        <p:nvPicPr>
          <p:cNvPr id="4" name="Picture 3" descr="C:\Sean\MOXA\E-TEST items\e-test item\ac829ddeecc44c12987cab354ba6ae7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567" y="1336834"/>
            <a:ext cx="853535" cy="86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Sean\MOXA\E-TEST items\e-test item\in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34" y="2528073"/>
            <a:ext cx="981605" cy="98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群組 6"/>
          <p:cNvGrpSpPr/>
          <p:nvPr/>
        </p:nvGrpSpPr>
        <p:grpSpPr>
          <a:xfrm>
            <a:off x="804961" y="1050680"/>
            <a:ext cx="611878" cy="1171402"/>
            <a:chOff x="2666552" y="2260809"/>
            <a:chExt cx="882391" cy="1506160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66552" y="2260809"/>
              <a:ext cx="882391" cy="11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文字方塊 7"/>
            <p:cNvSpPr txBox="1"/>
            <p:nvPr/>
          </p:nvSpPr>
          <p:spPr>
            <a:xfrm>
              <a:off x="2751826" y="3459192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 smtClean="0"/>
                <a:t>config</a:t>
              </a:r>
              <a:endParaRPr lang="zh-TW" altLang="en-US" sz="1400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2208810" y="2183087"/>
            <a:ext cx="1674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ItemController.exe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4393" y="3431990"/>
            <a:ext cx="1330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parameters.ini</a:t>
            </a:r>
            <a:endParaRPr lang="zh-TW" altLang="en-US" sz="1400" dirty="0"/>
          </a:p>
        </p:txBody>
      </p:sp>
      <p:cxnSp>
        <p:nvCxnSpPr>
          <p:cNvPr id="19" name="肘形接點 18"/>
          <p:cNvCxnSpPr>
            <a:stCxn id="7" idx="3"/>
            <a:endCxn id="4" idx="1"/>
          </p:cNvCxnSpPr>
          <p:nvPr/>
        </p:nvCxnSpPr>
        <p:spPr>
          <a:xfrm>
            <a:off x="1416839" y="1512658"/>
            <a:ext cx="1153728" cy="255152"/>
          </a:xfrm>
          <a:prstGeom prst="bentConnector3">
            <a:avLst>
              <a:gd name="adj1" fmla="val 561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5" idx="3"/>
            <a:endCxn id="4" idx="1"/>
          </p:cNvCxnSpPr>
          <p:nvPr/>
        </p:nvCxnSpPr>
        <p:spPr>
          <a:xfrm flipV="1">
            <a:off x="1564039" y="1767810"/>
            <a:ext cx="1006528" cy="1251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98765" y="1021278"/>
            <a:ext cx="8324601" cy="27313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4857007" y="3821876"/>
            <a:ext cx="3964379" cy="25195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7493329" y="1163781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server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574475" y="3952503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client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24450" y="1389412"/>
            <a:ext cx="940638" cy="119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82790" y="4156364"/>
            <a:ext cx="1073036" cy="136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文字方塊 45"/>
          <p:cNvSpPr txBox="1"/>
          <p:nvPr/>
        </p:nvSpPr>
        <p:spPr>
          <a:xfrm>
            <a:off x="5876306" y="2608619"/>
            <a:ext cx="1674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Share folder</a:t>
            </a:r>
            <a:endParaRPr lang="zh-TW" altLang="en-US" sz="1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874331" y="5421103"/>
            <a:ext cx="1674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Share folder</a:t>
            </a:r>
            <a:endParaRPr lang="zh-TW" altLang="en-US" sz="1400" dirty="0"/>
          </a:p>
        </p:txBody>
      </p:sp>
      <p:cxnSp>
        <p:nvCxnSpPr>
          <p:cNvPr id="51" name="肘形接點 50"/>
          <p:cNvCxnSpPr>
            <a:stCxn id="3075" idx="0"/>
            <a:endCxn id="46" idx="2"/>
          </p:cNvCxnSpPr>
          <p:nvPr/>
        </p:nvCxnSpPr>
        <p:spPr>
          <a:xfrm rot="16200000" flipV="1">
            <a:off x="6096429" y="3533485"/>
            <a:ext cx="1239968" cy="57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5080646" y="3131125"/>
            <a:ext cx="20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Send Log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</a:t>
            </a:r>
            <a:r>
              <a:rPr lang="en-US" altLang="zh-TW" dirty="0" smtClean="0"/>
              <a:t>Architecture(old)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9460" y="1452244"/>
            <a:ext cx="4823671" cy="49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587" y="1436913"/>
            <a:ext cx="2233198" cy="3991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79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Class diagram (old)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352339" cy="441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9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Advantage and Disadvantage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Advantage:</a:t>
            </a:r>
          </a:p>
          <a:p>
            <a:pPr lvl="1"/>
            <a:r>
              <a:rPr lang="en-US" altLang="zh-TW" dirty="0" smtClean="0"/>
              <a:t>Design is not complicated and easy to read</a:t>
            </a:r>
          </a:p>
          <a:p>
            <a:r>
              <a:rPr lang="en-US" altLang="zh-TW" dirty="0" smtClean="0"/>
              <a:t>Disadvantage:</a:t>
            </a:r>
          </a:p>
          <a:p>
            <a:pPr lvl="1"/>
            <a:r>
              <a:rPr lang="en-US" altLang="zh-TW" b="1" dirty="0"/>
              <a:t>1.Coding to concrete implement, not interfaces</a:t>
            </a:r>
            <a:r>
              <a:rPr lang="en-US" altLang="zh-TW" b="1" dirty="0" smtClean="0"/>
              <a:t>.</a:t>
            </a:r>
          </a:p>
          <a:p>
            <a:pPr lvl="1"/>
            <a:r>
              <a:rPr lang="en-US" altLang="zh-TW" b="1" dirty="0" smtClean="0"/>
              <a:t>2.It </a:t>
            </a:r>
            <a:r>
              <a:rPr lang="en-US" altLang="zh-TW" b="1" dirty="0"/>
              <a:t>has no way to add (or remove) </a:t>
            </a:r>
            <a:r>
              <a:rPr lang="en-US" altLang="zh-TW" b="1" dirty="0" smtClean="0"/>
              <a:t> servers, clients and observers </a:t>
            </a:r>
            <a:r>
              <a:rPr lang="en-US" altLang="zh-TW" b="1" dirty="0"/>
              <a:t>at run time.</a:t>
            </a:r>
          </a:p>
          <a:p>
            <a:pPr lvl="1"/>
            <a:r>
              <a:rPr lang="en-US" altLang="zh-TW" b="1" dirty="0" smtClean="0"/>
              <a:t>3. </a:t>
            </a:r>
            <a:r>
              <a:rPr lang="en-US" altLang="zh-TW" b="1" dirty="0"/>
              <a:t>The servers, clients and observers</a:t>
            </a:r>
            <a:r>
              <a:rPr lang="en-US" altLang="zh-TW" b="1" dirty="0" smtClean="0"/>
              <a:t> </a:t>
            </a:r>
            <a:r>
              <a:rPr lang="en-US" altLang="zh-TW" b="1" dirty="0"/>
              <a:t>don’t implement a common interface</a:t>
            </a:r>
            <a:r>
              <a:rPr lang="en-US" altLang="zh-TW" b="1" dirty="0" smtClean="0"/>
              <a:t>.</a:t>
            </a:r>
          </a:p>
          <a:p>
            <a:pPr lvl="1"/>
            <a:r>
              <a:rPr lang="en-US" altLang="zh-TW" dirty="0" smtClean="0"/>
              <a:t>4.Servers IP and clients IP must to be wrote again when they have to be used.</a:t>
            </a:r>
          </a:p>
          <a:p>
            <a:pPr lvl="1"/>
            <a:r>
              <a:rPr lang="en-US" altLang="zh-TW" dirty="0" smtClean="0"/>
              <a:t>5.There is no Observer’s role in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file and design architecture.</a:t>
            </a:r>
            <a:r>
              <a:rPr lang="en-US" altLang="zh-TW" b="1" dirty="0" smtClean="0"/>
              <a:t> 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718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</a:t>
            </a:r>
            <a:r>
              <a:rPr lang="en-US" altLang="zh-TW" dirty="0" smtClean="0"/>
              <a:t>Architecture(new)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1628800"/>
            <a:ext cx="2233198" cy="3991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395684"/>
            <a:ext cx="5051094" cy="520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419872" y="2132856"/>
            <a:ext cx="1656184" cy="22322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076056" y="3238237"/>
            <a:ext cx="36004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436096" y="306896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</a:rPr>
              <a:t>Subject Object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9872" y="4437112"/>
            <a:ext cx="1656184" cy="1512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066205" y="5157192"/>
            <a:ext cx="36004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426245" y="498791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</a:rPr>
              <a:t>Observer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6061484"/>
            <a:ext cx="1080120" cy="184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732240" y="6053100"/>
            <a:ext cx="1080120" cy="184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860032" y="6269124"/>
            <a:ext cx="576064" cy="184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508104" y="6269124"/>
            <a:ext cx="576064" cy="184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092552" y="6269124"/>
            <a:ext cx="855712" cy="184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92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858" y="3356992"/>
            <a:ext cx="1369394" cy="23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153" y="251753"/>
            <a:ext cx="1280343" cy="190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377" y="1440197"/>
            <a:ext cx="1802087" cy="138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Class diagram </a:t>
            </a:r>
            <a:r>
              <a:rPr lang="en-US" altLang="zh-TW" dirty="0" smtClean="0"/>
              <a:t>(new)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1260"/>
            <a:ext cx="1552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0441"/>
            <a:ext cx="1281714" cy="306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94340"/>
            <a:ext cx="1248211" cy="344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356427"/>
            <a:ext cx="1225722" cy="338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V="1">
            <a:off x="5148064" y="3257120"/>
            <a:ext cx="720080" cy="2438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6228184" y="3257119"/>
            <a:ext cx="792088" cy="24388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8271872" y="2146572"/>
            <a:ext cx="0" cy="13544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645802" y="1340768"/>
            <a:ext cx="10945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770771" y="98594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observer</a:t>
            </a:r>
            <a:endParaRPr lang="zh-TW" altLang="en-US" sz="1600" b="1" dirty="0"/>
          </a:p>
        </p:txBody>
      </p:sp>
      <p:cxnSp>
        <p:nvCxnSpPr>
          <p:cNvPr id="31" name="直線單箭頭接點 30"/>
          <p:cNvCxnSpPr/>
          <p:nvPr/>
        </p:nvCxnSpPr>
        <p:spPr>
          <a:xfrm flipH="1" flipV="1">
            <a:off x="6645802" y="3022213"/>
            <a:ext cx="1526598" cy="4787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7021858" y="282269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subject</a:t>
            </a:r>
            <a:endParaRPr lang="zh-TW" altLang="en-US" sz="1600" b="1" dirty="0"/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3477450" y="2146572"/>
            <a:ext cx="2102662" cy="1303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3203848" y="2564904"/>
            <a:ext cx="2448272" cy="17698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6251710" y="1916832"/>
            <a:ext cx="1776674" cy="81846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377" y="2966783"/>
            <a:ext cx="1802087" cy="151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8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Let’s checking the 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smtClean="0"/>
              <a:t>1. Implement 3 display elements that use weather data:</a:t>
            </a:r>
          </a:p>
          <a:p>
            <a:pPr lvl="1"/>
            <a:r>
              <a:rPr lang="en-US" altLang="zh-TW" dirty="0" smtClean="0"/>
              <a:t>Displays must be updated each time weather data has new measurement.</a:t>
            </a:r>
          </a:p>
          <a:p>
            <a:endParaRPr lang="en-US" altLang="zh-TW" dirty="0"/>
          </a:p>
          <a:p>
            <a:r>
              <a:rPr lang="en-US" altLang="zh-TW" b="1" dirty="0" smtClean="0"/>
              <a:t>2.Expandable:</a:t>
            </a:r>
          </a:p>
          <a:p>
            <a:pPr lvl="1"/>
            <a:r>
              <a:rPr lang="en-US" altLang="zh-TW" dirty="0" smtClean="0"/>
              <a:t>Other developers can create new custom display elements and users can add or remove as many display elements as they want to.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187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Taking a first implement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What’s difference between this implement and </a:t>
            </a:r>
            <a:r>
              <a:rPr lang="en-US" altLang="zh-TW" b="1" dirty="0" err="1" smtClean="0"/>
              <a:t>disign</a:t>
            </a:r>
            <a:r>
              <a:rPr lang="en-US" altLang="zh-TW" b="1" dirty="0" smtClean="0"/>
              <a:t> principle?</a:t>
            </a:r>
            <a:endParaRPr lang="zh-TW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30" y="2636912"/>
            <a:ext cx="7544238" cy="412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108" y="2852936"/>
            <a:ext cx="1963981" cy="272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115616" y="4941168"/>
            <a:ext cx="5976664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71601" y="692696"/>
            <a:ext cx="7666488" cy="1938992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1.Coding to concrete implement, not interfaces.</a:t>
            </a:r>
          </a:p>
          <a:p>
            <a:r>
              <a:rPr lang="en-US" altLang="zh-TW" sz="2000" b="1" dirty="0" smtClean="0"/>
              <a:t>2.For every new display element we need to alter code.</a:t>
            </a:r>
          </a:p>
          <a:p>
            <a:r>
              <a:rPr lang="en-US" altLang="zh-TW" sz="2000" b="1" dirty="0" smtClean="0"/>
              <a:t>3.It has no way to add (or remove) display elements at run time.</a:t>
            </a:r>
          </a:p>
          <a:p>
            <a:r>
              <a:rPr lang="en-US" altLang="zh-TW" sz="2000" b="1" dirty="0" smtClean="0"/>
              <a:t>4. The display elements don’t implement a common interface.</a:t>
            </a:r>
          </a:p>
          <a:p>
            <a:r>
              <a:rPr lang="en-US" altLang="zh-TW" sz="2000" b="1" dirty="0" smtClean="0"/>
              <a:t>5.Not encapsulated the part that changes.</a:t>
            </a:r>
          </a:p>
          <a:p>
            <a:r>
              <a:rPr lang="en-US" altLang="zh-TW" sz="2000" b="1" dirty="0" smtClean="0"/>
              <a:t>6. Violating encapsulation of the weather data class.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5069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So how to </a:t>
            </a:r>
            <a:r>
              <a:rPr lang="en-US" altLang="zh-TW" dirty="0" smtClean="0"/>
              <a:t>design better?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600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Observer pattern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Publishers + Subscribers</a:t>
            </a:r>
            <a:endParaRPr lang="zh-TW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16882"/>
            <a:ext cx="5768355" cy="40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5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Observer 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1484784"/>
            <a:ext cx="2912155" cy="50632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84783"/>
            <a:ext cx="2448694" cy="50632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51520" y="1517883"/>
            <a:ext cx="144016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1. </a:t>
            </a:r>
            <a:r>
              <a:rPr lang="en-US" altLang="zh-TW" sz="1600" dirty="0" smtClean="0"/>
              <a:t>An observer </a:t>
            </a:r>
            <a:r>
              <a:rPr lang="en-US" altLang="zh-TW" sz="1600" dirty="0" smtClean="0"/>
              <a:t>subscribe to subject object.</a:t>
            </a:r>
            <a:endParaRPr lang="zh-TW" altLang="en-US" sz="1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5421" y="4941168"/>
            <a:ext cx="144016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2</a:t>
            </a:r>
            <a:r>
              <a:rPr lang="en-US" altLang="zh-TW" sz="1600" dirty="0" smtClean="0"/>
              <a:t>. </a:t>
            </a:r>
            <a:r>
              <a:rPr lang="en-US" altLang="zh-TW" sz="1600" dirty="0" smtClean="0"/>
              <a:t>The subject </a:t>
            </a:r>
            <a:r>
              <a:rPr lang="en-US" altLang="zh-TW" sz="1600" dirty="0" smtClean="0"/>
              <a:t>object notify observers.</a:t>
            </a:r>
            <a:endParaRPr lang="zh-TW" altLang="en-US" sz="1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32040" y="4941168"/>
            <a:ext cx="144016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4. </a:t>
            </a:r>
            <a:r>
              <a:rPr lang="en-US" altLang="zh-TW" sz="1600" dirty="0" smtClean="0"/>
              <a:t>The subject </a:t>
            </a:r>
            <a:r>
              <a:rPr lang="en-US" altLang="zh-TW" sz="1600" dirty="0" smtClean="0"/>
              <a:t>object notify observers.</a:t>
            </a:r>
            <a:endParaRPr lang="zh-TW" altLang="en-US" sz="1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32040" y="1537018"/>
            <a:ext cx="144016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3. </a:t>
            </a:r>
            <a:r>
              <a:rPr lang="en-US" altLang="zh-TW" sz="1600" dirty="0" smtClean="0"/>
              <a:t>The subject </a:t>
            </a:r>
            <a:r>
              <a:rPr lang="en-US" altLang="zh-TW" sz="1600" dirty="0" smtClean="0"/>
              <a:t>object remove an observer.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21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diagram of Observer 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/>
          <a:lstStyle/>
          <a:p>
            <a:r>
              <a:rPr lang="en-US" altLang="zh-TW" b="1" dirty="0" smtClean="0"/>
              <a:t>Observer pattern define</a:t>
            </a:r>
          </a:p>
          <a:p>
            <a:pPr lvl="1"/>
            <a:r>
              <a:rPr lang="en-US" altLang="zh-TW" sz="2400" dirty="0"/>
              <a:t>A</a:t>
            </a:r>
            <a:r>
              <a:rPr lang="en-US" altLang="zh-TW" sz="2400" dirty="0" smtClean="0"/>
              <a:t> </a:t>
            </a:r>
            <a:r>
              <a:rPr lang="en-US" altLang="zh-TW" sz="2400" b="1" dirty="0" smtClean="0"/>
              <a:t>one-to-many dependency between objects </a:t>
            </a:r>
            <a:r>
              <a:rPr lang="en-US" altLang="zh-TW" sz="2400" dirty="0" smtClean="0"/>
              <a:t>so that when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one object changes state, all dependents are </a:t>
            </a:r>
            <a:r>
              <a:rPr lang="en-US" altLang="zh-TW" sz="2400" b="1" dirty="0" smtClean="0"/>
              <a:t>notified and updated automatically</a:t>
            </a:r>
            <a:r>
              <a:rPr lang="en-US" altLang="zh-TW" sz="2400" dirty="0" smtClean="0"/>
              <a:t>.</a:t>
            </a:r>
            <a:endParaRPr lang="zh-TW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271" y="3356992"/>
            <a:ext cx="4585829" cy="3384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of each interfaces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538272" cy="416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2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3301</TotalTime>
  <Words>570</Words>
  <Application>Microsoft Office PowerPoint</Application>
  <PresentationFormat>如螢幕大小 (4:3)</PresentationFormat>
  <Paragraphs>111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Developer Exchange Group</vt:lpstr>
      <vt:lpstr>Scene</vt:lpstr>
      <vt:lpstr>Let’s checking the requirements</vt:lpstr>
      <vt:lpstr>Taking a first implement</vt:lpstr>
      <vt:lpstr>So how to design better?</vt:lpstr>
      <vt:lpstr>Use Observer pattern</vt:lpstr>
      <vt:lpstr>About Observer pattern</vt:lpstr>
      <vt:lpstr>Class diagram of Observer pattern</vt:lpstr>
      <vt:lpstr>Example of each interfaces</vt:lpstr>
      <vt:lpstr>Example of subject object</vt:lpstr>
      <vt:lpstr>Example of Observers &amp; Display</vt:lpstr>
      <vt:lpstr>Example of main function</vt:lpstr>
      <vt:lpstr>Class diagram  (using Observer design pattern)</vt:lpstr>
      <vt:lpstr>Advantage of Observer pattern</vt:lpstr>
      <vt:lpstr>More</vt:lpstr>
      <vt:lpstr>Auto E-test items</vt:lpstr>
      <vt:lpstr>Auto E-test program</vt:lpstr>
      <vt:lpstr>Design Architecture (before testing)</vt:lpstr>
      <vt:lpstr>Design Architecture(testing)</vt:lpstr>
      <vt:lpstr>Design Architecture (after testing)</vt:lpstr>
      <vt:lpstr>Design Architecture(old)</vt:lpstr>
      <vt:lpstr>Class diagram (old)</vt:lpstr>
      <vt:lpstr>Advantage and Disadvantage</vt:lpstr>
      <vt:lpstr>Design Architecture(new)</vt:lpstr>
      <vt:lpstr>Class diagram (new)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Exchange Group</dc:title>
  <dc:creator>Apple</dc:creator>
  <cp:lastModifiedBy>Apple</cp:lastModifiedBy>
  <cp:revision>54</cp:revision>
  <dcterms:created xsi:type="dcterms:W3CDTF">2015-01-24T05:20:22Z</dcterms:created>
  <dcterms:modified xsi:type="dcterms:W3CDTF">2015-02-26T12:51:45Z</dcterms:modified>
</cp:coreProperties>
</file>