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E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48A87A34-81AB-432B-8DAE-1953F412C126}" type="datetimeFigureOut">
              <a:rPr lang="en-US" smtClean="0"/>
              <a:t>7/16/2023</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65054574"/>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48A87A34-81AB-432B-8DAE-1953F412C126}" type="datetimeFigureOut">
              <a:rPr lang="en-US" smtClean="0"/>
              <a:t>7/16/2023</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3296713"/>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48A87A34-81AB-432B-8DAE-1953F412C126}" type="datetimeFigureOut">
              <a:rPr lang="en-US" smtClean="0"/>
              <a:pPr/>
              <a:t>7/16/2023</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68294534"/>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48A87A34-81AB-432B-8DAE-1953F412C126}" type="datetimeFigureOut">
              <a:rPr lang="en-US" smtClean="0"/>
              <a:t>7/16/2023</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63217026"/>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48A87A34-81AB-432B-8DAE-1953F412C126}" type="datetimeFigureOut">
              <a:rPr lang="en-US" smtClean="0"/>
              <a:pPr/>
              <a:t>7/16/2023</a:t>
            </a:fld>
            <a:endParaRPr lang="en-US" dirty="0"/>
          </a:p>
        </p:txBody>
      </p:sp>
      <p:sp>
        <p:nvSpPr>
          <p:cNvPr id="5" name="Marcador de pie de página 4"/>
          <p:cNvSpPr>
            <a:spLocks noGrp="1"/>
          </p:cNvSpPr>
          <p:nvPr>
            <p:ph type="ftr" sz="quarter" idx="11"/>
          </p:nvPr>
        </p:nvSpPr>
        <p:spPr/>
        <p:txBody>
          <a:bodyPr/>
          <a:lstStyle/>
          <a:p>
            <a:endParaRPr lang="en-US" dirty="0"/>
          </a:p>
        </p:txBody>
      </p:sp>
      <p:sp>
        <p:nvSpPr>
          <p:cNvPr id="6" name="Marcador de número de diapositiva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830367577"/>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48A87A34-81AB-432B-8DAE-1953F412C126}" type="datetimeFigureOut">
              <a:rPr lang="en-US" smtClean="0"/>
              <a:t>7/16/2023</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577371697"/>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48A87A34-81AB-432B-8DAE-1953F412C126}" type="datetimeFigureOut">
              <a:rPr lang="en-US" smtClean="0"/>
              <a:t>7/16/2023</a:t>
            </a:fld>
            <a:endParaRPr lang="en-US" dirty="0"/>
          </a:p>
        </p:txBody>
      </p:sp>
      <p:sp>
        <p:nvSpPr>
          <p:cNvPr id="8" name="Marcador de pie de página 7"/>
          <p:cNvSpPr>
            <a:spLocks noGrp="1"/>
          </p:cNvSpPr>
          <p:nvPr>
            <p:ph type="ftr" sz="quarter" idx="11"/>
          </p:nvPr>
        </p:nvSpPr>
        <p:spPr/>
        <p:txBody>
          <a:bodyPr/>
          <a:lstStyle/>
          <a:p>
            <a:endParaRPr lang="en-US" dirty="0"/>
          </a:p>
        </p:txBody>
      </p:sp>
      <p:sp>
        <p:nvSpPr>
          <p:cNvPr id="9" name="Marcador de número de diapositiva 8"/>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758649741"/>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48A87A34-81AB-432B-8DAE-1953F412C126}" type="datetimeFigureOut">
              <a:rPr lang="en-US" smtClean="0"/>
              <a:t>7/16/2023</a:t>
            </a:fld>
            <a:endParaRPr lang="en-US" dirty="0"/>
          </a:p>
        </p:txBody>
      </p:sp>
      <p:sp>
        <p:nvSpPr>
          <p:cNvPr id="4" name="Marcador de pie de página 3"/>
          <p:cNvSpPr>
            <a:spLocks noGrp="1"/>
          </p:cNvSpPr>
          <p:nvPr>
            <p:ph type="ftr" sz="quarter" idx="11"/>
          </p:nvPr>
        </p:nvSpPr>
        <p:spPr/>
        <p:txBody>
          <a:bodyPr/>
          <a:lstStyle/>
          <a:p>
            <a:endParaRPr lang="en-US" dirty="0"/>
          </a:p>
        </p:txBody>
      </p:sp>
      <p:sp>
        <p:nvSpPr>
          <p:cNvPr id="5" name="Marcador de número de diapositiva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453604698"/>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8A87A34-81AB-432B-8DAE-1953F412C126}" type="datetimeFigureOut">
              <a:rPr lang="en-US" smtClean="0"/>
              <a:t>7/16/2023</a:t>
            </a:fld>
            <a:endParaRPr lang="en-US" dirty="0"/>
          </a:p>
        </p:txBody>
      </p:sp>
      <p:sp>
        <p:nvSpPr>
          <p:cNvPr id="3" name="Marcador de pie de página 2"/>
          <p:cNvSpPr>
            <a:spLocks noGrp="1"/>
          </p:cNvSpPr>
          <p:nvPr>
            <p:ph type="ftr" sz="quarter" idx="11"/>
          </p:nvPr>
        </p:nvSpPr>
        <p:spPr/>
        <p:txBody>
          <a:bodyPr/>
          <a:lstStyle/>
          <a:p>
            <a:endParaRPr lang="en-US" dirty="0"/>
          </a:p>
        </p:txBody>
      </p:sp>
      <p:sp>
        <p:nvSpPr>
          <p:cNvPr id="4" name="Marcador de número de diapositiva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208421144"/>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8A87A34-81AB-432B-8DAE-1953F412C126}" type="datetimeFigureOut">
              <a:rPr lang="en-US" smtClean="0"/>
              <a:t>7/16/2023</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08078674"/>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8A87A34-81AB-432B-8DAE-1953F412C126}" type="datetimeFigureOut">
              <a:rPr lang="en-US" smtClean="0"/>
              <a:t>7/16/2023</a:t>
            </a:fld>
            <a:endParaRPr lang="en-US" dirty="0"/>
          </a:p>
        </p:txBody>
      </p:sp>
      <p:sp>
        <p:nvSpPr>
          <p:cNvPr id="6" name="Marcador de pie de página 5"/>
          <p:cNvSpPr>
            <a:spLocks noGrp="1"/>
          </p:cNvSpPr>
          <p:nvPr>
            <p:ph type="ftr" sz="quarter" idx="11"/>
          </p:nvPr>
        </p:nvSpPr>
        <p:spPr/>
        <p:txBody>
          <a:bodyPr/>
          <a:lstStyle/>
          <a:p>
            <a:endParaRPr lang="en-US" dirty="0"/>
          </a:p>
        </p:txBody>
      </p:sp>
      <p:sp>
        <p:nvSpPr>
          <p:cNvPr id="7" name="Marcador de número de diapositiva 6"/>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130072663"/>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7/16/2023</a:t>
            </a:fld>
            <a:endParaRPr lang="en-US"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2284209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6" name="Rectángulo 5"/>
          <p:cNvSpPr/>
          <p:nvPr/>
        </p:nvSpPr>
        <p:spPr>
          <a:xfrm>
            <a:off x="3060700" y="2749034"/>
            <a:ext cx="5892801" cy="1323439"/>
          </a:xfrm>
          <a:prstGeom prst="rect">
            <a:avLst/>
          </a:prstGeom>
        </p:spPr>
        <p:txBody>
          <a:bodyPr wrap="square">
            <a:spAutoFit/>
          </a:bodyPr>
          <a:lstStyle/>
          <a:p>
            <a:pPr algn="ctr"/>
            <a:r>
              <a:rPr lang="en-US" sz="4000" dirty="0" smtClean="0">
                <a:solidFill>
                  <a:schemeClr val="bg1"/>
                </a:solidFill>
                <a:latin typeface="Bahnschrift SemiBold SemiConden" panose="020B0502040204020203" pitchFamily="34" charset="0"/>
              </a:rPr>
              <a:t>SOME INTERESTING RECURSIVE APPLICATIONS</a:t>
            </a:r>
            <a:endParaRPr lang="en-US" sz="4000" dirty="0">
              <a:solidFill>
                <a:schemeClr val="bg1"/>
              </a:solidFill>
              <a:latin typeface="Bahnschrift SemiBold SemiConden" panose="020B0502040204020203" pitchFamily="34" charset="0"/>
            </a:endParaRPr>
          </a:p>
        </p:txBody>
      </p:sp>
    </p:spTree>
    <p:extLst>
      <p:ext uri="{BB962C8B-B14F-4D97-AF65-F5344CB8AC3E}">
        <p14:creationId xmlns:p14="http://schemas.microsoft.com/office/powerpoint/2010/main" val="729569795"/>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E2A"/>
        </a:solidFill>
        <a:effectLst/>
      </p:bgPr>
    </p:bg>
    <p:spTree>
      <p:nvGrpSpPr>
        <p:cNvPr id="1" name=""/>
        <p:cNvGrpSpPr/>
        <p:nvPr/>
      </p:nvGrpSpPr>
      <p:grpSpPr>
        <a:xfrm>
          <a:off x="0" y="0"/>
          <a:ext cx="0" cy="0"/>
          <a:chOff x="0" y="0"/>
          <a:chExt cx="0" cy="0"/>
        </a:xfrm>
      </p:grpSpPr>
      <p:sp>
        <p:nvSpPr>
          <p:cNvPr id="6" name="Rectángulo 5"/>
          <p:cNvSpPr/>
          <p:nvPr/>
        </p:nvSpPr>
        <p:spPr>
          <a:xfrm>
            <a:off x="649486" y="2302103"/>
            <a:ext cx="10963364" cy="3046988"/>
          </a:xfrm>
          <a:prstGeom prst="rect">
            <a:avLst/>
          </a:prstGeom>
        </p:spPr>
        <p:txBody>
          <a:bodyPr wrap="square">
            <a:spAutoFit/>
          </a:bodyPr>
          <a:lstStyle/>
          <a:p>
            <a:pPr algn="just"/>
            <a:endParaRPr lang="es-ES" sz="2400" dirty="0">
              <a:solidFill>
                <a:schemeClr val="bg1">
                  <a:lumMod val="95000"/>
                </a:schemeClr>
              </a:solidFill>
            </a:endParaRPr>
          </a:p>
          <a:p>
            <a:pPr algn="just"/>
            <a:r>
              <a:rPr lang="es-ES" sz="2400" dirty="0">
                <a:solidFill>
                  <a:schemeClr val="bg1">
                    <a:lumMod val="95000"/>
                  </a:schemeClr>
                </a:solidFill>
              </a:rPr>
              <a:t>En el ejemplo anterior, el algoritmo comienza con un peso de 11 kg. Ahora deseas que los elementos restantes sumen 9 kg (20 menos 11). De estos, comienzas con 8, que es demasiado pequeño. Ahora deseas que los elementos restantes sumen 1 kg (9 menos 8). Comienzas con 7, pero eso es mayor que 1, así que pruebas con 6 y luego con 5, los cuales también son demasiado grandes. Te has quedado sin elementos, por lo que sabes que cualquier combinación que incluya 8 no sumará 9. Luego, pruebas con 7, por lo que ahora buscas un objetivo de 2 kg (9 menos 7).</a:t>
            </a:r>
            <a:endParaRPr lang="en-US" sz="2400" dirty="0">
              <a:solidFill>
                <a:schemeClr val="bg1">
                  <a:lumMod val="95000"/>
                </a:schemeClr>
              </a:solidFill>
            </a:endParaRPr>
          </a:p>
        </p:txBody>
      </p:sp>
      <p:sp>
        <p:nvSpPr>
          <p:cNvPr id="2" name="Rectángulo 1"/>
          <p:cNvSpPr/>
          <p:nvPr/>
        </p:nvSpPr>
        <p:spPr>
          <a:xfrm>
            <a:off x="318867" y="615853"/>
            <a:ext cx="11624603" cy="830997"/>
          </a:xfrm>
          <a:prstGeom prst="rect">
            <a:avLst/>
          </a:prstGeom>
          <a:solidFill>
            <a:schemeClr val="accent6">
              <a:lumMod val="75000"/>
            </a:schemeClr>
          </a:solidFill>
        </p:spPr>
        <p:txBody>
          <a:bodyPr wrap="square">
            <a:spAutoFit/>
          </a:bodyPr>
          <a:lstStyle/>
          <a:p>
            <a:pPr algn="ctr"/>
            <a:r>
              <a:rPr lang="es-ES" sz="2400" dirty="0" smtClean="0">
                <a:solidFill>
                  <a:schemeClr val="bg1">
                    <a:lumMod val="95000"/>
                  </a:schemeClr>
                </a:solidFill>
              </a:rPr>
              <a:t>Deseas que la mochila pese exactamente 20 kilogramos Y tienes cinco elementos, con pesos de 11, 8, 7, 6 Y 5 kilogramos</a:t>
            </a:r>
            <a:endParaRPr lang="en-US" sz="2400" dirty="0"/>
          </a:p>
        </p:txBody>
      </p:sp>
    </p:spTree>
    <p:extLst>
      <p:ext uri="{BB962C8B-B14F-4D97-AF65-F5344CB8AC3E}">
        <p14:creationId xmlns:p14="http://schemas.microsoft.com/office/powerpoint/2010/main" val="3424450718"/>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E2A"/>
        </a:solidFill>
        <a:effectLst/>
      </p:bgPr>
    </p:bg>
    <p:spTree>
      <p:nvGrpSpPr>
        <p:cNvPr id="1" name=""/>
        <p:cNvGrpSpPr/>
        <p:nvPr/>
      </p:nvGrpSpPr>
      <p:grpSpPr>
        <a:xfrm>
          <a:off x="0" y="0"/>
          <a:ext cx="0" cy="0"/>
          <a:chOff x="0" y="0"/>
          <a:chExt cx="0" cy="0"/>
        </a:xfrm>
      </p:grpSpPr>
      <p:pic>
        <p:nvPicPr>
          <p:cNvPr id="3" name="Imagen 2"/>
          <p:cNvPicPr>
            <a:picLocks noChangeAspect="1"/>
          </p:cNvPicPr>
          <p:nvPr/>
        </p:nvPicPr>
        <p:blipFill rotWithShape="1">
          <a:blip r:embed="rId2"/>
          <a:srcRect l="35368" t="24423" r="23005" b="15961"/>
          <a:stretch/>
        </p:blipFill>
        <p:spPr>
          <a:xfrm>
            <a:off x="4628270" y="478301"/>
            <a:ext cx="7357403" cy="5924144"/>
          </a:xfrm>
          <a:prstGeom prst="rect">
            <a:avLst/>
          </a:prstGeom>
        </p:spPr>
      </p:pic>
      <p:sp>
        <p:nvSpPr>
          <p:cNvPr id="4" name="Rectángulo 3"/>
          <p:cNvSpPr/>
          <p:nvPr/>
        </p:nvSpPr>
        <p:spPr>
          <a:xfrm>
            <a:off x="192258" y="2563210"/>
            <a:ext cx="4323471" cy="1754326"/>
          </a:xfrm>
          <a:prstGeom prst="rect">
            <a:avLst/>
          </a:prstGeom>
        </p:spPr>
        <p:txBody>
          <a:bodyPr wrap="square">
            <a:spAutoFit/>
          </a:bodyPr>
          <a:lstStyle/>
          <a:p>
            <a:pPr algn="just"/>
            <a:r>
              <a:rPr lang="en-US" dirty="0">
                <a:solidFill>
                  <a:schemeClr val="bg1">
                    <a:lumMod val="95000"/>
                  </a:schemeClr>
                </a:solidFill>
              </a:rPr>
              <a:t>Como </a:t>
            </a:r>
            <a:r>
              <a:rPr lang="en-US" dirty="0" err="1">
                <a:solidFill>
                  <a:schemeClr val="bg1">
                    <a:lumMod val="95000"/>
                  </a:schemeClr>
                </a:solidFill>
              </a:rPr>
              <a:t>puede</a:t>
            </a:r>
            <a:r>
              <a:rPr lang="en-US" dirty="0">
                <a:solidFill>
                  <a:schemeClr val="bg1">
                    <a:lumMod val="95000"/>
                  </a:schemeClr>
                </a:solidFill>
              </a:rPr>
              <a:t> </a:t>
            </a:r>
            <a:r>
              <a:rPr lang="en-US" dirty="0" err="1">
                <a:solidFill>
                  <a:schemeClr val="bg1">
                    <a:lumMod val="95000"/>
                  </a:schemeClr>
                </a:solidFill>
              </a:rPr>
              <a:t>reconocer</a:t>
            </a:r>
            <a:r>
              <a:rPr lang="en-US" dirty="0">
                <a:solidFill>
                  <a:schemeClr val="bg1">
                    <a:lumMod val="95000"/>
                  </a:schemeClr>
                </a:solidFill>
              </a:rPr>
              <a:t>, </a:t>
            </a:r>
            <a:r>
              <a:rPr lang="en-US" dirty="0" err="1">
                <a:solidFill>
                  <a:schemeClr val="bg1">
                    <a:lumMod val="95000"/>
                  </a:schemeClr>
                </a:solidFill>
              </a:rPr>
              <a:t>una</a:t>
            </a:r>
            <a:r>
              <a:rPr lang="en-US" dirty="0">
                <a:solidFill>
                  <a:schemeClr val="bg1">
                    <a:lumMod val="95000"/>
                  </a:schemeClr>
                </a:solidFill>
              </a:rPr>
              <a:t> </a:t>
            </a:r>
            <a:r>
              <a:rPr lang="en-US" dirty="0" err="1">
                <a:solidFill>
                  <a:schemeClr val="bg1">
                    <a:lumMod val="95000"/>
                  </a:schemeClr>
                </a:solidFill>
              </a:rPr>
              <a:t>rutina</a:t>
            </a:r>
            <a:r>
              <a:rPr lang="en-US" dirty="0">
                <a:solidFill>
                  <a:schemeClr val="bg1">
                    <a:lumMod val="95000"/>
                  </a:schemeClr>
                </a:solidFill>
              </a:rPr>
              <a:t> </a:t>
            </a:r>
            <a:r>
              <a:rPr lang="en-US" dirty="0" err="1">
                <a:solidFill>
                  <a:schemeClr val="bg1">
                    <a:lumMod val="95000"/>
                  </a:schemeClr>
                </a:solidFill>
              </a:rPr>
              <a:t>recursiva</a:t>
            </a:r>
            <a:r>
              <a:rPr lang="en-US" dirty="0">
                <a:solidFill>
                  <a:schemeClr val="bg1">
                    <a:lumMod val="95000"/>
                  </a:schemeClr>
                </a:solidFill>
              </a:rPr>
              <a:t> </a:t>
            </a:r>
            <a:r>
              <a:rPr lang="en-US" dirty="0" err="1">
                <a:solidFill>
                  <a:schemeClr val="bg1">
                    <a:lumMod val="95000"/>
                  </a:schemeClr>
                </a:solidFill>
              </a:rPr>
              <a:t>puede</a:t>
            </a:r>
            <a:r>
              <a:rPr lang="en-US" dirty="0">
                <a:solidFill>
                  <a:schemeClr val="bg1">
                    <a:lumMod val="95000"/>
                  </a:schemeClr>
                </a:solidFill>
              </a:rPr>
              <a:t> </a:t>
            </a:r>
            <a:r>
              <a:rPr lang="en-US" dirty="0" err="1">
                <a:solidFill>
                  <a:schemeClr val="bg1">
                    <a:lumMod val="95000"/>
                  </a:schemeClr>
                </a:solidFill>
              </a:rPr>
              <a:t>elegir</a:t>
            </a:r>
            <a:r>
              <a:rPr lang="en-US" dirty="0">
                <a:solidFill>
                  <a:schemeClr val="bg1">
                    <a:lumMod val="95000"/>
                  </a:schemeClr>
                </a:solidFill>
              </a:rPr>
              <a:t> el primer </a:t>
            </a:r>
            <a:r>
              <a:rPr lang="en-US" dirty="0" err="1">
                <a:solidFill>
                  <a:schemeClr val="bg1">
                    <a:lumMod val="95000"/>
                  </a:schemeClr>
                </a:solidFill>
              </a:rPr>
              <a:t>elemento</a:t>
            </a:r>
            <a:r>
              <a:rPr lang="en-US" dirty="0">
                <a:solidFill>
                  <a:schemeClr val="bg1">
                    <a:lumMod val="95000"/>
                  </a:schemeClr>
                </a:solidFill>
              </a:rPr>
              <a:t> y, </a:t>
            </a:r>
            <a:r>
              <a:rPr lang="en-US" dirty="0" err="1">
                <a:solidFill>
                  <a:schemeClr val="bg1">
                    <a:lumMod val="95000"/>
                  </a:schemeClr>
                </a:solidFill>
              </a:rPr>
              <a:t>si</a:t>
            </a:r>
            <a:r>
              <a:rPr lang="en-US" dirty="0">
                <a:solidFill>
                  <a:schemeClr val="bg1">
                    <a:lumMod val="95000"/>
                  </a:schemeClr>
                </a:solidFill>
              </a:rPr>
              <a:t> </a:t>
            </a:r>
            <a:r>
              <a:rPr lang="en-US" dirty="0" smtClean="0">
                <a:solidFill>
                  <a:schemeClr val="bg1">
                    <a:lumMod val="95000"/>
                  </a:schemeClr>
                </a:solidFill>
              </a:rPr>
              <a:t>el </a:t>
            </a:r>
            <a:r>
              <a:rPr lang="en-US" dirty="0" err="1" smtClean="0">
                <a:solidFill>
                  <a:schemeClr val="bg1">
                    <a:lumMod val="95000"/>
                  </a:schemeClr>
                </a:solidFill>
              </a:rPr>
              <a:t>elemento</a:t>
            </a:r>
            <a:r>
              <a:rPr lang="en-US" dirty="0" smtClean="0">
                <a:solidFill>
                  <a:schemeClr val="bg1">
                    <a:lumMod val="95000"/>
                  </a:schemeClr>
                </a:solidFill>
              </a:rPr>
              <a:t> </a:t>
            </a:r>
            <a:r>
              <a:rPr lang="en-US" dirty="0" err="1">
                <a:solidFill>
                  <a:schemeClr val="bg1">
                    <a:lumMod val="95000"/>
                  </a:schemeClr>
                </a:solidFill>
              </a:rPr>
              <a:t>es</a:t>
            </a:r>
            <a:r>
              <a:rPr lang="en-US" dirty="0">
                <a:solidFill>
                  <a:schemeClr val="bg1">
                    <a:lumMod val="95000"/>
                  </a:schemeClr>
                </a:solidFill>
              </a:rPr>
              <a:t> </a:t>
            </a:r>
            <a:r>
              <a:rPr lang="en-US" dirty="0" err="1">
                <a:solidFill>
                  <a:schemeClr val="bg1">
                    <a:lumMod val="95000"/>
                  </a:schemeClr>
                </a:solidFill>
              </a:rPr>
              <a:t>menor</a:t>
            </a:r>
            <a:r>
              <a:rPr lang="en-US" dirty="0">
                <a:solidFill>
                  <a:schemeClr val="bg1">
                    <a:lumMod val="95000"/>
                  </a:schemeClr>
                </a:solidFill>
              </a:rPr>
              <a:t> que el objetivo, la </a:t>
            </a:r>
            <a:r>
              <a:rPr lang="en-US" dirty="0" err="1">
                <a:solidFill>
                  <a:schemeClr val="bg1">
                    <a:lumMod val="95000"/>
                  </a:schemeClr>
                </a:solidFill>
              </a:rPr>
              <a:t>rutina</a:t>
            </a:r>
            <a:r>
              <a:rPr lang="en-US" dirty="0">
                <a:solidFill>
                  <a:schemeClr val="bg1">
                    <a:lumMod val="95000"/>
                  </a:schemeClr>
                </a:solidFill>
              </a:rPr>
              <a:t> </a:t>
            </a:r>
            <a:r>
              <a:rPr lang="en-US" dirty="0" err="1">
                <a:solidFill>
                  <a:schemeClr val="bg1">
                    <a:lumMod val="95000"/>
                  </a:schemeClr>
                </a:solidFill>
              </a:rPr>
              <a:t>puede</a:t>
            </a:r>
            <a:r>
              <a:rPr lang="en-US" dirty="0">
                <a:solidFill>
                  <a:schemeClr val="bg1">
                    <a:lumMod val="95000"/>
                  </a:schemeClr>
                </a:solidFill>
              </a:rPr>
              <a:t> </a:t>
            </a:r>
            <a:r>
              <a:rPr lang="en-US" dirty="0" err="1">
                <a:solidFill>
                  <a:schemeClr val="bg1">
                    <a:lumMod val="95000"/>
                  </a:schemeClr>
                </a:solidFill>
              </a:rPr>
              <a:t>llamarse</a:t>
            </a:r>
            <a:r>
              <a:rPr lang="en-US" dirty="0">
                <a:solidFill>
                  <a:schemeClr val="bg1">
                    <a:lumMod val="95000"/>
                  </a:schemeClr>
                </a:solidFill>
              </a:rPr>
              <a:t> a </a:t>
            </a:r>
            <a:r>
              <a:rPr lang="en-US" dirty="0" err="1">
                <a:solidFill>
                  <a:schemeClr val="bg1">
                    <a:lumMod val="95000"/>
                  </a:schemeClr>
                </a:solidFill>
              </a:rPr>
              <a:t>sí</a:t>
            </a:r>
            <a:r>
              <a:rPr lang="en-US" dirty="0">
                <a:solidFill>
                  <a:schemeClr val="bg1">
                    <a:lumMod val="95000"/>
                  </a:schemeClr>
                </a:solidFill>
              </a:rPr>
              <a:t> </a:t>
            </a:r>
            <a:r>
              <a:rPr lang="en-US" dirty="0" err="1">
                <a:solidFill>
                  <a:schemeClr val="bg1">
                    <a:lumMod val="95000"/>
                  </a:schemeClr>
                </a:solidFill>
              </a:rPr>
              <a:t>misma</a:t>
            </a:r>
            <a:r>
              <a:rPr lang="en-US" dirty="0">
                <a:solidFill>
                  <a:schemeClr val="bg1">
                    <a:lumMod val="95000"/>
                  </a:schemeClr>
                </a:solidFill>
              </a:rPr>
              <a:t> con un </a:t>
            </a:r>
            <a:r>
              <a:rPr lang="en-US" dirty="0" err="1">
                <a:solidFill>
                  <a:schemeClr val="bg1">
                    <a:lumMod val="95000"/>
                  </a:schemeClr>
                </a:solidFill>
              </a:rPr>
              <a:t>nuevo</a:t>
            </a:r>
            <a:r>
              <a:rPr lang="en-US" dirty="0">
                <a:solidFill>
                  <a:schemeClr val="bg1">
                    <a:lumMod val="95000"/>
                  </a:schemeClr>
                </a:solidFill>
              </a:rPr>
              <a:t> objetivo </a:t>
            </a:r>
            <a:r>
              <a:rPr lang="en-US" dirty="0" smtClean="0">
                <a:solidFill>
                  <a:schemeClr val="bg1">
                    <a:lumMod val="95000"/>
                  </a:schemeClr>
                </a:solidFill>
              </a:rPr>
              <a:t>para </a:t>
            </a:r>
            <a:r>
              <a:rPr lang="en-US" dirty="0" err="1" smtClean="0">
                <a:solidFill>
                  <a:schemeClr val="bg1">
                    <a:lumMod val="95000"/>
                  </a:schemeClr>
                </a:solidFill>
              </a:rPr>
              <a:t>investigar</a:t>
            </a:r>
            <a:r>
              <a:rPr lang="en-US" dirty="0" smtClean="0">
                <a:solidFill>
                  <a:schemeClr val="bg1">
                    <a:lumMod val="95000"/>
                  </a:schemeClr>
                </a:solidFill>
              </a:rPr>
              <a:t> </a:t>
            </a:r>
            <a:r>
              <a:rPr lang="en-US" dirty="0">
                <a:solidFill>
                  <a:schemeClr val="bg1">
                    <a:lumMod val="95000"/>
                  </a:schemeClr>
                </a:solidFill>
              </a:rPr>
              <a:t>las </a:t>
            </a:r>
            <a:r>
              <a:rPr lang="en-US" dirty="0" err="1">
                <a:solidFill>
                  <a:schemeClr val="bg1">
                    <a:lumMod val="95000"/>
                  </a:schemeClr>
                </a:solidFill>
              </a:rPr>
              <a:t>sumas</a:t>
            </a:r>
            <a:r>
              <a:rPr lang="en-US" dirty="0">
                <a:solidFill>
                  <a:schemeClr val="bg1">
                    <a:lumMod val="95000"/>
                  </a:schemeClr>
                </a:solidFill>
              </a:rPr>
              <a:t> de </a:t>
            </a:r>
            <a:r>
              <a:rPr lang="en-US" dirty="0" err="1">
                <a:solidFill>
                  <a:schemeClr val="bg1">
                    <a:lumMod val="95000"/>
                  </a:schemeClr>
                </a:solidFill>
              </a:rPr>
              <a:t>todos</a:t>
            </a:r>
            <a:r>
              <a:rPr lang="en-US" dirty="0">
                <a:solidFill>
                  <a:schemeClr val="bg1">
                    <a:lumMod val="95000"/>
                  </a:schemeClr>
                </a:solidFill>
              </a:rPr>
              <a:t> </a:t>
            </a:r>
            <a:r>
              <a:rPr lang="en-US" dirty="0" err="1">
                <a:solidFill>
                  <a:schemeClr val="bg1">
                    <a:lumMod val="95000"/>
                  </a:schemeClr>
                </a:solidFill>
              </a:rPr>
              <a:t>los</a:t>
            </a:r>
            <a:r>
              <a:rPr lang="en-US" dirty="0">
                <a:solidFill>
                  <a:schemeClr val="bg1">
                    <a:lumMod val="95000"/>
                  </a:schemeClr>
                </a:solidFill>
              </a:rPr>
              <a:t> </a:t>
            </a:r>
            <a:r>
              <a:rPr lang="en-US" dirty="0" err="1">
                <a:solidFill>
                  <a:schemeClr val="bg1">
                    <a:lumMod val="95000"/>
                  </a:schemeClr>
                </a:solidFill>
              </a:rPr>
              <a:t>elementos</a:t>
            </a:r>
            <a:r>
              <a:rPr lang="en-US" dirty="0">
                <a:solidFill>
                  <a:schemeClr val="bg1">
                    <a:lumMod val="95000"/>
                  </a:schemeClr>
                </a:solidFill>
              </a:rPr>
              <a:t> </a:t>
            </a:r>
            <a:r>
              <a:rPr lang="en-US" dirty="0" err="1">
                <a:solidFill>
                  <a:schemeClr val="bg1">
                    <a:lumMod val="95000"/>
                  </a:schemeClr>
                </a:solidFill>
              </a:rPr>
              <a:t>restantes</a:t>
            </a:r>
            <a:r>
              <a:rPr lang="en-US" dirty="0">
                <a:solidFill>
                  <a:schemeClr val="bg1">
                    <a:lumMod val="95000"/>
                  </a:schemeClr>
                </a:solidFill>
              </a:rPr>
              <a:t>.</a:t>
            </a:r>
          </a:p>
        </p:txBody>
      </p:sp>
    </p:spTree>
    <p:extLst>
      <p:ext uri="{BB962C8B-B14F-4D97-AF65-F5344CB8AC3E}">
        <p14:creationId xmlns:p14="http://schemas.microsoft.com/office/powerpoint/2010/main" val="6595202"/>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E2A"/>
        </a:solidFill>
        <a:effectLst/>
      </p:bgPr>
    </p:bg>
    <p:spTree>
      <p:nvGrpSpPr>
        <p:cNvPr id="1" name=""/>
        <p:cNvGrpSpPr/>
        <p:nvPr/>
      </p:nvGrpSpPr>
      <p:grpSpPr>
        <a:xfrm>
          <a:off x="0" y="0"/>
          <a:ext cx="0" cy="0"/>
          <a:chOff x="0" y="0"/>
          <a:chExt cx="0" cy="0"/>
        </a:xfrm>
      </p:grpSpPr>
      <p:sp>
        <p:nvSpPr>
          <p:cNvPr id="3" name="Rectángulo 2"/>
          <p:cNvSpPr/>
          <p:nvPr/>
        </p:nvSpPr>
        <p:spPr>
          <a:xfrm>
            <a:off x="1186814" y="510071"/>
            <a:ext cx="9757850" cy="769441"/>
          </a:xfrm>
          <a:prstGeom prst="rect">
            <a:avLst/>
          </a:prstGeom>
        </p:spPr>
        <p:txBody>
          <a:bodyPr wrap="square">
            <a:spAutoFit/>
          </a:bodyPr>
          <a:lstStyle/>
          <a:p>
            <a:pPr algn="ctr"/>
            <a:r>
              <a:rPr lang="en-US" sz="4400" b="1" dirty="0">
                <a:ln>
                  <a:solidFill>
                    <a:schemeClr val="accent2">
                      <a:lumMod val="75000"/>
                    </a:schemeClr>
                  </a:solidFill>
                </a:ln>
                <a:solidFill>
                  <a:schemeClr val="bg1"/>
                </a:solidFill>
                <a:effectLst>
                  <a:glow rad="63500">
                    <a:schemeClr val="accent2">
                      <a:satMod val="175000"/>
                      <a:alpha val="40000"/>
                    </a:schemeClr>
                  </a:glow>
                  <a:outerShdw blurRad="38100" dist="38100" dir="2700000" algn="tl">
                    <a:srgbClr val="000000">
                      <a:alpha val="43137"/>
                    </a:srgbClr>
                  </a:outerShdw>
                </a:effectLst>
                <a:latin typeface="Arial Black" panose="020B0A04020102020204" pitchFamily="34" charset="0"/>
              </a:rPr>
              <a:t>Combinations: Picking a Team</a:t>
            </a:r>
          </a:p>
        </p:txBody>
      </p:sp>
      <p:sp>
        <p:nvSpPr>
          <p:cNvPr id="4" name="Rectángulo 3"/>
          <p:cNvSpPr/>
          <p:nvPr/>
        </p:nvSpPr>
        <p:spPr>
          <a:xfrm>
            <a:off x="572303" y="1913118"/>
            <a:ext cx="10986867" cy="2554545"/>
          </a:xfrm>
          <a:prstGeom prst="rect">
            <a:avLst/>
          </a:prstGeom>
        </p:spPr>
        <p:txBody>
          <a:bodyPr wrap="square">
            <a:spAutoFit/>
          </a:bodyPr>
          <a:lstStyle/>
          <a:p>
            <a:pPr algn="just"/>
            <a:r>
              <a:rPr lang="es-ES" sz="2000" dirty="0">
                <a:solidFill>
                  <a:srgbClr val="CECAC3"/>
                </a:solidFill>
                <a:latin typeface="Söhne"/>
              </a:rPr>
              <a:t>En matemáticas, una combinación es una selección de elementos en la cual el orden no importa. Por ejemplo, supongamos que hay un grupo de cinco candidatos a astronautas de los cuales quieres seleccionar un equipo de tres para realizar un viaje de varios años por el sistema solar. Sin embargo, hay preocupación acerca de cómo los miembros del equipo se llevarán entre sí y cómo manejarán todas las tareas importantes, por lo que decides listar todos los posibles equipos, es decir, todas las posibles combinaciones de tres personas. Puedes nombrar a los candidatos como A, B, C, D y E. Quieres un programa que muestre las 10 posibles combinaciones.</a:t>
            </a:r>
            <a:endParaRPr lang="en-US" sz="2000" dirty="0"/>
          </a:p>
        </p:txBody>
      </p:sp>
      <p:sp>
        <p:nvSpPr>
          <p:cNvPr id="5" name="Rectángulo 4"/>
          <p:cNvSpPr/>
          <p:nvPr/>
        </p:nvSpPr>
        <p:spPr>
          <a:xfrm>
            <a:off x="1630709" y="5101269"/>
            <a:ext cx="8870057" cy="584775"/>
          </a:xfrm>
          <a:prstGeom prst="rect">
            <a:avLst/>
          </a:prstGeom>
        </p:spPr>
        <p:txBody>
          <a:bodyPr wrap="none">
            <a:spAutoFit/>
          </a:bodyPr>
          <a:lstStyle/>
          <a:p>
            <a:r>
              <a:rPr lang="en-US" sz="3200" b="1" dirty="0">
                <a:solidFill>
                  <a:schemeClr val="bg1">
                    <a:lumMod val="95000"/>
                  </a:schemeClr>
                </a:solidFill>
              </a:rPr>
              <a:t>ABC, ABD, ABE, ACD, ACE, ADE, BCD, BCE, BDE, CDE</a:t>
            </a:r>
          </a:p>
        </p:txBody>
      </p:sp>
    </p:spTree>
    <p:extLst>
      <p:ext uri="{BB962C8B-B14F-4D97-AF65-F5344CB8AC3E}">
        <p14:creationId xmlns:p14="http://schemas.microsoft.com/office/powerpoint/2010/main" val="24982361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E2A"/>
        </a:solidFill>
        <a:effectLst/>
      </p:bgPr>
    </p:bg>
    <p:spTree>
      <p:nvGrpSpPr>
        <p:cNvPr id="1" name=""/>
        <p:cNvGrpSpPr/>
        <p:nvPr/>
      </p:nvGrpSpPr>
      <p:grpSpPr>
        <a:xfrm>
          <a:off x="0" y="0"/>
          <a:ext cx="0" cy="0"/>
          <a:chOff x="0" y="0"/>
          <a:chExt cx="0" cy="0"/>
        </a:xfrm>
      </p:grpSpPr>
      <p:sp>
        <p:nvSpPr>
          <p:cNvPr id="4" name="Rectángulo 3"/>
          <p:cNvSpPr/>
          <p:nvPr/>
        </p:nvSpPr>
        <p:spPr>
          <a:xfrm>
            <a:off x="572303" y="731431"/>
            <a:ext cx="10986867" cy="707886"/>
          </a:xfrm>
          <a:prstGeom prst="rect">
            <a:avLst/>
          </a:prstGeom>
        </p:spPr>
        <p:txBody>
          <a:bodyPr wrap="square">
            <a:spAutoFit/>
          </a:bodyPr>
          <a:lstStyle/>
          <a:p>
            <a:pPr algn="just"/>
            <a:r>
              <a:rPr lang="es-ES" sz="2000" dirty="0">
                <a:solidFill>
                  <a:srgbClr val="CECAC3"/>
                </a:solidFill>
                <a:latin typeface="Söhne"/>
              </a:rPr>
              <a:t>¿Cómo se escribe un programa así? Resulta que hay una elegante solución recursiva </a:t>
            </a:r>
            <a:r>
              <a:rPr lang="es-ES" sz="2000" dirty="0" smtClean="0">
                <a:solidFill>
                  <a:srgbClr val="CECAC3"/>
                </a:solidFill>
                <a:latin typeface="Söhne"/>
              </a:rPr>
              <a:t>. </a:t>
            </a:r>
            <a:r>
              <a:rPr lang="es-ES" sz="2000" dirty="0">
                <a:solidFill>
                  <a:srgbClr val="CECAC3"/>
                </a:solidFill>
                <a:latin typeface="Söhne"/>
              </a:rPr>
              <a:t>Se trata de dividir estas combinaciones en dos grupos:</a:t>
            </a:r>
            <a:endParaRPr lang="en-US" sz="2000" dirty="0"/>
          </a:p>
        </p:txBody>
      </p:sp>
      <p:sp>
        <p:nvSpPr>
          <p:cNvPr id="5" name="Rectángulo 4"/>
          <p:cNvSpPr/>
          <p:nvPr/>
        </p:nvSpPr>
        <p:spPr>
          <a:xfrm>
            <a:off x="2630340" y="2171487"/>
            <a:ext cx="6870792" cy="584775"/>
          </a:xfrm>
          <a:prstGeom prst="rect">
            <a:avLst/>
          </a:prstGeom>
        </p:spPr>
        <p:txBody>
          <a:bodyPr wrap="none">
            <a:spAutoFit/>
          </a:bodyPr>
          <a:lstStyle/>
          <a:p>
            <a:r>
              <a:rPr lang="pt-BR" sz="3200" b="1" dirty="0">
                <a:solidFill>
                  <a:schemeClr val="bg1">
                    <a:lumMod val="95000"/>
                  </a:schemeClr>
                </a:solidFill>
              </a:rPr>
              <a:t>C(n, k) = A ⊗ C(n – 1, k – 1) + C(n – 1, k)</a:t>
            </a:r>
            <a:endParaRPr lang="en-US" sz="3200" b="1" dirty="0">
              <a:solidFill>
                <a:schemeClr val="bg1">
                  <a:lumMod val="95000"/>
                </a:schemeClr>
              </a:solidFill>
            </a:endParaRPr>
          </a:p>
        </p:txBody>
      </p:sp>
      <p:sp>
        <p:nvSpPr>
          <p:cNvPr id="2" name="Rectángulo 1"/>
          <p:cNvSpPr/>
          <p:nvPr/>
        </p:nvSpPr>
        <p:spPr>
          <a:xfrm>
            <a:off x="3854764" y="3322264"/>
            <a:ext cx="5064154" cy="1200329"/>
          </a:xfrm>
          <a:prstGeom prst="rect">
            <a:avLst/>
          </a:prstGeom>
        </p:spPr>
        <p:txBody>
          <a:bodyPr wrap="square">
            <a:spAutoFit/>
          </a:bodyPr>
          <a:lstStyle/>
          <a:p>
            <a:r>
              <a:rPr lang="en-US" sz="2400" dirty="0" smtClean="0">
                <a:solidFill>
                  <a:schemeClr val="bg1">
                    <a:lumMod val="95000"/>
                  </a:schemeClr>
                </a:solidFill>
              </a:rPr>
              <a:t>n = </a:t>
            </a:r>
            <a:r>
              <a:rPr lang="en-US" sz="2400" dirty="0" err="1">
                <a:solidFill>
                  <a:schemeClr val="bg1">
                    <a:lumMod val="95000"/>
                  </a:schemeClr>
                </a:solidFill>
              </a:rPr>
              <a:t>tamaño</a:t>
            </a:r>
            <a:r>
              <a:rPr lang="en-US" sz="2400" dirty="0">
                <a:solidFill>
                  <a:schemeClr val="bg1">
                    <a:lumMod val="95000"/>
                  </a:schemeClr>
                </a:solidFill>
              </a:rPr>
              <a:t> del </a:t>
            </a:r>
            <a:r>
              <a:rPr lang="en-US" sz="2400" dirty="0" err="1">
                <a:solidFill>
                  <a:schemeClr val="bg1">
                    <a:lumMod val="95000"/>
                  </a:schemeClr>
                </a:solidFill>
              </a:rPr>
              <a:t>grupo</a:t>
            </a:r>
            <a:r>
              <a:rPr lang="en-US" sz="2400" dirty="0">
                <a:solidFill>
                  <a:schemeClr val="bg1">
                    <a:lumMod val="95000"/>
                  </a:schemeClr>
                </a:solidFill>
              </a:rPr>
              <a:t> de </a:t>
            </a:r>
            <a:r>
              <a:rPr lang="en-US" sz="2400" dirty="0" err="1">
                <a:solidFill>
                  <a:schemeClr val="bg1">
                    <a:lumMod val="95000"/>
                  </a:schemeClr>
                </a:solidFill>
              </a:rPr>
              <a:t>candidatos</a:t>
            </a:r>
            <a:r>
              <a:rPr lang="en-US" sz="2400" dirty="0">
                <a:solidFill>
                  <a:schemeClr val="bg1">
                    <a:lumMod val="95000"/>
                  </a:schemeClr>
                </a:solidFill>
              </a:rPr>
              <a:t> </a:t>
            </a:r>
          </a:p>
          <a:p>
            <a:r>
              <a:rPr lang="en-US" sz="2400" dirty="0" smtClean="0">
                <a:solidFill>
                  <a:schemeClr val="bg1">
                    <a:lumMod val="95000"/>
                  </a:schemeClr>
                </a:solidFill>
              </a:rPr>
              <a:t>k = </a:t>
            </a:r>
            <a:r>
              <a:rPr lang="en-US" sz="2400" dirty="0" err="1">
                <a:solidFill>
                  <a:schemeClr val="bg1">
                    <a:lumMod val="95000"/>
                  </a:schemeClr>
                </a:solidFill>
              </a:rPr>
              <a:t>tamaño</a:t>
            </a:r>
            <a:r>
              <a:rPr lang="en-US" sz="2400" dirty="0">
                <a:solidFill>
                  <a:schemeClr val="bg1">
                    <a:lumMod val="95000"/>
                  </a:schemeClr>
                </a:solidFill>
              </a:rPr>
              <a:t> de un </a:t>
            </a:r>
            <a:r>
              <a:rPr lang="en-US" sz="2400" dirty="0" err="1" smtClean="0">
                <a:solidFill>
                  <a:schemeClr val="bg1">
                    <a:lumMod val="95000"/>
                  </a:schemeClr>
                </a:solidFill>
              </a:rPr>
              <a:t>equipo</a:t>
            </a:r>
            <a:endParaRPr lang="en-US" sz="2400" dirty="0" smtClean="0">
              <a:solidFill>
                <a:schemeClr val="bg1">
                  <a:lumMod val="95000"/>
                </a:schemeClr>
              </a:solidFill>
            </a:endParaRPr>
          </a:p>
          <a:p>
            <a:r>
              <a:rPr lang="en-US" sz="2400" dirty="0" smtClean="0">
                <a:solidFill>
                  <a:schemeClr val="bg1">
                    <a:lumMod val="95000"/>
                  </a:schemeClr>
                </a:solidFill>
              </a:rPr>
              <a:t>C(n</a:t>
            </a:r>
            <a:r>
              <a:rPr lang="en-US" sz="2400" dirty="0">
                <a:solidFill>
                  <a:schemeClr val="bg1">
                    <a:lumMod val="95000"/>
                  </a:schemeClr>
                </a:solidFill>
              </a:rPr>
              <a:t>, k).</a:t>
            </a:r>
          </a:p>
        </p:txBody>
      </p:sp>
      <p:sp>
        <p:nvSpPr>
          <p:cNvPr id="6" name="Rectángulo 5"/>
          <p:cNvSpPr/>
          <p:nvPr/>
        </p:nvSpPr>
        <p:spPr>
          <a:xfrm>
            <a:off x="787790" y="4891646"/>
            <a:ext cx="10030265" cy="1200329"/>
          </a:xfrm>
          <a:prstGeom prst="rect">
            <a:avLst/>
          </a:prstGeom>
        </p:spPr>
        <p:txBody>
          <a:bodyPr wrap="square">
            <a:spAutoFit/>
          </a:bodyPr>
          <a:lstStyle/>
          <a:p>
            <a:r>
              <a:rPr lang="en-US" sz="2400" dirty="0" err="1" smtClean="0">
                <a:solidFill>
                  <a:schemeClr val="bg1">
                    <a:lumMod val="95000"/>
                  </a:schemeClr>
                </a:solidFill>
              </a:rPr>
              <a:t>Donde</a:t>
            </a:r>
            <a:r>
              <a:rPr lang="en-US" sz="2400" dirty="0" smtClean="0">
                <a:solidFill>
                  <a:schemeClr val="bg1">
                    <a:lumMod val="95000"/>
                  </a:schemeClr>
                </a:solidFill>
              </a:rPr>
              <a:t> </a:t>
            </a:r>
            <a:r>
              <a:rPr lang="en-US" sz="2400" dirty="0">
                <a:solidFill>
                  <a:schemeClr val="bg1">
                    <a:lumMod val="95000"/>
                  </a:schemeClr>
                </a:solidFill>
              </a:rPr>
              <a:t>A ⊗ C(e) </a:t>
            </a:r>
            <a:r>
              <a:rPr lang="en-US" sz="2400" dirty="0" err="1">
                <a:solidFill>
                  <a:schemeClr val="bg1">
                    <a:lumMod val="95000"/>
                  </a:schemeClr>
                </a:solidFill>
              </a:rPr>
              <a:t>significa</a:t>
            </a:r>
            <a:r>
              <a:rPr lang="en-US" sz="2400" dirty="0">
                <a:solidFill>
                  <a:schemeClr val="bg1">
                    <a:lumMod val="95000"/>
                  </a:schemeClr>
                </a:solidFill>
              </a:rPr>
              <a:t> </a:t>
            </a:r>
            <a:r>
              <a:rPr lang="en-US" sz="2400" dirty="0" err="1">
                <a:solidFill>
                  <a:schemeClr val="bg1">
                    <a:lumMod val="95000"/>
                  </a:schemeClr>
                </a:solidFill>
              </a:rPr>
              <a:t>sumar</a:t>
            </a:r>
            <a:r>
              <a:rPr lang="en-US" sz="2400" dirty="0">
                <a:solidFill>
                  <a:schemeClr val="bg1">
                    <a:lumMod val="95000"/>
                  </a:schemeClr>
                </a:solidFill>
              </a:rPr>
              <a:t> (</a:t>
            </a:r>
            <a:r>
              <a:rPr lang="en-US" sz="2400" dirty="0" err="1">
                <a:solidFill>
                  <a:schemeClr val="bg1">
                    <a:lumMod val="95000"/>
                  </a:schemeClr>
                </a:solidFill>
              </a:rPr>
              <a:t>cruzar</a:t>
            </a:r>
            <a:r>
              <a:rPr lang="en-US" sz="2400" dirty="0">
                <a:solidFill>
                  <a:schemeClr val="bg1">
                    <a:lumMod val="95000"/>
                  </a:schemeClr>
                </a:solidFill>
              </a:rPr>
              <a:t>) A </a:t>
            </a:r>
            <a:r>
              <a:rPr lang="en-US" sz="2400" dirty="0" err="1">
                <a:solidFill>
                  <a:schemeClr val="bg1">
                    <a:lumMod val="95000"/>
                  </a:schemeClr>
                </a:solidFill>
              </a:rPr>
              <a:t>a</a:t>
            </a:r>
            <a:r>
              <a:rPr lang="en-US" sz="2400" dirty="0">
                <a:solidFill>
                  <a:schemeClr val="bg1">
                    <a:lumMod val="95000"/>
                  </a:schemeClr>
                </a:solidFill>
              </a:rPr>
              <a:t> </a:t>
            </a:r>
            <a:r>
              <a:rPr lang="en-US" sz="2400" dirty="0" err="1">
                <a:solidFill>
                  <a:schemeClr val="bg1">
                    <a:lumMod val="95000"/>
                  </a:schemeClr>
                </a:solidFill>
              </a:rPr>
              <a:t>todas</a:t>
            </a:r>
            <a:r>
              <a:rPr lang="en-US" sz="2400" dirty="0">
                <a:solidFill>
                  <a:schemeClr val="bg1">
                    <a:lumMod val="95000"/>
                  </a:schemeClr>
                </a:solidFill>
              </a:rPr>
              <a:t> las </a:t>
            </a:r>
            <a:r>
              <a:rPr lang="en-US" sz="2400" dirty="0" err="1">
                <a:solidFill>
                  <a:schemeClr val="bg1">
                    <a:lumMod val="95000"/>
                  </a:schemeClr>
                </a:solidFill>
              </a:rPr>
              <a:t>combinaciones</a:t>
            </a:r>
            <a:r>
              <a:rPr lang="en-US" sz="2400" dirty="0">
                <a:solidFill>
                  <a:schemeClr val="bg1">
                    <a:lumMod val="95000"/>
                  </a:schemeClr>
                </a:solidFill>
              </a:rPr>
              <a:t> </a:t>
            </a:r>
            <a:r>
              <a:rPr lang="en-US" sz="2400" dirty="0" err="1">
                <a:solidFill>
                  <a:schemeClr val="bg1">
                    <a:lumMod val="95000"/>
                  </a:schemeClr>
                </a:solidFill>
              </a:rPr>
              <a:t>producidas</a:t>
            </a:r>
            <a:r>
              <a:rPr lang="en-US" sz="2400" dirty="0">
                <a:solidFill>
                  <a:schemeClr val="bg1">
                    <a:lumMod val="95000"/>
                  </a:schemeClr>
                </a:solidFill>
              </a:rPr>
              <a:t> </a:t>
            </a:r>
            <a:r>
              <a:rPr lang="en-US" sz="2400" dirty="0" err="1" smtClean="0">
                <a:solidFill>
                  <a:schemeClr val="bg1">
                    <a:lumMod val="95000"/>
                  </a:schemeClr>
                </a:solidFill>
              </a:rPr>
              <a:t>por</a:t>
            </a:r>
            <a:r>
              <a:rPr lang="en-US" sz="2400" dirty="0" smtClean="0">
                <a:solidFill>
                  <a:schemeClr val="bg1">
                    <a:lumMod val="95000"/>
                  </a:schemeClr>
                </a:solidFill>
              </a:rPr>
              <a:t> C(e</a:t>
            </a:r>
            <a:r>
              <a:rPr lang="en-US" sz="2400" dirty="0">
                <a:solidFill>
                  <a:schemeClr val="bg1">
                    <a:lumMod val="95000"/>
                  </a:schemeClr>
                </a:solidFill>
              </a:rPr>
              <a:t>), y C(n – 1, j) </a:t>
            </a:r>
            <a:r>
              <a:rPr lang="en-US" sz="2400" dirty="0" err="1">
                <a:solidFill>
                  <a:schemeClr val="bg1">
                    <a:lumMod val="95000"/>
                  </a:schemeClr>
                </a:solidFill>
              </a:rPr>
              <a:t>significa</a:t>
            </a:r>
            <a:r>
              <a:rPr lang="en-US" sz="2400" dirty="0">
                <a:solidFill>
                  <a:schemeClr val="bg1">
                    <a:lumMod val="95000"/>
                  </a:schemeClr>
                </a:solidFill>
              </a:rPr>
              <a:t> </a:t>
            </a:r>
            <a:r>
              <a:rPr lang="en-US" sz="2400" dirty="0" err="1">
                <a:solidFill>
                  <a:schemeClr val="bg1">
                    <a:lumMod val="95000"/>
                  </a:schemeClr>
                </a:solidFill>
              </a:rPr>
              <a:t>encontrar</a:t>
            </a:r>
            <a:r>
              <a:rPr lang="en-US" sz="2400" dirty="0">
                <a:solidFill>
                  <a:schemeClr val="bg1">
                    <a:lumMod val="95000"/>
                  </a:schemeClr>
                </a:solidFill>
              </a:rPr>
              <a:t> </a:t>
            </a:r>
            <a:r>
              <a:rPr lang="en-US" sz="2400" dirty="0" err="1">
                <a:solidFill>
                  <a:schemeClr val="bg1">
                    <a:lumMod val="95000"/>
                  </a:schemeClr>
                </a:solidFill>
              </a:rPr>
              <a:t>todas</a:t>
            </a:r>
            <a:r>
              <a:rPr lang="en-US" sz="2400" dirty="0">
                <a:solidFill>
                  <a:schemeClr val="bg1">
                    <a:lumMod val="95000"/>
                  </a:schemeClr>
                </a:solidFill>
              </a:rPr>
              <a:t> las </a:t>
            </a:r>
            <a:r>
              <a:rPr lang="en-US" sz="2400" dirty="0" err="1">
                <a:solidFill>
                  <a:schemeClr val="bg1">
                    <a:lumMod val="95000"/>
                  </a:schemeClr>
                </a:solidFill>
              </a:rPr>
              <a:t>combinaciones</a:t>
            </a:r>
            <a:r>
              <a:rPr lang="en-US" sz="2400" dirty="0">
                <a:solidFill>
                  <a:schemeClr val="bg1">
                    <a:lumMod val="95000"/>
                  </a:schemeClr>
                </a:solidFill>
              </a:rPr>
              <a:t> de </a:t>
            </a:r>
            <a:r>
              <a:rPr lang="en-US" sz="2400" dirty="0" err="1">
                <a:solidFill>
                  <a:schemeClr val="bg1">
                    <a:lumMod val="95000"/>
                  </a:schemeClr>
                </a:solidFill>
              </a:rPr>
              <a:t>tamaño</a:t>
            </a:r>
            <a:r>
              <a:rPr lang="en-US" sz="2400" dirty="0">
                <a:solidFill>
                  <a:schemeClr val="bg1">
                    <a:lumMod val="95000"/>
                  </a:schemeClr>
                </a:solidFill>
              </a:rPr>
              <a:t> j de </a:t>
            </a:r>
            <a:r>
              <a:rPr lang="en-US" sz="2400" dirty="0" err="1">
                <a:solidFill>
                  <a:schemeClr val="bg1">
                    <a:lumMod val="95000"/>
                  </a:schemeClr>
                </a:solidFill>
              </a:rPr>
              <a:t>los</a:t>
            </a:r>
            <a:r>
              <a:rPr lang="en-US" sz="2400" dirty="0">
                <a:solidFill>
                  <a:schemeClr val="bg1">
                    <a:lumMod val="95000"/>
                  </a:schemeClr>
                </a:solidFill>
              </a:rPr>
              <a:t> </a:t>
            </a:r>
            <a:r>
              <a:rPr lang="en-US" sz="2400" dirty="0" err="1">
                <a:solidFill>
                  <a:schemeClr val="bg1">
                    <a:lumMod val="95000"/>
                  </a:schemeClr>
                </a:solidFill>
              </a:rPr>
              <a:t>candidatosdistinto</a:t>
            </a:r>
            <a:r>
              <a:rPr lang="en-US" sz="2400" dirty="0">
                <a:solidFill>
                  <a:schemeClr val="bg1">
                    <a:lumMod val="95000"/>
                  </a:schemeClr>
                </a:solidFill>
              </a:rPr>
              <a:t> de A, que </a:t>
            </a:r>
            <a:r>
              <a:rPr lang="en-US" sz="2400" dirty="0" err="1">
                <a:solidFill>
                  <a:schemeClr val="bg1">
                    <a:lumMod val="95000"/>
                  </a:schemeClr>
                </a:solidFill>
              </a:rPr>
              <a:t>es</a:t>
            </a:r>
            <a:r>
              <a:rPr lang="en-US" sz="2400" dirty="0">
                <a:solidFill>
                  <a:schemeClr val="bg1">
                    <a:lumMod val="95000"/>
                  </a:schemeClr>
                </a:solidFill>
              </a:rPr>
              <a:t> </a:t>
            </a:r>
            <a:r>
              <a:rPr lang="en-US" sz="2400" dirty="0" err="1">
                <a:solidFill>
                  <a:schemeClr val="bg1">
                    <a:lumMod val="95000"/>
                  </a:schemeClr>
                </a:solidFill>
              </a:rPr>
              <a:t>uno</a:t>
            </a:r>
            <a:r>
              <a:rPr lang="en-US" sz="2400" dirty="0">
                <a:solidFill>
                  <a:schemeClr val="bg1">
                    <a:lumMod val="95000"/>
                  </a:schemeClr>
                </a:solidFill>
              </a:rPr>
              <a:t> de </a:t>
            </a:r>
            <a:r>
              <a:rPr lang="en-US" sz="2400" dirty="0" err="1">
                <a:solidFill>
                  <a:schemeClr val="bg1">
                    <a:lumMod val="95000"/>
                  </a:schemeClr>
                </a:solidFill>
              </a:rPr>
              <a:t>los</a:t>
            </a:r>
            <a:r>
              <a:rPr lang="en-US" sz="2400" dirty="0">
                <a:solidFill>
                  <a:schemeClr val="bg1">
                    <a:lumMod val="95000"/>
                  </a:schemeClr>
                </a:solidFill>
              </a:rPr>
              <a:t> n </a:t>
            </a:r>
            <a:r>
              <a:rPr lang="en-US" sz="2400" dirty="0" err="1">
                <a:solidFill>
                  <a:schemeClr val="bg1">
                    <a:lumMod val="95000"/>
                  </a:schemeClr>
                </a:solidFill>
              </a:rPr>
              <a:t>candidatos</a:t>
            </a:r>
            <a:r>
              <a:rPr lang="en-US" sz="2400" dirty="0">
                <a:solidFill>
                  <a:schemeClr val="bg1">
                    <a:lumMod val="95000"/>
                  </a:schemeClr>
                </a:solidFill>
              </a:rPr>
              <a:t>. </a:t>
            </a:r>
          </a:p>
        </p:txBody>
      </p:sp>
    </p:spTree>
    <p:extLst>
      <p:ext uri="{BB962C8B-B14F-4D97-AF65-F5344CB8AC3E}">
        <p14:creationId xmlns:p14="http://schemas.microsoft.com/office/powerpoint/2010/main" val="4097994113"/>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E2A"/>
        </a:solidFill>
        <a:effectLst/>
      </p:bgPr>
    </p:bg>
    <p:spTree>
      <p:nvGrpSpPr>
        <p:cNvPr id="1" name=""/>
        <p:cNvGrpSpPr/>
        <p:nvPr/>
      </p:nvGrpSpPr>
      <p:grpSpPr>
        <a:xfrm>
          <a:off x="0" y="0"/>
          <a:ext cx="0" cy="0"/>
          <a:chOff x="0" y="0"/>
          <a:chExt cx="0" cy="0"/>
        </a:xfrm>
      </p:grpSpPr>
      <p:sp>
        <p:nvSpPr>
          <p:cNvPr id="4" name="Rectángulo 3"/>
          <p:cNvSpPr/>
          <p:nvPr/>
        </p:nvSpPr>
        <p:spPr>
          <a:xfrm>
            <a:off x="572303" y="731431"/>
            <a:ext cx="10986867" cy="707886"/>
          </a:xfrm>
          <a:prstGeom prst="rect">
            <a:avLst/>
          </a:prstGeom>
        </p:spPr>
        <p:txBody>
          <a:bodyPr wrap="square">
            <a:spAutoFit/>
          </a:bodyPr>
          <a:lstStyle/>
          <a:p>
            <a:pPr algn="just"/>
            <a:r>
              <a:rPr lang="en-US" sz="2000" dirty="0">
                <a:solidFill>
                  <a:schemeClr val="bg1">
                    <a:lumMod val="95000"/>
                  </a:schemeClr>
                </a:solidFill>
              </a:rPr>
              <a:t>Para el </a:t>
            </a:r>
            <a:r>
              <a:rPr lang="en-US" sz="2000" dirty="0" err="1">
                <a:solidFill>
                  <a:schemeClr val="bg1">
                    <a:lumMod val="95000"/>
                  </a:schemeClr>
                </a:solidFill>
              </a:rPr>
              <a:t>ejemplo</a:t>
            </a:r>
            <a:r>
              <a:rPr lang="en-US" sz="2000" dirty="0">
                <a:solidFill>
                  <a:schemeClr val="bg1">
                    <a:lumMod val="95000"/>
                  </a:schemeClr>
                </a:solidFill>
              </a:rPr>
              <a:t> de 3 </a:t>
            </a:r>
            <a:r>
              <a:rPr lang="en-US" sz="2000" dirty="0" err="1">
                <a:solidFill>
                  <a:schemeClr val="bg1">
                    <a:lumMod val="95000"/>
                  </a:schemeClr>
                </a:solidFill>
              </a:rPr>
              <a:t>personas.seleccionado</a:t>
            </a:r>
            <a:r>
              <a:rPr lang="en-US" sz="2000" dirty="0">
                <a:solidFill>
                  <a:schemeClr val="bg1">
                    <a:lumMod val="95000"/>
                  </a:schemeClr>
                </a:solidFill>
              </a:rPr>
              <a:t> de un </a:t>
            </a:r>
            <a:r>
              <a:rPr lang="en-US" sz="2000" dirty="0" err="1">
                <a:solidFill>
                  <a:schemeClr val="bg1">
                    <a:lumMod val="95000"/>
                  </a:schemeClr>
                </a:solidFill>
              </a:rPr>
              <a:t>grupo</a:t>
            </a:r>
            <a:r>
              <a:rPr lang="en-US" sz="2000" dirty="0">
                <a:solidFill>
                  <a:schemeClr val="bg1">
                    <a:lumMod val="95000"/>
                  </a:schemeClr>
                </a:solidFill>
              </a:rPr>
              <a:t> de 5, </a:t>
            </a:r>
            <a:r>
              <a:rPr lang="en-US" sz="2000" dirty="0" err="1">
                <a:solidFill>
                  <a:schemeClr val="bg1">
                    <a:lumMod val="95000"/>
                  </a:schemeClr>
                </a:solidFill>
              </a:rPr>
              <a:t>tienes</a:t>
            </a:r>
            <a:endParaRPr lang="en-US" sz="2000" dirty="0">
              <a:solidFill>
                <a:schemeClr val="bg1">
                  <a:lumMod val="95000"/>
                </a:schemeClr>
              </a:solidFill>
            </a:endParaRPr>
          </a:p>
          <a:p>
            <a:pPr algn="just"/>
            <a:endParaRPr lang="en-US" sz="2000" dirty="0"/>
          </a:p>
        </p:txBody>
      </p:sp>
      <p:sp>
        <p:nvSpPr>
          <p:cNvPr id="5" name="Rectángulo 4"/>
          <p:cNvSpPr/>
          <p:nvPr/>
        </p:nvSpPr>
        <p:spPr>
          <a:xfrm>
            <a:off x="3122710" y="2088403"/>
            <a:ext cx="5072222" cy="584775"/>
          </a:xfrm>
          <a:prstGeom prst="rect">
            <a:avLst/>
          </a:prstGeom>
        </p:spPr>
        <p:txBody>
          <a:bodyPr wrap="none">
            <a:spAutoFit/>
          </a:bodyPr>
          <a:lstStyle/>
          <a:p>
            <a:r>
              <a:rPr lang="pt-BR" sz="3200" b="1" dirty="0">
                <a:solidFill>
                  <a:schemeClr val="bg1">
                    <a:lumMod val="95000"/>
                  </a:schemeClr>
                </a:solidFill>
              </a:rPr>
              <a:t>C(5, 3) = A ⊗ C(4, 2) + C(4, 3)</a:t>
            </a:r>
            <a:endParaRPr lang="en-US" sz="3200" b="1" dirty="0">
              <a:solidFill>
                <a:schemeClr val="bg1">
                  <a:lumMod val="95000"/>
                </a:schemeClr>
              </a:solidFill>
            </a:endParaRPr>
          </a:p>
        </p:txBody>
      </p:sp>
      <p:sp>
        <p:nvSpPr>
          <p:cNvPr id="7" name="Rectángulo 6"/>
          <p:cNvSpPr/>
          <p:nvPr/>
        </p:nvSpPr>
        <p:spPr>
          <a:xfrm>
            <a:off x="431627" y="3137007"/>
            <a:ext cx="10986867" cy="1631216"/>
          </a:xfrm>
          <a:prstGeom prst="rect">
            <a:avLst/>
          </a:prstGeom>
        </p:spPr>
        <p:txBody>
          <a:bodyPr wrap="square">
            <a:spAutoFit/>
          </a:bodyPr>
          <a:lstStyle/>
          <a:p>
            <a:pPr algn="just"/>
            <a:r>
              <a:rPr lang="es-ES" sz="2000" dirty="0">
                <a:solidFill>
                  <a:srgbClr val="CECAC3"/>
                </a:solidFill>
                <a:latin typeface="Söhne"/>
              </a:rPr>
              <a:t>Este ejemplo divide un problema grande en dos problemas más pequeños. En lugar de seleccionar entre un grupo de 5 personas, estás seleccionando dos veces de un grupo de 4 personas, excluyendo a la persona A. Primero, se consideran todas las formas de seleccionar 2 personas de 4 candidatos, y luego todas las formas de </a:t>
            </a:r>
            <a:r>
              <a:rPr lang="es-ES" sz="2000" dirty="0" smtClean="0">
                <a:solidFill>
                  <a:srgbClr val="CECAC3"/>
                </a:solidFill>
                <a:latin typeface="Söhne"/>
              </a:rPr>
              <a:t>seleccionar </a:t>
            </a:r>
            <a:r>
              <a:rPr lang="es-ES" sz="2000" dirty="0">
                <a:solidFill>
                  <a:srgbClr val="CECAC3"/>
                </a:solidFill>
                <a:latin typeface="Söhne"/>
              </a:rPr>
              <a:t>3 personas de esos mismos 4 candidatos.</a:t>
            </a:r>
            <a:endParaRPr lang="en-US" sz="2000" dirty="0"/>
          </a:p>
        </p:txBody>
      </p:sp>
      <p:sp>
        <p:nvSpPr>
          <p:cNvPr id="3" name="Rectángulo 2"/>
          <p:cNvSpPr/>
          <p:nvPr/>
        </p:nvSpPr>
        <p:spPr>
          <a:xfrm>
            <a:off x="431627" y="5049172"/>
            <a:ext cx="11099410" cy="923330"/>
          </a:xfrm>
          <a:prstGeom prst="rect">
            <a:avLst/>
          </a:prstGeom>
        </p:spPr>
        <p:txBody>
          <a:bodyPr wrap="square">
            <a:spAutoFit/>
          </a:bodyPr>
          <a:lstStyle/>
          <a:p>
            <a:r>
              <a:rPr lang="es-ES" dirty="0">
                <a:solidFill>
                  <a:srgbClr val="CECAC3"/>
                </a:solidFill>
                <a:latin typeface="Söhne"/>
              </a:rPr>
              <a:t>Hay cuatro formas de seleccionar 3 personas de un grupo de 4. En el término C(4, 3), es decir, el término derecho, tienes: BCD, BCE, BDE, CDE. Cuando estas 4 combinaciones del término derecho se suman a las 6 combinaciones del término izquierdo, obtienes las 10 combinaciones para C(5, 3).</a:t>
            </a:r>
            <a:endParaRPr lang="en-US" dirty="0"/>
          </a:p>
        </p:txBody>
      </p:sp>
    </p:spTree>
    <p:extLst>
      <p:ext uri="{BB962C8B-B14F-4D97-AF65-F5344CB8AC3E}">
        <p14:creationId xmlns:p14="http://schemas.microsoft.com/office/powerpoint/2010/main" val="3563733568"/>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E2A"/>
        </a:solidFill>
        <a:effectLst/>
      </p:bgPr>
    </p:bg>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37872" t="19244" r="20222" b="20361"/>
          <a:stretch/>
        </p:blipFill>
        <p:spPr>
          <a:xfrm>
            <a:off x="5010708" y="644456"/>
            <a:ext cx="7045304" cy="5708670"/>
          </a:xfrm>
          <a:prstGeom prst="rect">
            <a:avLst/>
          </a:prstGeom>
        </p:spPr>
      </p:pic>
      <p:sp>
        <p:nvSpPr>
          <p:cNvPr id="6" name="Rectángulo 5"/>
          <p:cNvSpPr/>
          <p:nvPr/>
        </p:nvSpPr>
        <p:spPr>
          <a:xfrm>
            <a:off x="431409" y="821135"/>
            <a:ext cx="4337539" cy="5078313"/>
          </a:xfrm>
          <a:prstGeom prst="rect">
            <a:avLst/>
          </a:prstGeom>
        </p:spPr>
        <p:txBody>
          <a:bodyPr wrap="square">
            <a:spAutoFit/>
          </a:bodyPr>
          <a:lstStyle/>
          <a:p>
            <a:pPr algn="just"/>
            <a:r>
              <a:rPr lang="en-US" dirty="0">
                <a:solidFill>
                  <a:schemeClr val="bg1">
                    <a:lumMod val="95000"/>
                  </a:schemeClr>
                </a:solidFill>
              </a:rPr>
              <a:t>Los </a:t>
            </a:r>
            <a:r>
              <a:rPr lang="en-US" dirty="0" err="1">
                <a:solidFill>
                  <a:schemeClr val="bg1">
                    <a:lumMod val="95000"/>
                  </a:schemeClr>
                </a:solidFill>
              </a:rPr>
              <a:t>casos</a:t>
            </a:r>
            <a:r>
              <a:rPr lang="en-US" dirty="0">
                <a:solidFill>
                  <a:schemeClr val="bg1">
                    <a:lumMod val="95000"/>
                  </a:schemeClr>
                </a:solidFill>
              </a:rPr>
              <a:t> base son </a:t>
            </a:r>
            <a:r>
              <a:rPr lang="en-US" dirty="0" err="1">
                <a:solidFill>
                  <a:schemeClr val="bg1">
                    <a:lumMod val="95000"/>
                  </a:schemeClr>
                </a:solidFill>
              </a:rPr>
              <a:t>combinaciones</a:t>
            </a:r>
            <a:r>
              <a:rPr lang="en-US" dirty="0">
                <a:solidFill>
                  <a:schemeClr val="bg1">
                    <a:lumMod val="95000"/>
                  </a:schemeClr>
                </a:solidFill>
              </a:rPr>
              <a:t> que no </a:t>
            </a:r>
            <a:r>
              <a:rPr lang="en-US" dirty="0" err="1">
                <a:solidFill>
                  <a:schemeClr val="bg1">
                    <a:lumMod val="95000"/>
                  </a:schemeClr>
                </a:solidFill>
              </a:rPr>
              <a:t>tienen</a:t>
            </a:r>
            <a:r>
              <a:rPr lang="en-US" dirty="0">
                <a:solidFill>
                  <a:schemeClr val="bg1">
                    <a:lumMod val="95000"/>
                  </a:schemeClr>
                </a:solidFill>
              </a:rPr>
              <a:t> </a:t>
            </a:r>
            <a:r>
              <a:rPr lang="en-US" dirty="0" err="1">
                <a:solidFill>
                  <a:schemeClr val="bg1">
                    <a:lumMod val="95000"/>
                  </a:schemeClr>
                </a:solidFill>
              </a:rPr>
              <a:t>sentido</a:t>
            </a:r>
            <a:r>
              <a:rPr lang="en-US" dirty="0">
                <a:solidFill>
                  <a:schemeClr val="bg1">
                    <a:lumMod val="95000"/>
                  </a:schemeClr>
                </a:solidFill>
              </a:rPr>
              <a:t>: las que </a:t>
            </a:r>
            <a:r>
              <a:rPr lang="en-US" dirty="0" err="1">
                <a:solidFill>
                  <a:schemeClr val="bg1">
                    <a:lumMod val="95000"/>
                  </a:schemeClr>
                </a:solidFill>
              </a:rPr>
              <a:t>tienen</a:t>
            </a:r>
            <a:r>
              <a:rPr lang="en-US" dirty="0">
                <a:solidFill>
                  <a:schemeClr val="bg1">
                    <a:lumMod val="95000"/>
                  </a:schemeClr>
                </a:solidFill>
              </a:rPr>
              <a:t> un 0 para </a:t>
            </a:r>
            <a:r>
              <a:rPr lang="en-US" dirty="0" smtClean="0">
                <a:solidFill>
                  <a:schemeClr val="bg1">
                    <a:lumMod val="95000"/>
                  </a:schemeClr>
                </a:solidFill>
              </a:rPr>
              <a:t>e </a:t>
            </a:r>
            <a:r>
              <a:rPr lang="en-US" dirty="0" err="1" smtClean="0">
                <a:solidFill>
                  <a:schemeClr val="bg1">
                    <a:lumMod val="95000"/>
                  </a:schemeClr>
                </a:solidFill>
              </a:rPr>
              <a:t>ltamaño</a:t>
            </a:r>
            <a:r>
              <a:rPr lang="en-US" dirty="0" smtClean="0">
                <a:solidFill>
                  <a:schemeClr val="bg1">
                    <a:lumMod val="95000"/>
                  </a:schemeClr>
                </a:solidFill>
              </a:rPr>
              <a:t> </a:t>
            </a:r>
            <a:r>
              <a:rPr lang="en-US" dirty="0">
                <a:solidFill>
                  <a:schemeClr val="bg1">
                    <a:lumMod val="95000"/>
                  </a:schemeClr>
                </a:solidFill>
              </a:rPr>
              <a:t>del </a:t>
            </a:r>
            <a:r>
              <a:rPr lang="en-US" dirty="0" err="1">
                <a:solidFill>
                  <a:schemeClr val="bg1">
                    <a:lumMod val="95000"/>
                  </a:schemeClr>
                </a:solidFill>
              </a:rPr>
              <a:t>equipo</a:t>
            </a:r>
            <a:r>
              <a:rPr lang="en-US" dirty="0">
                <a:solidFill>
                  <a:schemeClr val="bg1">
                    <a:lumMod val="95000"/>
                  </a:schemeClr>
                </a:solidFill>
              </a:rPr>
              <a:t> y </a:t>
            </a:r>
            <a:r>
              <a:rPr lang="en-US" dirty="0" err="1">
                <a:solidFill>
                  <a:schemeClr val="bg1">
                    <a:lumMod val="95000"/>
                  </a:schemeClr>
                </a:solidFill>
              </a:rPr>
              <a:t>aquellas</a:t>
            </a:r>
            <a:r>
              <a:rPr lang="en-US" dirty="0">
                <a:solidFill>
                  <a:schemeClr val="bg1">
                    <a:lumMod val="95000"/>
                  </a:schemeClr>
                </a:solidFill>
              </a:rPr>
              <a:t> </a:t>
            </a:r>
            <a:r>
              <a:rPr lang="en-US" dirty="0" err="1">
                <a:solidFill>
                  <a:schemeClr val="bg1">
                    <a:lumMod val="95000"/>
                  </a:schemeClr>
                </a:solidFill>
              </a:rPr>
              <a:t>en</a:t>
            </a:r>
            <a:r>
              <a:rPr lang="en-US" dirty="0">
                <a:solidFill>
                  <a:schemeClr val="bg1">
                    <a:lumMod val="95000"/>
                  </a:schemeClr>
                </a:solidFill>
              </a:rPr>
              <a:t> las que el </a:t>
            </a:r>
            <a:r>
              <a:rPr lang="en-US" dirty="0" err="1">
                <a:solidFill>
                  <a:schemeClr val="bg1">
                    <a:lumMod val="95000"/>
                  </a:schemeClr>
                </a:solidFill>
              </a:rPr>
              <a:t>tamaño</a:t>
            </a:r>
            <a:r>
              <a:rPr lang="en-US" dirty="0">
                <a:solidFill>
                  <a:schemeClr val="bg1">
                    <a:lumMod val="95000"/>
                  </a:schemeClr>
                </a:solidFill>
              </a:rPr>
              <a:t> del </a:t>
            </a:r>
            <a:r>
              <a:rPr lang="en-US" dirty="0" err="1">
                <a:solidFill>
                  <a:schemeClr val="bg1">
                    <a:lumMod val="95000"/>
                  </a:schemeClr>
                </a:solidFill>
              </a:rPr>
              <a:t>equipo</a:t>
            </a:r>
            <a:r>
              <a:rPr lang="en-US" dirty="0">
                <a:solidFill>
                  <a:schemeClr val="bg1">
                    <a:lumMod val="95000"/>
                  </a:schemeClr>
                </a:solidFill>
              </a:rPr>
              <a:t> </a:t>
            </a:r>
            <a:r>
              <a:rPr lang="en-US" dirty="0" err="1">
                <a:solidFill>
                  <a:schemeClr val="bg1">
                    <a:lumMod val="95000"/>
                  </a:schemeClr>
                </a:solidFill>
              </a:rPr>
              <a:t>es</a:t>
            </a:r>
            <a:r>
              <a:rPr lang="en-US" dirty="0">
                <a:solidFill>
                  <a:schemeClr val="bg1">
                    <a:lumMod val="95000"/>
                  </a:schemeClr>
                </a:solidFill>
              </a:rPr>
              <a:t> mayor que el </a:t>
            </a:r>
            <a:r>
              <a:rPr lang="en-US" dirty="0" err="1">
                <a:solidFill>
                  <a:schemeClr val="bg1">
                    <a:lumMod val="95000"/>
                  </a:schemeClr>
                </a:solidFill>
              </a:rPr>
              <a:t>número</a:t>
            </a:r>
            <a:r>
              <a:rPr lang="en-US" dirty="0">
                <a:solidFill>
                  <a:schemeClr val="bg1">
                    <a:lumMod val="95000"/>
                  </a:schemeClr>
                </a:solidFill>
              </a:rPr>
              <a:t> </a:t>
            </a:r>
            <a:r>
              <a:rPr lang="en-US" dirty="0" smtClean="0">
                <a:solidFill>
                  <a:schemeClr val="bg1">
                    <a:lumMod val="95000"/>
                  </a:schemeClr>
                </a:solidFill>
              </a:rPr>
              <a:t>de </a:t>
            </a:r>
            <a:r>
              <a:rPr lang="en-US" dirty="0" err="1" smtClean="0">
                <a:solidFill>
                  <a:schemeClr val="bg1">
                    <a:lumMod val="95000"/>
                  </a:schemeClr>
                </a:solidFill>
              </a:rPr>
              <a:t>candidatos</a:t>
            </a:r>
            <a:r>
              <a:rPr lang="en-US" dirty="0">
                <a:solidFill>
                  <a:schemeClr val="bg1">
                    <a:lumMod val="95000"/>
                  </a:schemeClr>
                </a:solidFill>
              </a:rPr>
              <a:t>. La </a:t>
            </a:r>
            <a:r>
              <a:rPr lang="en-US" dirty="0" err="1">
                <a:solidFill>
                  <a:schemeClr val="bg1">
                    <a:lumMod val="95000"/>
                  </a:schemeClr>
                </a:solidFill>
              </a:rPr>
              <a:t>combinación</a:t>
            </a:r>
            <a:r>
              <a:rPr lang="en-US" dirty="0">
                <a:solidFill>
                  <a:schemeClr val="bg1">
                    <a:lumMod val="95000"/>
                  </a:schemeClr>
                </a:solidFill>
              </a:rPr>
              <a:t> C(1, 1) </a:t>
            </a:r>
            <a:r>
              <a:rPr lang="en-US" dirty="0" err="1">
                <a:solidFill>
                  <a:schemeClr val="bg1">
                    <a:lumMod val="95000"/>
                  </a:schemeClr>
                </a:solidFill>
              </a:rPr>
              <a:t>es</a:t>
            </a:r>
            <a:r>
              <a:rPr lang="en-US" dirty="0">
                <a:solidFill>
                  <a:schemeClr val="bg1">
                    <a:lumMod val="95000"/>
                  </a:schemeClr>
                </a:solidFill>
              </a:rPr>
              <a:t> </a:t>
            </a:r>
            <a:r>
              <a:rPr lang="en-US" dirty="0" err="1">
                <a:solidFill>
                  <a:schemeClr val="bg1">
                    <a:lumMod val="95000"/>
                  </a:schemeClr>
                </a:solidFill>
              </a:rPr>
              <a:t>válida</a:t>
            </a:r>
            <a:r>
              <a:rPr lang="en-US" dirty="0">
                <a:solidFill>
                  <a:schemeClr val="bg1">
                    <a:lumMod val="95000"/>
                  </a:schemeClr>
                </a:solidFill>
              </a:rPr>
              <a:t>, </a:t>
            </a:r>
            <a:r>
              <a:rPr lang="en-US" dirty="0" err="1">
                <a:solidFill>
                  <a:schemeClr val="bg1">
                    <a:lumMod val="95000"/>
                  </a:schemeClr>
                </a:solidFill>
              </a:rPr>
              <a:t>pero</a:t>
            </a:r>
            <a:r>
              <a:rPr lang="en-US" dirty="0">
                <a:solidFill>
                  <a:schemeClr val="bg1">
                    <a:lumMod val="95000"/>
                  </a:schemeClr>
                </a:solidFill>
              </a:rPr>
              <a:t> no </a:t>
            </a:r>
            <a:r>
              <a:rPr lang="en-US" dirty="0" err="1">
                <a:solidFill>
                  <a:schemeClr val="bg1">
                    <a:lumMod val="95000"/>
                  </a:schemeClr>
                </a:solidFill>
              </a:rPr>
              <a:t>tiene</a:t>
            </a:r>
            <a:r>
              <a:rPr lang="en-US" dirty="0">
                <a:solidFill>
                  <a:schemeClr val="bg1">
                    <a:lumMod val="95000"/>
                  </a:schemeClr>
                </a:solidFill>
              </a:rPr>
              <a:t> </a:t>
            </a:r>
            <a:r>
              <a:rPr lang="en-US" dirty="0" err="1">
                <a:solidFill>
                  <a:schemeClr val="bg1">
                    <a:lumMod val="95000"/>
                  </a:schemeClr>
                </a:solidFill>
              </a:rPr>
              <a:t>sentido</a:t>
            </a:r>
            <a:r>
              <a:rPr lang="en-US" dirty="0">
                <a:solidFill>
                  <a:schemeClr val="bg1">
                    <a:lumMod val="95000"/>
                  </a:schemeClr>
                </a:solidFill>
              </a:rPr>
              <a:t> </a:t>
            </a:r>
            <a:r>
              <a:rPr lang="en-US" dirty="0" err="1" smtClean="0">
                <a:solidFill>
                  <a:schemeClr val="bg1">
                    <a:lumMod val="95000"/>
                  </a:schemeClr>
                </a:solidFill>
              </a:rPr>
              <a:t>intentar</a:t>
            </a:r>
            <a:r>
              <a:rPr lang="en-US" dirty="0" smtClean="0">
                <a:solidFill>
                  <a:schemeClr val="bg1">
                    <a:lumMod val="95000"/>
                  </a:schemeClr>
                </a:solidFill>
              </a:rPr>
              <a:t> </a:t>
            </a:r>
            <a:r>
              <a:rPr lang="en-US" dirty="0" err="1" smtClean="0">
                <a:solidFill>
                  <a:schemeClr val="bg1">
                    <a:lumMod val="95000"/>
                  </a:schemeClr>
                </a:solidFill>
              </a:rPr>
              <a:t>desglosarla</a:t>
            </a:r>
            <a:r>
              <a:rPr lang="en-US" dirty="0" smtClean="0">
                <a:solidFill>
                  <a:schemeClr val="bg1">
                    <a:lumMod val="95000"/>
                  </a:schemeClr>
                </a:solidFill>
              </a:rPr>
              <a:t> </a:t>
            </a:r>
            <a:r>
              <a:rPr lang="en-US" dirty="0" err="1">
                <a:solidFill>
                  <a:schemeClr val="bg1">
                    <a:lumMod val="95000"/>
                  </a:schemeClr>
                </a:solidFill>
              </a:rPr>
              <a:t>más</a:t>
            </a:r>
            <a:r>
              <a:rPr lang="en-US" dirty="0">
                <a:solidFill>
                  <a:schemeClr val="bg1">
                    <a:lumMod val="95000"/>
                  </a:schemeClr>
                </a:solidFill>
              </a:rPr>
              <a:t>. </a:t>
            </a:r>
            <a:r>
              <a:rPr lang="en-US" dirty="0" err="1">
                <a:solidFill>
                  <a:schemeClr val="bg1">
                    <a:lumMod val="95000"/>
                  </a:schemeClr>
                </a:solidFill>
              </a:rPr>
              <a:t>En</a:t>
            </a:r>
            <a:r>
              <a:rPr lang="en-US" dirty="0">
                <a:solidFill>
                  <a:schemeClr val="bg1">
                    <a:lumMod val="95000"/>
                  </a:schemeClr>
                </a:solidFill>
              </a:rPr>
              <a:t> la </a:t>
            </a:r>
            <a:r>
              <a:rPr lang="en-US" dirty="0" err="1">
                <a:solidFill>
                  <a:schemeClr val="bg1">
                    <a:lumMod val="95000"/>
                  </a:schemeClr>
                </a:solidFill>
              </a:rPr>
              <a:t>figura</a:t>
            </a:r>
            <a:r>
              <a:rPr lang="en-US" dirty="0">
                <a:solidFill>
                  <a:schemeClr val="bg1">
                    <a:lumMod val="95000"/>
                  </a:schemeClr>
                </a:solidFill>
              </a:rPr>
              <a:t>, las </a:t>
            </a:r>
            <a:r>
              <a:rPr lang="en-US" dirty="0" err="1">
                <a:solidFill>
                  <a:schemeClr val="bg1">
                    <a:lumMod val="95000"/>
                  </a:schemeClr>
                </a:solidFill>
              </a:rPr>
              <a:t>casillas</a:t>
            </a:r>
            <a:r>
              <a:rPr lang="en-US" dirty="0">
                <a:solidFill>
                  <a:schemeClr val="bg1">
                    <a:lumMod val="95000"/>
                  </a:schemeClr>
                </a:solidFill>
              </a:rPr>
              <a:t> </a:t>
            </a:r>
            <a:r>
              <a:rPr lang="en-US" dirty="0" err="1">
                <a:solidFill>
                  <a:schemeClr val="bg1">
                    <a:lumMod val="95000"/>
                  </a:schemeClr>
                </a:solidFill>
              </a:rPr>
              <a:t>en</a:t>
            </a:r>
            <a:r>
              <a:rPr lang="en-US" dirty="0">
                <a:solidFill>
                  <a:schemeClr val="bg1">
                    <a:lumMod val="95000"/>
                  </a:schemeClr>
                </a:solidFill>
              </a:rPr>
              <a:t> </a:t>
            </a:r>
            <a:r>
              <a:rPr lang="en-US" dirty="0" err="1">
                <a:solidFill>
                  <a:schemeClr val="bg1">
                    <a:lumMod val="95000"/>
                  </a:schemeClr>
                </a:solidFill>
              </a:rPr>
              <a:t>gris</a:t>
            </a:r>
            <a:r>
              <a:rPr lang="en-US" dirty="0">
                <a:solidFill>
                  <a:schemeClr val="bg1">
                    <a:lumMod val="95000"/>
                  </a:schemeClr>
                </a:solidFill>
              </a:rPr>
              <a:t> </a:t>
            </a:r>
            <a:r>
              <a:rPr lang="en-US" dirty="0" err="1">
                <a:solidFill>
                  <a:schemeClr val="bg1">
                    <a:lumMod val="95000"/>
                  </a:schemeClr>
                </a:solidFill>
              </a:rPr>
              <a:t>muestran</a:t>
            </a:r>
            <a:r>
              <a:rPr lang="en-US" dirty="0">
                <a:solidFill>
                  <a:schemeClr val="bg1">
                    <a:lumMod val="95000"/>
                  </a:schemeClr>
                </a:solidFill>
              </a:rPr>
              <a:t> </a:t>
            </a:r>
            <a:r>
              <a:rPr lang="en-US" dirty="0" err="1">
                <a:solidFill>
                  <a:schemeClr val="bg1">
                    <a:lumMod val="95000"/>
                  </a:schemeClr>
                </a:solidFill>
              </a:rPr>
              <a:t>los</a:t>
            </a:r>
            <a:r>
              <a:rPr lang="en-US" dirty="0">
                <a:solidFill>
                  <a:schemeClr val="bg1">
                    <a:lumMod val="95000"/>
                  </a:schemeClr>
                </a:solidFill>
              </a:rPr>
              <a:t> </a:t>
            </a:r>
            <a:r>
              <a:rPr lang="en-US" dirty="0" err="1">
                <a:solidFill>
                  <a:schemeClr val="bg1">
                    <a:lumMod val="95000"/>
                  </a:schemeClr>
                </a:solidFill>
              </a:rPr>
              <a:t>casos</a:t>
            </a:r>
            <a:r>
              <a:rPr lang="en-US" dirty="0">
                <a:solidFill>
                  <a:schemeClr val="bg1">
                    <a:lumMod val="95000"/>
                  </a:schemeClr>
                </a:solidFill>
              </a:rPr>
              <a:t> </a:t>
            </a:r>
            <a:r>
              <a:rPr lang="en-US" dirty="0" err="1">
                <a:solidFill>
                  <a:schemeClr val="bg1">
                    <a:lumMod val="95000"/>
                  </a:schemeClr>
                </a:solidFill>
              </a:rPr>
              <a:t>basedonde</a:t>
            </a:r>
            <a:r>
              <a:rPr lang="en-US" dirty="0">
                <a:solidFill>
                  <a:schemeClr val="bg1">
                    <a:lumMod val="95000"/>
                  </a:schemeClr>
                </a:solidFill>
              </a:rPr>
              <a:t> </a:t>
            </a:r>
            <a:r>
              <a:rPr lang="en-US" dirty="0" err="1">
                <a:solidFill>
                  <a:schemeClr val="bg1">
                    <a:lumMod val="95000"/>
                  </a:schemeClr>
                </a:solidFill>
              </a:rPr>
              <a:t>termina</a:t>
            </a:r>
            <a:r>
              <a:rPr lang="en-US" dirty="0">
                <a:solidFill>
                  <a:schemeClr val="bg1">
                    <a:lumMod val="95000"/>
                  </a:schemeClr>
                </a:solidFill>
              </a:rPr>
              <a:t> la </a:t>
            </a:r>
            <a:r>
              <a:rPr lang="en-US" dirty="0" err="1">
                <a:solidFill>
                  <a:schemeClr val="bg1">
                    <a:lumMod val="95000"/>
                  </a:schemeClr>
                </a:solidFill>
              </a:rPr>
              <a:t>recursividad</a:t>
            </a:r>
            <a:r>
              <a:rPr lang="en-US" dirty="0" smtClean="0">
                <a:solidFill>
                  <a:schemeClr val="bg1">
                    <a:lumMod val="95000"/>
                  </a:schemeClr>
                </a:solidFill>
              </a:rPr>
              <a:t>. La </a:t>
            </a:r>
            <a:r>
              <a:rPr lang="en-US" dirty="0" err="1">
                <a:solidFill>
                  <a:schemeClr val="bg1">
                    <a:lumMod val="95000"/>
                  </a:schemeClr>
                </a:solidFill>
              </a:rPr>
              <a:t>profundidad</a:t>
            </a:r>
            <a:r>
              <a:rPr lang="en-US" dirty="0">
                <a:solidFill>
                  <a:schemeClr val="bg1">
                    <a:lumMod val="95000"/>
                  </a:schemeClr>
                </a:solidFill>
              </a:rPr>
              <a:t> de la </a:t>
            </a:r>
            <a:r>
              <a:rPr lang="en-US" dirty="0" err="1">
                <a:solidFill>
                  <a:schemeClr val="bg1">
                    <a:lumMod val="95000"/>
                  </a:schemeClr>
                </a:solidFill>
              </a:rPr>
              <a:t>recursión</a:t>
            </a:r>
            <a:r>
              <a:rPr lang="en-US" dirty="0">
                <a:solidFill>
                  <a:schemeClr val="bg1">
                    <a:lumMod val="95000"/>
                  </a:schemeClr>
                </a:solidFill>
              </a:rPr>
              <a:t> </a:t>
            </a:r>
            <a:r>
              <a:rPr lang="en-US" dirty="0" err="1">
                <a:solidFill>
                  <a:schemeClr val="bg1">
                    <a:lumMod val="95000"/>
                  </a:schemeClr>
                </a:solidFill>
              </a:rPr>
              <a:t>corresponde</a:t>
            </a:r>
            <a:r>
              <a:rPr lang="en-US" dirty="0">
                <a:solidFill>
                  <a:schemeClr val="bg1">
                    <a:lumMod val="95000"/>
                  </a:schemeClr>
                </a:solidFill>
              </a:rPr>
              <a:t> a </a:t>
            </a:r>
            <a:r>
              <a:rPr lang="en-US" dirty="0" err="1">
                <a:solidFill>
                  <a:schemeClr val="bg1">
                    <a:lumMod val="95000"/>
                  </a:schemeClr>
                </a:solidFill>
              </a:rPr>
              <a:t>los</a:t>
            </a:r>
            <a:r>
              <a:rPr lang="en-US" dirty="0">
                <a:solidFill>
                  <a:schemeClr val="bg1">
                    <a:lumMod val="95000"/>
                  </a:schemeClr>
                </a:solidFill>
              </a:rPr>
              <a:t> </a:t>
            </a:r>
            <a:r>
              <a:rPr lang="en-US" dirty="0" err="1">
                <a:solidFill>
                  <a:schemeClr val="bg1">
                    <a:lumMod val="95000"/>
                  </a:schemeClr>
                </a:solidFill>
              </a:rPr>
              <a:t>candidatos</a:t>
            </a:r>
            <a:r>
              <a:rPr lang="en-US" dirty="0">
                <a:solidFill>
                  <a:schemeClr val="bg1">
                    <a:lumMod val="95000"/>
                  </a:schemeClr>
                </a:solidFill>
              </a:rPr>
              <a:t>: el </a:t>
            </a:r>
            <a:r>
              <a:rPr lang="en-US" dirty="0" err="1">
                <a:solidFill>
                  <a:schemeClr val="bg1">
                    <a:lumMod val="95000"/>
                  </a:schemeClr>
                </a:solidFill>
              </a:rPr>
              <a:t>nodo</a:t>
            </a:r>
            <a:r>
              <a:rPr lang="en-US" dirty="0">
                <a:solidFill>
                  <a:schemeClr val="bg1">
                    <a:lumMod val="95000"/>
                  </a:schemeClr>
                </a:solidFill>
              </a:rPr>
              <a:t> de la fila </a:t>
            </a:r>
            <a:r>
              <a:rPr lang="en-US" dirty="0" smtClean="0">
                <a:solidFill>
                  <a:schemeClr val="bg1">
                    <a:lumMod val="95000"/>
                  </a:schemeClr>
                </a:solidFill>
              </a:rPr>
              <a:t>superior </a:t>
            </a:r>
            <a:r>
              <a:rPr lang="en-US" dirty="0" err="1" smtClean="0">
                <a:solidFill>
                  <a:schemeClr val="bg1">
                    <a:lumMod val="95000"/>
                  </a:schemeClr>
                </a:solidFill>
              </a:rPr>
              <a:t>representa</a:t>
            </a:r>
            <a:r>
              <a:rPr lang="en-US" dirty="0" smtClean="0">
                <a:solidFill>
                  <a:schemeClr val="bg1">
                    <a:lumMod val="95000"/>
                  </a:schemeClr>
                </a:solidFill>
              </a:rPr>
              <a:t> </a:t>
            </a:r>
            <a:r>
              <a:rPr lang="en-US" dirty="0">
                <a:solidFill>
                  <a:schemeClr val="bg1">
                    <a:lumMod val="95000"/>
                  </a:schemeClr>
                </a:solidFill>
              </a:rPr>
              <a:t>al </a:t>
            </a:r>
            <a:r>
              <a:rPr lang="en-US" dirty="0" err="1">
                <a:solidFill>
                  <a:schemeClr val="bg1">
                    <a:lumMod val="95000"/>
                  </a:schemeClr>
                </a:solidFill>
              </a:rPr>
              <a:t>candidato</a:t>
            </a:r>
            <a:r>
              <a:rPr lang="en-US" dirty="0">
                <a:solidFill>
                  <a:schemeClr val="bg1">
                    <a:lumMod val="95000"/>
                  </a:schemeClr>
                </a:solidFill>
              </a:rPr>
              <a:t> A con </a:t>
            </a:r>
            <a:r>
              <a:rPr lang="en-US" dirty="0" err="1">
                <a:solidFill>
                  <a:schemeClr val="bg1">
                    <a:lumMod val="95000"/>
                  </a:schemeClr>
                </a:solidFill>
              </a:rPr>
              <a:t>sus</a:t>
            </a:r>
            <a:r>
              <a:rPr lang="en-US" dirty="0">
                <a:solidFill>
                  <a:schemeClr val="bg1">
                    <a:lumMod val="95000"/>
                  </a:schemeClr>
                </a:solidFill>
              </a:rPr>
              <a:t> dos </a:t>
            </a:r>
            <a:r>
              <a:rPr lang="en-US" dirty="0" err="1">
                <a:solidFill>
                  <a:schemeClr val="bg1">
                    <a:lumMod val="95000"/>
                  </a:schemeClr>
                </a:solidFill>
              </a:rPr>
              <a:t>opciones</a:t>
            </a:r>
            <a:r>
              <a:rPr lang="en-US" dirty="0">
                <a:solidFill>
                  <a:schemeClr val="bg1">
                    <a:lumMod val="95000"/>
                  </a:schemeClr>
                </a:solidFill>
              </a:rPr>
              <a:t> de </a:t>
            </a:r>
            <a:r>
              <a:rPr lang="en-US" dirty="0" err="1">
                <a:solidFill>
                  <a:schemeClr val="bg1">
                    <a:lumMod val="95000"/>
                  </a:schemeClr>
                </a:solidFill>
              </a:rPr>
              <a:t>incluirlo</a:t>
            </a:r>
            <a:r>
              <a:rPr lang="en-US" dirty="0">
                <a:solidFill>
                  <a:schemeClr val="bg1">
                    <a:lumMod val="95000"/>
                  </a:schemeClr>
                </a:solidFill>
              </a:rPr>
              <a:t> o no </a:t>
            </a:r>
            <a:r>
              <a:rPr lang="en-US" dirty="0" err="1">
                <a:solidFill>
                  <a:schemeClr val="bg1">
                    <a:lumMod val="95000"/>
                  </a:schemeClr>
                </a:solidFill>
              </a:rPr>
              <a:t>en</a:t>
            </a:r>
            <a:r>
              <a:rPr lang="en-US" dirty="0">
                <a:solidFill>
                  <a:schemeClr val="bg1">
                    <a:lumMod val="95000"/>
                  </a:schemeClr>
                </a:solidFill>
              </a:rPr>
              <a:t> el </a:t>
            </a:r>
            <a:r>
              <a:rPr lang="en-US" dirty="0" err="1">
                <a:solidFill>
                  <a:schemeClr val="bg1">
                    <a:lumMod val="95000"/>
                  </a:schemeClr>
                </a:solidFill>
              </a:rPr>
              <a:t>equipo</a:t>
            </a:r>
            <a:r>
              <a:rPr lang="en-US" dirty="0" smtClean="0">
                <a:solidFill>
                  <a:schemeClr val="bg1">
                    <a:lumMod val="95000"/>
                  </a:schemeClr>
                </a:solidFill>
              </a:rPr>
              <a:t>. Los </a:t>
            </a:r>
            <a:r>
              <a:rPr lang="en-US" dirty="0">
                <a:solidFill>
                  <a:schemeClr val="bg1">
                    <a:lumMod val="95000"/>
                  </a:schemeClr>
                </a:solidFill>
              </a:rPr>
              <a:t>dos </a:t>
            </a:r>
            <a:r>
              <a:rPr lang="en-US" dirty="0" err="1">
                <a:solidFill>
                  <a:schemeClr val="bg1">
                    <a:lumMod val="95000"/>
                  </a:schemeClr>
                </a:solidFill>
              </a:rPr>
              <a:t>nodos</a:t>
            </a:r>
            <a:r>
              <a:rPr lang="en-US" dirty="0">
                <a:solidFill>
                  <a:schemeClr val="bg1">
                    <a:lumMod val="95000"/>
                  </a:schemeClr>
                </a:solidFill>
              </a:rPr>
              <a:t> de la fila </a:t>
            </a:r>
            <a:r>
              <a:rPr lang="en-US" dirty="0" err="1">
                <a:solidFill>
                  <a:schemeClr val="bg1">
                    <a:lumMod val="95000"/>
                  </a:schemeClr>
                </a:solidFill>
              </a:rPr>
              <a:t>siguiente</a:t>
            </a:r>
            <a:r>
              <a:rPr lang="en-US" dirty="0">
                <a:solidFill>
                  <a:schemeClr val="bg1">
                    <a:lumMod val="95000"/>
                  </a:schemeClr>
                </a:solidFill>
              </a:rPr>
              <a:t> </a:t>
            </a:r>
            <a:r>
              <a:rPr lang="en-US" dirty="0" err="1">
                <a:solidFill>
                  <a:schemeClr val="bg1">
                    <a:lumMod val="95000"/>
                  </a:schemeClr>
                </a:solidFill>
              </a:rPr>
              <a:t>representan</a:t>
            </a:r>
            <a:r>
              <a:rPr lang="en-US" dirty="0">
                <a:solidFill>
                  <a:schemeClr val="bg1">
                    <a:lumMod val="95000"/>
                  </a:schemeClr>
                </a:solidFill>
              </a:rPr>
              <a:t> al </a:t>
            </a:r>
            <a:r>
              <a:rPr lang="en-US" dirty="0" err="1">
                <a:solidFill>
                  <a:schemeClr val="bg1">
                    <a:lumMod val="95000"/>
                  </a:schemeClr>
                </a:solidFill>
              </a:rPr>
              <a:t>candidato</a:t>
            </a:r>
            <a:r>
              <a:rPr lang="en-US" dirty="0">
                <a:solidFill>
                  <a:schemeClr val="bg1">
                    <a:lumMod val="95000"/>
                  </a:schemeClr>
                </a:solidFill>
              </a:rPr>
              <a:t> B, y </a:t>
            </a:r>
            <a:r>
              <a:rPr lang="en-US" dirty="0" err="1">
                <a:solidFill>
                  <a:schemeClr val="bg1">
                    <a:lumMod val="95000"/>
                  </a:schemeClr>
                </a:solidFill>
              </a:rPr>
              <a:t>así</a:t>
            </a:r>
            <a:r>
              <a:rPr lang="en-US" dirty="0">
                <a:solidFill>
                  <a:schemeClr val="bg1">
                    <a:lumMod val="95000"/>
                  </a:schemeClr>
                </a:solidFill>
              </a:rPr>
              <a:t> </a:t>
            </a:r>
            <a:r>
              <a:rPr lang="en-US" dirty="0" err="1">
                <a:solidFill>
                  <a:schemeClr val="bg1">
                    <a:lumMod val="95000"/>
                  </a:schemeClr>
                </a:solidFill>
              </a:rPr>
              <a:t>sucesivamente</a:t>
            </a:r>
            <a:r>
              <a:rPr lang="en-US" dirty="0">
                <a:solidFill>
                  <a:schemeClr val="bg1">
                    <a:lumMod val="95000"/>
                  </a:schemeClr>
                </a:solidFill>
              </a:rPr>
              <a:t>. </a:t>
            </a:r>
            <a:r>
              <a:rPr lang="en-US" dirty="0" err="1" smtClean="0">
                <a:solidFill>
                  <a:schemeClr val="bg1">
                    <a:lumMod val="95000"/>
                  </a:schemeClr>
                </a:solidFill>
              </a:rPr>
              <a:t>Sihay</a:t>
            </a:r>
            <a:r>
              <a:rPr lang="en-US" dirty="0" smtClean="0">
                <a:solidFill>
                  <a:schemeClr val="bg1">
                    <a:lumMod val="95000"/>
                  </a:schemeClr>
                </a:solidFill>
              </a:rPr>
              <a:t> </a:t>
            </a:r>
            <a:r>
              <a:rPr lang="en-US" dirty="0">
                <a:solidFill>
                  <a:schemeClr val="bg1">
                    <a:lumMod val="95000"/>
                  </a:schemeClr>
                </a:solidFill>
              </a:rPr>
              <a:t>5 </a:t>
            </a:r>
            <a:r>
              <a:rPr lang="en-US" dirty="0" err="1">
                <a:solidFill>
                  <a:schemeClr val="bg1">
                    <a:lumMod val="95000"/>
                  </a:schemeClr>
                </a:solidFill>
              </a:rPr>
              <a:t>candidatos</a:t>
            </a:r>
            <a:r>
              <a:rPr lang="en-US" dirty="0">
                <a:solidFill>
                  <a:schemeClr val="bg1">
                    <a:lumMod val="95000"/>
                  </a:schemeClr>
                </a:solidFill>
              </a:rPr>
              <a:t>, </a:t>
            </a:r>
            <a:r>
              <a:rPr lang="en-US" dirty="0" err="1">
                <a:solidFill>
                  <a:schemeClr val="bg1">
                    <a:lumMod val="95000"/>
                  </a:schemeClr>
                </a:solidFill>
              </a:rPr>
              <a:t>tendrá</a:t>
            </a:r>
            <a:r>
              <a:rPr lang="en-US" dirty="0">
                <a:solidFill>
                  <a:schemeClr val="bg1">
                    <a:lumMod val="95000"/>
                  </a:schemeClr>
                </a:solidFill>
              </a:rPr>
              <a:t> 5 </a:t>
            </a:r>
            <a:r>
              <a:rPr lang="en-US" dirty="0" err="1">
                <a:solidFill>
                  <a:schemeClr val="bg1">
                    <a:lumMod val="95000"/>
                  </a:schemeClr>
                </a:solidFill>
              </a:rPr>
              <a:t>niveles</a:t>
            </a:r>
            <a:r>
              <a:rPr lang="en-US" dirty="0" smtClean="0">
                <a:solidFill>
                  <a:schemeClr val="bg1">
                    <a:lumMod val="95000"/>
                  </a:schemeClr>
                </a:solidFill>
              </a:rPr>
              <a:t>. A </a:t>
            </a:r>
            <a:r>
              <a:rPr lang="en-US" dirty="0" err="1">
                <a:solidFill>
                  <a:schemeClr val="bg1">
                    <a:lumMod val="95000"/>
                  </a:schemeClr>
                </a:solidFill>
              </a:rPr>
              <a:t>medida</a:t>
            </a:r>
            <a:r>
              <a:rPr lang="en-US" dirty="0">
                <a:solidFill>
                  <a:schemeClr val="bg1">
                    <a:lumMod val="95000"/>
                  </a:schemeClr>
                </a:solidFill>
              </a:rPr>
              <a:t> que el </a:t>
            </a:r>
            <a:r>
              <a:rPr lang="en-US" dirty="0" err="1">
                <a:solidFill>
                  <a:schemeClr val="bg1">
                    <a:lumMod val="95000"/>
                  </a:schemeClr>
                </a:solidFill>
              </a:rPr>
              <a:t>algoritmo</a:t>
            </a:r>
            <a:r>
              <a:rPr lang="en-US" dirty="0">
                <a:solidFill>
                  <a:schemeClr val="bg1">
                    <a:lumMod val="95000"/>
                  </a:schemeClr>
                </a:solidFill>
              </a:rPr>
              <a:t> </a:t>
            </a:r>
            <a:r>
              <a:rPr lang="en-US" dirty="0" err="1">
                <a:solidFill>
                  <a:schemeClr val="bg1">
                    <a:lumMod val="95000"/>
                  </a:schemeClr>
                </a:solidFill>
              </a:rPr>
              <a:t>desciende</a:t>
            </a:r>
            <a:r>
              <a:rPr lang="en-US" dirty="0">
                <a:solidFill>
                  <a:schemeClr val="bg1">
                    <a:lumMod val="95000"/>
                  </a:schemeClr>
                </a:solidFill>
              </a:rPr>
              <a:t> </a:t>
            </a:r>
            <a:r>
              <a:rPr lang="en-US" dirty="0" err="1">
                <a:solidFill>
                  <a:schemeClr val="bg1">
                    <a:lumMod val="95000"/>
                  </a:schemeClr>
                </a:solidFill>
              </a:rPr>
              <a:t>por</a:t>
            </a:r>
            <a:r>
              <a:rPr lang="en-US" dirty="0">
                <a:solidFill>
                  <a:schemeClr val="bg1">
                    <a:lumMod val="95000"/>
                  </a:schemeClr>
                </a:solidFill>
              </a:rPr>
              <a:t> las </a:t>
            </a:r>
            <a:r>
              <a:rPr lang="en-US" dirty="0" err="1">
                <a:solidFill>
                  <a:schemeClr val="bg1">
                    <a:lumMod val="95000"/>
                  </a:schemeClr>
                </a:solidFill>
              </a:rPr>
              <a:t>filas</a:t>
            </a:r>
            <a:r>
              <a:rPr lang="en-US" dirty="0">
                <a:solidFill>
                  <a:schemeClr val="bg1">
                    <a:lumMod val="95000"/>
                  </a:schemeClr>
                </a:solidFill>
              </a:rPr>
              <a:t>, </a:t>
            </a:r>
            <a:r>
              <a:rPr lang="en-US" dirty="0" err="1">
                <a:solidFill>
                  <a:schemeClr val="bg1">
                    <a:lumMod val="95000"/>
                  </a:schemeClr>
                </a:solidFill>
              </a:rPr>
              <a:t>necesita</a:t>
            </a:r>
            <a:r>
              <a:rPr lang="en-US" dirty="0">
                <a:solidFill>
                  <a:schemeClr val="bg1">
                    <a:lumMod val="95000"/>
                  </a:schemeClr>
                </a:solidFill>
              </a:rPr>
              <a:t> </a:t>
            </a:r>
            <a:r>
              <a:rPr lang="en-US" dirty="0" err="1">
                <a:solidFill>
                  <a:schemeClr val="bg1">
                    <a:lumMod val="95000"/>
                  </a:schemeClr>
                </a:solidFill>
              </a:rPr>
              <a:t>recordar</a:t>
            </a:r>
            <a:r>
              <a:rPr lang="en-US" dirty="0">
                <a:solidFill>
                  <a:schemeClr val="bg1">
                    <a:lumMod val="95000"/>
                  </a:schemeClr>
                </a:solidFill>
              </a:rPr>
              <a:t> la </a:t>
            </a:r>
            <a:r>
              <a:rPr lang="en-US" dirty="0" err="1">
                <a:solidFill>
                  <a:schemeClr val="bg1">
                    <a:lumMod val="95000"/>
                  </a:schemeClr>
                </a:solidFill>
              </a:rPr>
              <a:t>secuencia</a:t>
            </a:r>
            <a:r>
              <a:rPr lang="en-US" dirty="0">
                <a:solidFill>
                  <a:schemeClr val="bg1">
                    <a:lumMod val="95000"/>
                  </a:schemeClr>
                </a:solidFill>
              </a:rPr>
              <a:t> </a:t>
            </a:r>
            <a:r>
              <a:rPr lang="en-US" dirty="0" err="1">
                <a:solidFill>
                  <a:schemeClr val="bg1">
                    <a:lumMod val="95000"/>
                  </a:schemeClr>
                </a:solidFill>
              </a:rPr>
              <a:t>decandidatos</a:t>
            </a:r>
            <a:r>
              <a:rPr lang="en-US" dirty="0">
                <a:solidFill>
                  <a:schemeClr val="bg1">
                    <a:lumMod val="95000"/>
                  </a:schemeClr>
                </a:solidFill>
              </a:rPr>
              <a:t> </a:t>
            </a:r>
            <a:r>
              <a:rPr lang="en-US" dirty="0" err="1">
                <a:solidFill>
                  <a:schemeClr val="bg1">
                    <a:lumMod val="95000"/>
                  </a:schemeClr>
                </a:solidFill>
              </a:rPr>
              <a:t>visitados</a:t>
            </a:r>
            <a:endParaRPr lang="en-US" dirty="0">
              <a:solidFill>
                <a:schemeClr val="bg1">
                  <a:lumMod val="95000"/>
                </a:schemeClr>
              </a:solidFill>
            </a:endParaRPr>
          </a:p>
        </p:txBody>
      </p:sp>
    </p:spTree>
    <p:extLst>
      <p:ext uri="{BB962C8B-B14F-4D97-AF65-F5344CB8AC3E}">
        <p14:creationId xmlns:p14="http://schemas.microsoft.com/office/powerpoint/2010/main" val="1406298231"/>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000" r="-3000"/>
          </a:stretch>
        </a:blipFill>
        <a:effectLst/>
      </p:bgPr>
    </p:bg>
    <p:spTree>
      <p:nvGrpSpPr>
        <p:cNvPr id="1" name=""/>
        <p:cNvGrpSpPr/>
        <p:nvPr/>
      </p:nvGrpSpPr>
      <p:grpSpPr>
        <a:xfrm>
          <a:off x="0" y="0"/>
          <a:ext cx="0" cy="0"/>
          <a:chOff x="0" y="0"/>
          <a:chExt cx="0" cy="0"/>
        </a:xfrm>
      </p:grpSpPr>
      <p:sp>
        <p:nvSpPr>
          <p:cNvPr id="6" name="Rectángulo 5"/>
          <p:cNvSpPr/>
          <p:nvPr/>
        </p:nvSpPr>
        <p:spPr>
          <a:xfrm>
            <a:off x="0" y="3052177"/>
            <a:ext cx="3517901" cy="1938992"/>
          </a:xfrm>
          <a:prstGeom prst="rect">
            <a:avLst/>
          </a:prstGeom>
        </p:spPr>
        <p:txBody>
          <a:bodyPr wrap="square">
            <a:spAutoFit/>
          </a:bodyPr>
          <a:lstStyle/>
          <a:p>
            <a:pPr algn="ctr"/>
            <a:r>
              <a:rPr lang="en-US" sz="4000" dirty="0">
                <a:solidFill>
                  <a:schemeClr val="bg1"/>
                </a:solidFill>
                <a:latin typeface="Bahnschrift SemiBold SemiConden" panose="020B0502040204020203" pitchFamily="34" charset="0"/>
              </a:rPr>
              <a:t>Raising a Number to a Power</a:t>
            </a:r>
          </a:p>
        </p:txBody>
      </p:sp>
      <p:sp>
        <p:nvSpPr>
          <p:cNvPr id="3" name="Rectángulo 2"/>
          <p:cNvSpPr/>
          <p:nvPr/>
        </p:nvSpPr>
        <p:spPr>
          <a:xfrm>
            <a:off x="4279900" y="2861677"/>
            <a:ext cx="3517901" cy="1323439"/>
          </a:xfrm>
          <a:prstGeom prst="rect">
            <a:avLst/>
          </a:prstGeom>
        </p:spPr>
        <p:txBody>
          <a:bodyPr wrap="square">
            <a:spAutoFit/>
          </a:bodyPr>
          <a:lstStyle/>
          <a:p>
            <a:pPr algn="ctr"/>
            <a:r>
              <a:rPr lang="en-US" sz="4000" dirty="0" smtClean="0">
                <a:solidFill>
                  <a:schemeClr val="bg1"/>
                </a:solidFill>
                <a:latin typeface="Bahnschrift SemiBold SemiConden" panose="020B0502040204020203" pitchFamily="34" charset="0"/>
              </a:rPr>
              <a:t>The Knapsack Problem</a:t>
            </a:r>
            <a:endParaRPr lang="en-US" sz="4000" dirty="0">
              <a:solidFill>
                <a:schemeClr val="bg1"/>
              </a:solidFill>
              <a:latin typeface="Bahnschrift SemiBold SemiConden" panose="020B0502040204020203" pitchFamily="34" charset="0"/>
            </a:endParaRPr>
          </a:p>
        </p:txBody>
      </p:sp>
      <p:sp>
        <p:nvSpPr>
          <p:cNvPr id="4" name="Rectángulo 3"/>
          <p:cNvSpPr/>
          <p:nvPr/>
        </p:nvSpPr>
        <p:spPr>
          <a:xfrm>
            <a:off x="8331200" y="805934"/>
            <a:ext cx="3517901" cy="1323439"/>
          </a:xfrm>
          <a:prstGeom prst="rect">
            <a:avLst/>
          </a:prstGeom>
        </p:spPr>
        <p:txBody>
          <a:bodyPr wrap="square">
            <a:spAutoFit/>
          </a:bodyPr>
          <a:lstStyle/>
          <a:p>
            <a:pPr algn="ctr"/>
            <a:r>
              <a:rPr lang="en-US" sz="4000" dirty="0">
                <a:solidFill>
                  <a:schemeClr val="bg1"/>
                </a:solidFill>
                <a:latin typeface="Bahnschrift SemiBold SemiConden" panose="020B0502040204020203" pitchFamily="34" charset="0"/>
              </a:rPr>
              <a:t>Combinations: Picking a Team</a:t>
            </a:r>
          </a:p>
        </p:txBody>
      </p:sp>
      <p:sp>
        <p:nvSpPr>
          <p:cNvPr id="7" name="Elipse 6"/>
          <p:cNvSpPr/>
          <p:nvPr/>
        </p:nvSpPr>
        <p:spPr>
          <a:xfrm>
            <a:off x="5835651" y="4991169"/>
            <a:ext cx="406400" cy="381000"/>
          </a:xfrm>
          <a:prstGeom prst="ellipse">
            <a:avLst/>
          </a:prstGeom>
          <a:solidFill>
            <a:schemeClr val="tx2">
              <a:lumMod val="60000"/>
              <a:lumOff val="40000"/>
            </a:scheme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lipse 7"/>
          <p:cNvSpPr/>
          <p:nvPr/>
        </p:nvSpPr>
        <p:spPr>
          <a:xfrm>
            <a:off x="1555750" y="5791338"/>
            <a:ext cx="406400" cy="381000"/>
          </a:xfrm>
          <a:prstGeom prst="ellipse">
            <a:avLst/>
          </a:prstGeom>
          <a:solidFill>
            <a:schemeClr val="tx2">
              <a:lumMod val="60000"/>
              <a:lumOff val="40000"/>
            </a:schemeClr>
          </a:solidFill>
          <a:effectLst>
            <a:innerShdw blurRad="114300">
              <a:prstClr val="black"/>
            </a:innerShdw>
          </a:effectLst>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Elipse 8"/>
          <p:cNvSpPr/>
          <p:nvPr/>
        </p:nvSpPr>
        <p:spPr>
          <a:xfrm>
            <a:off x="9886951" y="2861677"/>
            <a:ext cx="406400" cy="381000"/>
          </a:xfrm>
          <a:prstGeom prst="ellipse">
            <a:avLst/>
          </a:prstGeom>
          <a:solidFill>
            <a:schemeClr val="tx2">
              <a:lumMod val="60000"/>
              <a:lumOff val="40000"/>
            </a:scheme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854765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250"/>
                                        <p:tgtEl>
                                          <p:spTgt spid="4"/>
                                        </p:tgtEl>
                                      </p:cBhvr>
                                    </p:animEffect>
                                    <p:anim calcmode="lin" valueType="num">
                                      <p:cBhvr>
                                        <p:cTn id="20" dur="250" fill="hold"/>
                                        <p:tgtEl>
                                          <p:spTgt spid="4"/>
                                        </p:tgtEl>
                                        <p:attrNameLst>
                                          <p:attrName>ppt_x</p:attrName>
                                        </p:attrNameLst>
                                      </p:cBhvr>
                                      <p:tavLst>
                                        <p:tav tm="0">
                                          <p:val>
                                            <p:strVal val="#ppt_x"/>
                                          </p:val>
                                        </p:tav>
                                        <p:tav tm="100000">
                                          <p:val>
                                            <p:strVal val="#ppt_x"/>
                                          </p:val>
                                        </p:tav>
                                      </p:tavLst>
                                    </p:anim>
                                    <p:anim calcmode="lin" valueType="num">
                                      <p:cBhvr>
                                        <p:cTn id="21"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E2A"/>
        </a:solidFill>
        <a:effectLst/>
      </p:bgPr>
    </p:bg>
    <p:spTree>
      <p:nvGrpSpPr>
        <p:cNvPr id="1" name=""/>
        <p:cNvGrpSpPr/>
        <p:nvPr/>
      </p:nvGrpSpPr>
      <p:grpSpPr>
        <a:xfrm>
          <a:off x="0" y="0"/>
          <a:ext cx="0" cy="0"/>
          <a:chOff x="0" y="0"/>
          <a:chExt cx="0" cy="0"/>
        </a:xfrm>
      </p:grpSpPr>
      <p:sp>
        <p:nvSpPr>
          <p:cNvPr id="6" name="Rectángulo 5"/>
          <p:cNvSpPr/>
          <p:nvPr/>
        </p:nvSpPr>
        <p:spPr>
          <a:xfrm>
            <a:off x="914401" y="3006983"/>
            <a:ext cx="10212485" cy="2062103"/>
          </a:xfrm>
          <a:prstGeom prst="rect">
            <a:avLst/>
          </a:prstGeom>
        </p:spPr>
        <p:txBody>
          <a:bodyPr wrap="square">
            <a:spAutoFit/>
          </a:bodyPr>
          <a:lstStyle/>
          <a:p>
            <a:pPr algn="ctr"/>
            <a:r>
              <a:rPr lang="es-ES" sz="3200" dirty="0">
                <a:solidFill>
                  <a:schemeClr val="bg1"/>
                </a:solidFill>
                <a:latin typeface="Bell MT" panose="02020503060305020303" pitchFamily="18" charset="0"/>
              </a:rPr>
              <a:t>La mayoría de las calculadoras científicas, lenguajes de programación y bibliotecas matemáticas permiten elevar un número a una potencia arbitraria, Suelen tener una función como </a:t>
            </a:r>
            <a:r>
              <a:rPr lang="es-ES" sz="3200" dirty="0" err="1">
                <a:solidFill>
                  <a:schemeClr val="bg1"/>
                </a:solidFill>
                <a:latin typeface="Bell MT" panose="02020503060305020303" pitchFamily="18" charset="0"/>
              </a:rPr>
              <a:t>power</a:t>
            </a:r>
            <a:r>
              <a:rPr lang="es-ES" sz="3200" dirty="0">
                <a:solidFill>
                  <a:schemeClr val="bg1"/>
                </a:solidFill>
                <a:latin typeface="Bell MT" panose="02020503060305020303" pitchFamily="18" charset="0"/>
              </a:rPr>
              <a:t>(x, y) o una tecla etiquetada como </a:t>
            </a:r>
            <a:r>
              <a:rPr lang="es-ES" sz="3200" dirty="0" err="1" smtClean="0">
                <a:solidFill>
                  <a:schemeClr val="bg1"/>
                </a:solidFill>
                <a:latin typeface="Bell MT" panose="02020503060305020303" pitchFamily="18" charset="0"/>
              </a:rPr>
              <a:t>x^y</a:t>
            </a:r>
            <a:r>
              <a:rPr lang="es-ES" sz="3200" dirty="0">
                <a:solidFill>
                  <a:schemeClr val="bg1"/>
                </a:solidFill>
                <a:latin typeface="Bell MT" panose="02020503060305020303" pitchFamily="18" charset="0"/>
              </a:rPr>
              <a:t>.</a:t>
            </a:r>
            <a:endParaRPr lang="en-US" sz="3200" dirty="0">
              <a:solidFill>
                <a:schemeClr val="bg1"/>
              </a:solidFill>
              <a:latin typeface="Bell MT" panose="02020503060305020303" pitchFamily="18" charset="0"/>
            </a:endParaRPr>
          </a:p>
        </p:txBody>
      </p:sp>
      <p:sp>
        <p:nvSpPr>
          <p:cNvPr id="3" name="Rectángulo 2"/>
          <p:cNvSpPr/>
          <p:nvPr/>
        </p:nvSpPr>
        <p:spPr>
          <a:xfrm>
            <a:off x="1369036" y="763290"/>
            <a:ext cx="9757850" cy="1446550"/>
          </a:xfrm>
          <a:prstGeom prst="rect">
            <a:avLst/>
          </a:prstGeom>
        </p:spPr>
        <p:txBody>
          <a:bodyPr wrap="square">
            <a:spAutoFit/>
          </a:bodyPr>
          <a:lstStyle/>
          <a:p>
            <a:pPr algn="ctr"/>
            <a:r>
              <a:rPr lang="en-US" sz="4400" b="1" dirty="0" smtClean="0">
                <a:ln>
                  <a:solidFill>
                    <a:schemeClr val="accent2">
                      <a:lumMod val="75000"/>
                    </a:schemeClr>
                  </a:solidFill>
                </a:ln>
                <a:solidFill>
                  <a:schemeClr val="bg1"/>
                </a:solidFill>
                <a:effectLst>
                  <a:glow rad="63500">
                    <a:schemeClr val="accent2">
                      <a:satMod val="175000"/>
                      <a:alpha val="40000"/>
                    </a:schemeClr>
                  </a:glow>
                  <a:outerShdw blurRad="38100" dist="38100" dir="2700000" algn="tl">
                    <a:srgbClr val="000000">
                      <a:alpha val="43137"/>
                    </a:srgbClr>
                  </a:outerShdw>
                </a:effectLst>
                <a:latin typeface="Arial Black" panose="020B0A04020102020204" pitchFamily="34" charset="0"/>
              </a:rPr>
              <a:t>RAISING A NUMBER TO A POWER</a:t>
            </a:r>
            <a:endParaRPr lang="en-US" sz="4400" b="1" dirty="0">
              <a:ln>
                <a:solidFill>
                  <a:schemeClr val="accent2">
                    <a:lumMod val="75000"/>
                  </a:schemeClr>
                </a:solidFill>
              </a:ln>
              <a:solidFill>
                <a:schemeClr val="bg1"/>
              </a:solidFill>
              <a:effectLst>
                <a:glow rad="63500">
                  <a:schemeClr val="accent2">
                    <a:satMod val="175000"/>
                    <a:alpha val="40000"/>
                  </a:schemeClr>
                </a:glow>
                <a:outerShdw blurRad="38100" dist="38100" dir="2700000" algn="tl">
                  <a:srgbClr val="000000">
                    <a:alpha val="43137"/>
                  </a:srgbClr>
                </a:outerShdw>
              </a:effectLst>
              <a:latin typeface="Arial Black" panose="020B0A04020102020204" pitchFamily="34" charset="0"/>
            </a:endParaRPr>
          </a:p>
        </p:txBody>
      </p:sp>
    </p:spTree>
    <p:extLst>
      <p:ext uri="{BB962C8B-B14F-4D97-AF65-F5344CB8AC3E}">
        <p14:creationId xmlns:p14="http://schemas.microsoft.com/office/powerpoint/2010/main" val="95691780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E2A"/>
        </a:solidFill>
        <a:effectLst/>
      </p:bgPr>
    </p:bg>
    <p:spTree>
      <p:nvGrpSpPr>
        <p:cNvPr id="1" name=""/>
        <p:cNvGrpSpPr/>
        <p:nvPr/>
      </p:nvGrpSpPr>
      <p:grpSpPr>
        <a:xfrm>
          <a:off x="0" y="0"/>
          <a:ext cx="0" cy="0"/>
          <a:chOff x="0" y="0"/>
          <a:chExt cx="0" cy="0"/>
        </a:xfrm>
      </p:grpSpPr>
      <p:sp>
        <p:nvSpPr>
          <p:cNvPr id="6" name="Rectángulo 5"/>
          <p:cNvSpPr/>
          <p:nvPr/>
        </p:nvSpPr>
        <p:spPr>
          <a:xfrm>
            <a:off x="590844" y="1471291"/>
            <a:ext cx="10888393" cy="3170099"/>
          </a:xfrm>
          <a:prstGeom prst="rect">
            <a:avLst/>
          </a:prstGeom>
        </p:spPr>
        <p:txBody>
          <a:bodyPr wrap="square">
            <a:spAutoFit/>
          </a:bodyPr>
          <a:lstStyle/>
          <a:p>
            <a:pPr algn="just"/>
            <a:r>
              <a:rPr lang="es-ES" sz="2000" dirty="0">
                <a:solidFill>
                  <a:schemeClr val="bg1"/>
                </a:solidFill>
                <a:cs typeface="Arial" panose="020B0604020202020204" pitchFamily="34" charset="0"/>
              </a:rPr>
              <a:t>Una solución es reorganizar el problema de modo que se multiplique por múltiplos de </a:t>
            </a:r>
            <a:r>
              <a:rPr lang="es-ES" sz="2000" dirty="0" smtClean="0">
                <a:solidFill>
                  <a:schemeClr val="bg1"/>
                </a:solidFill>
                <a:cs typeface="Arial" panose="020B0604020202020204" pitchFamily="34" charset="0"/>
              </a:rPr>
              <a:t>2 siempre </a:t>
            </a:r>
            <a:r>
              <a:rPr lang="es-ES" sz="2000" dirty="0">
                <a:solidFill>
                  <a:schemeClr val="bg1"/>
                </a:solidFill>
                <a:cs typeface="Arial" panose="020B0604020202020204" pitchFamily="34" charset="0"/>
              </a:rPr>
              <a:t>que sea posible, en lugar de por el propio número. </a:t>
            </a:r>
            <a:endParaRPr lang="es-ES" sz="2000" dirty="0" smtClean="0">
              <a:solidFill>
                <a:schemeClr val="bg1"/>
              </a:solidFill>
              <a:cs typeface="Arial" panose="020B0604020202020204" pitchFamily="34" charset="0"/>
            </a:endParaRPr>
          </a:p>
          <a:p>
            <a:pPr algn="just"/>
            <a:endParaRPr lang="es-ES" sz="2000" dirty="0" smtClean="0">
              <a:solidFill>
                <a:schemeClr val="bg1"/>
              </a:solidFill>
              <a:cs typeface="Arial" panose="020B0604020202020204" pitchFamily="34" charset="0"/>
            </a:endParaRPr>
          </a:p>
          <a:p>
            <a:pPr algn="just"/>
            <a:r>
              <a:rPr lang="es-ES" sz="2000" dirty="0" smtClean="0">
                <a:solidFill>
                  <a:schemeClr val="bg1"/>
                </a:solidFill>
                <a:cs typeface="Arial" panose="020B0604020202020204" pitchFamily="34" charset="0"/>
              </a:rPr>
              <a:t>Tomemos </a:t>
            </a:r>
            <a:r>
              <a:rPr lang="es-ES" sz="2000" dirty="0">
                <a:solidFill>
                  <a:schemeClr val="bg1"/>
                </a:solidFill>
                <a:cs typeface="Arial" panose="020B0604020202020204" pitchFamily="34" charset="0"/>
              </a:rPr>
              <a:t>como ejemplo </a:t>
            </a:r>
            <a:r>
              <a:rPr lang="es-ES" sz="2000" dirty="0" smtClean="0">
                <a:solidFill>
                  <a:schemeClr val="bg1"/>
                </a:solidFill>
                <a:cs typeface="Arial" panose="020B0604020202020204" pitchFamily="34" charset="0"/>
              </a:rPr>
              <a:t>38. Al </a:t>
            </a:r>
            <a:r>
              <a:rPr lang="es-ES" sz="2000" dirty="0">
                <a:solidFill>
                  <a:schemeClr val="bg1"/>
                </a:solidFill>
                <a:cs typeface="Arial" panose="020B0604020202020204" pitchFamily="34" charset="0"/>
              </a:rPr>
              <a:t>final, tienes que implicar ocho 3 en el proceso de multiplicación. </a:t>
            </a:r>
            <a:endParaRPr lang="es-ES" sz="2000" dirty="0" smtClean="0">
              <a:solidFill>
                <a:schemeClr val="bg1"/>
              </a:solidFill>
              <a:cs typeface="Arial" panose="020B0604020202020204" pitchFamily="34" charset="0"/>
            </a:endParaRPr>
          </a:p>
          <a:p>
            <a:pPr algn="just"/>
            <a:endParaRPr lang="es-ES" sz="2000" dirty="0" smtClean="0">
              <a:solidFill>
                <a:schemeClr val="bg1"/>
              </a:solidFill>
              <a:cs typeface="Arial" panose="020B0604020202020204" pitchFamily="34" charset="0"/>
            </a:endParaRPr>
          </a:p>
          <a:p>
            <a:pPr algn="just"/>
            <a:r>
              <a:rPr lang="es-ES" sz="2000" dirty="0" smtClean="0">
                <a:solidFill>
                  <a:schemeClr val="bg1"/>
                </a:solidFill>
                <a:cs typeface="Arial" panose="020B0604020202020204" pitchFamily="34" charset="0"/>
              </a:rPr>
              <a:t>Digamos que </a:t>
            </a:r>
            <a:r>
              <a:rPr lang="es-ES" sz="2000" dirty="0">
                <a:solidFill>
                  <a:schemeClr val="bg1"/>
                </a:solidFill>
                <a:cs typeface="Arial" panose="020B0604020202020204" pitchFamily="34" charset="0"/>
              </a:rPr>
              <a:t>empiezas con 3×3=9. Has utilizado dos de los 3, pero aún te quedan seis.</a:t>
            </a:r>
          </a:p>
          <a:p>
            <a:pPr algn="just"/>
            <a:r>
              <a:rPr lang="es-ES" sz="2000" dirty="0">
                <a:solidFill>
                  <a:schemeClr val="bg1"/>
                </a:solidFill>
                <a:cs typeface="Arial" panose="020B0604020202020204" pitchFamily="34" charset="0"/>
              </a:rPr>
              <a:t>Ahora tienes un nuevo número con el que trabajar: 9. Prueba con 9×9=81. Esto </a:t>
            </a:r>
            <a:r>
              <a:rPr lang="es-ES" sz="2000" dirty="0" smtClean="0">
                <a:solidFill>
                  <a:schemeClr val="bg1"/>
                </a:solidFill>
                <a:cs typeface="Arial" panose="020B0604020202020204" pitchFamily="34" charset="0"/>
              </a:rPr>
              <a:t>utiliza cuatro </a:t>
            </a:r>
            <a:r>
              <a:rPr lang="es-ES" sz="2000" dirty="0">
                <a:solidFill>
                  <a:schemeClr val="bg1"/>
                </a:solidFill>
                <a:cs typeface="Arial" panose="020B0604020202020204" pitchFamily="34" charset="0"/>
              </a:rPr>
              <a:t>3 (</a:t>
            </a:r>
            <a:r>
              <a:rPr lang="es-ES" sz="2000" dirty="0" smtClean="0">
                <a:solidFill>
                  <a:schemeClr val="bg1"/>
                </a:solidFill>
                <a:cs typeface="Arial" panose="020B0604020202020204" pitchFamily="34" charset="0"/>
              </a:rPr>
              <a:t>porque cada </a:t>
            </a:r>
            <a:r>
              <a:rPr lang="es-ES" sz="2000" dirty="0">
                <a:solidFill>
                  <a:schemeClr val="bg1"/>
                </a:solidFill>
                <a:cs typeface="Arial" panose="020B0604020202020204" pitchFamily="34" charset="0"/>
              </a:rPr>
              <a:t>9 son dos 3 multiplicados). Tienes que usar </a:t>
            </a:r>
            <a:r>
              <a:rPr lang="es-ES" sz="2000" dirty="0" smtClean="0">
                <a:solidFill>
                  <a:schemeClr val="bg1"/>
                </a:solidFill>
                <a:cs typeface="Arial" panose="020B0604020202020204" pitchFamily="34" charset="0"/>
              </a:rPr>
              <a:t>cuatro 3s </a:t>
            </a:r>
            <a:r>
              <a:rPr lang="es-ES" sz="2000" dirty="0">
                <a:solidFill>
                  <a:schemeClr val="bg1"/>
                </a:solidFill>
                <a:cs typeface="Arial" panose="020B0604020202020204" pitchFamily="34" charset="0"/>
              </a:rPr>
              <a:t>más, pero ahora tienes 81 para trabajar, </a:t>
            </a:r>
            <a:r>
              <a:rPr lang="es-ES" sz="2000" dirty="0" smtClean="0">
                <a:solidFill>
                  <a:schemeClr val="bg1"/>
                </a:solidFill>
                <a:cs typeface="Arial" panose="020B0604020202020204" pitchFamily="34" charset="0"/>
              </a:rPr>
              <a:t>y 81×81=6,561 usa exactamente ocho </a:t>
            </a:r>
            <a:r>
              <a:rPr lang="es-ES" sz="2000" dirty="0">
                <a:solidFill>
                  <a:schemeClr val="bg1"/>
                </a:solidFill>
                <a:cs typeface="Arial" panose="020B0604020202020204" pitchFamily="34" charset="0"/>
              </a:rPr>
              <a:t>3s (porque cada 81 utiliza cuatro 3s).</a:t>
            </a:r>
          </a:p>
          <a:p>
            <a:pPr algn="just"/>
            <a:endParaRPr lang="en-US" sz="2000" dirty="0">
              <a:solidFill>
                <a:schemeClr val="bg1"/>
              </a:solidFill>
              <a:latin typeface="+mj-lt"/>
              <a:cs typeface="Arial" panose="020B0604020202020204" pitchFamily="34" charset="0"/>
            </a:endParaRPr>
          </a:p>
        </p:txBody>
      </p:sp>
      <p:sp>
        <p:nvSpPr>
          <p:cNvPr id="2" name="Rectángulo 1"/>
          <p:cNvSpPr/>
          <p:nvPr/>
        </p:nvSpPr>
        <p:spPr>
          <a:xfrm>
            <a:off x="590844" y="4641390"/>
            <a:ext cx="10227212" cy="707886"/>
          </a:xfrm>
          <a:prstGeom prst="rect">
            <a:avLst/>
          </a:prstGeom>
        </p:spPr>
        <p:txBody>
          <a:bodyPr wrap="square">
            <a:spAutoFit/>
          </a:bodyPr>
          <a:lstStyle/>
          <a:p>
            <a:r>
              <a:rPr lang="es-ES" sz="2000" dirty="0">
                <a:solidFill>
                  <a:schemeClr val="bg1"/>
                </a:solidFill>
              </a:rPr>
              <a:t>Así que has encontrado la respuesta a 38 con sólo </a:t>
            </a:r>
            <a:r>
              <a:rPr lang="es-ES" sz="2000" dirty="0" smtClean="0">
                <a:solidFill>
                  <a:schemeClr val="bg1"/>
                </a:solidFill>
              </a:rPr>
              <a:t>tres multiplicaciones </a:t>
            </a:r>
            <a:r>
              <a:rPr lang="es-ES" sz="2000" dirty="0">
                <a:solidFill>
                  <a:schemeClr val="bg1"/>
                </a:solidFill>
              </a:rPr>
              <a:t>en lugar </a:t>
            </a:r>
            <a:r>
              <a:rPr lang="es-ES" sz="2000" dirty="0" err="1">
                <a:solidFill>
                  <a:schemeClr val="bg1"/>
                </a:solidFill>
              </a:rPr>
              <a:t>desiete</a:t>
            </a:r>
            <a:r>
              <a:rPr lang="es-ES" sz="2000" dirty="0">
                <a:solidFill>
                  <a:schemeClr val="bg1"/>
                </a:solidFill>
              </a:rPr>
              <a:t>. Eso es tiempo O(log N) en lugar de O(N)</a:t>
            </a:r>
            <a:endParaRPr lang="en-US" sz="2000" dirty="0">
              <a:solidFill>
                <a:schemeClr val="bg1"/>
              </a:solidFill>
            </a:endParaRPr>
          </a:p>
        </p:txBody>
      </p:sp>
    </p:spTree>
    <p:extLst>
      <p:ext uri="{BB962C8B-B14F-4D97-AF65-F5344CB8AC3E}">
        <p14:creationId xmlns:p14="http://schemas.microsoft.com/office/powerpoint/2010/main" val="1488629417"/>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E2A"/>
        </a:solidFill>
        <a:effectLst/>
      </p:bgPr>
    </p:bg>
    <p:spTree>
      <p:nvGrpSpPr>
        <p:cNvPr id="1" name=""/>
        <p:cNvGrpSpPr/>
        <p:nvPr/>
      </p:nvGrpSpPr>
      <p:grpSpPr>
        <a:xfrm>
          <a:off x="0" y="0"/>
          <a:ext cx="0" cy="0"/>
          <a:chOff x="0" y="0"/>
          <a:chExt cx="0" cy="0"/>
        </a:xfrm>
      </p:grpSpPr>
      <p:sp>
        <p:nvSpPr>
          <p:cNvPr id="6" name="Rectángulo 5"/>
          <p:cNvSpPr/>
          <p:nvPr/>
        </p:nvSpPr>
        <p:spPr>
          <a:xfrm>
            <a:off x="739920" y="302525"/>
            <a:ext cx="10888393" cy="400110"/>
          </a:xfrm>
          <a:prstGeom prst="rect">
            <a:avLst/>
          </a:prstGeom>
          <a:solidFill>
            <a:schemeClr val="accent3">
              <a:lumMod val="75000"/>
            </a:schemeClr>
          </a:solidFill>
        </p:spPr>
        <p:txBody>
          <a:bodyPr wrap="square">
            <a:spAutoFit/>
          </a:bodyPr>
          <a:lstStyle/>
          <a:p>
            <a:pPr algn="ctr"/>
            <a:r>
              <a:rPr lang="es-ES" sz="2000" dirty="0" smtClean="0">
                <a:solidFill>
                  <a:schemeClr val="bg1"/>
                </a:solidFill>
                <a:cs typeface="Arial" panose="020B0604020202020204" pitchFamily="34" charset="0"/>
              </a:rPr>
              <a:t>¿ Se puede </a:t>
            </a:r>
            <a:r>
              <a:rPr lang="es-ES" sz="2000" dirty="0">
                <a:solidFill>
                  <a:schemeClr val="bg1"/>
                </a:solidFill>
                <a:cs typeface="Arial" panose="020B0604020202020204" pitchFamily="34" charset="0"/>
              </a:rPr>
              <a:t>convertir este proceso en un algoritmo que pueda ejecutar un ordenador?</a:t>
            </a:r>
            <a:endParaRPr lang="en-US" sz="2000" dirty="0">
              <a:solidFill>
                <a:schemeClr val="bg1"/>
              </a:solidFill>
              <a:latin typeface="+mj-lt"/>
              <a:cs typeface="Arial" panose="020B0604020202020204" pitchFamily="34" charset="0"/>
            </a:endParaRPr>
          </a:p>
        </p:txBody>
      </p:sp>
      <p:sp>
        <p:nvSpPr>
          <p:cNvPr id="2" name="Rectángulo 1"/>
          <p:cNvSpPr/>
          <p:nvPr/>
        </p:nvSpPr>
        <p:spPr>
          <a:xfrm>
            <a:off x="850899" y="951031"/>
            <a:ext cx="10227212" cy="400110"/>
          </a:xfrm>
          <a:prstGeom prst="rect">
            <a:avLst/>
          </a:prstGeom>
        </p:spPr>
        <p:txBody>
          <a:bodyPr wrap="square">
            <a:spAutoFit/>
          </a:bodyPr>
          <a:lstStyle/>
          <a:p>
            <a:r>
              <a:rPr lang="es-ES" sz="2000" dirty="0">
                <a:solidFill>
                  <a:schemeClr val="bg1"/>
                </a:solidFill>
              </a:rPr>
              <a:t>El esquema se basa en la igualdad matemática </a:t>
            </a:r>
            <a:r>
              <a:rPr lang="es-ES" sz="2000" dirty="0" err="1">
                <a:solidFill>
                  <a:srgbClr val="92D050"/>
                </a:solidFill>
              </a:rPr>
              <a:t>x^y</a:t>
            </a:r>
            <a:r>
              <a:rPr lang="es-ES" sz="2000" dirty="0">
                <a:solidFill>
                  <a:srgbClr val="92D050"/>
                </a:solidFill>
              </a:rPr>
              <a:t> = (x^2)^(y/2).</a:t>
            </a:r>
            <a:endParaRPr lang="en-US" sz="2000" dirty="0">
              <a:solidFill>
                <a:srgbClr val="92D050"/>
              </a:solidFill>
            </a:endParaRPr>
          </a:p>
        </p:txBody>
      </p:sp>
      <p:sp>
        <p:nvSpPr>
          <p:cNvPr id="3" name="Rectángulo 2"/>
          <p:cNvSpPr/>
          <p:nvPr/>
        </p:nvSpPr>
        <p:spPr>
          <a:xfrm>
            <a:off x="850899" y="1399482"/>
            <a:ext cx="10985500" cy="923330"/>
          </a:xfrm>
          <a:prstGeom prst="rect">
            <a:avLst/>
          </a:prstGeom>
        </p:spPr>
        <p:txBody>
          <a:bodyPr wrap="square">
            <a:spAutoFit/>
          </a:bodyPr>
          <a:lstStyle/>
          <a:p>
            <a:r>
              <a:rPr lang="es-ES" dirty="0">
                <a:solidFill>
                  <a:schemeClr val="bg1"/>
                </a:solidFill>
                <a:latin typeface="Söhne"/>
              </a:rPr>
              <a:t>En el ejemplo dado, se muestra </a:t>
            </a:r>
            <a:r>
              <a:rPr lang="es-ES" dirty="0" smtClean="0">
                <a:solidFill>
                  <a:schemeClr val="bg1"/>
                </a:solidFill>
                <a:latin typeface="Söhne"/>
              </a:rPr>
              <a:t>que 3^8 </a:t>
            </a:r>
            <a:r>
              <a:rPr lang="es-ES" dirty="0">
                <a:solidFill>
                  <a:schemeClr val="bg1"/>
                </a:solidFill>
                <a:latin typeface="Söhne"/>
              </a:rPr>
              <a:t>= (</a:t>
            </a:r>
            <a:r>
              <a:rPr lang="es-ES" dirty="0" smtClean="0">
                <a:solidFill>
                  <a:schemeClr val="bg1"/>
                </a:solidFill>
                <a:latin typeface="Söhne"/>
              </a:rPr>
              <a:t>3</a:t>
            </a:r>
            <a:r>
              <a:rPr lang="es-ES" dirty="0">
                <a:solidFill>
                  <a:schemeClr val="bg1"/>
                </a:solidFill>
                <a:latin typeface="Söhne"/>
              </a:rPr>
              <a:t>^</a:t>
            </a:r>
            <a:r>
              <a:rPr lang="es-ES" dirty="0" smtClean="0">
                <a:solidFill>
                  <a:schemeClr val="bg1"/>
                </a:solidFill>
                <a:latin typeface="Söhne"/>
              </a:rPr>
              <a:t>2</a:t>
            </a:r>
            <a:r>
              <a:rPr lang="es-ES" dirty="0">
                <a:solidFill>
                  <a:schemeClr val="bg1"/>
                </a:solidFill>
                <a:latin typeface="Söhne"/>
              </a:rPr>
              <a:t>)^(8/2), o </a:t>
            </a:r>
            <a:r>
              <a:rPr lang="es-ES" dirty="0" smtClean="0">
                <a:solidFill>
                  <a:schemeClr val="bg1"/>
                </a:solidFill>
                <a:latin typeface="Söhne"/>
              </a:rPr>
              <a:t>3</a:t>
            </a:r>
            <a:r>
              <a:rPr lang="es-ES" dirty="0">
                <a:solidFill>
                  <a:schemeClr val="bg1"/>
                </a:solidFill>
                <a:latin typeface="Söhne"/>
              </a:rPr>
              <a:t>^</a:t>
            </a:r>
            <a:r>
              <a:rPr lang="es-ES" dirty="0" smtClean="0">
                <a:solidFill>
                  <a:schemeClr val="bg1"/>
                </a:solidFill>
                <a:latin typeface="Söhne"/>
              </a:rPr>
              <a:t>8 </a:t>
            </a:r>
            <a:r>
              <a:rPr lang="es-ES" dirty="0">
                <a:solidFill>
                  <a:schemeClr val="bg1"/>
                </a:solidFill>
                <a:latin typeface="Söhne"/>
              </a:rPr>
              <a:t>= (</a:t>
            </a:r>
            <a:r>
              <a:rPr lang="es-ES" dirty="0" smtClean="0">
                <a:solidFill>
                  <a:schemeClr val="bg1"/>
                </a:solidFill>
                <a:latin typeface="Söhne"/>
              </a:rPr>
              <a:t>3</a:t>
            </a:r>
            <a:r>
              <a:rPr lang="es-ES" dirty="0">
                <a:solidFill>
                  <a:schemeClr val="bg1"/>
                </a:solidFill>
                <a:latin typeface="Söhne"/>
              </a:rPr>
              <a:t>^</a:t>
            </a:r>
            <a:r>
              <a:rPr lang="es-ES" dirty="0" smtClean="0">
                <a:solidFill>
                  <a:schemeClr val="bg1"/>
                </a:solidFill>
                <a:latin typeface="Söhne"/>
              </a:rPr>
              <a:t>2</a:t>
            </a:r>
            <a:r>
              <a:rPr lang="es-ES" dirty="0">
                <a:solidFill>
                  <a:schemeClr val="bg1"/>
                </a:solidFill>
                <a:latin typeface="Söhne"/>
              </a:rPr>
              <a:t>)^4</a:t>
            </a:r>
            <a:r>
              <a:rPr lang="es-ES" dirty="0" smtClean="0">
                <a:solidFill>
                  <a:schemeClr val="bg1"/>
                </a:solidFill>
                <a:latin typeface="Söhne"/>
              </a:rPr>
              <a:t>.</a:t>
            </a:r>
          </a:p>
          <a:p>
            <a:endParaRPr lang="es-ES" dirty="0" smtClean="0">
              <a:solidFill>
                <a:schemeClr val="bg1"/>
              </a:solidFill>
              <a:latin typeface="Söhne"/>
            </a:endParaRPr>
          </a:p>
          <a:p>
            <a:r>
              <a:rPr lang="es-ES" dirty="0" smtClean="0">
                <a:solidFill>
                  <a:schemeClr val="bg1"/>
                </a:solidFill>
                <a:latin typeface="Söhne"/>
              </a:rPr>
              <a:t>Esto </a:t>
            </a:r>
            <a:r>
              <a:rPr lang="es-ES" dirty="0">
                <a:solidFill>
                  <a:schemeClr val="bg1"/>
                </a:solidFill>
                <a:latin typeface="Söhne"/>
              </a:rPr>
              <a:t>es cierto porque elevar un exponente a otro exponente es lo mismo que multiplicar los exponentes.</a:t>
            </a:r>
            <a:endParaRPr lang="en-US" dirty="0">
              <a:solidFill>
                <a:schemeClr val="bg1"/>
              </a:solidFill>
            </a:endParaRPr>
          </a:p>
        </p:txBody>
      </p:sp>
      <p:sp>
        <p:nvSpPr>
          <p:cNvPr id="4" name="Rectángulo 3"/>
          <p:cNvSpPr/>
          <p:nvPr/>
        </p:nvSpPr>
        <p:spPr>
          <a:xfrm>
            <a:off x="850899" y="2501958"/>
            <a:ext cx="10780737" cy="923330"/>
          </a:xfrm>
          <a:prstGeom prst="rect">
            <a:avLst/>
          </a:prstGeom>
        </p:spPr>
        <p:txBody>
          <a:bodyPr wrap="square">
            <a:spAutoFit/>
          </a:bodyPr>
          <a:lstStyle/>
          <a:p>
            <a:r>
              <a:rPr lang="es-ES" dirty="0">
                <a:solidFill>
                  <a:schemeClr val="bg1"/>
                </a:solidFill>
                <a:latin typeface="Söhne"/>
              </a:rPr>
              <a:t>Sin embargo, hay que tener en cuenta que la computadora no puede elevar un número a un exponente, por lo que no puede manejar directamente (</a:t>
            </a:r>
            <a:r>
              <a:rPr lang="es-ES" dirty="0" smtClean="0">
                <a:solidFill>
                  <a:schemeClr val="bg1"/>
                </a:solidFill>
                <a:latin typeface="Söhne"/>
              </a:rPr>
              <a:t>3</a:t>
            </a:r>
            <a:r>
              <a:rPr lang="es-ES" dirty="0">
                <a:solidFill>
                  <a:schemeClr val="bg1"/>
                </a:solidFill>
                <a:latin typeface="Söhne"/>
              </a:rPr>
              <a:t>^</a:t>
            </a:r>
            <a:r>
              <a:rPr lang="es-ES" dirty="0" smtClean="0">
                <a:solidFill>
                  <a:schemeClr val="bg1"/>
                </a:solidFill>
                <a:latin typeface="Söhne"/>
              </a:rPr>
              <a:t>2</a:t>
            </a:r>
            <a:r>
              <a:rPr lang="es-ES" dirty="0">
                <a:solidFill>
                  <a:schemeClr val="bg1"/>
                </a:solidFill>
                <a:latin typeface="Söhne"/>
              </a:rPr>
              <a:t>)^4. La idea es transformar esta expresión en una que solo involucre multiplicación.</a:t>
            </a:r>
            <a:endParaRPr lang="en-US" dirty="0">
              <a:solidFill>
                <a:schemeClr val="bg1"/>
              </a:solidFill>
            </a:endParaRPr>
          </a:p>
        </p:txBody>
      </p:sp>
      <p:sp>
        <p:nvSpPr>
          <p:cNvPr id="5" name="Rectángulo 4"/>
          <p:cNvSpPr/>
          <p:nvPr/>
        </p:nvSpPr>
        <p:spPr>
          <a:xfrm>
            <a:off x="850899" y="3589368"/>
            <a:ext cx="10666437" cy="3139321"/>
          </a:xfrm>
          <a:prstGeom prst="rect">
            <a:avLst/>
          </a:prstGeom>
        </p:spPr>
        <p:txBody>
          <a:bodyPr wrap="square">
            <a:spAutoFit/>
          </a:bodyPr>
          <a:lstStyle/>
          <a:p>
            <a:r>
              <a:rPr lang="es-ES" dirty="0">
                <a:solidFill>
                  <a:schemeClr val="bg1"/>
                </a:solidFill>
                <a:latin typeface="Söhne"/>
              </a:rPr>
              <a:t>El truco es comenzar sustituyendo una nueva variable para </a:t>
            </a:r>
            <a:r>
              <a:rPr lang="es-ES" dirty="0" smtClean="0">
                <a:solidFill>
                  <a:schemeClr val="bg1"/>
                </a:solidFill>
                <a:latin typeface="Söhne"/>
              </a:rPr>
              <a:t>3</a:t>
            </a:r>
            <a:r>
              <a:rPr lang="es-ES" dirty="0">
                <a:solidFill>
                  <a:schemeClr val="bg1"/>
                </a:solidFill>
                <a:latin typeface="Söhne"/>
              </a:rPr>
              <a:t>^</a:t>
            </a:r>
            <a:r>
              <a:rPr lang="es-ES" dirty="0" smtClean="0">
                <a:solidFill>
                  <a:schemeClr val="bg1"/>
                </a:solidFill>
                <a:latin typeface="Söhne"/>
              </a:rPr>
              <a:t>2</a:t>
            </a:r>
            <a:r>
              <a:rPr lang="es-ES" dirty="0">
                <a:solidFill>
                  <a:schemeClr val="bg1"/>
                </a:solidFill>
                <a:latin typeface="Söhne"/>
              </a:rPr>
              <a:t>. Digamos que </a:t>
            </a:r>
            <a:r>
              <a:rPr lang="es-ES" dirty="0" smtClean="0">
                <a:solidFill>
                  <a:schemeClr val="bg1"/>
                </a:solidFill>
                <a:latin typeface="Söhne"/>
              </a:rPr>
              <a:t>3^2=a. </a:t>
            </a:r>
          </a:p>
          <a:p>
            <a:r>
              <a:rPr lang="es-ES" dirty="0" smtClean="0">
                <a:solidFill>
                  <a:schemeClr val="bg1"/>
                </a:solidFill>
                <a:latin typeface="Söhne"/>
              </a:rPr>
              <a:t>Entonces</a:t>
            </a:r>
            <a:r>
              <a:rPr lang="es-ES" dirty="0">
                <a:solidFill>
                  <a:schemeClr val="bg1"/>
                </a:solidFill>
                <a:latin typeface="Söhne"/>
              </a:rPr>
              <a:t>, </a:t>
            </a:r>
            <a:r>
              <a:rPr lang="es-ES" dirty="0" smtClean="0">
                <a:solidFill>
                  <a:schemeClr val="bg1"/>
                </a:solidFill>
                <a:latin typeface="Söhne"/>
              </a:rPr>
              <a:t>3</a:t>
            </a:r>
            <a:r>
              <a:rPr lang="es-ES" dirty="0">
                <a:solidFill>
                  <a:schemeClr val="bg1"/>
                </a:solidFill>
                <a:latin typeface="Söhne"/>
              </a:rPr>
              <a:t>^</a:t>
            </a:r>
            <a:r>
              <a:rPr lang="es-ES" dirty="0" smtClean="0">
                <a:solidFill>
                  <a:schemeClr val="bg1"/>
                </a:solidFill>
                <a:latin typeface="Söhne"/>
              </a:rPr>
              <a:t>8 =  </a:t>
            </a:r>
            <a:r>
              <a:rPr lang="es-ES" dirty="0">
                <a:solidFill>
                  <a:schemeClr val="bg1"/>
                </a:solidFill>
                <a:latin typeface="Söhne"/>
              </a:rPr>
              <a:t>(</a:t>
            </a:r>
            <a:r>
              <a:rPr lang="es-ES" dirty="0" smtClean="0">
                <a:solidFill>
                  <a:schemeClr val="bg1"/>
                </a:solidFill>
                <a:latin typeface="Söhne"/>
              </a:rPr>
              <a:t>3</a:t>
            </a:r>
            <a:r>
              <a:rPr lang="es-ES" dirty="0">
                <a:solidFill>
                  <a:schemeClr val="bg1"/>
                </a:solidFill>
                <a:latin typeface="Söhne"/>
              </a:rPr>
              <a:t>^</a:t>
            </a:r>
            <a:r>
              <a:rPr lang="es-ES" dirty="0" smtClean="0">
                <a:solidFill>
                  <a:schemeClr val="bg1"/>
                </a:solidFill>
                <a:latin typeface="Söhne"/>
              </a:rPr>
              <a:t>2</a:t>
            </a:r>
            <a:r>
              <a:rPr lang="es-ES" dirty="0">
                <a:solidFill>
                  <a:schemeClr val="bg1"/>
                </a:solidFill>
                <a:latin typeface="Söhne"/>
              </a:rPr>
              <a:t>)^</a:t>
            </a:r>
            <a:r>
              <a:rPr lang="es-ES" dirty="0" smtClean="0">
                <a:solidFill>
                  <a:schemeClr val="bg1"/>
                </a:solidFill>
                <a:latin typeface="Söhne"/>
              </a:rPr>
              <a:t>4</a:t>
            </a:r>
            <a:r>
              <a:rPr lang="es-ES" dirty="0">
                <a:solidFill>
                  <a:schemeClr val="bg1"/>
                </a:solidFill>
                <a:latin typeface="Söhne"/>
              </a:rPr>
              <a:t> </a:t>
            </a:r>
            <a:r>
              <a:rPr lang="es-ES" dirty="0" smtClean="0">
                <a:solidFill>
                  <a:schemeClr val="bg1"/>
                </a:solidFill>
                <a:latin typeface="Söhne"/>
              </a:rPr>
              <a:t>=  </a:t>
            </a:r>
            <a:r>
              <a:rPr lang="es-ES" dirty="0">
                <a:solidFill>
                  <a:schemeClr val="bg1"/>
                </a:solidFill>
                <a:latin typeface="Söhne"/>
              </a:rPr>
              <a:t>a^4. </a:t>
            </a:r>
            <a:endParaRPr lang="es-ES" dirty="0" smtClean="0">
              <a:solidFill>
                <a:schemeClr val="bg1"/>
              </a:solidFill>
              <a:latin typeface="Söhne"/>
            </a:endParaRPr>
          </a:p>
          <a:p>
            <a:endParaRPr lang="es-ES" dirty="0">
              <a:solidFill>
                <a:schemeClr val="bg1"/>
              </a:solidFill>
              <a:latin typeface="Söhne"/>
            </a:endParaRPr>
          </a:p>
          <a:p>
            <a:r>
              <a:rPr lang="es-ES" dirty="0" smtClean="0">
                <a:solidFill>
                  <a:schemeClr val="bg1"/>
                </a:solidFill>
                <a:latin typeface="Söhne"/>
              </a:rPr>
              <a:t>a^2=c</a:t>
            </a:r>
            <a:r>
              <a:rPr lang="es-ES" dirty="0">
                <a:solidFill>
                  <a:schemeClr val="bg1"/>
                </a:solidFill>
                <a:latin typeface="Söhne"/>
              </a:rPr>
              <a:t>, luego (c)^2 se puede escribir como (c^2)^1, lo cual también es igual a </a:t>
            </a:r>
            <a:r>
              <a:rPr lang="es-ES" dirty="0" smtClean="0">
                <a:solidFill>
                  <a:schemeClr val="bg1"/>
                </a:solidFill>
                <a:latin typeface="Söhne"/>
              </a:rPr>
              <a:t>3</a:t>
            </a:r>
            <a:r>
              <a:rPr lang="es-ES" dirty="0">
                <a:solidFill>
                  <a:schemeClr val="bg1"/>
                </a:solidFill>
                <a:latin typeface="Söhne"/>
              </a:rPr>
              <a:t>^</a:t>
            </a:r>
            <a:r>
              <a:rPr lang="es-ES" dirty="0" smtClean="0">
                <a:solidFill>
                  <a:schemeClr val="bg1"/>
                </a:solidFill>
                <a:latin typeface="Söhne"/>
              </a:rPr>
              <a:t>8 si </a:t>
            </a:r>
            <a:r>
              <a:rPr lang="es-ES" dirty="0">
                <a:solidFill>
                  <a:schemeClr val="bg1"/>
                </a:solidFill>
                <a:latin typeface="Söhne"/>
              </a:rPr>
              <a:t>aplicas todas las sustituciones.</a:t>
            </a:r>
          </a:p>
          <a:p>
            <a:endParaRPr lang="es-ES" dirty="0" smtClean="0">
              <a:solidFill>
                <a:schemeClr val="bg1"/>
              </a:solidFill>
              <a:latin typeface="Söhne"/>
            </a:endParaRPr>
          </a:p>
          <a:p>
            <a:r>
              <a:rPr lang="es-ES" dirty="0" smtClean="0">
                <a:solidFill>
                  <a:schemeClr val="bg1"/>
                </a:solidFill>
                <a:latin typeface="Söhne"/>
              </a:rPr>
              <a:t>Ahora </a:t>
            </a:r>
            <a:r>
              <a:rPr lang="es-ES" dirty="0">
                <a:solidFill>
                  <a:schemeClr val="bg1"/>
                </a:solidFill>
                <a:latin typeface="Söhne"/>
              </a:rPr>
              <a:t>tienes un problema que puedes resolver con una simple multiplicación: c por c. Puedes incorporar este esquema en un método recursivo, al que llamaremos </a:t>
            </a:r>
            <a:r>
              <a:rPr lang="es-ES" dirty="0" err="1">
                <a:solidFill>
                  <a:schemeClr val="bg1"/>
                </a:solidFill>
                <a:latin typeface="Söhne"/>
              </a:rPr>
              <a:t>power</a:t>
            </a:r>
            <a:r>
              <a:rPr lang="es-ES" dirty="0">
                <a:solidFill>
                  <a:schemeClr val="bg1"/>
                </a:solidFill>
                <a:latin typeface="Söhne"/>
              </a:rPr>
              <a:t>(), para calcular potencias</a:t>
            </a:r>
            <a:r>
              <a:rPr lang="es-ES" dirty="0" smtClean="0">
                <a:solidFill>
                  <a:schemeClr val="bg1"/>
                </a:solidFill>
                <a:latin typeface="Söhne"/>
              </a:rPr>
              <a:t>.</a:t>
            </a:r>
          </a:p>
          <a:p>
            <a:endParaRPr lang="es-ES" dirty="0">
              <a:solidFill>
                <a:schemeClr val="bg1"/>
              </a:solidFill>
              <a:latin typeface="Söhne"/>
            </a:endParaRPr>
          </a:p>
          <a:p>
            <a:r>
              <a:rPr lang="es-ES" dirty="0" smtClean="0">
                <a:solidFill>
                  <a:schemeClr val="bg1"/>
                </a:solidFill>
                <a:latin typeface="Söhne"/>
              </a:rPr>
              <a:t>Los </a:t>
            </a:r>
            <a:r>
              <a:rPr lang="es-ES" dirty="0">
                <a:solidFill>
                  <a:schemeClr val="bg1"/>
                </a:solidFill>
                <a:latin typeface="Söhne"/>
              </a:rPr>
              <a:t>argumentos son b y p, y el método devuelve </a:t>
            </a:r>
            <a:r>
              <a:rPr lang="es-ES" dirty="0" err="1">
                <a:solidFill>
                  <a:schemeClr val="bg1"/>
                </a:solidFill>
                <a:latin typeface="Söhne"/>
              </a:rPr>
              <a:t>b^p</a:t>
            </a:r>
            <a:r>
              <a:rPr lang="es-ES" dirty="0">
                <a:solidFill>
                  <a:schemeClr val="bg1"/>
                </a:solidFill>
                <a:latin typeface="Söhne"/>
              </a:rPr>
              <a:t>. </a:t>
            </a:r>
            <a:r>
              <a:rPr lang="es-ES" dirty="0" smtClean="0">
                <a:solidFill>
                  <a:schemeClr val="bg1"/>
                </a:solidFill>
                <a:latin typeface="Söhne"/>
              </a:rPr>
              <a:t>b </a:t>
            </a:r>
            <a:r>
              <a:rPr lang="es-ES" dirty="0">
                <a:solidFill>
                  <a:schemeClr val="bg1"/>
                </a:solidFill>
                <a:latin typeface="Söhne"/>
              </a:rPr>
              <a:t>y p obtienen nuevos valores cada vez que el método se llama a sí mismo. Los argumentos de la llamada recursiva son </a:t>
            </a:r>
            <a:r>
              <a:rPr lang="es-ES" dirty="0" err="1">
                <a:solidFill>
                  <a:schemeClr val="bg1"/>
                </a:solidFill>
                <a:latin typeface="Söhne"/>
              </a:rPr>
              <a:t>b×b</a:t>
            </a:r>
            <a:r>
              <a:rPr lang="es-ES" dirty="0">
                <a:solidFill>
                  <a:schemeClr val="bg1"/>
                </a:solidFill>
                <a:latin typeface="Söhne"/>
              </a:rPr>
              <a:t> y p/2</a:t>
            </a:r>
            <a:r>
              <a:rPr lang="es-ES" dirty="0" smtClean="0">
                <a:solidFill>
                  <a:schemeClr val="bg1"/>
                </a:solidFill>
                <a:latin typeface="Söhne"/>
              </a:rPr>
              <a:t>.</a:t>
            </a:r>
            <a:endParaRPr lang="es-ES" dirty="0">
              <a:solidFill>
                <a:schemeClr val="bg1"/>
              </a:solidFill>
              <a:latin typeface="Söhne"/>
            </a:endParaRPr>
          </a:p>
        </p:txBody>
      </p:sp>
    </p:spTree>
    <p:extLst>
      <p:ext uri="{BB962C8B-B14F-4D97-AF65-F5344CB8AC3E}">
        <p14:creationId xmlns:p14="http://schemas.microsoft.com/office/powerpoint/2010/main" val="1263432343"/>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E2A"/>
        </a:solidFill>
        <a:effectLst/>
      </p:bgPr>
    </p:bg>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38425" t="32639" r="41236" b="18924"/>
          <a:stretch/>
        </p:blipFill>
        <p:spPr>
          <a:xfrm>
            <a:off x="6105377" y="292100"/>
            <a:ext cx="4600137" cy="6159500"/>
          </a:xfrm>
          <a:prstGeom prst="rect">
            <a:avLst/>
          </a:prstGeom>
        </p:spPr>
      </p:pic>
      <p:sp>
        <p:nvSpPr>
          <p:cNvPr id="3" name="Rectángulo 2"/>
          <p:cNvSpPr/>
          <p:nvPr/>
        </p:nvSpPr>
        <p:spPr>
          <a:xfrm>
            <a:off x="1168401" y="1248311"/>
            <a:ext cx="3060700" cy="1323439"/>
          </a:xfrm>
          <a:prstGeom prst="rect">
            <a:avLst/>
          </a:prstGeom>
        </p:spPr>
        <p:txBody>
          <a:bodyPr wrap="square">
            <a:spAutoFit/>
          </a:bodyPr>
          <a:lstStyle/>
          <a:p>
            <a:r>
              <a:rPr lang="es-ES" sz="4000" dirty="0" err="1" smtClean="0">
                <a:solidFill>
                  <a:schemeClr val="bg1">
                    <a:lumMod val="95000"/>
                  </a:schemeClr>
                </a:solidFill>
              </a:rPr>
              <a:t>b^p</a:t>
            </a:r>
            <a:r>
              <a:rPr lang="es-ES" sz="4000" dirty="0" smtClean="0">
                <a:solidFill>
                  <a:schemeClr val="bg1">
                    <a:lumMod val="95000"/>
                  </a:schemeClr>
                </a:solidFill>
              </a:rPr>
              <a:t> </a:t>
            </a:r>
            <a:r>
              <a:rPr lang="es-ES" sz="4000" dirty="0">
                <a:solidFill>
                  <a:schemeClr val="bg1">
                    <a:lumMod val="95000"/>
                  </a:schemeClr>
                </a:solidFill>
              </a:rPr>
              <a:t>= </a:t>
            </a:r>
            <a:r>
              <a:rPr lang="es-ES" sz="4000" dirty="0" smtClean="0">
                <a:solidFill>
                  <a:schemeClr val="bg1">
                    <a:lumMod val="95000"/>
                  </a:schemeClr>
                </a:solidFill>
              </a:rPr>
              <a:t>(b^2)^(p/2</a:t>
            </a:r>
            <a:r>
              <a:rPr lang="es-ES" sz="4000" dirty="0">
                <a:solidFill>
                  <a:schemeClr val="bg1">
                    <a:lumMod val="95000"/>
                  </a:schemeClr>
                </a:solidFill>
              </a:rPr>
              <a:t>).</a:t>
            </a:r>
            <a:endParaRPr lang="en-US" sz="4000" dirty="0">
              <a:solidFill>
                <a:schemeClr val="bg1">
                  <a:lumMod val="95000"/>
                </a:schemeClr>
              </a:solidFill>
            </a:endParaRPr>
          </a:p>
        </p:txBody>
      </p:sp>
      <p:sp>
        <p:nvSpPr>
          <p:cNvPr id="4" name="Rectángulo 3"/>
          <p:cNvSpPr/>
          <p:nvPr/>
        </p:nvSpPr>
        <p:spPr>
          <a:xfrm>
            <a:off x="684334" y="3826414"/>
            <a:ext cx="4482905" cy="1569660"/>
          </a:xfrm>
          <a:prstGeom prst="rect">
            <a:avLst/>
          </a:prstGeom>
        </p:spPr>
        <p:txBody>
          <a:bodyPr wrap="square">
            <a:spAutoFit/>
          </a:bodyPr>
          <a:lstStyle/>
          <a:p>
            <a:pPr algn="just"/>
            <a:r>
              <a:rPr lang="en-US" sz="2400" dirty="0" err="1">
                <a:solidFill>
                  <a:schemeClr val="bg1">
                    <a:lumMod val="95000"/>
                  </a:schemeClr>
                </a:solidFill>
              </a:rPr>
              <a:t>Cuando</a:t>
            </a:r>
            <a:r>
              <a:rPr lang="en-US" sz="2400" dirty="0">
                <a:solidFill>
                  <a:schemeClr val="bg1">
                    <a:lumMod val="95000"/>
                  </a:schemeClr>
                </a:solidFill>
              </a:rPr>
              <a:t> p </a:t>
            </a:r>
            <a:r>
              <a:rPr lang="en-US" sz="2400" dirty="0" err="1">
                <a:solidFill>
                  <a:schemeClr val="bg1">
                    <a:lumMod val="95000"/>
                  </a:schemeClr>
                </a:solidFill>
              </a:rPr>
              <a:t>es</a:t>
            </a:r>
            <a:r>
              <a:rPr lang="en-US" sz="2400" dirty="0">
                <a:solidFill>
                  <a:schemeClr val="bg1">
                    <a:lumMod val="95000"/>
                  </a:schemeClr>
                </a:solidFill>
              </a:rPr>
              <a:t> </a:t>
            </a:r>
            <a:r>
              <a:rPr lang="en-US" sz="2400" dirty="0" smtClean="0">
                <a:solidFill>
                  <a:schemeClr val="bg1">
                    <a:lumMod val="95000"/>
                  </a:schemeClr>
                </a:solidFill>
              </a:rPr>
              <a:t>1, return </a:t>
            </a:r>
            <a:r>
              <a:rPr lang="en-US" sz="2400" dirty="0">
                <a:solidFill>
                  <a:schemeClr val="bg1">
                    <a:lumMod val="95000"/>
                  </a:schemeClr>
                </a:solidFill>
              </a:rPr>
              <a:t>b. </a:t>
            </a:r>
            <a:endParaRPr lang="en-US" sz="2400" dirty="0" smtClean="0">
              <a:solidFill>
                <a:schemeClr val="bg1">
                  <a:lumMod val="95000"/>
                </a:schemeClr>
              </a:solidFill>
            </a:endParaRPr>
          </a:p>
          <a:p>
            <a:pPr algn="just"/>
            <a:r>
              <a:rPr lang="en-US" sz="2400" dirty="0" smtClean="0">
                <a:solidFill>
                  <a:schemeClr val="bg1">
                    <a:lumMod val="95000"/>
                  </a:schemeClr>
                </a:solidFill>
              </a:rPr>
              <a:t>La </a:t>
            </a:r>
            <a:r>
              <a:rPr lang="en-US" sz="2400" dirty="0" err="1">
                <a:solidFill>
                  <a:schemeClr val="bg1">
                    <a:lumMod val="95000"/>
                  </a:schemeClr>
                </a:solidFill>
              </a:rPr>
              <a:t>respuesta</a:t>
            </a:r>
            <a:r>
              <a:rPr lang="en-US" sz="2400" dirty="0">
                <a:solidFill>
                  <a:schemeClr val="bg1">
                    <a:lumMod val="95000"/>
                  </a:schemeClr>
                </a:solidFill>
              </a:rPr>
              <a:t>, 6561, se </a:t>
            </a:r>
            <a:r>
              <a:rPr lang="en-US" sz="2400" dirty="0" err="1">
                <a:solidFill>
                  <a:schemeClr val="bg1">
                    <a:lumMod val="95000"/>
                  </a:schemeClr>
                </a:solidFill>
              </a:rPr>
              <a:t>devuelve</a:t>
            </a:r>
            <a:r>
              <a:rPr lang="en-US" sz="2400" dirty="0">
                <a:solidFill>
                  <a:schemeClr val="bg1">
                    <a:lumMod val="95000"/>
                  </a:schemeClr>
                </a:solidFill>
              </a:rPr>
              <a:t> sin </a:t>
            </a:r>
            <a:r>
              <a:rPr lang="en-US" sz="2400" dirty="0" err="1">
                <a:solidFill>
                  <a:schemeClr val="bg1">
                    <a:lumMod val="95000"/>
                  </a:schemeClr>
                </a:solidFill>
              </a:rPr>
              <a:t>cambios</a:t>
            </a:r>
            <a:r>
              <a:rPr lang="en-US" sz="2400" dirty="0">
                <a:solidFill>
                  <a:schemeClr val="bg1">
                    <a:lumMod val="95000"/>
                  </a:schemeClr>
                </a:solidFill>
              </a:rPr>
              <a:t> a la </a:t>
            </a:r>
            <a:r>
              <a:rPr lang="en-US" sz="2400" dirty="0" err="1">
                <a:solidFill>
                  <a:schemeClr val="bg1">
                    <a:lumMod val="95000"/>
                  </a:schemeClr>
                </a:solidFill>
              </a:rPr>
              <a:t>secuencia</a:t>
            </a:r>
            <a:r>
              <a:rPr lang="en-US" sz="2400" dirty="0">
                <a:solidFill>
                  <a:schemeClr val="bg1">
                    <a:lumMod val="95000"/>
                  </a:schemeClr>
                </a:solidFill>
              </a:rPr>
              <a:t> de </a:t>
            </a:r>
            <a:r>
              <a:rPr lang="en-US" sz="2400" dirty="0" err="1">
                <a:solidFill>
                  <a:schemeClr val="bg1">
                    <a:lumMod val="95000"/>
                  </a:schemeClr>
                </a:solidFill>
              </a:rPr>
              <a:t>métodos</a:t>
            </a:r>
            <a:r>
              <a:rPr lang="en-US" sz="2400" dirty="0">
                <a:solidFill>
                  <a:schemeClr val="bg1">
                    <a:lumMod val="95000"/>
                  </a:schemeClr>
                </a:solidFill>
              </a:rPr>
              <a:t>.</a:t>
            </a:r>
          </a:p>
        </p:txBody>
      </p:sp>
    </p:spTree>
    <p:extLst>
      <p:ext uri="{BB962C8B-B14F-4D97-AF65-F5344CB8AC3E}">
        <p14:creationId xmlns:p14="http://schemas.microsoft.com/office/powerpoint/2010/main" val="2427413959"/>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E2A"/>
        </a:solidFill>
        <a:effectLst/>
      </p:bgPr>
    </p:bg>
    <p:spTree>
      <p:nvGrpSpPr>
        <p:cNvPr id="1" name=""/>
        <p:cNvGrpSpPr/>
        <p:nvPr/>
      </p:nvGrpSpPr>
      <p:grpSpPr>
        <a:xfrm>
          <a:off x="0" y="0"/>
          <a:ext cx="0" cy="0"/>
          <a:chOff x="0" y="0"/>
          <a:chExt cx="0" cy="0"/>
        </a:xfrm>
      </p:grpSpPr>
      <p:sp>
        <p:nvSpPr>
          <p:cNvPr id="2" name="Rectángulo 1"/>
          <p:cNvSpPr/>
          <p:nvPr/>
        </p:nvSpPr>
        <p:spPr>
          <a:xfrm>
            <a:off x="564560" y="515201"/>
            <a:ext cx="3664541" cy="954107"/>
          </a:xfrm>
          <a:prstGeom prst="rect">
            <a:avLst/>
          </a:prstGeom>
        </p:spPr>
        <p:txBody>
          <a:bodyPr wrap="square">
            <a:spAutoFit/>
          </a:bodyPr>
          <a:lstStyle/>
          <a:p>
            <a:r>
              <a:rPr lang="es-ES" sz="2800" dirty="0">
                <a:solidFill>
                  <a:schemeClr val="bg1">
                    <a:lumMod val="95000"/>
                  </a:schemeClr>
                </a:solidFill>
              </a:rPr>
              <a:t>Aquí está la secuencia para </a:t>
            </a:r>
            <a:r>
              <a:rPr lang="es-ES" sz="2800" dirty="0" smtClean="0">
                <a:solidFill>
                  <a:schemeClr val="bg1">
                    <a:lumMod val="95000"/>
                  </a:schemeClr>
                </a:solidFill>
              </a:rPr>
              <a:t>3</a:t>
            </a:r>
            <a:r>
              <a:rPr lang="es-ES" sz="2800" dirty="0">
                <a:solidFill>
                  <a:schemeClr val="bg1">
                    <a:lumMod val="95000"/>
                  </a:schemeClr>
                </a:solidFill>
              </a:rPr>
              <a:t>^</a:t>
            </a:r>
            <a:r>
              <a:rPr lang="es-ES" sz="2800" dirty="0" smtClean="0">
                <a:solidFill>
                  <a:schemeClr val="bg1">
                    <a:lumMod val="95000"/>
                  </a:schemeClr>
                </a:solidFill>
              </a:rPr>
              <a:t>18</a:t>
            </a:r>
            <a:r>
              <a:rPr lang="es-ES" sz="2800" dirty="0">
                <a:solidFill>
                  <a:schemeClr val="bg1">
                    <a:lumMod val="95000"/>
                  </a:schemeClr>
                </a:solidFill>
              </a:rPr>
              <a:t>:</a:t>
            </a:r>
            <a:endParaRPr lang="en-US" sz="2800" dirty="0">
              <a:solidFill>
                <a:schemeClr val="bg1">
                  <a:lumMod val="95000"/>
                </a:schemeClr>
              </a:solidFill>
            </a:endParaRPr>
          </a:p>
        </p:txBody>
      </p:sp>
      <p:pic>
        <p:nvPicPr>
          <p:cNvPr id="3" name="Imagen 2"/>
          <p:cNvPicPr>
            <a:picLocks noChangeAspect="1"/>
          </p:cNvPicPr>
          <p:nvPr/>
        </p:nvPicPr>
        <p:blipFill rotWithShape="1">
          <a:blip r:embed="rId2"/>
          <a:srcRect l="37747" t="20433" r="19839" b="17417"/>
          <a:stretch/>
        </p:blipFill>
        <p:spPr>
          <a:xfrm>
            <a:off x="4688617" y="400777"/>
            <a:ext cx="7282989" cy="6000025"/>
          </a:xfrm>
          <a:prstGeom prst="rect">
            <a:avLst/>
          </a:prstGeom>
        </p:spPr>
      </p:pic>
      <p:sp>
        <p:nvSpPr>
          <p:cNvPr id="4" name="Rectángulo 3"/>
          <p:cNvSpPr/>
          <p:nvPr/>
        </p:nvSpPr>
        <p:spPr>
          <a:xfrm>
            <a:off x="690100" y="2923493"/>
            <a:ext cx="3060700" cy="1323439"/>
          </a:xfrm>
          <a:prstGeom prst="rect">
            <a:avLst/>
          </a:prstGeom>
        </p:spPr>
        <p:txBody>
          <a:bodyPr wrap="square">
            <a:spAutoFit/>
          </a:bodyPr>
          <a:lstStyle/>
          <a:p>
            <a:r>
              <a:rPr lang="es-ES" sz="4000" dirty="0" err="1" smtClean="0">
                <a:solidFill>
                  <a:schemeClr val="bg1">
                    <a:lumMod val="95000"/>
                  </a:schemeClr>
                </a:solidFill>
              </a:rPr>
              <a:t>b^p</a:t>
            </a:r>
            <a:r>
              <a:rPr lang="es-ES" sz="4000" dirty="0" smtClean="0">
                <a:solidFill>
                  <a:schemeClr val="bg1">
                    <a:lumMod val="95000"/>
                  </a:schemeClr>
                </a:solidFill>
              </a:rPr>
              <a:t> </a:t>
            </a:r>
            <a:r>
              <a:rPr lang="es-ES" sz="4000" dirty="0">
                <a:solidFill>
                  <a:schemeClr val="bg1">
                    <a:lumMod val="95000"/>
                  </a:schemeClr>
                </a:solidFill>
              </a:rPr>
              <a:t>= </a:t>
            </a:r>
            <a:r>
              <a:rPr lang="es-ES" sz="4000" dirty="0" smtClean="0">
                <a:solidFill>
                  <a:schemeClr val="bg1">
                    <a:lumMod val="95000"/>
                  </a:schemeClr>
                </a:solidFill>
              </a:rPr>
              <a:t>(b^2)^(p/2</a:t>
            </a:r>
            <a:r>
              <a:rPr lang="es-ES" sz="4000" dirty="0">
                <a:solidFill>
                  <a:schemeClr val="bg1">
                    <a:lumMod val="95000"/>
                  </a:schemeClr>
                </a:solidFill>
              </a:rPr>
              <a:t>).</a:t>
            </a:r>
            <a:endParaRPr lang="en-US" sz="4000" dirty="0">
              <a:solidFill>
                <a:schemeClr val="bg1">
                  <a:lumMod val="95000"/>
                </a:schemeClr>
              </a:solidFill>
            </a:endParaRPr>
          </a:p>
        </p:txBody>
      </p:sp>
    </p:spTree>
    <p:extLst>
      <p:ext uri="{BB962C8B-B14F-4D97-AF65-F5344CB8AC3E}">
        <p14:creationId xmlns:p14="http://schemas.microsoft.com/office/powerpoint/2010/main" val="1529645855"/>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E2A"/>
        </a:solidFill>
        <a:effectLst/>
      </p:bgPr>
    </p:bg>
    <p:spTree>
      <p:nvGrpSpPr>
        <p:cNvPr id="1" name=""/>
        <p:cNvGrpSpPr/>
        <p:nvPr/>
      </p:nvGrpSpPr>
      <p:grpSpPr>
        <a:xfrm>
          <a:off x="0" y="0"/>
          <a:ext cx="0" cy="0"/>
          <a:chOff x="0" y="0"/>
          <a:chExt cx="0" cy="0"/>
        </a:xfrm>
      </p:grpSpPr>
      <p:sp>
        <p:nvSpPr>
          <p:cNvPr id="6" name="Rectángulo 5"/>
          <p:cNvSpPr/>
          <p:nvPr/>
        </p:nvSpPr>
        <p:spPr>
          <a:xfrm>
            <a:off x="647934" y="2147360"/>
            <a:ext cx="10963364" cy="4062651"/>
          </a:xfrm>
          <a:prstGeom prst="rect">
            <a:avLst/>
          </a:prstGeom>
        </p:spPr>
        <p:txBody>
          <a:bodyPr wrap="square">
            <a:spAutoFit/>
          </a:bodyPr>
          <a:lstStyle/>
          <a:p>
            <a:pPr algn="just"/>
            <a:r>
              <a:rPr lang="es-ES" sz="2000" dirty="0">
                <a:solidFill>
                  <a:schemeClr val="bg1">
                    <a:lumMod val="95000"/>
                  </a:schemeClr>
                </a:solidFill>
              </a:rPr>
              <a:t>El problema de la mochila es un clásico en la ciencia de la computación. En su forma más simple, consiste en tratar de colocar elementos de diferentes pesos en una mochila de manera que la mochila termine con un peso total especificado. No es necesario que todos los elementos se ajusten. Es equivalente al problema de dar cambio exacto para un valor determinado, dada una serie específica de monedas.</a:t>
            </a:r>
          </a:p>
          <a:p>
            <a:pPr algn="just"/>
            <a:endParaRPr lang="es-ES" dirty="0">
              <a:solidFill>
                <a:schemeClr val="bg1">
                  <a:lumMod val="95000"/>
                </a:schemeClr>
              </a:solidFill>
            </a:endParaRPr>
          </a:p>
          <a:p>
            <a:pPr algn="just"/>
            <a:r>
              <a:rPr lang="es-ES" sz="2000" dirty="0">
                <a:solidFill>
                  <a:schemeClr val="bg1">
                    <a:lumMod val="95000"/>
                  </a:schemeClr>
                </a:solidFill>
              </a:rPr>
              <a:t>Por ejemplo, supongamos que deseas que la mochila pese exactamente 20 kilogramos y tienes cinco elementos, con pesos de 11, 8, 7, 6 y 5 kilogramos. Para un número pequeño de elementos, los humanos somos bastante buenos resolviendo este problema mediante inspección. Así que probablemente puedas darte cuenta de que solo la combinación de elementos 8, 7 y 5 suma 20.</a:t>
            </a:r>
          </a:p>
          <a:p>
            <a:pPr algn="just"/>
            <a:endParaRPr lang="es-ES" sz="2000" dirty="0">
              <a:solidFill>
                <a:schemeClr val="bg1">
                  <a:lumMod val="95000"/>
                </a:schemeClr>
              </a:solidFill>
            </a:endParaRPr>
          </a:p>
          <a:p>
            <a:pPr algn="just"/>
            <a:r>
              <a:rPr lang="es-ES" sz="2000" dirty="0">
                <a:solidFill>
                  <a:schemeClr val="bg1">
                    <a:lumMod val="95000"/>
                  </a:schemeClr>
                </a:solidFill>
              </a:rPr>
              <a:t>Si quieres que una computadora resuelva este problema, necesitas proporcionarle instrucciones más detalladas. </a:t>
            </a:r>
            <a:endParaRPr lang="en-US" sz="2000" dirty="0">
              <a:solidFill>
                <a:schemeClr val="bg1">
                  <a:lumMod val="95000"/>
                </a:schemeClr>
              </a:solidFill>
            </a:endParaRPr>
          </a:p>
        </p:txBody>
      </p:sp>
      <p:sp>
        <p:nvSpPr>
          <p:cNvPr id="3" name="Rectángulo 2"/>
          <p:cNvSpPr/>
          <p:nvPr/>
        </p:nvSpPr>
        <p:spPr>
          <a:xfrm>
            <a:off x="216143" y="833628"/>
            <a:ext cx="9757850" cy="769441"/>
          </a:xfrm>
          <a:prstGeom prst="rect">
            <a:avLst/>
          </a:prstGeom>
        </p:spPr>
        <p:txBody>
          <a:bodyPr wrap="square">
            <a:spAutoFit/>
          </a:bodyPr>
          <a:lstStyle/>
          <a:p>
            <a:pPr algn="ctr"/>
            <a:r>
              <a:rPr lang="en-US" sz="4400" b="1" dirty="0">
                <a:ln>
                  <a:solidFill>
                    <a:schemeClr val="accent2">
                      <a:lumMod val="75000"/>
                    </a:schemeClr>
                  </a:solidFill>
                </a:ln>
                <a:solidFill>
                  <a:schemeClr val="bg1"/>
                </a:solidFill>
                <a:effectLst>
                  <a:glow rad="63500">
                    <a:schemeClr val="accent2">
                      <a:satMod val="175000"/>
                      <a:alpha val="40000"/>
                    </a:schemeClr>
                  </a:glow>
                  <a:outerShdw blurRad="38100" dist="38100" dir="2700000" algn="tl">
                    <a:srgbClr val="000000">
                      <a:alpha val="43137"/>
                    </a:srgbClr>
                  </a:outerShdw>
                </a:effectLst>
                <a:latin typeface="Arial Black" panose="020B0A04020102020204" pitchFamily="34" charset="0"/>
              </a:rPr>
              <a:t>The Knapsack Problem</a:t>
            </a:r>
            <a:endParaRPr lang="en-US" sz="4400" b="1" dirty="0">
              <a:ln>
                <a:solidFill>
                  <a:schemeClr val="accent2">
                    <a:lumMod val="75000"/>
                  </a:schemeClr>
                </a:solidFill>
              </a:ln>
              <a:solidFill>
                <a:schemeClr val="bg1"/>
              </a:solidFill>
              <a:effectLst>
                <a:glow rad="63500">
                  <a:schemeClr val="accent2">
                    <a:satMod val="175000"/>
                    <a:alpha val="40000"/>
                  </a:schemeClr>
                </a:glow>
                <a:outerShdw blurRad="38100" dist="38100" dir="2700000" algn="tl">
                  <a:srgbClr val="000000">
                    <a:alpha val="43137"/>
                  </a:srgbClr>
                </a:outerShdw>
              </a:effectLst>
              <a:latin typeface="Arial Black" panose="020B0A04020102020204" pitchFamily="34" charset="0"/>
            </a:endParaRPr>
          </a:p>
        </p:txBody>
      </p:sp>
      <p:pic>
        <p:nvPicPr>
          <p:cNvPr id="2" name="Imagen 1"/>
          <p:cNvPicPr>
            <a:picLocks noChangeAspect="1"/>
          </p:cNvPicPr>
          <p:nvPr/>
        </p:nvPicPr>
        <p:blipFill rotWithShape="1">
          <a:blip r:embed="rId2"/>
          <a:srcRect b="20703"/>
          <a:stretch/>
        </p:blipFill>
        <p:spPr>
          <a:xfrm>
            <a:off x="9312811" y="289337"/>
            <a:ext cx="2411029" cy="1656963"/>
          </a:xfrm>
          <a:prstGeom prst="rect">
            <a:avLst/>
          </a:prstGeom>
        </p:spPr>
      </p:pic>
    </p:spTree>
    <p:extLst>
      <p:ext uri="{BB962C8B-B14F-4D97-AF65-F5344CB8AC3E}">
        <p14:creationId xmlns:p14="http://schemas.microsoft.com/office/powerpoint/2010/main" val="374746393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E2A"/>
        </a:solidFill>
        <a:effectLst/>
      </p:bgPr>
    </p:bg>
    <p:spTree>
      <p:nvGrpSpPr>
        <p:cNvPr id="1" name=""/>
        <p:cNvGrpSpPr/>
        <p:nvPr/>
      </p:nvGrpSpPr>
      <p:grpSpPr>
        <a:xfrm>
          <a:off x="0" y="0"/>
          <a:ext cx="0" cy="0"/>
          <a:chOff x="0" y="0"/>
          <a:chExt cx="0" cy="0"/>
        </a:xfrm>
      </p:grpSpPr>
      <p:sp>
        <p:nvSpPr>
          <p:cNvPr id="6" name="Rectángulo 5"/>
          <p:cNvSpPr/>
          <p:nvPr/>
        </p:nvSpPr>
        <p:spPr>
          <a:xfrm>
            <a:off x="591663" y="1345501"/>
            <a:ext cx="10963364" cy="4708981"/>
          </a:xfrm>
          <a:prstGeom prst="rect">
            <a:avLst/>
          </a:prstGeom>
        </p:spPr>
        <p:txBody>
          <a:bodyPr wrap="square">
            <a:spAutoFit/>
          </a:bodyPr>
          <a:lstStyle/>
          <a:p>
            <a:pPr algn="just"/>
            <a:r>
              <a:rPr lang="es-ES" sz="2000" dirty="0" smtClean="0">
                <a:solidFill>
                  <a:schemeClr val="bg1">
                    <a:lumMod val="95000"/>
                  </a:schemeClr>
                </a:solidFill>
              </a:rPr>
              <a:t>1.Si </a:t>
            </a:r>
            <a:r>
              <a:rPr lang="es-ES" sz="2000" dirty="0">
                <a:solidFill>
                  <a:schemeClr val="bg1">
                    <a:lumMod val="95000"/>
                  </a:schemeClr>
                </a:solidFill>
              </a:rPr>
              <a:t>en algún momento durante este proceso la suma de los elementos seleccionados alcanza el objetivo deseado, entonces se ha terminado</a:t>
            </a:r>
            <a:r>
              <a:rPr lang="es-ES" sz="2000" dirty="0" smtClean="0">
                <a:solidFill>
                  <a:schemeClr val="bg1">
                    <a:lumMod val="95000"/>
                  </a:schemeClr>
                </a:solidFill>
              </a:rPr>
              <a:t>.</a:t>
            </a:r>
          </a:p>
          <a:p>
            <a:pPr algn="just"/>
            <a:endParaRPr lang="es-ES" sz="2000" dirty="0">
              <a:solidFill>
                <a:schemeClr val="bg1">
                  <a:lumMod val="95000"/>
                </a:schemeClr>
              </a:solidFill>
            </a:endParaRPr>
          </a:p>
          <a:p>
            <a:pPr algn="just"/>
            <a:r>
              <a:rPr lang="es-ES" sz="2000" dirty="0" smtClean="0">
                <a:solidFill>
                  <a:schemeClr val="bg1">
                    <a:lumMod val="95000"/>
                  </a:schemeClr>
                </a:solidFill>
              </a:rPr>
              <a:t>2.Comienza </a:t>
            </a:r>
            <a:r>
              <a:rPr lang="es-ES" sz="2000" dirty="0">
                <a:solidFill>
                  <a:schemeClr val="bg1">
                    <a:lumMod val="95000"/>
                  </a:schemeClr>
                </a:solidFill>
              </a:rPr>
              <a:t>seleccionando el primer elemento. Los elementos restantes deben sumar al peso objetivo de la mochila menos el peso del primer elemento; esto se convierte en un nuevo peso objetivo</a:t>
            </a:r>
            <a:r>
              <a:rPr lang="es-ES" sz="2000" dirty="0" smtClean="0">
                <a:solidFill>
                  <a:schemeClr val="bg1">
                    <a:lumMod val="95000"/>
                  </a:schemeClr>
                </a:solidFill>
              </a:rPr>
              <a:t>.</a:t>
            </a:r>
          </a:p>
          <a:p>
            <a:pPr algn="just"/>
            <a:endParaRPr lang="es-ES" sz="2000" dirty="0">
              <a:solidFill>
                <a:schemeClr val="bg1">
                  <a:lumMod val="95000"/>
                </a:schemeClr>
              </a:solidFill>
            </a:endParaRPr>
          </a:p>
          <a:p>
            <a:pPr algn="just"/>
            <a:r>
              <a:rPr lang="es-ES" sz="2000" dirty="0" smtClean="0">
                <a:solidFill>
                  <a:schemeClr val="bg1">
                    <a:lumMod val="95000"/>
                  </a:schemeClr>
                </a:solidFill>
              </a:rPr>
              <a:t>3.Prueba</a:t>
            </a:r>
            <a:r>
              <a:rPr lang="es-ES" sz="2000" dirty="0">
                <a:solidFill>
                  <a:schemeClr val="bg1">
                    <a:lumMod val="95000"/>
                  </a:schemeClr>
                </a:solidFill>
              </a:rPr>
              <a:t>, uno por uno, todas las posibles combinaciones de los elementos restantes. Sin embargo, es importante destacar que no es necesario probar todas las combinaciones, ya que si en algún momento la suma de los elementos es mayor que el peso objetivo, se pueden dejar de agregar más elementos</a:t>
            </a:r>
            <a:r>
              <a:rPr lang="es-ES" sz="2000" dirty="0" smtClean="0">
                <a:solidFill>
                  <a:schemeClr val="bg1">
                    <a:lumMod val="95000"/>
                  </a:schemeClr>
                </a:solidFill>
              </a:rPr>
              <a:t>.</a:t>
            </a:r>
          </a:p>
          <a:p>
            <a:pPr algn="just"/>
            <a:endParaRPr lang="es-ES" sz="2000" dirty="0">
              <a:solidFill>
                <a:schemeClr val="bg1">
                  <a:lumMod val="95000"/>
                </a:schemeClr>
              </a:solidFill>
            </a:endParaRPr>
          </a:p>
          <a:p>
            <a:pPr algn="just"/>
            <a:r>
              <a:rPr lang="es-ES" sz="2000" dirty="0" smtClean="0">
                <a:solidFill>
                  <a:schemeClr val="bg1">
                    <a:lumMod val="95000"/>
                  </a:schemeClr>
                </a:solidFill>
              </a:rPr>
              <a:t>4.Si </a:t>
            </a:r>
            <a:r>
              <a:rPr lang="es-ES" sz="2000" dirty="0">
                <a:solidFill>
                  <a:schemeClr val="bg1">
                    <a:lumMod val="95000"/>
                  </a:schemeClr>
                </a:solidFill>
              </a:rPr>
              <a:t>ninguna de las combinaciones funciona, descarta el primer elemento y comienza nuevamente con el segundo elemento</a:t>
            </a:r>
            <a:r>
              <a:rPr lang="es-ES" sz="2000" dirty="0" smtClean="0">
                <a:solidFill>
                  <a:schemeClr val="bg1">
                    <a:lumMod val="95000"/>
                  </a:schemeClr>
                </a:solidFill>
              </a:rPr>
              <a:t>.</a:t>
            </a:r>
          </a:p>
          <a:p>
            <a:pPr algn="just"/>
            <a:endParaRPr lang="es-ES" sz="2000" dirty="0">
              <a:solidFill>
                <a:schemeClr val="bg1">
                  <a:lumMod val="95000"/>
                </a:schemeClr>
              </a:solidFill>
            </a:endParaRPr>
          </a:p>
          <a:p>
            <a:pPr algn="just"/>
            <a:r>
              <a:rPr lang="es-ES" sz="2000" dirty="0" smtClean="0">
                <a:solidFill>
                  <a:schemeClr val="bg1">
                    <a:lumMod val="95000"/>
                  </a:schemeClr>
                </a:solidFill>
              </a:rPr>
              <a:t>5.Continúa </a:t>
            </a:r>
            <a:r>
              <a:rPr lang="es-ES" sz="2000" dirty="0">
                <a:solidFill>
                  <a:schemeClr val="bg1">
                    <a:lumMod val="95000"/>
                  </a:schemeClr>
                </a:solidFill>
              </a:rPr>
              <a:t>este proceso con el tercer elemento y así sucesivamente, hasta que se hayan probado todas las combinaciones. En ese momento, se sabe que no existe una solución posible.</a:t>
            </a:r>
            <a:endParaRPr lang="en-US" sz="2000" dirty="0">
              <a:solidFill>
                <a:schemeClr val="bg1">
                  <a:lumMod val="95000"/>
                </a:schemeClr>
              </a:solidFill>
            </a:endParaRPr>
          </a:p>
        </p:txBody>
      </p:sp>
      <p:sp>
        <p:nvSpPr>
          <p:cNvPr id="4" name="Rectángulo 3"/>
          <p:cNvSpPr/>
          <p:nvPr/>
        </p:nvSpPr>
        <p:spPr>
          <a:xfrm>
            <a:off x="739733" y="472998"/>
            <a:ext cx="2773708" cy="369332"/>
          </a:xfrm>
          <a:prstGeom prst="rect">
            <a:avLst/>
          </a:prstGeom>
        </p:spPr>
        <p:txBody>
          <a:bodyPr wrap="none">
            <a:spAutoFit/>
          </a:bodyPr>
          <a:lstStyle/>
          <a:p>
            <a:r>
              <a:rPr lang="en-US" b="1" dirty="0" smtClean="0">
                <a:solidFill>
                  <a:schemeClr val="bg1">
                    <a:lumMod val="95000"/>
                  </a:schemeClr>
                </a:solidFill>
              </a:rPr>
              <a:t>AQUÍ ESTÁ EL ALGORITMO:</a:t>
            </a:r>
            <a:endParaRPr lang="en-US" b="1" dirty="0">
              <a:solidFill>
                <a:schemeClr val="bg1">
                  <a:lumMod val="95000"/>
                </a:schemeClr>
              </a:solidFill>
            </a:endParaRPr>
          </a:p>
        </p:txBody>
      </p:sp>
    </p:spTree>
    <p:extLst>
      <p:ext uri="{BB962C8B-B14F-4D97-AF65-F5344CB8AC3E}">
        <p14:creationId xmlns:p14="http://schemas.microsoft.com/office/powerpoint/2010/main" val="2908116966"/>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899</TotalTime>
  <Words>1593</Words>
  <Application>Microsoft Office PowerPoint</Application>
  <PresentationFormat>Panorámica</PresentationFormat>
  <Paragraphs>66</Paragraphs>
  <Slides>15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15</vt:i4>
      </vt:variant>
    </vt:vector>
  </HeadingPairs>
  <TitlesOfParts>
    <vt:vector size="23" baseType="lpstr">
      <vt:lpstr>Arial</vt:lpstr>
      <vt:lpstr>Arial Black</vt:lpstr>
      <vt:lpstr>Bahnschrift SemiBold SemiConden</vt:lpstr>
      <vt:lpstr>Bell MT</vt:lpstr>
      <vt:lpstr>Calibri</vt:lpstr>
      <vt:lpstr>Calibri Light</vt:lpstr>
      <vt:lpstr>Söhne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Melghem</dc:creator>
  <cp:lastModifiedBy>Melghem</cp:lastModifiedBy>
  <cp:revision>26</cp:revision>
  <dcterms:created xsi:type="dcterms:W3CDTF">2023-07-16T02:27:11Z</dcterms:created>
  <dcterms:modified xsi:type="dcterms:W3CDTF">2023-07-17T02:57:19Z</dcterms:modified>
</cp:coreProperties>
</file>