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72"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EE2D0609-443F-42E2-AEB5-8791CE1A7E91}" type="datetimeFigureOut">
              <a:rPr lang="en-US" smtClean="0"/>
              <a:t>7/18/2023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179204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2D0609-443F-42E2-AEB5-8791CE1A7E91}" type="datetimeFigureOut">
              <a:rPr lang="en-US" smtClean="0"/>
              <a:t>7/18/2023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32318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2D0609-443F-42E2-AEB5-8791CE1A7E91}" type="datetimeFigureOut">
              <a:rPr lang="en-US" smtClean="0"/>
              <a:t>7/18/2023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151537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2D0609-443F-42E2-AEB5-8791CE1A7E91}" type="datetimeFigureOut">
              <a:rPr lang="en-US" smtClean="0"/>
              <a:t>7/18/2023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112274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E2D0609-443F-42E2-AEB5-8791CE1A7E91}" type="datetimeFigureOut">
              <a:rPr lang="en-US" smtClean="0"/>
              <a:t>7/18/2023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155280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EE2D0609-443F-42E2-AEB5-8791CE1A7E91}" type="datetimeFigureOut">
              <a:rPr lang="en-US" smtClean="0"/>
              <a:t>7/18/2023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395755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EE2D0609-443F-42E2-AEB5-8791CE1A7E91}" type="datetimeFigureOut">
              <a:rPr lang="en-US" smtClean="0"/>
              <a:t>7/18/2023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406312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EE2D0609-443F-42E2-AEB5-8791CE1A7E91}" type="datetimeFigureOut">
              <a:rPr lang="en-US" smtClean="0"/>
              <a:t>7/18/2023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362901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E2D0609-443F-42E2-AEB5-8791CE1A7E91}" type="datetimeFigureOut">
              <a:rPr lang="en-US" smtClean="0"/>
              <a:t>7/18/2023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327637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2D0609-443F-42E2-AEB5-8791CE1A7E91}" type="datetimeFigureOut">
              <a:rPr lang="en-US" smtClean="0"/>
              <a:t>7/18/2023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994489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2D0609-443F-42E2-AEB5-8791CE1A7E91}" type="datetimeFigureOut">
              <a:rPr lang="en-US" smtClean="0"/>
              <a:t>7/18/2023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F28BB95-5DEA-4020-924C-2E40DD082DE9}" type="slidenum">
              <a:rPr lang="en-US" smtClean="0"/>
              <a:t>‹Nº›</a:t>
            </a:fld>
            <a:endParaRPr lang="en-US"/>
          </a:p>
        </p:txBody>
      </p:sp>
    </p:spTree>
    <p:extLst>
      <p:ext uri="{BB962C8B-B14F-4D97-AF65-F5344CB8AC3E}">
        <p14:creationId xmlns:p14="http://schemas.microsoft.com/office/powerpoint/2010/main" val="312350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D0609-443F-42E2-AEB5-8791CE1A7E91}" type="datetimeFigureOut">
              <a:rPr lang="en-US" smtClean="0"/>
              <a:t>7/18/2023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8BB95-5DEA-4020-924C-2E40DD082DE9}" type="slidenum">
              <a:rPr lang="en-US" smtClean="0"/>
              <a:t>‹Nº›</a:t>
            </a:fld>
            <a:endParaRPr lang="en-US"/>
          </a:p>
        </p:txBody>
      </p:sp>
    </p:spTree>
    <p:extLst>
      <p:ext uri="{BB962C8B-B14F-4D97-AF65-F5344CB8AC3E}">
        <p14:creationId xmlns:p14="http://schemas.microsoft.com/office/powerpoint/2010/main" val="3499258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66">
            <a:alpha val="86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1143000" y="666730"/>
            <a:ext cx="8427031" cy="1569660"/>
          </a:xfrm>
          <a:prstGeom prst="rect">
            <a:avLst/>
          </a:prstGeom>
          <a:noFill/>
        </p:spPr>
        <p:txBody>
          <a:bodyPr wrap="square" rtlCol="0">
            <a:spAutoFit/>
          </a:bodyPr>
          <a:lstStyle/>
          <a:p>
            <a:pPr algn="ctr"/>
            <a:r>
              <a:rPr lang="es-ES" sz="9600" b="1" dirty="0" smtClean="0">
                <a:ln>
                  <a:solidFill>
                    <a:schemeClr val="tx1"/>
                  </a:solidFill>
                </a:ln>
                <a:solidFill>
                  <a:schemeClr val="bg1">
                    <a:lumMod val="95000"/>
                  </a:schemeClr>
                </a:solidFill>
                <a:effectLst>
                  <a:outerShdw blurRad="50800" dist="38100" dir="5400000" algn="t" rotWithShape="0">
                    <a:prstClr val="black">
                      <a:alpha val="40000"/>
                    </a:prstClr>
                  </a:outerShdw>
                </a:effectLst>
                <a:latin typeface="Arial Black" panose="020B0A04020102020204" pitchFamily="34" charset="0"/>
              </a:rPr>
              <a:t>QUICKSORT</a:t>
            </a:r>
            <a:endParaRPr lang="en-US" sz="9600" b="1" dirty="0">
              <a:ln>
                <a:solidFill>
                  <a:schemeClr val="tx1"/>
                </a:solidFill>
              </a:ln>
              <a:solidFill>
                <a:schemeClr val="bg1">
                  <a:lumMod val="95000"/>
                </a:schemeClr>
              </a:solidFill>
              <a:effectLst>
                <a:outerShdw blurRad="50800" dist="38100" dir="5400000" algn="t" rotWithShape="0">
                  <a:prstClr val="black">
                    <a:alpha val="40000"/>
                  </a:prstClr>
                </a:outerShdw>
              </a:effectLst>
              <a:latin typeface="Arial Black" panose="020B0A04020102020204" pitchFamily="34" charset="0"/>
            </a:endParaRPr>
          </a:p>
        </p:txBody>
      </p:sp>
      <p:pic>
        <p:nvPicPr>
          <p:cNvPr id="1026" name="Picture 2" descr="Algoritmo Quicksort: implementación de C++, Java y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952" y="2465387"/>
            <a:ext cx="5495925" cy="3905251"/>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descr="QuickSort (With Code in Python/C++/Jav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465387"/>
            <a:ext cx="5559425" cy="35906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programming language)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15422" y="245069"/>
            <a:ext cx="1770455" cy="194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38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7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1000"/>
                                        <p:tgtEl>
                                          <p:spTgt spid="1030"/>
                                        </p:tgtEl>
                                      </p:cBhvr>
                                    </p:animEffect>
                                    <p:anim calcmode="lin" valueType="num">
                                      <p:cBhvr>
                                        <p:cTn id="13" dur="1000" fill="hold"/>
                                        <p:tgtEl>
                                          <p:spTgt spid="1030"/>
                                        </p:tgtEl>
                                        <p:attrNameLst>
                                          <p:attrName>ppt_x</p:attrName>
                                        </p:attrNameLst>
                                      </p:cBhvr>
                                      <p:tavLst>
                                        <p:tav tm="0">
                                          <p:val>
                                            <p:strVal val="#ppt_x"/>
                                          </p:val>
                                        </p:tav>
                                        <p:tav tm="100000">
                                          <p:val>
                                            <p:strVal val="#ppt_x"/>
                                          </p:val>
                                        </p:tav>
                                      </p:tavLst>
                                    </p:anim>
                                    <p:anim calcmode="lin" valueType="num">
                                      <p:cBhvr>
                                        <p:cTn id="14" dur="1000" fill="hold"/>
                                        <p:tgtEl>
                                          <p:spTgt spid="10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1000"/>
                                        <p:tgtEl>
                                          <p:spTgt spid="1028"/>
                                        </p:tgtEl>
                                      </p:cBhvr>
                                    </p:animEffect>
                                    <p:anim calcmode="lin" valueType="num">
                                      <p:cBhvr>
                                        <p:cTn id="18" dur="1000" fill="hold"/>
                                        <p:tgtEl>
                                          <p:spTgt spid="1028"/>
                                        </p:tgtEl>
                                        <p:attrNameLst>
                                          <p:attrName>ppt_x</p:attrName>
                                        </p:attrNameLst>
                                      </p:cBhvr>
                                      <p:tavLst>
                                        <p:tav tm="0">
                                          <p:val>
                                            <p:strVal val="#ppt_x"/>
                                          </p:val>
                                        </p:tav>
                                        <p:tav tm="100000">
                                          <p:val>
                                            <p:strVal val="#ppt_x"/>
                                          </p:val>
                                        </p:tav>
                                      </p:tavLst>
                                    </p:anim>
                                    <p:anim calcmode="lin" valueType="num">
                                      <p:cBhvr>
                                        <p:cTn id="19" dur="1000" fill="hold"/>
                                        <p:tgtEl>
                                          <p:spTgt spid="102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anim calcmode="lin" valueType="num">
                                      <p:cBhvr>
                                        <p:cTn id="23" dur="1000" fill="hold"/>
                                        <p:tgtEl>
                                          <p:spTgt spid="1026"/>
                                        </p:tgtEl>
                                        <p:attrNameLst>
                                          <p:attrName>ppt_x</p:attrName>
                                        </p:attrNameLst>
                                      </p:cBhvr>
                                      <p:tavLst>
                                        <p:tav tm="0">
                                          <p:val>
                                            <p:strVal val="#ppt_x"/>
                                          </p:val>
                                        </p:tav>
                                        <p:tav tm="100000">
                                          <p:val>
                                            <p:strVal val="#ppt_x"/>
                                          </p:val>
                                        </p:tav>
                                      </p:tavLst>
                                    </p:anim>
                                    <p:anim calcmode="lin" valueType="num">
                                      <p:cBhvr>
                                        <p:cTn id="2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66">
            <a:alpha val="86000"/>
          </a:srgbClr>
        </a:solidFill>
        <a:effectLst/>
      </p:bgPr>
    </p:bg>
    <p:spTree>
      <p:nvGrpSpPr>
        <p:cNvPr id="1" name=""/>
        <p:cNvGrpSpPr/>
        <p:nvPr/>
      </p:nvGrpSpPr>
      <p:grpSpPr>
        <a:xfrm>
          <a:off x="0" y="0"/>
          <a:ext cx="0" cy="0"/>
          <a:chOff x="0" y="0"/>
          <a:chExt cx="0" cy="0"/>
        </a:xfrm>
      </p:grpSpPr>
      <p:sp>
        <p:nvSpPr>
          <p:cNvPr id="2" name="Rectángulo 1"/>
          <p:cNvSpPr/>
          <p:nvPr/>
        </p:nvSpPr>
        <p:spPr>
          <a:xfrm>
            <a:off x="719539" y="3234861"/>
            <a:ext cx="1123408" cy="1469571"/>
          </a:xfrm>
          <a:prstGeom prst="rect">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5</a:t>
            </a:r>
            <a:endParaRPr lang="en-US" sz="8000" dirty="0">
              <a:solidFill>
                <a:schemeClr val="tx1"/>
              </a:solidFill>
              <a:latin typeface="Arial Black" panose="020B0A04020102020204" pitchFamily="34" charset="0"/>
            </a:endParaRPr>
          </a:p>
        </p:txBody>
      </p:sp>
      <p:sp>
        <p:nvSpPr>
          <p:cNvPr id="9" name="Rectángulo 8"/>
          <p:cNvSpPr/>
          <p:nvPr/>
        </p:nvSpPr>
        <p:spPr>
          <a:xfrm>
            <a:off x="2110727" y="3238131"/>
            <a:ext cx="1123408" cy="1469571"/>
          </a:xfrm>
          <a:prstGeom prst="rect">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3</a:t>
            </a:r>
            <a:endParaRPr lang="en-US" sz="8000" dirty="0">
              <a:solidFill>
                <a:schemeClr val="tx1"/>
              </a:solidFill>
              <a:latin typeface="Arial Black" panose="020B0A04020102020204" pitchFamily="34" charset="0"/>
            </a:endParaRPr>
          </a:p>
        </p:txBody>
      </p:sp>
      <p:sp>
        <p:nvSpPr>
          <p:cNvPr id="10" name="Rectángulo 9"/>
          <p:cNvSpPr/>
          <p:nvPr/>
        </p:nvSpPr>
        <p:spPr>
          <a:xfrm>
            <a:off x="3501915" y="3234862"/>
            <a:ext cx="1123408" cy="1469571"/>
          </a:xfrm>
          <a:prstGeom prst="rect">
            <a:avLst/>
          </a:prstGeom>
          <a:solidFill>
            <a:schemeClr val="accent5">
              <a:lumMod val="40000"/>
              <a:lumOff val="60000"/>
            </a:schemeClr>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7</a:t>
            </a:r>
            <a:endParaRPr lang="en-US" sz="8000" dirty="0">
              <a:solidFill>
                <a:schemeClr val="tx1"/>
              </a:solidFill>
              <a:latin typeface="Arial Black" panose="020B0A04020102020204" pitchFamily="34" charset="0"/>
            </a:endParaRPr>
          </a:p>
        </p:txBody>
      </p:sp>
      <p:sp>
        <p:nvSpPr>
          <p:cNvPr id="11" name="Rectángulo 10"/>
          <p:cNvSpPr/>
          <p:nvPr/>
        </p:nvSpPr>
        <p:spPr>
          <a:xfrm>
            <a:off x="4912715" y="3234863"/>
            <a:ext cx="1123408" cy="1469571"/>
          </a:xfrm>
          <a:prstGeom prst="rect">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a:solidFill>
                  <a:schemeClr val="tx1"/>
                </a:solidFill>
                <a:latin typeface="Arial Black" panose="020B0A04020102020204" pitchFamily="34" charset="0"/>
              </a:rPr>
              <a:t>6</a:t>
            </a:r>
            <a:endParaRPr lang="en-US" sz="8000" dirty="0">
              <a:solidFill>
                <a:schemeClr val="tx1"/>
              </a:solidFill>
              <a:latin typeface="Arial Black" panose="020B0A04020102020204" pitchFamily="34" charset="0"/>
            </a:endParaRPr>
          </a:p>
        </p:txBody>
      </p:sp>
      <p:sp>
        <p:nvSpPr>
          <p:cNvPr id="16" name="Rectángulo 15"/>
          <p:cNvSpPr/>
          <p:nvPr/>
        </p:nvSpPr>
        <p:spPr>
          <a:xfrm>
            <a:off x="6323515" y="3234866"/>
            <a:ext cx="1123408" cy="1469571"/>
          </a:xfrm>
          <a:prstGeom prst="rect">
            <a:avLst/>
          </a:prstGeom>
          <a:solidFill>
            <a:schemeClr val="accent5">
              <a:lumMod val="40000"/>
              <a:lumOff val="60000"/>
            </a:schemeClr>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8</a:t>
            </a:r>
            <a:endParaRPr lang="en-US" sz="8000" dirty="0">
              <a:solidFill>
                <a:schemeClr val="tx1"/>
              </a:solidFill>
              <a:latin typeface="Arial Black" panose="020B0A04020102020204" pitchFamily="34" charset="0"/>
            </a:endParaRPr>
          </a:p>
        </p:txBody>
      </p:sp>
      <p:sp>
        <p:nvSpPr>
          <p:cNvPr id="17" name="Rectángulo 16"/>
          <p:cNvSpPr/>
          <p:nvPr/>
        </p:nvSpPr>
        <p:spPr>
          <a:xfrm>
            <a:off x="7750628" y="3234867"/>
            <a:ext cx="1123408" cy="1469571"/>
          </a:xfrm>
          <a:prstGeom prst="rect">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4</a:t>
            </a:r>
            <a:endParaRPr lang="en-US" sz="8000" dirty="0">
              <a:solidFill>
                <a:schemeClr val="tx1"/>
              </a:solidFill>
              <a:latin typeface="Arial Black" panose="020B0A04020102020204" pitchFamily="34" charset="0"/>
            </a:endParaRPr>
          </a:p>
        </p:txBody>
      </p:sp>
      <p:sp>
        <p:nvSpPr>
          <p:cNvPr id="18" name="Rectángulo 17"/>
          <p:cNvSpPr/>
          <p:nvPr/>
        </p:nvSpPr>
        <p:spPr>
          <a:xfrm>
            <a:off x="9125503" y="3254463"/>
            <a:ext cx="1123408" cy="1469571"/>
          </a:xfrm>
          <a:prstGeom prst="rect">
            <a:avLst/>
          </a:prstGeom>
          <a:solidFill>
            <a:schemeClr val="accent5">
              <a:lumMod val="40000"/>
              <a:lumOff val="60000"/>
            </a:schemeClr>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9</a:t>
            </a:r>
            <a:endParaRPr lang="en-US" sz="8000" dirty="0">
              <a:solidFill>
                <a:schemeClr val="tx1"/>
              </a:solidFill>
              <a:latin typeface="Arial Black" panose="020B0A04020102020204" pitchFamily="34" charset="0"/>
            </a:endParaRPr>
          </a:p>
        </p:txBody>
      </p:sp>
      <p:sp>
        <p:nvSpPr>
          <p:cNvPr id="19" name="Rectángulo 18"/>
          <p:cNvSpPr/>
          <p:nvPr/>
        </p:nvSpPr>
        <p:spPr>
          <a:xfrm>
            <a:off x="10474238" y="3234864"/>
            <a:ext cx="1123408" cy="1469571"/>
          </a:xfrm>
          <a:prstGeom prst="rect">
            <a:avLst/>
          </a:prstGeom>
          <a:solidFill>
            <a:schemeClr val="accent5">
              <a:lumMod val="40000"/>
              <a:lumOff val="60000"/>
            </a:schemeClr>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6</a:t>
            </a:r>
            <a:endParaRPr lang="en-US" sz="8000" dirty="0">
              <a:solidFill>
                <a:schemeClr val="tx1"/>
              </a:solidFill>
              <a:latin typeface="Arial Black" panose="020B0A04020102020204" pitchFamily="34" charset="0"/>
            </a:endParaRPr>
          </a:p>
        </p:txBody>
      </p:sp>
      <p:cxnSp>
        <p:nvCxnSpPr>
          <p:cNvPr id="7" name="Conector recto de flecha 6"/>
          <p:cNvCxnSpPr/>
          <p:nvPr/>
        </p:nvCxnSpPr>
        <p:spPr>
          <a:xfrm>
            <a:off x="5473338" y="2325189"/>
            <a:ext cx="1081" cy="687606"/>
          </a:xfrm>
          <a:prstGeom prst="straightConnector1">
            <a:avLst/>
          </a:prstGeom>
          <a:ln w="76200">
            <a:solidFill>
              <a:schemeClr val="accent2">
                <a:lumMod val="75000"/>
              </a:schemeClr>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4912715" y="1844823"/>
            <a:ext cx="1268181" cy="369332"/>
          </a:xfrm>
          <a:prstGeom prst="rect">
            <a:avLst/>
          </a:prstGeom>
          <a:noFill/>
        </p:spPr>
        <p:txBody>
          <a:bodyPr wrap="square" rtlCol="0">
            <a:spAutoFit/>
          </a:bodyPr>
          <a:lstStyle/>
          <a:p>
            <a:r>
              <a:rPr lang="es-ES" spc="300" dirty="0" smtClean="0">
                <a:solidFill>
                  <a:schemeClr val="bg1">
                    <a:lumMod val="95000"/>
                  </a:schemeClr>
                </a:solidFill>
                <a:latin typeface="Arial Black" panose="020B0A04020102020204" pitchFamily="34" charset="0"/>
              </a:rPr>
              <a:t>Pivote</a:t>
            </a:r>
            <a:endParaRPr lang="en-US" spc="300" dirty="0">
              <a:solidFill>
                <a:schemeClr val="bg1">
                  <a:lumMod val="95000"/>
                </a:schemeClr>
              </a:solidFill>
              <a:latin typeface="Arial Black" panose="020B0A04020102020204" pitchFamily="34" charset="0"/>
            </a:endParaRPr>
          </a:p>
        </p:txBody>
      </p:sp>
      <p:grpSp>
        <p:nvGrpSpPr>
          <p:cNvPr id="22" name="Grupo 21"/>
          <p:cNvGrpSpPr/>
          <p:nvPr/>
        </p:nvGrpSpPr>
        <p:grpSpPr>
          <a:xfrm>
            <a:off x="719539" y="5344512"/>
            <a:ext cx="3905784" cy="850855"/>
            <a:chOff x="680350" y="4691369"/>
            <a:chExt cx="3905784" cy="850855"/>
          </a:xfrm>
        </p:grpSpPr>
        <p:sp>
          <p:nvSpPr>
            <p:cNvPr id="20" name="CuadroTexto 19"/>
            <p:cNvSpPr txBox="1"/>
            <p:nvPr/>
          </p:nvSpPr>
          <p:spPr>
            <a:xfrm>
              <a:off x="1803759" y="5172892"/>
              <a:ext cx="1658968" cy="369332"/>
            </a:xfrm>
            <a:prstGeom prst="rect">
              <a:avLst/>
            </a:prstGeom>
            <a:noFill/>
          </p:spPr>
          <p:txBody>
            <a:bodyPr wrap="square" rtlCol="0">
              <a:spAutoFit/>
            </a:bodyPr>
            <a:lstStyle/>
            <a:p>
              <a:r>
                <a:rPr lang="es-ES" spc="300" dirty="0" smtClean="0">
                  <a:solidFill>
                    <a:schemeClr val="bg1">
                      <a:lumMod val="95000"/>
                    </a:schemeClr>
                  </a:solidFill>
                </a:rPr>
                <a:t>MENORES</a:t>
              </a:r>
              <a:endParaRPr lang="en-US" spc="300" dirty="0">
                <a:solidFill>
                  <a:schemeClr val="bg1">
                    <a:lumMod val="95000"/>
                  </a:schemeClr>
                </a:solidFill>
              </a:endParaRPr>
            </a:p>
          </p:txBody>
        </p:sp>
        <p:sp>
          <p:nvSpPr>
            <p:cNvPr id="21" name="Abrir corchete 20"/>
            <p:cNvSpPr/>
            <p:nvPr/>
          </p:nvSpPr>
          <p:spPr>
            <a:xfrm rot="16200000">
              <a:off x="2457795" y="2913924"/>
              <a:ext cx="350894" cy="3905784"/>
            </a:xfrm>
            <a:prstGeom prst="leftBracket">
              <a:avLst/>
            </a:prstGeom>
            <a:ln w="38100">
              <a:solidFill>
                <a:schemeClr val="bg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grpSp>
        <p:nvGrpSpPr>
          <p:cNvPr id="26" name="Grupo 25"/>
          <p:cNvGrpSpPr/>
          <p:nvPr/>
        </p:nvGrpSpPr>
        <p:grpSpPr>
          <a:xfrm>
            <a:off x="6323514" y="5169065"/>
            <a:ext cx="5274131" cy="1026302"/>
            <a:chOff x="6284325" y="4515922"/>
            <a:chExt cx="5274131" cy="1026302"/>
          </a:xfrm>
        </p:grpSpPr>
        <p:sp>
          <p:nvSpPr>
            <p:cNvPr id="27" name="CuadroTexto 26"/>
            <p:cNvSpPr txBox="1"/>
            <p:nvPr/>
          </p:nvSpPr>
          <p:spPr>
            <a:xfrm>
              <a:off x="8344448" y="5172892"/>
              <a:ext cx="1483732" cy="369332"/>
            </a:xfrm>
            <a:prstGeom prst="rect">
              <a:avLst/>
            </a:prstGeom>
            <a:noFill/>
          </p:spPr>
          <p:txBody>
            <a:bodyPr wrap="square" rtlCol="0">
              <a:spAutoFit/>
            </a:bodyPr>
            <a:lstStyle/>
            <a:p>
              <a:pPr algn="ctr"/>
              <a:r>
                <a:rPr lang="es-ES" spc="300" dirty="0" smtClean="0">
                  <a:solidFill>
                    <a:schemeClr val="bg1">
                      <a:lumMod val="95000"/>
                    </a:schemeClr>
                  </a:solidFill>
                </a:rPr>
                <a:t>MAYORES</a:t>
              </a:r>
              <a:endParaRPr lang="en-US" spc="300" dirty="0">
                <a:solidFill>
                  <a:schemeClr val="bg1">
                    <a:lumMod val="95000"/>
                  </a:schemeClr>
                </a:solidFill>
              </a:endParaRPr>
            </a:p>
          </p:txBody>
        </p:sp>
        <p:sp>
          <p:nvSpPr>
            <p:cNvPr id="29" name="Abrir corchete 28"/>
            <p:cNvSpPr/>
            <p:nvPr/>
          </p:nvSpPr>
          <p:spPr>
            <a:xfrm rot="16200000">
              <a:off x="8745944" y="2054303"/>
              <a:ext cx="350894" cy="5274131"/>
            </a:xfrm>
            <a:prstGeom prst="leftBracket">
              <a:avLst/>
            </a:prstGeom>
            <a:ln w="38100">
              <a:solidFill>
                <a:schemeClr val="bg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sp>
        <p:nvSpPr>
          <p:cNvPr id="28" name="Rectángulo 27"/>
          <p:cNvSpPr/>
          <p:nvPr/>
        </p:nvSpPr>
        <p:spPr>
          <a:xfrm>
            <a:off x="505081" y="3012795"/>
            <a:ext cx="4315113" cy="18763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ángulo 32"/>
          <p:cNvSpPr/>
          <p:nvPr/>
        </p:nvSpPr>
        <p:spPr>
          <a:xfrm>
            <a:off x="6097624" y="3051086"/>
            <a:ext cx="5685074" cy="18763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adroTexto 36"/>
          <p:cNvSpPr txBox="1"/>
          <p:nvPr/>
        </p:nvSpPr>
        <p:spPr>
          <a:xfrm>
            <a:off x="1529424" y="767003"/>
            <a:ext cx="1972491" cy="369332"/>
          </a:xfrm>
          <a:prstGeom prst="rect">
            <a:avLst/>
          </a:prstGeom>
          <a:solidFill>
            <a:schemeClr val="accent6">
              <a:lumMod val="60000"/>
              <a:lumOff val="40000"/>
            </a:schemeClr>
          </a:solidFill>
        </p:spPr>
        <p:txBody>
          <a:bodyPr wrap="square" rtlCol="0">
            <a:spAutoFit/>
          </a:bodyPr>
          <a:lstStyle/>
          <a:p>
            <a:pPr algn="ctr"/>
            <a:r>
              <a:rPr lang="es-ES" spc="600" dirty="0" smtClean="0"/>
              <a:t>1)DIVIDIR</a:t>
            </a:r>
            <a:endParaRPr lang="en-US" spc="600" dirty="0"/>
          </a:p>
        </p:txBody>
      </p:sp>
      <p:sp>
        <p:nvSpPr>
          <p:cNvPr id="38" name="CuadroTexto 37"/>
          <p:cNvSpPr txBox="1"/>
          <p:nvPr/>
        </p:nvSpPr>
        <p:spPr>
          <a:xfrm>
            <a:off x="4864277" y="743463"/>
            <a:ext cx="2699117" cy="369332"/>
          </a:xfrm>
          <a:prstGeom prst="rect">
            <a:avLst/>
          </a:prstGeom>
          <a:solidFill>
            <a:schemeClr val="accent6">
              <a:lumMod val="60000"/>
              <a:lumOff val="40000"/>
            </a:schemeClr>
          </a:solidFill>
        </p:spPr>
        <p:txBody>
          <a:bodyPr wrap="square" rtlCol="0">
            <a:spAutoFit/>
          </a:bodyPr>
          <a:lstStyle/>
          <a:p>
            <a:pPr algn="ctr"/>
            <a:r>
              <a:rPr lang="es-ES" spc="600" dirty="0" smtClean="0"/>
              <a:t>2)CONQUISTAR</a:t>
            </a:r>
            <a:endParaRPr lang="en-US" spc="600" dirty="0"/>
          </a:p>
        </p:txBody>
      </p:sp>
      <p:sp>
        <p:nvSpPr>
          <p:cNvPr id="39" name="CuadroTexto 38"/>
          <p:cNvSpPr txBox="1"/>
          <p:nvPr/>
        </p:nvSpPr>
        <p:spPr>
          <a:xfrm>
            <a:off x="8700961" y="767003"/>
            <a:ext cx="2363279" cy="369332"/>
          </a:xfrm>
          <a:prstGeom prst="rect">
            <a:avLst/>
          </a:prstGeom>
          <a:solidFill>
            <a:schemeClr val="accent6">
              <a:lumMod val="60000"/>
              <a:lumOff val="40000"/>
            </a:schemeClr>
          </a:solidFill>
        </p:spPr>
        <p:txBody>
          <a:bodyPr wrap="square" rtlCol="0">
            <a:spAutoFit/>
          </a:bodyPr>
          <a:lstStyle/>
          <a:p>
            <a:pPr algn="ctr"/>
            <a:r>
              <a:rPr lang="es-ES" spc="600" dirty="0" smtClean="0"/>
              <a:t>3)COMBINAR</a:t>
            </a:r>
            <a:endParaRPr lang="en-US" spc="600" dirty="0"/>
          </a:p>
        </p:txBody>
      </p:sp>
    </p:spTree>
    <p:extLst>
      <p:ext uri="{BB962C8B-B14F-4D97-AF65-F5344CB8AC3E}">
        <p14:creationId xmlns:p14="http://schemas.microsoft.com/office/powerpoint/2010/main" val="327100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0-#ppt_w/2"/>
                                          </p:val>
                                        </p:tav>
                                        <p:tav tm="100000">
                                          <p:val>
                                            <p:strVal val="#ppt_x"/>
                                          </p:val>
                                        </p:tav>
                                      </p:tavLst>
                                    </p:anim>
                                    <p:anim calcmode="lin" valueType="num">
                                      <p:cBhvr additive="base">
                                        <p:cTn id="16" dur="10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0-#ppt_w/2"/>
                                          </p:val>
                                        </p:tav>
                                        <p:tav tm="100000">
                                          <p:val>
                                            <p:strVal val="#ppt_x"/>
                                          </p:val>
                                        </p:tav>
                                      </p:tavLst>
                                    </p:anim>
                                    <p:anim calcmode="lin" valueType="num">
                                      <p:cBhvr additive="base">
                                        <p:cTn id="20" dur="10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0-#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1000" fill="hold"/>
                                        <p:tgtEl>
                                          <p:spTgt spid="17"/>
                                        </p:tgtEl>
                                        <p:attrNameLst>
                                          <p:attrName>ppt_x</p:attrName>
                                        </p:attrNameLst>
                                      </p:cBhvr>
                                      <p:tavLst>
                                        <p:tav tm="0">
                                          <p:val>
                                            <p:strVal val="0-#ppt_w/2"/>
                                          </p:val>
                                        </p:tav>
                                        <p:tav tm="100000">
                                          <p:val>
                                            <p:strVal val="#ppt_x"/>
                                          </p:val>
                                        </p:tav>
                                      </p:tavLst>
                                    </p:anim>
                                    <p:anim calcmode="lin" valueType="num">
                                      <p:cBhvr additive="base">
                                        <p:cTn id="28" dur="10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0-#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000" fill="hold"/>
                                        <p:tgtEl>
                                          <p:spTgt spid="19"/>
                                        </p:tgtEl>
                                        <p:attrNameLst>
                                          <p:attrName>ppt_x</p:attrName>
                                        </p:attrNameLst>
                                      </p:cBhvr>
                                      <p:tavLst>
                                        <p:tav tm="0">
                                          <p:val>
                                            <p:strVal val="0-#ppt_w/2"/>
                                          </p:val>
                                        </p:tav>
                                        <p:tav tm="100000">
                                          <p:val>
                                            <p:strVal val="#ppt_x"/>
                                          </p:val>
                                        </p:tav>
                                      </p:tavLst>
                                    </p:anim>
                                    <p:anim calcmode="lin" valueType="num">
                                      <p:cBhvr additive="base">
                                        <p:cTn id="36"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1000"/>
                                        <p:tgtEl>
                                          <p:spTgt spid="37"/>
                                        </p:tgtEl>
                                      </p:cBhvr>
                                    </p:animEffect>
                                    <p:anim calcmode="lin" valueType="num">
                                      <p:cBhvr>
                                        <p:cTn id="42" dur="1000" fill="hold"/>
                                        <p:tgtEl>
                                          <p:spTgt spid="37"/>
                                        </p:tgtEl>
                                        <p:attrNameLst>
                                          <p:attrName>ppt_x</p:attrName>
                                        </p:attrNameLst>
                                      </p:cBhvr>
                                      <p:tavLst>
                                        <p:tav tm="0">
                                          <p:val>
                                            <p:strVal val="#ppt_x"/>
                                          </p:val>
                                        </p:tav>
                                        <p:tav tm="100000">
                                          <p:val>
                                            <p:strVal val="#ppt_x"/>
                                          </p:val>
                                        </p:tav>
                                      </p:tavLst>
                                    </p:anim>
                                    <p:anim calcmode="lin" valueType="num">
                                      <p:cBhvr>
                                        <p:cTn id="4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1000"/>
                                        <p:tgtEl>
                                          <p:spTgt spid="38"/>
                                        </p:tgtEl>
                                      </p:cBhvr>
                                    </p:animEffect>
                                    <p:anim calcmode="lin" valueType="num">
                                      <p:cBhvr>
                                        <p:cTn id="49" dur="1000" fill="hold"/>
                                        <p:tgtEl>
                                          <p:spTgt spid="38"/>
                                        </p:tgtEl>
                                        <p:attrNameLst>
                                          <p:attrName>ppt_x</p:attrName>
                                        </p:attrNameLst>
                                      </p:cBhvr>
                                      <p:tavLst>
                                        <p:tav tm="0">
                                          <p:val>
                                            <p:strVal val="#ppt_x"/>
                                          </p:val>
                                        </p:tav>
                                        <p:tav tm="100000">
                                          <p:val>
                                            <p:strVal val="#ppt_x"/>
                                          </p:val>
                                        </p:tav>
                                      </p:tavLst>
                                    </p:anim>
                                    <p:anim calcmode="lin" valueType="num">
                                      <p:cBhvr>
                                        <p:cTn id="5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anim calcmode="lin" valueType="num">
                                      <p:cBhvr>
                                        <p:cTn id="56" dur="1000" fill="hold"/>
                                        <p:tgtEl>
                                          <p:spTgt spid="39"/>
                                        </p:tgtEl>
                                        <p:attrNameLst>
                                          <p:attrName>ppt_x</p:attrName>
                                        </p:attrNameLst>
                                      </p:cBhvr>
                                      <p:tavLst>
                                        <p:tav tm="0">
                                          <p:val>
                                            <p:strVal val="#ppt_x"/>
                                          </p:val>
                                        </p:tav>
                                        <p:tav tm="100000">
                                          <p:val>
                                            <p:strVal val="#ppt_x"/>
                                          </p:val>
                                        </p:tav>
                                      </p:tavLst>
                                    </p:anim>
                                    <p:anim calcmode="lin" valueType="num">
                                      <p:cBhvr>
                                        <p:cTn id="5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up)">
                                      <p:cBhvr>
                                        <p:cTn id="62" dur="500"/>
                                        <p:tgtEl>
                                          <p:spTgt spid="7"/>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up)">
                                      <p:cBhvr>
                                        <p:cTn id="65" dur="500"/>
                                        <p:tgtEl>
                                          <p:spTgt spid="8"/>
                                        </p:tgtEl>
                                      </p:cBhvr>
                                    </p:animEffect>
                                  </p:childTnLst>
                                </p:cTn>
                              </p:par>
                              <p:par>
                                <p:cTn id="66" presetID="26" presetClass="emph" presetSubtype="0" fill="hold" grpId="1" nodeType="withEffect">
                                  <p:stCondLst>
                                    <p:cond delay="0"/>
                                  </p:stCondLst>
                                  <p:childTnLst>
                                    <p:animEffect transition="out" filter="fade">
                                      <p:cBhvr>
                                        <p:cTn id="67" dur="500" tmFilter="0, 0; .2, .5; .8, .5; 1, 0"/>
                                        <p:tgtEl>
                                          <p:spTgt spid="11"/>
                                        </p:tgtEl>
                                      </p:cBhvr>
                                    </p:animEffect>
                                    <p:animScale>
                                      <p:cBhvr>
                                        <p:cTn id="68" dur="250" autoRev="1" fill="hold"/>
                                        <p:tgtEl>
                                          <p:spTgt spid="11"/>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27" presetClass="emph" presetSubtype="0" fill="remove" grpId="1" nodeType="clickEffect">
                                  <p:stCondLst>
                                    <p:cond delay="0"/>
                                  </p:stCondLst>
                                  <p:childTnLst>
                                    <p:animClr clrSpc="rgb" dir="cw">
                                      <p:cBhvr override="childStyle">
                                        <p:cTn id="72" dur="250" autoRev="1" fill="remove"/>
                                        <p:tgtEl>
                                          <p:spTgt spid="2"/>
                                        </p:tgtEl>
                                        <p:attrNameLst>
                                          <p:attrName>style.color</p:attrName>
                                        </p:attrNameLst>
                                      </p:cBhvr>
                                      <p:to>
                                        <a:schemeClr val="bg1"/>
                                      </p:to>
                                    </p:animClr>
                                    <p:animClr clrSpc="rgb" dir="cw">
                                      <p:cBhvr>
                                        <p:cTn id="73" dur="250" autoRev="1" fill="remove"/>
                                        <p:tgtEl>
                                          <p:spTgt spid="2"/>
                                        </p:tgtEl>
                                        <p:attrNameLst>
                                          <p:attrName>fillcolor</p:attrName>
                                        </p:attrNameLst>
                                      </p:cBhvr>
                                      <p:to>
                                        <a:schemeClr val="bg1"/>
                                      </p:to>
                                    </p:animClr>
                                    <p:set>
                                      <p:cBhvr>
                                        <p:cTn id="74" dur="250" autoRev="1" fill="remove"/>
                                        <p:tgtEl>
                                          <p:spTgt spid="2"/>
                                        </p:tgtEl>
                                        <p:attrNameLst>
                                          <p:attrName>fill.type</p:attrName>
                                        </p:attrNameLst>
                                      </p:cBhvr>
                                      <p:to>
                                        <p:strVal val="solid"/>
                                      </p:to>
                                    </p:set>
                                    <p:set>
                                      <p:cBhvr>
                                        <p:cTn id="75" dur="250" autoRev="1" fill="remove"/>
                                        <p:tgtEl>
                                          <p:spTgt spid="2"/>
                                        </p:tgtEl>
                                        <p:attrNameLst>
                                          <p:attrName>fill.on</p:attrName>
                                        </p:attrNameLst>
                                      </p:cBhvr>
                                      <p:to>
                                        <p:strVal val="true"/>
                                      </p:to>
                                    </p:set>
                                  </p:childTnLst>
                                </p:cTn>
                              </p:par>
                              <p:par>
                                <p:cTn id="76" presetID="27" presetClass="emph" presetSubtype="0" fill="remove" grpId="1" nodeType="withEffect">
                                  <p:stCondLst>
                                    <p:cond delay="0"/>
                                  </p:stCondLst>
                                  <p:childTnLst>
                                    <p:animClr clrSpc="rgb" dir="cw">
                                      <p:cBhvr override="childStyle">
                                        <p:cTn id="77" dur="250" autoRev="1" fill="remove"/>
                                        <p:tgtEl>
                                          <p:spTgt spid="9"/>
                                        </p:tgtEl>
                                        <p:attrNameLst>
                                          <p:attrName>style.color</p:attrName>
                                        </p:attrNameLst>
                                      </p:cBhvr>
                                      <p:to>
                                        <a:schemeClr val="bg1"/>
                                      </p:to>
                                    </p:animClr>
                                    <p:animClr clrSpc="rgb" dir="cw">
                                      <p:cBhvr>
                                        <p:cTn id="78" dur="250" autoRev="1" fill="remove"/>
                                        <p:tgtEl>
                                          <p:spTgt spid="9"/>
                                        </p:tgtEl>
                                        <p:attrNameLst>
                                          <p:attrName>fillcolor</p:attrName>
                                        </p:attrNameLst>
                                      </p:cBhvr>
                                      <p:to>
                                        <a:schemeClr val="bg1"/>
                                      </p:to>
                                    </p:animClr>
                                    <p:set>
                                      <p:cBhvr>
                                        <p:cTn id="79" dur="250" autoRev="1" fill="remove"/>
                                        <p:tgtEl>
                                          <p:spTgt spid="9"/>
                                        </p:tgtEl>
                                        <p:attrNameLst>
                                          <p:attrName>fill.type</p:attrName>
                                        </p:attrNameLst>
                                      </p:cBhvr>
                                      <p:to>
                                        <p:strVal val="solid"/>
                                      </p:to>
                                    </p:set>
                                    <p:set>
                                      <p:cBhvr>
                                        <p:cTn id="80" dur="250" autoRev="1" fill="remove"/>
                                        <p:tgtEl>
                                          <p:spTgt spid="9"/>
                                        </p:tgtEl>
                                        <p:attrNameLst>
                                          <p:attrName>fill.on</p:attrName>
                                        </p:attrNameLst>
                                      </p:cBhvr>
                                      <p:to>
                                        <p:strVal val="true"/>
                                      </p:to>
                                    </p:set>
                                  </p:childTnLst>
                                </p:cTn>
                              </p:par>
                              <p:par>
                                <p:cTn id="81" presetID="27" presetClass="emph" presetSubtype="0" fill="remove" grpId="1" nodeType="withEffect">
                                  <p:stCondLst>
                                    <p:cond delay="0"/>
                                  </p:stCondLst>
                                  <p:childTnLst>
                                    <p:animClr clrSpc="rgb" dir="cw">
                                      <p:cBhvr override="childStyle">
                                        <p:cTn id="82" dur="250" autoRev="1" fill="remove"/>
                                        <p:tgtEl>
                                          <p:spTgt spid="10"/>
                                        </p:tgtEl>
                                        <p:attrNameLst>
                                          <p:attrName>style.color</p:attrName>
                                        </p:attrNameLst>
                                      </p:cBhvr>
                                      <p:to>
                                        <a:schemeClr val="bg1"/>
                                      </p:to>
                                    </p:animClr>
                                    <p:animClr clrSpc="rgb" dir="cw">
                                      <p:cBhvr>
                                        <p:cTn id="83" dur="250" autoRev="1" fill="remove"/>
                                        <p:tgtEl>
                                          <p:spTgt spid="10"/>
                                        </p:tgtEl>
                                        <p:attrNameLst>
                                          <p:attrName>fillcolor</p:attrName>
                                        </p:attrNameLst>
                                      </p:cBhvr>
                                      <p:to>
                                        <a:schemeClr val="bg1"/>
                                      </p:to>
                                    </p:animClr>
                                    <p:set>
                                      <p:cBhvr>
                                        <p:cTn id="84" dur="250" autoRev="1" fill="remove"/>
                                        <p:tgtEl>
                                          <p:spTgt spid="10"/>
                                        </p:tgtEl>
                                        <p:attrNameLst>
                                          <p:attrName>fill.type</p:attrName>
                                        </p:attrNameLst>
                                      </p:cBhvr>
                                      <p:to>
                                        <p:strVal val="solid"/>
                                      </p:to>
                                    </p:set>
                                    <p:set>
                                      <p:cBhvr>
                                        <p:cTn id="85" dur="250" autoRev="1" fill="remove"/>
                                        <p:tgtEl>
                                          <p:spTgt spid="10"/>
                                        </p:tgtEl>
                                        <p:attrNameLst>
                                          <p:attrName>fill.on</p:attrName>
                                        </p:attrNameLst>
                                      </p:cBhvr>
                                      <p:to>
                                        <p:strVal val="true"/>
                                      </p:to>
                                    </p:set>
                                  </p:childTnLst>
                                </p:cTn>
                              </p:par>
                              <p:par>
                                <p:cTn id="86" presetID="27" presetClass="emph" presetSubtype="0" fill="remove" grpId="1" nodeType="withEffect">
                                  <p:stCondLst>
                                    <p:cond delay="0"/>
                                  </p:stCondLst>
                                  <p:childTnLst>
                                    <p:animClr clrSpc="rgb" dir="cw">
                                      <p:cBhvr override="childStyle">
                                        <p:cTn id="87" dur="250" autoRev="1" fill="remove"/>
                                        <p:tgtEl>
                                          <p:spTgt spid="16"/>
                                        </p:tgtEl>
                                        <p:attrNameLst>
                                          <p:attrName>style.color</p:attrName>
                                        </p:attrNameLst>
                                      </p:cBhvr>
                                      <p:to>
                                        <a:schemeClr val="bg1"/>
                                      </p:to>
                                    </p:animClr>
                                    <p:animClr clrSpc="rgb" dir="cw">
                                      <p:cBhvr>
                                        <p:cTn id="88" dur="250" autoRev="1" fill="remove"/>
                                        <p:tgtEl>
                                          <p:spTgt spid="16"/>
                                        </p:tgtEl>
                                        <p:attrNameLst>
                                          <p:attrName>fillcolor</p:attrName>
                                        </p:attrNameLst>
                                      </p:cBhvr>
                                      <p:to>
                                        <a:schemeClr val="bg1"/>
                                      </p:to>
                                    </p:animClr>
                                    <p:set>
                                      <p:cBhvr>
                                        <p:cTn id="89" dur="250" autoRev="1" fill="remove"/>
                                        <p:tgtEl>
                                          <p:spTgt spid="16"/>
                                        </p:tgtEl>
                                        <p:attrNameLst>
                                          <p:attrName>fill.type</p:attrName>
                                        </p:attrNameLst>
                                      </p:cBhvr>
                                      <p:to>
                                        <p:strVal val="solid"/>
                                      </p:to>
                                    </p:set>
                                    <p:set>
                                      <p:cBhvr>
                                        <p:cTn id="90" dur="250" autoRev="1" fill="remove"/>
                                        <p:tgtEl>
                                          <p:spTgt spid="16"/>
                                        </p:tgtEl>
                                        <p:attrNameLst>
                                          <p:attrName>fill.on</p:attrName>
                                        </p:attrNameLst>
                                      </p:cBhvr>
                                      <p:to>
                                        <p:strVal val="true"/>
                                      </p:to>
                                    </p:set>
                                  </p:childTnLst>
                                </p:cTn>
                              </p:par>
                              <p:par>
                                <p:cTn id="91" presetID="27" presetClass="emph" presetSubtype="0" fill="remove" grpId="1" nodeType="withEffect">
                                  <p:stCondLst>
                                    <p:cond delay="0"/>
                                  </p:stCondLst>
                                  <p:childTnLst>
                                    <p:animClr clrSpc="rgb" dir="cw">
                                      <p:cBhvr override="childStyle">
                                        <p:cTn id="92" dur="250" autoRev="1" fill="remove"/>
                                        <p:tgtEl>
                                          <p:spTgt spid="17"/>
                                        </p:tgtEl>
                                        <p:attrNameLst>
                                          <p:attrName>style.color</p:attrName>
                                        </p:attrNameLst>
                                      </p:cBhvr>
                                      <p:to>
                                        <a:schemeClr val="bg1"/>
                                      </p:to>
                                    </p:animClr>
                                    <p:animClr clrSpc="rgb" dir="cw">
                                      <p:cBhvr>
                                        <p:cTn id="93" dur="250" autoRev="1" fill="remove"/>
                                        <p:tgtEl>
                                          <p:spTgt spid="17"/>
                                        </p:tgtEl>
                                        <p:attrNameLst>
                                          <p:attrName>fillcolor</p:attrName>
                                        </p:attrNameLst>
                                      </p:cBhvr>
                                      <p:to>
                                        <a:schemeClr val="bg1"/>
                                      </p:to>
                                    </p:animClr>
                                    <p:set>
                                      <p:cBhvr>
                                        <p:cTn id="94" dur="250" autoRev="1" fill="remove"/>
                                        <p:tgtEl>
                                          <p:spTgt spid="17"/>
                                        </p:tgtEl>
                                        <p:attrNameLst>
                                          <p:attrName>fill.type</p:attrName>
                                        </p:attrNameLst>
                                      </p:cBhvr>
                                      <p:to>
                                        <p:strVal val="solid"/>
                                      </p:to>
                                    </p:set>
                                    <p:set>
                                      <p:cBhvr>
                                        <p:cTn id="95" dur="250" autoRev="1" fill="remove"/>
                                        <p:tgtEl>
                                          <p:spTgt spid="17"/>
                                        </p:tgtEl>
                                        <p:attrNameLst>
                                          <p:attrName>fill.on</p:attrName>
                                        </p:attrNameLst>
                                      </p:cBhvr>
                                      <p:to>
                                        <p:strVal val="true"/>
                                      </p:to>
                                    </p:set>
                                  </p:childTnLst>
                                </p:cTn>
                              </p:par>
                              <p:par>
                                <p:cTn id="96" presetID="27" presetClass="emph" presetSubtype="0" fill="remove" grpId="1" nodeType="withEffect">
                                  <p:stCondLst>
                                    <p:cond delay="0"/>
                                  </p:stCondLst>
                                  <p:childTnLst>
                                    <p:animClr clrSpc="rgb" dir="cw">
                                      <p:cBhvr override="childStyle">
                                        <p:cTn id="97" dur="250" autoRev="1" fill="remove"/>
                                        <p:tgtEl>
                                          <p:spTgt spid="18"/>
                                        </p:tgtEl>
                                        <p:attrNameLst>
                                          <p:attrName>style.color</p:attrName>
                                        </p:attrNameLst>
                                      </p:cBhvr>
                                      <p:to>
                                        <a:schemeClr val="bg1"/>
                                      </p:to>
                                    </p:animClr>
                                    <p:animClr clrSpc="rgb" dir="cw">
                                      <p:cBhvr>
                                        <p:cTn id="98" dur="250" autoRev="1" fill="remove"/>
                                        <p:tgtEl>
                                          <p:spTgt spid="18"/>
                                        </p:tgtEl>
                                        <p:attrNameLst>
                                          <p:attrName>fillcolor</p:attrName>
                                        </p:attrNameLst>
                                      </p:cBhvr>
                                      <p:to>
                                        <a:schemeClr val="bg1"/>
                                      </p:to>
                                    </p:animClr>
                                    <p:set>
                                      <p:cBhvr>
                                        <p:cTn id="99" dur="250" autoRev="1" fill="remove"/>
                                        <p:tgtEl>
                                          <p:spTgt spid="18"/>
                                        </p:tgtEl>
                                        <p:attrNameLst>
                                          <p:attrName>fill.type</p:attrName>
                                        </p:attrNameLst>
                                      </p:cBhvr>
                                      <p:to>
                                        <p:strVal val="solid"/>
                                      </p:to>
                                    </p:set>
                                    <p:set>
                                      <p:cBhvr>
                                        <p:cTn id="100" dur="250" autoRev="1" fill="remove"/>
                                        <p:tgtEl>
                                          <p:spTgt spid="18"/>
                                        </p:tgtEl>
                                        <p:attrNameLst>
                                          <p:attrName>fill.on</p:attrName>
                                        </p:attrNameLst>
                                      </p:cBhvr>
                                      <p:to>
                                        <p:strVal val="true"/>
                                      </p:to>
                                    </p:set>
                                  </p:childTnLst>
                                </p:cTn>
                              </p:par>
                              <p:par>
                                <p:cTn id="101" presetID="27" presetClass="emph" presetSubtype="0" fill="remove" grpId="1" nodeType="withEffect">
                                  <p:stCondLst>
                                    <p:cond delay="0"/>
                                  </p:stCondLst>
                                  <p:childTnLst>
                                    <p:animClr clrSpc="rgb" dir="cw">
                                      <p:cBhvr override="childStyle">
                                        <p:cTn id="102" dur="250" autoRev="1" fill="remove"/>
                                        <p:tgtEl>
                                          <p:spTgt spid="19"/>
                                        </p:tgtEl>
                                        <p:attrNameLst>
                                          <p:attrName>style.color</p:attrName>
                                        </p:attrNameLst>
                                      </p:cBhvr>
                                      <p:to>
                                        <a:schemeClr val="bg1"/>
                                      </p:to>
                                    </p:animClr>
                                    <p:animClr clrSpc="rgb" dir="cw">
                                      <p:cBhvr>
                                        <p:cTn id="103" dur="250" autoRev="1" fill="remove"/>
                                        <p:tgtEl>
                                          <p:spTgt spid="19"/>
                                        </p:tgtEl>
                                        <p:attrNameLst>
                                          <p:attrName>fillcolor</p:attrName>
                                        </p:attrNameLst>
                                      </p:cBhvr>
                                      <p:to>
                                        <a:schemeClr val="bg1"/>
                                      </p:to>
                                    </p:animClr>
                                    <p:set>
                                      <p:cBhvr>
                                        <p:cTn id="104" dur="250" autoRev="1" fill="remove"/>
                                        <p:tgtEl>
                                          <p:spTgt spid="19"/>
                                        </p:tgtEl>
                                        <p:attrNameLst>
                                          <p:attrName>fill.type</p:attrName>
                                        </p:attrNameLst>
                                      </p:cBhvr>
                                      <p:to>
                                        <p:strVal val="solid"/>
                                      </p:to>
                                    </p:set>
                                    <p:set>
                                      <p:cBhvr>
                                        <p:cTn id="105" dur="250" autoRev="1" fill="remove"/>
                                        <p:tgtEl>
                                          <p:spTgt spid="19"/>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50" presetClass="path" presetSubtype="0" accel="50000" decel="50000" fill="hold" grpId="2" nodeType="clickEffect">
                                  <p:stCondLst>
                                    <p:cond delay="0"/>
                                  </p:stCondLst>
                                  <p:childTnLst>
                                    <p:animMotion origin="layout" path="M -8.33333E-7 -3.7037E-6 L -0.17487 -3.7037E-6 C -0.25325 -3.7037E-6 -0.34961 -0.00185 -0.34961 -0.00347 L -0.34961 -0.00671 " pathEditMode="relative" rAng="0" ptsTypes="AAAA">
                                      <p:cBhvr>
                                        <p:cTn id="109" dur="2000" fill="hold"/>
                                        <p:tgtEl>
                                          <p:spTgt spid="17"/>
                                        </p:tgtEl>
                                        <p:attrNameLst>
                                          <p:attrName>ppt_x</p:attrName>
                                          <p:attrName>ppt_y</p:attrName>
                                        </p:attrNameLst>
                                      </p:cBhvr>
                                      <p:rCtr x="-17487" y="-347"/>
                                    </p:animMotion>
                                  </p:childTnLst>
                                </p:cTn>
                              </p:par>
                              <p:par>
                                <p:cTn id="110" presetID="50" presetClass="path" presetSubtype="0" accel="50000" decel="50000" fill="hold" grpId="2" nodeType="withEffect">
                                  <p:stCondLst>
                                    <p:cond delay="0"/>
                                  </p:stCondLst>
                                  <p:childTnLst>
                                    <p:animMotion origin="layout" path="M -0.00117 0.00926 L 0.17188 0.00926 C 0.24961 0.00926 0.34584 0.00533 0.34584 0.00255 L 0.34584 -0.00393 " pathEditMode="relative" rAng="0" ptsTypes="AAAA">
                                      <p:cBhvr>
                                        <p:cTn id="111" dur="2000" fill="hold"/>
                                        <p:tgtEl>
                                          <p:spTgt spid="10"/>
                                        </p:tgtEl>
                                        <p:attrNameLst>
                                          <p:attrName>ppt_x</p:attrName>
                                          <p:attrName>ppt_y</p:attrName>
                                        </p:attrNameLst>
                                      </p:cBhvr>
                                      <p:rCtr x="17344" y="-671"/>
                                    </p:animMotion>
                                  </p:childTnLst>
                                </p:cTn>
                              </p:par>
                              <p:par>
                                <p:cTn id="112" presetID="16" presetClass="entr" presetSubtype="21" fill="hold" nodeType="withEffect">
                                  <p:stCondLst>
                                    <p:cond delay="0"/>
                                  </p:stCondLst>
                                  <p:childTnLst>
                                    <p:set>
                                      <p:cBhvr>
                                        <p:cTn id="113" dur="1" fill="hold">
                                          <p:stCondLst>
                                            <p:cond delay="0"/>
                                          </p:stCondLst>
                                        </p:cTn>
                                        <p:tgtEl>
                                          <p:spTgt spid="22"/>
                                        </p:tgtEl>
                                        <p:attrNameLst>
                                          <p:attrName>style.visibility</p:attrName>
                                        </p:attrNameLst>
                                      </p:cBhvr>
                                      <p:to>
                                        <p:strVal val="visible"/>
                                      </p:to>
                                    </p:set>
                                    <p:animEffect transition="in" filter="barn(inVertical)">
                                      <p:cBhvr>
                                        <p:cTn id="114" dur="500"/>
                                        <p:tgtEl>
                                          <p:spTgt spid="22"/>
                                        </p:tgtEl>
                                      </p:cBhvr>
                                    </p:animEffect>
                                  </p:childTnLst>
                                </p:cTn>
                              </p:par>
                              <p:par>
                                <p:cTn id="115" presetID="16" presetClass="entr" presetSubtype="21"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barn(inVertical)">
                                      <p:cBhvr>
                                        <p:cTn id="117" dur="500"/>
                                        <p:tgtEl>
                                          <p:spTgt spid="26"/>
                                        </p:tgtEl>
                                      </p:cBhvr>
                                    </p:animEffect>
                                  </p:childTnLst>
                                </p:cTn>
                              </p:par>
                            </p:childTnLst>
                          </p:cTn>
                        </p:par>
                        <p:par>
                          <p:cTn id="118" fill="hold">
                            <p:stCondLst>
                              <p:cond delay="2000"/>
                            </p:stCondLst>
                            <p:childTnLst>
                              <p:par>
                                <p:cTn id="119" presetID="7" presetClass="emph" presetSubtype="2" fill="hold" nodeType="afterEffect">
                                  <p:stCondLst>
                                    <p:cond delay="0"/>
                                  </p:stCondLst>
                                  <p:childTnLst>
                                    <p:animClr clrSpc="rgb" dir="cw">
                                      <p:cBhvr>
                                        <p:cTn id="120" dur="500" fill="hold"/>
                                        <p:tgtEl>
                                          <p:spTgt spid="2"/>
                                        </p:tgtEl>
                                        <p:attrNameLst>
                                          <p:attrName>stroke.color</p:attrName>
                                        </p:attrNameLst>
                                      </p:cBhvr>
                                      <p:to>
                                        <a:schemeClr val="accent2"/>
                                      </p:to>
                                    </p:animClr>
                                    <p:set>
                                      <p:cBhvr>
                                        <p:cTn id="121" dur="500" fill="hold"/>
                                        <p:tgtEl>
                                          <p:spTgt spid="2"/>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500" fill="hold"/>
                                        <p:tgtEl>
                                          <p:spTgt spid="9"/>
                                        </p:tgtEl>
                                        <p:attrNameLst>
                                          <p:attrName>stroke.color</p:attrName>
                                        </p:attrNameLst>
                                      </p:cBhvr>
                                      <p:to>
                                        <a:schemeClr val="accent2"/>
                                      </p:to>
                                    </p:animClr>
                                    <p:set>
                                      <p:cBhvr>
                                        <p:cTn id="124" dur="500" fill="hold"/>
                                        <p:tgtEl>
                                          <p:spTgt spid="9"/>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17"/>
                                        </p:tgtEl>
                                        <p:attrNameLst>
                                          <p:attrName>stroke.color</p:attrName>
                                        </p:attrNameLst>
                                      </p:cBhvr>
                                      <p:to>
                                        <a:schemeClr val="accent2"/>
                                      </p:to>
                                    </p:animClr>
                                    <p:set>
                                      <p:cBhvr>
                                        <p:cTn id="127" dur="500" fill="hold"/>
                                        <p:tgtEl>
                                          <p:spTgt spid="17"/>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500" fill="hold"/>
                                        <p:tgtEl>
                                          <p:spTgt spid="10"/>
                                        </p:tgtEl>
                                        <p:attrNameLst>
                                          <p:attrName>stroke.color</p:attrName>
                                        </p:attrNameLst>
                                      </p:cBhvr>
                                      <p:to>
                                        <a:srgbClr val="DDEA34"/>
                                      </p:to>
                                    </p:animClr>
                                    <p:set>
                                      <p:cBhvr>
                                        <p:cTn id="130" dur="500" fill="hold"/>
                                        <p:tgtEl>
                                          <p:spTgt spid="10"/>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500" fill="hold"/>
                                        <p:tgtEl>
                                          <p:spTgt spid="16"/>
                                        </p:tgtEl>
                                        <p:attrNameLst>
                                          <p:attrName>stroke.color</p:attrName>
                                        </p:attrNameLst>
                                      </p:cBhvr>
                                      <p:to>
                                        <a:srgbClr val="DDEA34"/>
                                      </p:to>
                                    </p:animClr>
                                    <p:set>
                                      <p:cBhvr>
                                        <p:cTn id="133" dur="500" fill="hold"/>
                                        <p:tgtEl>
                                          <p:spTgt spid="16"/>
                                        </p:tgtEl>
                                        <p:attrNameLst>
                                          <p:attrName>stroke.on</p:attrName>
                                        </p:attrNameLst>
                                      </p:cBhvr>
                                      <p:to>
                                        <p:strVal val="true"/>
                                      </p:to>
                                    </p:set>
                                  </p:childTnLst>
                                </p:cTn>
                              </p:par>
                              <p:par>
                                <p:cTn id="134" presetID="7" presetClass="emph" presetSubtype="2" fill="hold" nodeType="withEffect">
                                  <p:stCondLst>
                                    <p:cond delay="0"/>
                                  </p:stCondLst>
                                  <p:childTnLst>
                                    <p:animClr clrSpc="rgb" dir="cw">
                                      <p:cBhvr>
                                        <p:cTn id="135" dur="500" fill="hold"/>
                                        <p:tgtEl>
                                          <p:spTgt spid="18"/>
                                        </p:tgtEl>
                                        <p:attrNameLst>
                                          <p:attrName>stroke.color</p:attrName>
                                        </p:attrNameLst>
                                      </p:cBhvr>
                                      <p:to>
                                        <a:srgbClr val="DDEA34"/>
                                      </p:to>
                                    </p:animClr>
                                    <p:set>
                                      <p:cBhvr>
                                        <p:cTn id="136" dur="500" fill="hold"/>
                                        <p:tgtEl>
                                          <p:spTgt spid="18"/>
                                        </p:tgtEl>
                                        <p:attrNameLst>
                                          <p:attrName>stroke.on</p:attrName>
                                        </p:attrNameLst>
                                      </p:cBhvr>
                                      <p:to>
                                        <p:strVal val="true"/>
                                      </p:to>
                                    </p:set>
                                  </p:childTnLst>
                                </p:cTn>
                              </p:par>
                              <p:par>
                                <p:cTn id="137" presetID="7" presetClass="emph" presetSubtype="2" fill="hold" nodeType="withEffect">
                                  <p:stCondLst>
                                    <p:cond delay="0"/>
                                  </p:stCondLst>
                                  <p:childTnLst>
                                    <p:animClr clrSpc="rgb" dir="cw">
                                      <p:cBhvr>
                                        <p:cTn id="138" dur="500" fill="hold"/>
                                        <p:tgtEl>
                                          <p:spTgt spid="19"/>
                                        </p:tgtEl>
                                        <p:attrNameLst>
                                          <p:attrName>stroke.color</p:attrName>
                                        </p:attrNameLst>
                                      </p:cBhvr>
                                      <p:to>
                                        <a:srgbClr val="DDEA34"/>
                                      </p:to>
                                    </p:animClr>
                                    <p:set>
                                      <p:cBhvr>
                                        <p:cTn id="139" dur="500" fill="hold"/>
                                        <p:tgtEl>
                                          <p:spTgt spid="19"/>
                                        </p:tgtEl>
                                        <p:attrNameLst>
                                          <p:attrName>stroke.on</p:attrName>
                                        </p:attrNameLst>
                                      </p:cBhvr>
                                      <p:to>
                                        <p:strVal val="true"/>
                                      </p:to>
                                    </p:set>
                                  </p:childTnLst>
                                </p:cTn>
                              </p:par>
                            </p:childTnLst>
                          </p:cTn>
                        </p:par>
                      </p:childTnLst>
                    </p:cTn>
                  </p:par>
                  <p:par>
                    <p:cTn id="140" fill="hold">
                      <p:stCondLst>
                        <p:cond delay="indefinite"/>
                      </p:stCondLst>
                      <p:childTnLst>
                        <p:par>
                          <p:cTn id="141" fill="hold">
                            <p:stCondLst>
                              <p:cond delay="0"/>
                            </p:stCondLst>
                            <p:childTnLst>
                              <p:par>
                                <p:cTn id="142" presetID="53" presetClass="entr" presetSubtype="16" fill="hold" grpId="0" nodeType="clickEffect">
                                  <p:stCondLst>
                                    <p:cond delay="0"/>
                                  </p:stCondLst>
                                  <p:childTnLst>
                                    <p:set>
                                      <p:cBhvr>
                                        <p:cTn id="143" dur="1" fill="hold">
                                          <p:stCondLst>
                                            <p:cond delay="0"/>
                                          </p:stCondLst>
                                        </p:cTn>
                                        <p:tgtEl>
                                          <p:spTgt spid="33"/>
                                        </p:tgtEl>
                                        <p:attrNameLst>
                                          <p:attrName>style.visibility</p:attrName>
                                        </p:attrNameLst>
                                      </p:cBhvr>
                                      <p:to>
                                        <p:strVal val="visible"/>
                                      </p:to>
                                    </p:set>
                                    <p:anim calcmode="lin" valueType="num">
                                      <p:cBhvr>
                                        <p:cTn id="144" dur="500" fill="hold"/>
                                        <p:tgtEl>
                                          <p:spTgt spid="33"/>
                                        </p:tgtEl>
                                        <p:attrNameLst>
                                          <p:attrName>ppt_w</p:attrName>
                                        </p:attrNameLst>
                                      </p:cBhvr>
                                      <p:tavLst>
                                        <p:tav tm="0">
                                          <p:val>
                                            <p:fltVal val="0"/>
                                          </p:val>
                                        </p:tav>
                                        <p:tav tm="100000">
                                          <p:val>
                                            <p:strVal val="#ppt_w"/>
                                          </p:val>
                                        </p:tav>
                                      </p:tavLst>
                                    </p:anim>
                                    <p:anim calcmode="lin" valueType="num">
                                      <p:cBhvr>
                                        <p:cTn id="145" dur="500" fill="hold"/>
                                        <p:tgtEl>
                                          <p:spTgt spid="33"/>
                                        </p:tgtEl>
                                        <p:attrNameLst>
                                          <p:attrName>ppt_h</p:attrName>
                                        </p:attrNameLst>
                                      </p:cBhvr>
                                      <p:tavLst>
                                        <p:tav tm="0">
                                          <p:val>
                                            <p:fltVal val="0"/>
                                          </p:val>
                                        </p:tav>
                                        <p:tav tm="100000">
                                          <p:val>
                                            <p:strVal val="#ppt_h"/>
                                          </p:val>
                                        </p:tav>
                                      </p:tavLst>
                                    </p:anim>
                                    <p:animEffect transition="in" filter="fade">
                                      <p:cBhvr>
                                        <p:cTn id="146" dur="500"/>
                                        <p:tgtEl>
                                          <p:spTgt spid="33"/>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28"/>
                                        </p:tgtEl>
                                        <p:attrNameLst>
                                          <p:attrName>style.visibility</p:attrName>
                                        </p:attrNameLst>
                                      </p:cBhvr>
                                      <p:to>
                                        <p:strVal val="visible"/>
                                      </p:to>
                                    </p:set>
                                    <p:anim calcmode="lin" valueType="num">
                                      <p:cBhvr>
                                        <p:cTn id="149" dur="500" fill="hold"/>
                                        <p:tgtEl>
                                          <p:spTgt spid="28"/>
                                        </p:tgtEl>
                                        <p:attrNameLst>
                                          <p:attrName>ppt_w</p:attrName>
                                        </p:attrNameLst>
                                      </p:cBhvr>
                                      <p:tavLst>
                                        <p:tav tm="0">
                                          <p:val>
                                            <p:fltVal val="0"/>
                                          </p:val>
                                        </p:tav>
                                        <p:tav tm="100000">
                                          <p:val>
                                            <p:strVal val="#ppt_w"/>
                                          </p:val>
                                        </p:tav>
                                      </p:tavLst>
                                    </p:anim>
                                    <p:anim calcmode="lin" valueType="num">
                                      <p:cBhvr>
                                        <p:cTn id="150" dur="500" fill="hold"/>
                                        <p:tgtEl>
                                          <p:spTgt spid="28"/>
                                        </p:tgtEl>
                                        <p:attrNameLst>
                                          <p:attrName>ppt_h</p:attrName>
                                        </p:attrNameLst>
                                      </p:cBhvr>
                                      <p:tavLst>
                                        <p:tav tm="0">
                                          <p:val>
                                            <p:fltVal val="0"/>
                                          </p:val>
                                        </p:tav>
                                        <p:tav tm="100000">
                                          <p:val>
                                            <p:strVal val="#ppt_h"/>
                                          </p:val>
                                        </p:tav>
                                      </p:tavLst>
                                    </p:anim>
                                    <p:animEffect transition="in" filter="fade">
                                      <p:cBhvr>
                                        <p:cTn id="151" dur="500"/>
                                        <p:tgtEl>
                                          <p:spTgt spid="28"/>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3" nodeType="clickEffect">
                                  <p:stCondLst>
                                    <p:cond delay="0"/>
                                  </p:stCondLst>
                                  <p:childTnLst>
                                    <p:animMotion origin="layout" path="M -0.34961 -0.00671 L -0.46536 0.00024 " pathEditMode="relative" rAng="0" ptsTypes="AA">
                                      <p:cBhvr>
                                        <p:cTn id="155" dur="2000" fill="hold"/>
                                        <p:tgtEl>
                                          <p:spTgt spid="17"/>
                                        </p:tgtEl>
                                        <p:attrNameLst>
                                          <p:attrName>ppt_x</p:attrName>
                                          <p:attrName>ppt_y</p:attrName>
                                        </p:attrNameLst>
                                      </p:cBhvr>
                                      <p:rCtr x="-5794" y="347"/>
                                    </p:animMotion>
                                  </p:childTnLst>
                                </p:cTn>
                              </p:par>
                              <p:par>
                                <p:cTn id="156" presetID="42" presetClass="path" presetSubtype="0" accel="50000" decel="50000" fill="hold" grpId="2" nodeType="withEffect">
                                  <p:stCondLst>
                                    <p:cond delay="0"/>
                                  </p:stCondLst>
                                  <p:childTnLst>
                                    <p:animMotion origin="layout" path="M -6.25E-7 3.33333E-6 L -0.11315 0.00162 " pathEditMode="relative" rAng="0" ptsTypes="AA">
                                      <p:cBhvr>
                                        <p:cTn id="157" dur="2000" fill="hold"/>
                                        <p:tgtEl>
                                          <p:spTgt spid="9"/>
                                        </p:tgtEl>
                                        <p:attrNameLst>
                                          <p:attrName>ppt_x</p:attrName>
                                          <p:attrName>ppt_y</p:attrName>
                                        </p:attrNameLst>
                                      </p:cBhvr>
                                      <p:rCtr x="-5664" y="69"/>
                                    </p:animMotion>
                                  </p:childTnLst>
                                </p:cTn>
                              </p:par>
                              <p:par>
                                <p:cTn id="158" presetID="42" presetClass="path" presetSubtype="0" accel="50000" decel="50000" fill="hold" grpId="2" nodeType="withEffect">
                                  <p:stCondLst>
                                    <p:cond delay="0"/>
                                  </p:stCondLst>
                                  <p:childTnLst>
                                    <p:animMotion origin="layout" path="M 1.875E-6 -3.7037E-6 L 0.22708 -0.00671 " pathEditMode="relative" rAng="0" ptsTypes="AA">
                                      <p:cBhvr>
                                        <p:cTn id="159" dur="2000" fill="hold"/>
                                        <p:tgtEl>
                                          <p:spTgt spid="2"/>
                                        </p:tgtEl>
                                        <p:attrNameLst>
                                          <p:attrName>ppt_x</p:attrName>
                                          <p:attrName>ppt_y</p:attrName>
                                        </p:attrNameLst>
                                      </p:cBhvr>
                                      <p:rCtr x="11354" y="-347"/>
                                    </p:animMotion>
                                  </p:childTnLst>
                                </p:cTn>
                              </p:par>
                              <p:par>
                                <p:cTn id="160" presetID="42" presetClass="path" presetSubtype="0" accel="50000" decel="50000" fill="hold" grpId="2" nodeType="withEffect">
                                  <p:stCondLst>
                                    <p:cond delay="0"/>
                                  </p:stCondLst>
                                  <p:childTnLst>
                                    <p:animMotion origin="layout" path="M 1.66667E-6 -3.7037E-6 L -0.33945 -0.00347 " pathEditMode="relative" rAng="0" ptsTypes="AA">
                                      <p:cBhvr>
                                        <p:cTn id="161" dur="2000" fill="hold"/>
                                        <p:tgtEl>
                                          <p:spTgt spid="19"/>
                                        </p:tgtEl>
                                        <p:attrNameLst>
                                          <p:attrName>ppt_x</p:attrName>
                                          <p:attrName>ppt_y</p:attrName>
                                        </p:attrNameLst>
                                      </p:cBhvr>
                                      <p:rCtr x="-16979" y="-185"/>
                                    </p:animMotion>
                                  </p:childTnLst>
                                </p:cTn>
                              </p:par>
                              <p:par>
                                <p:cTn id="162" presetID="42" presetClass="path" presetSubtype="0" accel="50000" decel="50000" fill="hold" grpId="2" nodeType="withEffect">
                                  <p:stCondLst>
                                    <p:cond delay="0"/>
                                  </p:stCondLst>
                                  <p:childTnLst>
                                    <p:animMotion origin="layout" path="M -3.54167E-6 -3.7037E-6 L 0.22982 0.00278 " pathEditMode="relative" rAng="0" ptsTypes="AA">
                                      <p:cBhvr>
                                        <p:cTn id="163" dur="2000" fill="hold"/>
                                        <p:tgtEl>
                                          <p:spTgt spid="16"/>
                                        </p:tgtEl>
                                        <p:attrNameLst>
                                          <p:attrName>ppt_x</p:attrName>
                                          <p:attrName>ppt_y</p:attrName>
                                        </p:attrNameLst>
                                      </p:cBhvr>
                                      <p:rCtr x="11484" y="139"/>
                                    </p:animMotion>
                                  </p:childTnLst>
                                </p:cTn>
                              </p:par>
                              <p:par>
                                <p:cTn id="164" presetID="42" presetClass="path" presetSubtype="0" accel="50000" decel="50000" fill="hold" grpId="2" nodeType="withEffect">
                                  <p:stCondLst>
                                    <p:cond delay="0"/>
                                  </p:stCondLst>
                                  <p:childTnLst>
                                    <p:animMotion origin="layout" path="M -1.25E-6 -2.96296E-6 L 0.11068 -0.00277 " pathEditMode="relative" rAng="0" ptsTypes="AA">
                                      <p:cBhvr>
                                        <p:cTn id="165" dur="2000" fill="hold"/>
                                        <p:tgtEl>
                                          <p:spTgt spid="18"/>
                                        </p:tgtEl>
                                        <p:attrNameLst>
                                          <p:attrName>ppt_x</p:attrName>
                                          <p:attrName>ppt_y</p:attrName>
                                        </p:attrNameLst>
                                      </p:cBhvr>
                                      <p:rCtr x="5534" y="-139"/>
                                    </p:animMotion>
                                  </p:childTnLst>
                                </p:cTn>
                              </p:par>
                            </p:childTnLst>
                          </p:cTn>
                        </p:par>
                        <p:par>
                          <p:cTn id="166" fill="hold">
                            <p:stCondLst>
                              <p:cond delay="2000"/>
                            </p:stCondLst>
                            <p:childTnLst>
                              <p:par>
                                <p:cTn id="167" presetID="10" presetClass="exit" presetSubtype="0" fill="hold" grpId="1" nodeType="afterEffect">
                                  <p:stCondLst>
                                    <p:cond delay="0"/>
                                  </p:stCondLst>
                                  <p:childTnLst>
                                    <p:animEffect transition="out" filter="fade">
                                      <p:cBhvr>
                                        <p:cTn id="168" dur="500"/>
                                        <p:tgtEl>
                                          <p:spTgt spid="33"/>
                                        </p:tgtEl>
                                      </p:cBhvr>
                                    </p:animEffect>
                                    <p:set>
                                      <p:cBhvr>
                                        <p:cTn id="169" dur="1" fill="hold">
                                          <p:stCondLst>
                                            <p:cond delay="499"/>
                                          </p:stCondLst>
                                        </p:cTn>
                                        <p:tgtEl>
                                          <p:spTgt spid="33"/>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28"/>
                                        </p:tgtEl>
                                      </p:cBhvr>
                                    </p:animEffect>
                                    <p:set>
                                      <p:cBhvr>
                                        <p:cTn id="172" dur="1" fill="hold">
                                          <p:stCondLst>
                                            <p:cond delay="499"/>
                                          </p:stCondLst>
                                        </p:cTn>
                                        <p:tgtEl>
                                          <p:spTgt spid="28"/>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xit" presetSubtype="0" fill="hold" grpId="1" nodeType="clickEffect">
                                  <p:stCondLst>
                                    <p:cond delay="0"/>
                                  </p:stCondLst>
                                  <p:childTnLst>
                                    <p:animEffect transition="out" filter="fade">
                                      <p:cBhvr>
                                        <p:cTn id="176" dur="500"/>
                                        <p:tgtEl>
                                          <p:spTgt spid="39"/>
                                        </p:tgtEl>
                                      </p:cBhvr>
                                    </p:animEffect>
                                    <p:set>
                                      <p:cBhvr>
                                        <p:cTn id="177"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0" grpId="1" animBg="1"/>
      <p:bldP spid="10" grpId="2" animBg="1"/>
      <p:bldP spid="11" grpId="0" animBg="1"/>
      <p:bldP spid="11" grpId="1" animBg="1"/>
      <p:bldP spid="16" grpId="0" animBg="1"/>
      <p:bldP spid="16" grpId="1" animBg="1"/>
      <p:bldP spid="16" grpId="2" animBg="1"/>
      <p:bldP spid="17" grpId="0" animBg="1"/>
      <p:bldP spid="17" grpId="1" animBg="1"/>
      <p:bldP spid="17" grpId="2" animBg="1"/>
      <p:bldP spid="17" grpId="3" animBg="1"/>
      <p:bldP spid="18" grpId="0" animBg="1"/>
      <p:bldP spid="18" grpId="1" animBg="1"/>
      <p:bldP spid="18" grpId="2" animBg="1"/>
      <p:bldP spid="19" grpId="0" animBg="1"/>
      <p:bldP spid="19" grpId="1" animBg="1"/>
      <p:bldP spid="19" grpId="2" animBg="1"/>
      <p:bldP spid="8" grpId="0"/>
      <p:bldP spid="28" grpId="0" animBg="1"/>
      <p:bldP spid="28" grpId="1" animBg="1"/>
      <p:bldP spid="33" grpId="0" animBg="1"/>
      <p:bldP spid="33" grpId="1" animBg="1"/>
      <p:bldP spid="37" grpId="0" animBg="1"/>
      <p:bldP spid="38" grpId="0" animBg="1"/>
      <p:bldP spid="39" grpId="0" animBg="1"/>
      <p:bldP spid="3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ángulo 1"/>
          <p:cNvSpPr/>
          <p:nvPr/>
        </p:nvSpPr>
        <p:spPr>
          <a:xfrm>
            <a:off x="304800" y="466636"/>
            <a:ext cx="11557000" cy="1323439"/>
          </a:xfrm>
          <a:prstGeom prst="rect">
            <a:avLst/>
          </a:prstGeom>
        </p:spPr>
        <p:txBody>
          <a:bodyPr wrap="square">
            <a:spAutoFit/>
          </a:bodyPr>
          <a:lstStyle/>
          <a:p>
            <a:pPr algn="just"/>
            <a:r>
              <a:rPr lang="es-ES" sz="2000" dirty="0" smtClean="0">
                <a:solidFill>
                  <a:schemeClr val="bg1">
                    <a:lumMod val="95000"/>
                  </a:schemeClr>
                </a:solidFill>
              </a:rPr>
              <a:t>La elección del pivote en </a:t>
            </a:r>
            <a:r>
              <a:rPr lang="es-ES" sz="2000" dirty="0" err="1" smtClean="0">
                <a:solidFill>
                  <a:schemeClr val="bg1">
                    <a:lumMod val="95000"/>
                  </a:schemeClr>
                </a:solidFill>
              </a:rPr>
              <a:t>Quicksort</a:t>
            </a:r>
            <a:r>
              <a:rPr lang="es-ES" sz="2000" dirty="0" smtClean="0">
                <a:solidFill>
                  <a:schemeClr val="bg1">
                    <a:lumMod val="95000"/>
                  </a:schemeClr>
                </a:solidFill>
              </a:rPr>
              <a:t> es crucial para su eficiencia. El pivote debe seleccionarse de tal manera que </a:t>
            </a:r>
            <a:r>
              <a:rPr lang="es-ES" sz="2000" dirty="0" err="1" smtClean="0">
                <a:solidFill>
                  <a:schemeClr val="bg1">
                    <a:lumMod val="95000"/>
                  </a:schemeClr>
                </a:solidFill>
              </a:rPr>
              <a:t>particione</a:t>
            </a:r>
            <a:r>
              <a:rPr lang="es-ES" sz="2000" dirty="0" smtClean="0">
                <a:solidFill>
                  <a:schemeClr val="bg1">
                    <a:lumMod val="95000"/>
                  </a:schemeClr>
                </a:solidFill>
              </a:rPr>
              <a:t> la lista en subconjuntos más o menos equilibrados. </a:t>
            </a:r>
          </a:p>
          <a:p>
            <a:endParaRPr lang="es-ES" sz="2000" dirty="0" smtClean="0">
              <a:solidFill>
                <a:schemeClr val="bg1">
                  <a:lumMod val="95000"/>
                </a:schemeClr>
              </a:solidFill>
            </a:endParaRPr>
          </a:p>
          <a:p>
            <a:r>
              <a:rPr lang="es-ES" sz="2000" dirty="0" smtClean="0">
                <a:solidFill>
                  <a:schemeClr val="bg1">
                    <a:lumMod val="95000"/>
                  </a:schemeClr>
                </a:solidFill>
              </a:rPr>
              <a:t>Hay varias estrategias comunes para seleccionar el pivote:</a:t>
            </a:r>
            <a:endParaRPr lang="en-US" sz="2000" dirty="0">
              <a:solidFill>
                <a:schemeClr val="bg1">
                  <a:lumMod val="95000"/>
                </a:schemeClr>
              </a:solidFill>
            </a:endParaRPr>
          </a:p>
        </p:txBody>
      </p:sp>
      <p:sp>
        <p:nvSpPr>
          <p:cNvPr id="3" name="Rectángulo 2"/>
          <p:cNvSpPr/>
          <p:nvPr/>
        </p:nvSpPr>
        <p:spPr>
          <a:xfrm>
            <a:off x="438150" y="2214096"/>
            <a:ext cx="11061700" cy="4247317"/>
          </a:xfrm>
          <a:prstGeom prst="rect">
            <a:avLst/>
          </a:prstGeom>
        </p:spPr>
        <p:txBody>
          <a:bodyPr wrap="square">
            <a:spAutoFit/>
          </a:bodyPr>
          <a:lstStyle/>
          <a:p>
            <a:pPr marL="342900" indent="-342900">
              <a:buAutoNum type="arabicParenR"/>
            </a:pPr>
            <a:r>
              <a:rPr lang="es-ES" dirty="0" smtClean="0">
                <a:solidFill>
                  <a:schemeClr val="bg1">
                    <a:lumMod val="95000"/>
                  </a:schemeClr>
                </a:solidFill>
              </a:rPr>
              <a:t>Pivote en los extremos: La estrategia más simple es seleccionar el primer o el último elemento de la lista como pivote. Esta elección es rápida pero puede ser problemática si la lista ya está casi ordenada, lo que puede llevar a un peor rendimiento en el caso degenerado.</a:t>
            </a:r>
          </a:p>
          <a:p>
            <a:endParaRPr lang="es-ES" dirty="0">
              <a:solidFill>
                <a:schemeClr val="bg1">
                  <a:lumMod val="95000"/>
                </a:schemeClr>
              </a:solidFill>
            </a:endParaRPr>
          </a:p>
          <a:p>
            <a:endParaRPr lang="es-ES" dirty="0" smtClean="0">
              <a:solidFill>
                <a:schemeClr val="bg1">
                  <a:lumMod val="95000"/>
                </a:schemeClr>
              </a:solidFill>
            </a:endParaRPr>
          </a:p>
          <a:p>
            <a:endParaRPr lang="es-ES" dirty="0">
              <a:solidFill>
                <a:schemeClr val="bg1">
                  <a:lumMod val="95000"/>
                </a:schemeClr>
              </a:solidFill>
            </a:endParaRPr>
          </a:p>
          <a:p>
            <a:endParaRPr lang="es-ES" dirty="0" smtClean="0">
              <a:solidFill>
                <a:schemeClr val="bg1">
                  <a:lumMod val="95000"/>
                </a:schemeClr>
              </a:solidFill>
            </a:endParaRPr>
          </a:p>
          <a:p>
            <a:r>
              <a:rPr lang="es-ES" dirty="0" smtClean="0">
                <a:solidFill>
                  <a:schemeClr val="bg1">
                    <a:lumMod val="95000"/>
                  </a:schemeClr>
                </a:solidFill>
              </a:rPr>
              <a:t>2) Pivote aleatorio: Otra estrategia es seleccionar un elemento aleatorio de la lista como pivote. Esto ayuda a evitar el peor caso y generalmente funciona bien en la mayoría de las situaciones.</a:t>
            </a:r>
          </a:p>
          <a:p>
            <a:endParaRPr lang="es-ES" dirty="0" smtClean="0">
              <a:solidFill>
                <a:schemeClr val="bg1">
                  <a:lumMod val="95000"/>
                </a:schemeClr>
              </a:solidFill>
            </a:endParaRPr>
          </a:p>
          <a:p>
            <a:endParaRPr lang="es-ES" dirty="0" smtClean="0">
              <a:solidFill>
                <a:schemeClr val="bg1">
                  <a:lumMod val="95000"/>
                </a:schemeClr>
              </a:solidFill>
            </a:endParaRPr>
          </a:p>
          <a:p>
            <a:endParaRPr lang="es-ES" dirty="0">
              <a:solidFill>
                <a:schemeClr val="bg1">
                  <a:lumMod val="95000"/>
                </a:schemeClr>
              </a:solidFill>
            </a:endParaRPr>
          </a:p>
          <a:p>
            <a:endParaRPr lang="es-ES" dirty="0" smtClean="0">
              <a:solidFill>
                <a:schemeClr val="bg1">
                  <a:lumMod val="95000"/>
                </a:schemeClr>
              </a:solidFill>
            </a:endParaRPr>
          </a:p>
          <a:p>
            <a:r>
              <a:rPr lang="es-ES" dirty="0" smtClean="0">
                <a:solidFill>
                  <a:schemeClr val="bg1">
                    <a:lumMod val="95000"/>
                  </a:schemeClr>
                </a:solidFill>
              </a:rPr>
              <a:t>3) Mediana de tres: Esta estrategia elige el pivote como la mediana de tres elementos: el primero, el del medio y el último. Esto ayuda a mejorar el rendimiento en algunos casos en comparación con solo elegir el primero o el último.</a:t>
            </a:r>
            <a:endParaRPr lang="en-US" dirty="0">
              <a:solidFill>
                <a:schemeClr val="bg1">
                  <a:lumMod val="95000"/>
                </a:schemeClr>
              </a:solidFill>
            </a:endParaRPr>
          </a:p>
        </p:txBody>
      </p:sp>
      <p:grpSp>
        <p:nvGrpSpPr>
          <p:cNvPr id="21" name="Grupo 20"/>
          <p:cNvGrpSpPr/>
          <p:nvPr/>
        </p:nvGrpSpPr>
        <p:grpSpPr>
          <a:xfrm>
            <a:off x="2387600" y="3365500"/>
            <a:ext cx="2133600" cy="381000"/>
            <a:chOff x="2387600" y="3365500"/>
            <a:chExt cx="2133600" cy="381000"/>
          </a:xfrm>
        </p:grpSpPr>
        <p:sp>
          <p:nvSpPr>
            <p:cNvPr id="4" name="Rectángulo 3"/>
            <p:cNvSpPr/>
            <p:nvPr/>
          </p:nvSpPr>
          <p:spPr>
            <a:xfrm>
              <a:off x="2387600" y="3365500"/>
              <a:ext cx="342900" cy="381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a:t>
              </a:r>
              <a:endParaRPr lang="en-US" dirty="0"/>
            </a:p>
          </p:txBody>
        </p:sp>
        <p:sp>
          <p:nvSpPr>
            <p:cNvPr id="5" name="Rectángulo 4"/>
            <p:cNvSpPr/>
            <p:nvPr/>
          </p:nvSpPr>
          <p:spPr>
            <a:xfrm>
              <a:off x="2832100" y="33655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p:cNvSpPr/>
            <p:nvPr/>
          </p:nvSpPr>
          <p:spPr>
            <a:xfrm>
              <a:off x="3276600" y="33655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3714750" y="33655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p:cNvSpPr/>
            <p:nvPr/>
          </p:nvSpPr>
          <p:spPr>
            <a:xfrm>
              <a:off x="4178300" y="33655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upo 21"/>
          <p:cNvGrpSpPr/>
          <p:nvPr/>
        </p:nvGrpSpPr>
        <p:grpSpPr>
          <a:xfrm>
            <a:off x="7239000" y="3365500"/>
            <a:ext cx="2133600" cy="381000"/>
            <a:chOff x="7239000" y="3365500"/>
            <a:chExt cx="2133600" cy="381000"/>
          </a:xfrm>
        </p:grpSpPr>
        <p:sp>
          <p:nvSpPr>
            <p:cNvPr id="9" name="Rectángulo 8"/>
            <p:cNvSpPr/>
            <p:nvPr/>
          </p:nvSpPr>
          <p:spPr>
            <a:xfrm>
              <a:off x="7239000" y="33655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p:cNvSpPr/>
            <p:nvPr/>
          </p:nvSpPr>
          <p:spPr>
            <a:xfrm>
              <a:off x="7683500" y="33655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p:cNvSpPr/>
            <p:nvPr/>
          </p:nvSpPr>
          <p:spPr>
            <a:xfrm>
              <a:off x="8128000" y="33655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ángulo 11"/>
            <p:cNvSpPr/>
            <p:nvPr/>
          </p:nvSpPr>
          <p:spPr>
            <a:xfrm>
              <a:off x="8566150" y="33655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ángulo 12"/>
            <p:cNvSpPr/>
            <p:nvPr/>
          </p:nvSpPr>
          <p:spPr>
            <a:xfrm>
              <a:off x="9029700" y="3365500"/>
              <a:ext cx="342900" cy="381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a:t>
              </a:r>
              <a:endParaRPr lang="en-US" dirty="0"/>
            </a:p>
          </p:txBody>
        </p:sp>
      </p:grpSp>
      <p:grpSp>
        <p:nvGrpSpPr>
          <p:cNvPr id="23" name="Grupo 22"/>
          <p:cNvGrpSpPr/>
          <p:nvPr/>
        </p:nvGrpSpPr>
        <p:grpSpPr>
          <a:xfrm>
            <a:off x="4057650" y="5168900"/>
            <a:ext cx="3181350" cy="381000"/>
            <a:chOff x="4057650" y="5168900"/>
            <a:chExt cx="3181350" cy="381000"/>
          </a:xfrm>
        </p:grpSpPr>
        <p:sp>
          <p:nvSpPr>
            <p:cNvPr id="14" name="Rectángulo 13"/>
            <p:cNvSpPr/>
            <p:nvPr/>
          </p:nvSpPr>
          <p:spPr>
            <a:xfrm>
              <a:off x="5969000" y="5168900"/>
              <a:ext cx="342900" cy="381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a:t>
              </a:r>
              <a:endParaRPr lang="en-US" dirty="0"/>
            </a:p>
          </p:txBody>
        </p:sp>
        <p:sp>
          <p:nvSpPr>
            <p:cNvPr id="15" name="Rectángulo 14"/>
            <p:cNvSpPr/>
            <p:nvPr/>
          </p:nvSpPr>
          <p:spPr>
            <a:xfrm>
              <a:off x="5505450" y="51689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p:cNvSpPr/>
            <p:nvPr/>
          </p:nvSpPr>
          <p:spPr>
            <a:xfrm>
              <a:off x="5041900" y="51689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16"/>
            <p:cNvSpPr/>
            <p:nvPr/>
          </p:nvSpPr>
          <p:spPr>
            <a:xfrm>
              <a:off x="6432550" y="51689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ángulo 17"/>
            <p:cNvSpPr/>
            <p:nvPr/>
          </p:nvSpPr>
          <p:spPr>
            <a:xfrm>
              <a:off x="6896100" y="51689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ángulo 18"/>
            <p:cNvSpPr/>
            <p:nvPr/>
          </p:nvSpPr>
          <p:spPr>
            <a:xfrm>
              <a:off x="4521200" y="51689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ángulo 19"/>
            <p:cNvSpPr/>
            <p:nvPr/>
          </p:nvSpPr>
          <p:spPr>
            <a:xfrm>
              <a:off x="4057650" y="5168900"/>
              <a:ext cx="342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648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wipe(down)">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4" name="Rectángulo 23"/>
          <p:cNvSpPr/>
          <p:nvPr/>
        </p:nvSpPr>
        <p:spPr>
          <a:xfrm>
            <a:off x="628099" y="1886121"/>
            <a:ext cx="1123408" cy="1469571"/>
          </a:xfrm>
          <a:prstGeom prst="rect">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5</a:t>
            </a:r>
            <a:endParaRPr lang="en-US" sz="8000" dirty="0">
              <a:solidFill>
                <a:schemeClr val="tx1"/>
              </a:solidFill>
              <a:latin typeface="Arial Black" panose="020B0A04020102020204" pitchFamily="34" charset="0"/>
            </a:endParaRPr>
          </a:p>
        </p:txBody>
      </p:sp>
      <p:sp>
        <p:nvSpPr>
          <p:cNvPr id="25" name="Rectángulo 24"/>
          <p:cNvSpPr/>
          <p:nvPr/>
        </p:nvSpPr>
        <p:spPr>
          <a:xfrm>
            <a:off x="2019287" y="1889391"/>
            <a:ext cx="1123408" cy="1469571"/>
          </a:xfrm>
          <a:prstGeom prst="rect">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3</a:t>
            </a:r>
            <a:endParaRPr lang="en-US" sz="8000" dirty="0">
              <a:solidFill>
                <a:schemeClr val="tx1"/>
              </a:solidFill>
              <a:latin typeface="Arial Black" panose="020B0A04020102020204" pitchFamily="34" charset="0"/>
            </a:endParaRPr>
          </a:p>
        </p:txBody>
      </p:sp>
      <p:sp>
        <p:nvSpPr>
          <p:cNvPr id="26" name="Rectángulo 25"/>
          <p:cNvSpPr/>
          <p:nvPr/>
        </p:nvSpPr>
        <p:spPr>
          <a:xfrm>
            <a:off x="3410475" y="1886122"/>
            <a:ext cx="1123408" cy="1469571"/>
          </a:xfrm>
          <a:prstGeom prst="rect">
            <a:avLst/>
          </a:prstGeom>
          <a:solidFill>
            <a:schemeClr val="accent5">
              <a:lumMod val="40000"/>
              <a:lumOff val="60000"/>
            </a:schemeClr>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7</a:t>
            </a:r>
            <a:endParaRPr lang="en-US" sz="8000" dirty="0">
              <a:solidFill>
                <a:schemeClr val="tx1"/>
              </a:solidFill>
              <a:latin typeface="Arial Black" panose="020B0A04020102020204" pitchFamily="34" charset="0"/>
            </a:endParaRPr>
          </a:p>
        </p:txBody>
      </p:sp>
      <p:sp>
        <p:nvSpPr>
          <p:cNvPr id="27" name="Rectángulo 26"/>
          <p:cNvSpPr/>
          <p:nvPr/>
        </p:nvSpPr>
        <p:spPr>
          <a:xfrm>
            <a:off x="4821275" y="1886123"/>
            <a:ext cx="1123408" cy="1469571"/>
          </a:xfrm>
          <a:prstGeom prst="rect">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a:solidFill>
                  <a:schemeClr val="tx1"/>
                </a:solidFill>
                <a:latin typeface="Arial Black" panose="020B0A04020102020204" pitchFamily="34" charset="0"/>
              </a:rPr>
              <a:t>6</a:t>
            </a:r>
            <a:endParaRPr lang="en-US" sz="8000" dirty="0">
              <a:solidFill>
                <a:schemeClr val="tx1"/>
              </a:solidFill>
              <a:latin typeface="Arial Black" panose="020B0A04020102020204" pitchFamily="34" charset="0"/>
            </a:endParaRPr>
          </a:p>
        </p:txBody>
      </p:sp>
      <p:sp>
        <p:nvSpPr>
          <p:cNvPr id="28" name="Rectángulo 27"/>
          <p:cNvSpPr/>
          <p:nvPr/>
        </p:nvSpPr>
        <p:spPr>
          <a:xfrm>
            <a:off x="6232075" y="1886126"/>
            <a:ext cx="1123408" cy="1469571"/>
          </a:xfrm>
          <a:prstGeom prst="rect">
            <a:avLst/>
          </a:prstGeom>
          <a:solidFill>
            <a:schemeClr val="accent5">
              <a:lumMod val="40000"/>
              <a:lumOff val="60000"/>
            </a:schemeClr>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8</a:t>
            </a:r>
            <a:endParaRPr lang="en-US" sz="8000" dirty="0">
              <a:solidFill>
                <a:schemeClr val="tx1"/>
              </a:solidFill>
              <a:latin typeface="Arial Black" panose="020B0A04020102020204" pitchFamily="34" charset="0"/>
            </a:endParaRPr>
          </a:p>
        </p:txBody>
      </p:sp>
      <p:sp>
        <p:nvSpPr>
          <p:cNvPr id="29" name="Rectángulo 28"/>
          <p:cNvSpPr/>
          <p:nvPr/>
        </p:nvSpPr>
        <p:spPr>
          <a:xfrm>
            <a:off x="7659188" y="1886127"/>
            <a:ext cx="1123408" cy="1469571"/>
          </a:xfrm>
          <a:prstGeom prst="rect">
            <a:avLst/>
          </a:prstGeom>
          <a:solidFill>
            <a:schemeClr val="accent5">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4</a:t>
            </a:r>
            <a:endParaRPr lang="en-US" sz="8000" dirty="0">
              <a:solidFill>
                <a:schemeClr val="tx1"/>
              </a:solidFill>
              <a:latin typeface="Arial Black" panose="020B0A04020102020204" pitchFamily="34" charset="0"/>
            </a:endParaRPr>
          </a:p>
        </p:txBody>
      </p:sp>
      <p:sp>
        <p:nvSpPr>
          <p:cNvPr id="30" name="Rectángulo 29"/>
          <p:cNvSpPr/>
          <p:nvPr/>
        </p:nvSpPr>
        <p:spPr>
          <a:xfrm>
            <a:off x="9034063" y="1905723"/>
            <a:ext cx="1123408" cy="1469571"/>
          </a:xfrm>
          <a:prstGeom prst="rect">
            <a:avLst/>
          </a:prstGeom>
          <a:solidFill>
            <a:schemeClr val="accent5">
              <a:lumMod val="40000"/>
              <a:lumOff val="60000"/>
            </a:schemeClr>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9</a:t>
            </a:r>
            <a:endParaRPr lang="en-US" sz="8000" dirty="0">
              <a:solidFill>
                <a:schemeClr val="tx1"/>
              </a:solidFill>
              <a:latin typeface="Arial Black" panose="020B0A04020102020204" pitchFamily="34" charset="0"/>
            </a:endParaRPr>
          </a:p>
        </p:txBody>
      </p:sp>
      <p:sp>
        <p:nvSpPr>
          <p:cNvPr id="31" name="Rectángulo 30"/>
          <p:cNvSpPr/>
          <p:nvPr/>
        </p:nvSpPr>
        <p:spPr>
          <a:xfrm>
            <a:off x="10382798" y="1886124"/>
            <a:ext cx="1123408" cy="1469571"/>
          </a:xfrm>
          <a:prstGeom prst="rect">
            <a:avLst/>
          </a:prstGeom>
          <a:solidFill>
            <a:schemeClr val="accent5">
              <a:lumMod val="40000"/>
              <a:lumOff val="60000"/>
            </a:schemeClr>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0" dirty="0" smtClean="0">
                <a:solidFill>
                  <a:schemeClr val="tx1"/>
                </a:solidFill>
                <a:latin typeface="Arial Black" panose="020B0A04020102020204" pitchFamily="34" charset="0"/>
              </a:rPr>
              <a:t>6</a:t>
            </a:r>
            <a:endParaRPr lang="en-US" sz="8000" dirty="0">
              <a:solidFill>
                <a:schemeClr val="tx1"/>
              </a:solidFill>
              <a:latin typeface="Arial Black" panose="020B0A04020102020204" pitchFamily="34" charset="0"/>
            </a:endParaRPr>
          </a:p>
        </p:txBody>
      </p:sp>
      <p:sp>
        <p:nvSpPr>
          <p:cNvPr id="33" name="CuadroTexto 32"/>
          <p:cNvSpPr txBox="1"/>
          <p:nvPr/>
        </p:nvSpPr>
        <p:spPr>
          <a:xfrm>
            <a:off x="341803" y="320040"/>
            <a:ext cx="5784663" cy="584775"/>
          </a:xfrm>
          <a:prstGeom prst="rect">
            <a:avLst/>
          </a:prstGeom>
          <a:noFill/>
        </p:spPr>
        <p:txBody>
          <a:bodyPr wrap="square" rtlCol="0">
            <a:spAutoFit/>
          </a:bodyPr>
          <a:lstStyle/>
          <a:p>
            <a:r>
              <a:rPr lang="es-ES" sz="3200" dirty="0" err="1" smtClean="0">
                <a:solidFill>
                  <a:schemeClr val="bg1">
                    <a:lumMod val="95000"/>
                  </a:schemeClr>
                </a:solidFill>
              </a:rPr>
              <a:t>QuickSort</a:t>
            </a:r>
            <a:r>
              <a:rPr lang="es-ES" sz="3200" dirty="0" smtClean="0">
                <a:solidFill>
                  <a:schemeClr val="bg1">
                    <a:lumMod val="95000"/>
                  </a:schemeClr>
                </a:solidFill>
              </a:rPr>
              <a:t>( </a:t>
            </a:r>
            <a:r>
              <a:rPr lang="es-ES" sz="3200" dirty="0" err="1" smtClean="0">
                <a:solidFill>
                  <a:schemeClr val="bg1">
                    <a:lumMod val="95000"/>
                  </a:schemeClr>
                </a:solidFill>
              </a:rPr>
              <a:t>self</a:t>
            </a:r>
            <a:r>
              <a:rPr lang="es-ES" sz="3200" dirty="0" smtClean="0">
                <a:solidFill>
                  <a:schemeClr val="bg1">
                    <a:lumMod val="95000"/>
                  </a:schemeClr>
                </a:solidFill>
              </a:rPr>
              <a:t>, lo=0, hi=</a:t>
            </a:r>
            <a:r>
              <a:rPr lang="es-ES" sz="3200" dirty="0" err="1" smtClean="0">
                <a:solidFill>
                  <a:schemeClr val="bg1">
                    <a:lumMod val="95000"/>
                  </a:schemeClr>
                </a:solidFill>
              </a:rPr>
              <a:t>none</a:t>
            </a:r>
            <a:r>
              <a:rPr lang="es-ES" sz="3200" dirty="0" smtClean="0">
                <a:solidFill>
                  <a:schemeClr val="bg1">
                    <a:lumMod val="95000"/>
                  </a:schemeClr>
                </a:solidFill>
              </a:rPr>
              <a:t>)</a:t>
            </a:r>
            <a:endParaRPr lang="en-US" sz="3200" dirty="0">
              <a:solidFill>
                <a:schemeClr val="bg1">
                  <a:lumMod val="95000"/>
                </a:schemeClr>
              </a:solidFill>
            </a:endParaRPr>
          </a:p>
        </p:txBody>
      </p:sp>
      <p:cxnSp>
        <p:nvCxnSpPr>
          <p:cNvPr id="40" name="Conector recto de flecha 39"/>
          <p:cNvCxnSpPr/>
          <p:nvPr/>
        </p:nvCxnSpPr>
        <p:spPr>
          <a:xfrm flipV="1">
            <a:off x="341803" y="3652876"/>
            <a:ext cx="1" cy="500024"/>
          </a:xfrm>
          <a:prstGeom prst="straightConnector1">
            <a:avLst/>
          </a:prstGeom>
          <a:ln w="76200">
            <a:solidFill>
              <a:srgbClr val="FFFF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3" name="CuadroTexto 42"/>
          <p:cNvSpPr txBox="1"/>
          <p:nvPr/>
        </p:nvSpPr>
        <p:spPr>
          <a:xfrm>
            <a:off x="106670" y="4336998"/>
            <a:ext cx="1530537" cy="400110"/>
          </a:xfrm>
          <a:prstGeom prst="rect">
            <a:avLst/>
          </a:prstGeom>
          <a:noFill/>
        </p:spPr>
        <p:txBody>
          <a:bodyPr wrap="square" rtlCol="0">
            <a:spAutoFit/>
          </a:bodyPr>
          <a:lstStyle/>
          <a:p>
            <a:r>
              <a:rPr lang="es-ES" sz="2000" dirty="0">
                <a:solidFill>
                  <a:schemeClr val="bg1">
                    <a:lumMod val="95000"/>
                  </a:schemeClr>
                </a:solidFill>
              </a:rPr>
              <a:t>p</a:t>
            </a:r>
            <a:r>
              <a:rPr lang="es-ES" sz="2000" dirty="0" smtClean="0">
                <a:solidFill>
                  <a:schemeClr val="bg1">
                    <a:lumMod val="95000"/>
                  </a:schemeClr>
                </a:solidFill>
              </a:rPr>
              <a:t>eque: -1</a:t>
            </a:r>
            <a:endParaRPr lang="en-US" sz="2000" dirty="0">
              <a:solidFill>
                <a:schemeClr val="bg1">
                  <a:lumMod val="95000"/>
                </a:schemeClr>
              </a:solidFill>
            </a:endParaRPr>
          </a:p>
        </p:txBody>
      </p:sp>
      <p:cxnSp>
        <p:nvCxnSpPr>
          <p:cNvPr id="45" name="Conector recto de flecha 44"/>
          <p:cNvCxnSpPr/>
          <p:nvPr/>
        </p:nvCxnSpPr>
        <p:spPr>
          <a:xfrm>
            <a:off x="1201406" y="1212798"/>
            <a:ext cx="0" cy="514402"/>
          </a:xfrm>
          <a:prstGeom prst="straightConnector1">
            <a:avLst/>
          </a:prstGeom>
          <a:ln w="76200">
            <a:solidFill>
              <a:schemeClr val="accent2">
                <a:lumMod val="75000"/>
              </a:schemeClr>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8" name="CuadroTexto 47"/>
          <p:cNvSpPr txBox="1"/>
          <p:nvPr/>
        </p:nvSpPr>
        <p:spPr>
          <a:xfrm>
            <a:off x="137869" y="4921206"/>
            <a:ext cx="1530537" cy="400110"/>
          </a:xfrm>
          <a:prstGeom prst="rect">
            <a:avLst/>
          </a:prstGeom>
          <a:noFill/>
        </p:spPr>
        <p:txBody>
          <a:bodyPr wrap="square" rtlCol="0">
            <a:spAutoFit/>
          </a:bodyPr>
          <a:lstStyle/>
          <a:p>
            <a:r>
              <a:rPr lang="es-ES" sz="2000" dirty="0" smtClean="0">
                <a:solidFill>
                  <a:schemeClr val="bg1">
                    <a:lumMod val="95000"/>
                  </a:schemeClr>
                </a:solidFill>
              </a:rPr>
              <a:t>i : 0</a:t>
            </a:r>
            <a:endParaRPr lang="en-US" sz="2000" dirty="0">
              <a:solidFill>
                <a:schemeClr val="bg1">
                  <a:lumMod val="95000"/>
                </a:schemeClr>
              </a:solidFill>
            </a:endParaRPr>
          </a:p>
        </p:txBody>
      </p:sp>
      <p:pic>
        <p:nvPicPr>
          <p:cNvPr id="49" name="Imagen 48"/>
          <p:cNvPicPr>
            <a:picLocks noChangeAspect="1"/>
          </p:cNvPicPr>
          <p:nvPr/>
        </p:nvPicPr>
        <p:blipFill rotWithShape="1">
          <a:blip r:embed="rId4"/>
          <a:srcRect l="44966" t="48090" r="4974" b="9769"/>
          <a:stretch/>
        </p:blipFill>
        <p:spPr>
          <a:xfrm>
            <a:off x="6622408" y="4165608"/>
            <a:ext cx="4883798" cy="2311415"/>
          </a:xfrm>
          <a:prstGeom prst="rect">
            <a:avLst/>
          </a:prstGeom>
        </p:spPr>
      </p:pic>
      <p:sp>
        <p:nvSpPr>
          <p:cNvPr id="54" name="CuadroTexto 53"/>
          <p:cNvSpPr txBox="1"/>
          <p:nvPr/>
        </p:nvSpPr>
        <p:spPr>
          <a:xfrm>
            <a:off x="137868" y="4324306"/>
            <a:ext cx="1530537" cy="400110"/>
          </a:xfrm>
          <a:prstGeom prst="rect">
            <a:avLst/>
          </a:prstGeom>
          <a:noFill/>
        </p:spPr>
        <p:txBody>
          <a:bodyPr wrap="square" rtlCol="0">
            <a:spAutoFit/>
          </a:bodyPr>
          <a:lstStyle/>
          <a:p>
            <a:r>
              <a:rPr lang="es-ES" sz="2000" dirty="0">
                <a:solidFill>
                  <a:schemeClr val="bg1">
                    <a:lumMod val="95000"/>
                  </a:schemeClr>
                </a:solidFill>
              </a:rPr>
              <a:t>p</a:t>
            </a:r>
            <a:r>
              <a:rPr lang="es-ES" sz="2000" dirty="0" smtClean="0">
                <a:solidFill>
                  <a:schemeClr val="bg1">
                    <a:lumMod val="95000"/>
                  </a:schemeClr>
                </a:solidFill>
              </a:rPr>
              <a:t>eque: 0</a:t>
            </a:r>
            <a:endParaRPr lang="en-US" sz="2000" dirty="0">
              <a:solidFill>
                <a:schemeClr val="bg1">
                  <a:lumMod val="95000"/>
                </a:schemeClr>
              </a:solidFill>
            </a:endParaRPr>
          </a:p>
        </p:txBody>
      </p:sp>
      <p:sp>
        <p:nvSpPr>
          <p:cNvPr id="57" name="CuadroTexto 56"/>
          <p:cNvSpPr txBox="1"/>
          <p:nvPr/>
        </p:nvSpPr>
        <p:spPr>
          <a:xfrm>
            <a:off x="122269" y="4933898"/>
            <a:ext cx="1530537" cy="400110"/>
          </a:xfrm>
          <a:prstGeom prst="rect">
            <a:avLst/>
          </a:prstGeom>
          <a:noFill/>
        </p:spPr>
        <p:txBody>
          <a:bodyPr wrap="square" rtlCol="0">
            <a:spAutoFit/>
          </a:bodyPr>
          <a:lstStyle/>
          <a:p>
            <a:r>
              <a:rPr lang="es-ES" sz="2000" dirty="0" smtClean="0">
                <a:solidFill>
                  <a:schemeClr val="bg1">
                    <a:lumMod val="95000"/>
                  </a:schemeClr>
                </a:solidFill>
              </a:rPr>
              <a:t>i : 1</a:t>
            </a:r>
            <a:endParaRPr lang="en-US" sz="2000" dirty="0">
              <a:solidFill>
                <a:schemeClr val="bg1">
                  <a:lumMod val="95000"/>
                </a:schemeClr>
              </a:solidFill>
            </a:endParaRPr>
          </a:p>
        </p:txBody>
      </p:sp>
      <p:sp>
        <p:nvSpPr>
          <p:cNvPr id="71" name="CuadroTexto 70"/>
          <p:cNvSpPr txBox="1"/>
          <p:nvPr/>
        </p:nvSpPr>
        <p:spPr>
          <a:xfrm>
            <a:off x="153469" y="4326514"/>
            <a:ext cx="1530537" cy="400110"/>
          </a:xfrm>
          <a:prstGeom prst="rect">
            <a:avLst/>
          </a:prstGeom>
          <a:noFill/>
        </p:spPr>
        <p:txBody>
          <a:bodyPr wrap="square" rtlCol="0">
            <a:spAutoFit/>
          </a:bodyPr>
          <a:lstStyle/>
          <a:p>
            <a:r>
              <a:rPr lang="es-ES" sz="2000" dirty="0">
                <a:solidFill>
                  <a:schemeClr val="bg1">
                    <a:lumMod val="95000"/>
                  </a:schemeClr>
                </a:solidFill>
              </a:rPr>
              <a:t>p</a:t>
            </a:r>
            <a:r>
              <a:rPr lang="es-ES" sz="2000" dirty="0" smtClean="0">
                <a:solidFill>
                  <a:schemeClr val="bg1">
                    <a:lumMod val="95000"/>
                  </a:schemeClr>
                </a:solidFill>
              </a:rPr>
              <a:t>eque: 1</a:t>
            </a:r>
            <a:endParaRPr lang="en-US" sz="2000" dirty="0">
              <a:solidFill>
                <a:schemeClr val="bg1">
                  <a:lumMod val="95000"/>
                </a:schemeClr>
              </a:solidFill>
            </a:endParaRPr>
          </a:p>
        </p:txBody>
      </p:sp>
      <p:sp>
        <p:nvSpPr>
          <p:cNvPr id="72" name="CuadroTexto 71"/>
          <p:cNvSpPr txBox="1"/>
          <p:nvPr/>
        </p:nvSpPr>
        <p:spPr>
          <a:xfrm>
            <a:off x="130069" y="4933898"/>
            <a:ext cx="1530537" cy="400110"/>
          </a:xfrm>
          <a:prstGeom prst="rect">
            <a:avLst/>
          </a:prstGeom>
          <a:noFill/>
        </p:spPr>
        <p:txBody>
          <a:bodyPr wrap="square" rtlCol="0">
            <a:spAutoFit/>
          </a:bodyPr>
          <a:lstStyle/>
          <a:p>
            <a:r>
              <a:rPr lang="es-ES" sz="2000" dirty="0" smtClean="0">
                <a:solidFill>
                  <a:schemeClr val="bg1">
                    <a:lumMod val="95000"/>
                  </a:schemeClr>
                </a:solidFill>
              </a:rPr>
              <a:t>i : 2</a:t>
            </a:r>
            <a:endParaRPr lang="en-US" sz="2000" dirty="0">
              <a:solidFill>
                <a:schemeClr val="bg1">
                  <a:lumMod val="95000"/>
                </a:schemeClr>
              </a:solidFill>
            </a:endParaRPr>
          </a:p>
        </p:txBody>
      </p:sp>
      <p:sp>
        <p:nvSpPr>
          <p:cNvPr id="81" name="CuadroTexto 80"/>
          <p:cNvSpPr txBox="1"/>
          <p:nvPr/>
        </p:nvSpPr>
        <p:spPr>
          <a:xfrm>
            <a:off x="122268" y="4908514"/>
            <a:ext cx="1530537" cy="400110"/>
          </a:xfrm>
          <a:prstGeom prst="rect">
            <a:avLst/>
          </a:prstGeom>
          <a:noFill/>
        </p:spPr>
        <p:txBody>
          <a:bodyPr wrap="square" rtlCol="0">
            <a:spAutoFit/>
          </a:bodyPr>
          <a:lstStyle/>
          <a:p>
            <a:r>
              <a:rPr lang="es-ES" sz="2000" dirty="0" smtClean="0">
                <a:solidFill>
                  <a:schemeClr val="bg1">
                    <a:lumMod val="95000"/>
                  </a:schemeClr>
                </a:solidFill>
              </a:rPr>
              <a:t>i : 3</a:t>
            </a:r>
            <a:endParaRPr lang="en-US" sz="2000" dirty="0">
              <a:solidFill>
                <a:schemeClr val="bg1">
                  <a:lumMod val="95000"/>
                </a:schemeClr>
              </a:solidFill>
            </a:endParaRPr>
          </a:p>
        </p:txBody>
      </p:sp>
      <p:sp>
        <p:nvSpPr>
          <p:cNvPr id="89" name="CuadroTexto 88"/>
          <p:cNvSpPr txBox="1"/>
          <p:nvPr/>
        </p:nvSpPr>
        <p:spPr>
          <a:xfrm>
            <a:off x="153469" y="4893996"/>
            <a:ext cx="1530537" cy="400110"/>
          </a:xfrm>
          <a:prstGeom prst="rect">
            <a:avLst/>
          </a:prstGeom>
          <a:noFill/>
        </p:spPr>
        <p:txBody>
          <a:bodyPr wrap="square" rtlCol="0">
            <a:spAutoFit/>
          </a:bodyPr>
          <a:lstStyle/>
          <a:p>
            <a:r>
              <a:rPr lang="es-ES" sz="2000" dirty="0" smtClean="0">
                <a:solidFill>
                  <a:schemeClr val="bg1">
                    <a:lumMod val="95000"/>
                  </a:schemeClr>
                </a:solidFill>
              </a:rPr>
              <a:t>i : 4</a:t>
            </a:r>
            <a:endParaRPr lang="en-US" sz="2000" dirty="0">
              <a:solidFill>
                <a:schemeClr val="bg1">
                  <a:lumMod val="95000"/>
                </a:schemeClr>
              </a:solidFill>
            </a:endParaRPr>
          </a:p>
        </p:txBody>
      </p:sp>
      <p:sp>
        <p:nvSpPr>
          <p:cNvPr id="94" name="CuadroTexto 93"/>
          <p:cNvSpPr txBox="1"/>
          <p:nvPr/>
        </p:nvSpPr>
        <p:spPr>
          <a:xfrm>
            <a:off x="169069" y="4921206"/>
            <a:ext cx="1530537" cy="400110"/>
          </a:xfrm>
          <a:prstGeom prst="rect">
            <a:avLst/>
          </a:prstGeom>
          <a:noFill/>
        </p:spPr>
        <p:txBody>
          <a:bodyPr wrap="square" rtlCol="0">
            <a:spAutoFit/>
          </a:bodyPr>
          <a:lstStyle/>
          <a:p>
            <a:r>
              <a:rPr lang="es-ES" sz="2000" dirty="0" smtClean="0">
                <a:solidFill>
                  <a:schemeClr val="bg1">
                    <a:lumMod val="95000"/>
                  </a:schemeClr>
                </a:solidFill>
              </a:rPr>
              <a:t>i : 5</a:t>
            </a:r>
            <a:endParaRPr lang="en-US" sz="2000" dirty="0">
              <a:solidFill>
                <a:schemeClr val="bg1">
                  <a:lumMod val="95000"/>
                </a:schemeClr>
              </a:solidFill>
            </a:endParaRPr>
          </a:p>
        </p:txBody>
      </p:sp>
      <p:sp>
        <p:nvSpPr>
          <p:cNvPr id="99" name="CuadroTexto 98"/>
          <p:cNvSpPr txBox="1"/>
          <p:nvPr/>
        </p:nvSpPr>
        <p:spPr>
          <a:xfrm>
            <a:off x="130068" y="4324306"/>
            <a:ext cx="1530537" cy="400110"/>
          </a:xfrm>
          <a:prstGeom prst="rect">
            <a:avLst/>
          </a:prstGeom>
          <a:noFill/>
        </p:spPr>
        <p:txBody>
          <a:bodyPr wrap="square" rtlCol="0">
            <a:spAutoFit/>
          </a:bodyPr>
          <a:lstStyle/>
          <a:p>
            <a:r>
              <a:rPr lang="es-ES" sz="2000" dirty="0">
                <a:solidFill>
                  <a:schemeClr val="bg1">
                    <a:lumMod val="95000"/>
                  </a:schemeClr>
                </a:solidFill>
              </a:rPr>
              <a:t>p</a:t>
            </a:r>
            <a:r>
              <a:rPr lang="es-ES" sz="2000" dirty="0" smtClean="0">
                <a:solidFill>
                  <a:schemeClr val="bg1">
                    <a:lumMod val="95000"/>
                  </a:schemeClr>
                </a:solidFill>
              </a:rPr>
              <a:t>eque: 2</a:t>
            </a:r>
            <a:endParaRPr lang="en-US" sz="2000" dirty="0">
              <a:solidFill>
                <a:schemeClr val="bg1">
                  <a:lumMod val="95000"/>
                </a:schemeClr>
              </a:solidFill>
            </a:endParaRPr>
          </a:p>
        </p:txBody>
      </p:sp>
      <p:sp>
        <p:nvSpPr>
          <p:cNvPr id="104" name="CuadroTexto 103"/>
          <p:cNvSpPr txBox="1"/>
          <p:nvPr/>
        </p:nvSpPr>
        <p:spPr>
          <a:xfrm>
            <a:off x="130068" y="4891788"/>
            <a:ext cx="1530537" cy="400110"/>
          </a:xfrm>
          <a:prstGeom prst="rect">
            <a:avLst/>
          </a:prstGeom>
          <a:noFill/>
        </p:spPr>
        <p:txBody>
          <a:bodyPr wrap="square" rtlCol="0">
            <a:spAutoFit/>
          </a:bodyPr>
          <a:lstStyle/>
          <a:p>
            <a:r>
              <a:rPr lang="es-ES" sz="2000" dirty="0" smtClean="0">
                <a:solidFill>
                  <a:schemeClr val="bg1">
                    <a:lumMod val="95000"/>
                  </a:schemeClr>
                </a:solidFill>
              </a:rPr>
              <a:t>i : 6</a:t>
            </a:r>
            <a:endParaRPr lang="en-US" sz="2000" dirty="0">
              <a:solidFill>
                <a:schemeClr val="bg1">
                  <a:lumMod val="95000"/>
                </a:schemeClr>
              </a:solidFill>
            </a:endParaRPr>
          </a:p>
        </p:txBody>
      </p:sp>
      <p:sp>
        <p:nvSpPr>
          <p:cNvPr id="106" name="Abrir corchete 105"/>
          <p:cNvSpPr/>
          <p:nvPr/>
        </p:nvSpPr>
        <p:spPr>
          <a:xfrm rot="5400000" flipH="1">
            <a:off x="2461473" y="1865125"/>
            <a:ext cx="317929" cy="4035646"/>
          </a:xfrm>
          <a:prstGeom prst="leftBracket">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brir corchete 106"/>
          <p:cNvSpPr/>
          <p:nvPr/>
        </p:nvSpPr>
        <p:spPr>
          <a:xfrm rot="5400000" flipH="1">
            <a:off x="8710174" y="1245881"/>
            <a:ext cx="317929" cy="5274131"/>
          </a:xfrm>
          <a:prstGeom prst="leftBracket">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CuadroTexto 107"/>
          <p:cNvSpPr txBox="1"/>
          <p:nvPr/>
        </p:nvSpPr>
        <p:spPr>
          <a:xfrm>
            <a:off x="1189803" y="4609831"/>
            <a:ext cx="2648215" cy="369332"/>
          </a:xfrm>
          <a:prstGeom prst="rect">
            <a:avLst/>
          </a:prstGeom>
          <a:noFill/>
        </p:spPr>
        <p:txBody>
          <a:bodyPr wrap="square" rtlCol="0">
            <a:spAutoFit/>
          </a:bodyPr>
          <a:lstStyle/>
          <a:p>
            <a:r>
              <a:rPr lang="es-ES" dirty="0" err="1" smtClean="0">
                <a:solidFill>
                  <a:schemeClr val="bg1">
                    <a:lumMod val="95000"/>
                  </a:schemeClr>
                </a:solidFill>
              </a:rPr>
              <a:t>QuickSort</a:t>
            </a:r>
            <a:r>
              <a:rPr lang="es-ES" dirty="0" smtClean="0">
                <a:solidFill>
                  <a:schemeClr val="bg1">
                    <a:lumMod val="95000"/>
                  </a:schemeClr>
                </a:solidFill>
              </a:rPr>
              <a:t>( </a:t>
            </a:r>
            <a:r>
              <a:rPr lang="es-ES" dirty="0" err="1" smtClean="0">
                <a:solidFill>
                  <a:schemeClr val="bg1">
                    <a:lumMod val="95000"/>
                  </a:schemeClr>
                </a:solidFill>
              </a:rPr>
              <a:t>self</a:t>
            </a:r>
            <a:r>
              <a:rPr lang="es-ES" dirty="0" smtClean="0">
                <a:solidFill>
                  <a:schemeClr val="bg1">
                    <a:lumMod val="95000"/>
                  </a:schemeClr>
                </a:solidFill>
              </a:rPr>
              <a:t>, lo, pivot-1)</a:t>
            </a:r>
            <a:endParaRPr lang="en-US" dirty="0">
              <a:solidFill>
                <a:schemeClr val="bg1">
                  <a:lumMod val="95000"/>
                </a:schemeClr>
              </a:solidFill>
            </a:endParaRPr>
          </a:p>
        </p:txBody>
      </p:sp>
      <p:sp>
        <p:nvSpPr>
          <p:cNvPr id="109" name="CuadroTexto 108"/>
          <p:cNvSpPr txBox="1"/>
          <p:nvPr/>
        </p:nvSpPr>
        <p:spPr>
          <a:xfrm>
            <a:off x="7659188" y="4564566"/>
            <a:ext cx="2956613" cy="369332"/>
          </a:xfrm>
          <a:prstGeom prst="rect">
            <a:avLst/>
          </a:prstGeom>
          <a:noFill/>
        </p:spPr>
        <p:txBody>
          <a:bodyPr wrap="square" rtlCol="0">
            <a:spAutoFit/>
          </a:bodyPr>
          <a:lstStyle/>
          <a:p>
            <a:r>
              <a:rPr lang="es-ES" dirty="0" err="1" smtClean="0">
                <a:solidFill>
                  <a:schemeClr val="bg1">
                    <a:lumMod val="95000"/>
                  </a:schemeClr>
                </a:solidFill>
              </a:rPr>
              <a:t>QuickSort</a:t>
            </a:r>
            <a:r>
              <a:rPr lang="es-ES" dirty="0" smtClean="0">
                <a:solidFill>
                  <a:schemeClr val="bg1">
                    <a:lumMod val="95000"/>
                  </a:schemeClr>
                </a:solidFill>
              </a:rPr>
              <a:t>( </a:t>
            </a:r>
            <a:r>
              <a:rPr lang="es-ES" dirty="0" err="1" smtClean="0">
                <a:solidFill>
                  <a:schemeClr val="bg1">
                    <a:lumMod val="95000"/>
                  </a:schemeClr>
                </a:solidFill>
              </a:rPr>
              <a:t>self</a:t>
            </a:r>
            <a:r>
              <a:rPr lang="es-ES" dirty="0" smtClean="0">
                <a:solidFill>
                  <a:schemeClr val="bg1">
                    <a:lumMod val="95000"/>
                  </a:schemeClr>
                </a:solidFill>
              </a:rPr>
              <a:t>,  pivot+1, fin)</a:t>
            </a:r>
            <a:endParaRPr lang="en-US" dirty="0">
              <a:solidFill>
                <a:schemeClr val="bg1">
                  <a:lumMod val="95000"/>
                </a:schemeClr>
              </a:solidFill>
            </a:endParaRPr>
          </a:p>
        </p:txBody>
      </p:sp>
      <p:pic>
        <p:nvPicPr>
          <p:cNvPr id="2050" name="Picture 2" descr="Nice GIFs | GIFDB.com"/>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183658" y="3943328"/>
            <a:ext cx="31718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6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0-#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750" fill="hold"/>
                                        <p:tgtEl>
                                          <p:spTgt spid="29"/>
                                        </p:tgtEl>
                                        <p:attrNameLst>
                                          <p:attrName>ppt_x</p:attrName>
                                        </p:attrNameLst>
                                      </p:cBhvr>
                                      <p:tavLst>
                                        <p:tav tm="0">
                                          <p:val>
                                            <p:strVal val="0-#ppt_w/2"/>
                                          </p:val>
                                        </p:tav>
                                        <p:tav tm="100000">
                                          <p:val>
                                            <p:strVal val="#ppt_x"/>
                                          </p:val>
                                        </p:tav>
                                      </p:tavLst>
                                    </p:anim>
                                    <p:anim calcmode="lin" valueType="num">
                                      <p:cBhvr additive="base">
                                        <p:cTn id="32" dur="750" fill="hold"/>
                                        <p:tgtEl>
                                          <p:spTgt spid="2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0-#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grpId="1" nodeType="clickEffect">
                                  <p:stCondLst>
                                    <p:cond delay="0"/>
                                  </p:stCondLst>
                                  <p:childTnLst>
                                    <p:animEffect transition="out" filter="fade">
                                      <p:cBhvr>
                                        <p:cTn id="43" dur="500" tmFilter="0, 0; .2, .5; .8, .5; 1, 0"/>
                                        <p:tgtEl>
                                          <p:spTgt spid="31"/>
                                        </p:tgtEl>
                                      </p:cBhvr>
                                    </p:animEffect>
                                    <p:animScale>
                                      <p:cBhvr>
                                        <p:cTn id="44" dur="250" autoRev="1" fill="hold"/>
                                        <p:tgtEl>
                                          <p:spTgt spid="31"/>
                                        </p:tgtEl>
                                      </p:cBhvr>
                                      <p:by x="105000" y="105000"/>
                                    </p:animScale>
                                  </p:childTnLst>
                                </p:cTn>
                              </p:par>
                            </p:childTnLst>
                          </p:cTn>
                        </p:par>
                        <p:par>
                          <p:cTn id="45" fill="hold">
                            <p:stCondLst>
                              <p:cond delay="500"/>
                            </p:stCondLst>
                            <p:childTnLst>
                              <p:par>
                                <p:cTn id="46" presetID="1" presetClass="emph" presetSubtype="2" fill="hold" nodeType="afterEffect">
                                  <p:stCondLst>
                                    <p:cond delay="0"/>
                                  </p:stCondLst>
                                  <p:childTnLst>
                                    <p:animClr clrSpc="rgb" dir="cw">
                                      <p:cBhvr>
                                        <p:cTn id="47" dur="500" fill="hold"/>
                                        <p:tgtEl>
                                          <p:spTgt spid="31"/>
                                        </p:tgtEl>
                                        <p:attrNameLst>
                                          <p:attrName>fillcolor</p:attrName>
                                        </p:attrNameLst>
                                      </p:cBhvr>
                                      <p:to>
                                        <a:srgbClr val="FB5F75"/>
                                      </p:to>
                                    </p:animClr>
                                    <p:set>
                                      <p:cBhvr>
                                        <p:cTn id="48" dur="500" fill="hold"/>
                                        <p:tgtEl>
                                          <p:spTgt spid="31"/>
                                        </p:tgtEl>
                                        <p:attrNameLst>
                                          <p:attrName>fill.type</p:attrName>
                                        </p:attrNameLst>
                                      </p:cBhvr>
                                      <p:to>
                                        <p:strVal val="solid"/>
                                      </p:to>
                                    </p:set>
                                    <p:set>
                                      <p:cBhvr>
                                        <p:cTn id="49" dur="500" fill="hold"/>
                                        <p:tgtEl>
                                          <p:spTgt spid="31"/>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250" fill="hold"/>
                                        <p:tgtEl>
                                          <p:spTgt spid="40"/>
                                        </p:tgtEl>
                                        <p:attrNameLst>
                                          <p:attrName>ppt_w</p:attrName>
                                        </p:attrNameLst>
                                      </p:cBhvr>
                                      <p:tavLst>
                                        <p:tav tm="0">
                                          <p:val>
                                            <p:fltVal val="0"/>
                                          </p:val>
                                        </p:tav>
                                        <p:tav tm="100000">
                                          <p:val>
                                            <p:strVal val="#ppt_w"/>
                                          </p:val>
                                        </p:tav>
                                      </p:tavLst>
                                    </p:anim>
                                    <p:anim calcmode="lin" valueType="num">
                                      <p:cBhvr>
                                        <p:cTn id="55" dur="250" fill="hold"/>
                                        <p:tgtEl>
                                          <p:spTgt spid="40"/>
                                        </p:tgtEl>
                                        <p:attrNameLst>
                                          <p:attrName>ppt_h</p:attrName>
                                        </p:attrNameLst>
                                      </p:cBhvr>
                                      <p:tavLst>
                                        <p:tav tm="0">
                                          <p:val>
                                            <p:fltVal val="0"/>
                                          </p:val>
                                        </p:tav>
                                        <p:tav tm="100000">
                                          <p:val>
                                            <p:strVal val="#ppt_h"/>
                                          </p:val>
                                        </p:tav>
                                      </p:tavLst>
                                    </p:anim>
                                    <p:animEffect transition="in" filter="fade">
                                      <p:cBhvr>
                                        <p:cTn id="56" dur="25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250" fill="hold"/>
                                        <p:tgtEl>
                                          <p:spTgt spid="45"/>
                                        </p:tgtEl>
                                        <p:attrNameLst>
                                          <p:attrName>ppt_w</p:attrName>
                                        </p:attrNameLst>
                                      </p:cBhvr>
                                      <p:tavLst>
                                        <p:tav tm="0">
                                          <p:val>
                                            <p:fltVal val="0"/>
                                          </p:val>
                                        </p:tav>
                                        <p:tav tm="100000">
                                          <p:val>
                                            <p:strVal val="#ppt_w"/>
                                          </p:val>
                                        </p:tav>
                                      </p:tavLst>
                                    </p:anim>
                                    <p:anim calcmode="lin" valueType="num">
                                      <p:cBhvr>
                                        <p:cTn id="67" dur="250" fill="hold"/>
                                        <p:tgtEl>
                                          <p:spTgt spid="45"/>
                                        </p:tgtEl>
                                        <p:attrNameLst>
                                          <p:attrName>ppt_h</p:attrName>
                                        </p:attrNameLst>
                                      </p:cBhvr>
                                      <p:tavLst>
                                        <p:tav tm="0">
                                          <p:val>
                                            <p:fltVal val="0"/>
                                          </p:val>
                                        </p:tav>
                                        <p:tav tm="100000">
                                          <p:val>
                                            <p:strVal val="#ppt_h"/>
                                          </p:val>
                                        </p:tav>
                                      </p:tavLst>
                                    </p:anim>
                                    <p:animEffect transition="in" filter="fade">
                                      <p:cBhvr>
                                        <p:cTn id="68" dur="250"/>
                                        <p:tgtEl>
                                          <p:spTgt spid="45"/>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left)">
                                      <p:cBhvr>
                                        <p:cTn id="71" dur="500"/>
                                        <p:tgtEl>
                                          <p:spTgt spid="4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26" presetClass="emph" presetSubtype="0" fill="hold" grpId="1" nodeType="clickEffect">
                                  <p:stCondLst>
                                    <p:cond delay="0"/>
                                  </p:stCondLst>
                                  <p:childTnLst>
                                    <p:animEffect transition="out" filter="fade">
                                      <p:cBhvr>
                                        <p:cTn id="80" dur="500" tmFilter="0, 0; .2, .5; .8, .5; 1, 0"/>
                                        <p:tgtEl>
                                          <p:spTgt spid="24"/>
                                        </p:tgtEl>
                                      </p:cBhvr>
                                    </p:animEffect>
                                    <p:animScale>
                                      <p:cBhvr>
                                        <p:cTn id="81" dur="250" autoRev="1" fill="hold"/>
                                        <p:tgtEl>
                                          <p:spTgt spid="24"/>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4.79167E-6 -1.48148E-6 L 0.06264 -0.00046 " pathEditMode="relative" rAng="0" ptsTypes="AA">
                                      <p:cBhvr>
                                        <p:cTn id="85" dur="800" fill="hold"/>
                                        <p:tgtEl>
                                          <p:spTgt spid="40"/>
                                        </p:tgtEl>
                                        <p:attrNameLst>
                                          <p:attrName>ppt_x</p:attrName>
                                          <p:attrName>ppt_y</p:attrName>
                                        </p:attrNameLst>
                                      </p:cBhvr>
                                      <p:rCtr x="3125" y="-23"/>
                                    </p:animMotion>
                                  </p:childTnLst>
                                </p:cTn>
                              </p:par>
                            </p:childTnLst>
                          </p:cTn>
                        </p:par>
                        <p:par>
                          <p:cTn id="86" fill="hold">
                            <p:stCondLst>
                              <p:cond delay="800"/>
                            </p:stCondLst>
                            <p:childTnLst>
                              <p:par>
                                <p:cTn id="87" presetID="1" presetClass="exit" presetSubtype="0" fill="hold" grpId="1" nodeType="afterEffect">
                                  <p:stCondLst>
                                    <p:cond delay="0"/>
                                  </p:stCondLst>
                                  <p:childTnLst>
                                    <p:set>
                                      <p:cBhvr>
                                        <p:cTn id="88" dur="1" fill="hold">
                                          <p:stCondLst>
                                            <p:cond delay="0"/>
                                          </p:stCondLst>
                                        </p:cTn>
                                        <p:tgtEl>
                                          <p:spTgt spid="43"/>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hammer.wav"/>
                                        </p:tgtEl>
                                      </p:cMediaNode>
                                    </p:audio>
                                  </p:subTnLst>
                                </p:cTn>
                              </p:par>
                            </p:childTnLst>
                          </p:cTn>
                        </p:par>
                      </p:childTnLst>
                    </p:cTn>
                  </p:par>
                  <p:par>
                    <p:cTn id="91" fill="hold">
                      <p:stCondLst>
                        <p:cond delay="indefinite"/>
                      </p:stCondLst>
                      <p:childTnLst>
                        <p:par>
                          <p:cTn id="92" fill="hold">
                            <p:stCondLst>
                              <p:cond delay="0"/>
                            </p:stCondLst>
                            <p:childTnLst>
                              <p:par>
                                <p:cTn id="93" presetID="26" presetClass="emph" presetSubtype="0" fill="hold" grpId="1" nodeType="clickEffect">
                                  <p:stCondLst>
                                    <p:cond delay="0"/>
                                  </p:stCondLst>
                                  <p:childTnLst>
                                    <p:animEffect transition="out" filter="fade">
                                      <p:cBhvr>
                                        <p:cTn id="94" dur="500" tmFilter="0, 0; .2, .5; .8, .5; 1, 0"/>
                                        <p:tgtEl>
                                          <p:spTgt spid="25"/>
                                        </p:tgtEl>
                                      </p:cBhvr>
                                    </p:animEffect>
                                    <p:animScale>
                                      <p:cBhvr>
                                        <p:cTn id="95" dur="250" autoRev="1" fill="hold"/>
                                        <p:tgtEl>
                                          <p:spTgt spid="25"/>
                                        </p:tgtEl>
                                      </p:cBhvr>
                                      <p:by x="105000" y="105000"/>
                                    </p:animScale>
                                  </p:childTnLst>
                                </p:cTn>
                              </p:par>
                              <p:par>
                                <p:cTn id="96" presetID="42" presetClass="path" presetSubtype="0" accel="50000" decel="50000" fill="hold" nodeType="withEffect">
                                  <p:stCondLst>
                                    <p:cond delay="0"/>
                                  </p:stCondLst>
                                  <p:childTnLst>
                                    <p:animMotion origin="layout" path="M 2.29167E-6 -1.85185E-6 L 0.11081 0.00046 " pathEditMode="relative" rAng="0" ptsTypes="AA">
                                      <p:cBhvr>
                                        <p:cTn id="97" dur="500" fill="hold"/>
                                        <p:tgtEl>
                                          <p:spTgt spid="45"/>
                                        </p:tgtEl>
                                        <p:attrNameLst>
                                          <p:attrName>ppt_x</p:attrName>
                                          <p:attrName>ppt_y</p:attrName>
                                        </p:attrNameLst>
                                      </p:cBhvr>
                                      <p:rCtr x="5534" y="23"/>
                                    </p:animMotion>
                                  </p:childTnLst>
                                </p:cTn>
                              </p:par>
                            </p:childTnLst>
                          </p:cTn>
                        </p:par>
                        <p:par>
                          <p:cTn id="98" fill="hold">
                            <p:stCondLst>
                              <p:cond delay="500"/>
                            </p:stCondLst>
                            <p:childTnLst>
                              <p:par>
                                <p:cTn id="99" presetID="1" presetClass="exit" presetSubtype="0" fill="hold" grpId="1" nodeType="after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3" name="click.wav"/>
                                        </p:tgtEl>
                                      </p:cMediaNode>
                                    </p:audio>
                                  </p:sub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0.06264 -0.00046 L 0.17305 -0.00046 " pathEditMode="relative" rAng="0" ptsTypes="AA">
                                      <p:cBhvr>
                                        <p:cTn id="106" dur="500" fill="hold"/>
                                        <p:tgtEl>
                                          <p:spTgt spid="40"/>
                                        </p:tgtEl>
                                        <p:attrNameLst>
                                          <p:attrName>ppt_x</p:attrName>
                                          <p:attrName>ppt_y</p:attrName>
                                        </p:attrNameLst>
                                      </p:cBhvr>
                                      <p:rCtr x="5521" y="0"/>
                                    </p:animMotion>
                                  </p:childTnLst>
                                </p:cTn>
                              </p:par>
                              <p:par>
                                <p:cTn id="107" presetID="1" presetClass="exit" presetSubtype="0" fill="hold" grpId="1" nodeType="withEffect">
                                  <p:stCondLst>
                                    <p:cond delay="0"/>
                                  </p:stCondLst>
                                  <p:childTnLst>
                                    <p:set>
                                      <p:cBhvr>
                                        <p:cTn id="108" dur="1" fill="hold">
                                          <p:stCondLst>
                                            <p:cond delay="0"/>
                                          </p:stCondLst>
                                        </p:cTn>
                                        <p:tgtEl>
                                          <p:spTgt spid="5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nodeType="clickEffect">
                                  <p:stCondLst>
                                    <p:cond delay="0"/>
                                  </p:stCondLst>
                                  <p:childTnLst>
                                    <p:animMotion origin="layout" path="M 0.11081 0.00046 L 0.23164 -0.00139 " pathEditMode="relative" rAng="0" ptsTypes="AA">
                                      <p:cBhvr>
                                        <p:cTn id="114" dur="500" fill="hold"/>
                                        <p:tgtEl>
                                          <p:spTgt spid="45"/>
                                        </p:tgtEl>
                                        <p:attrNameLst>
                                          <p:attrName>ppt_x</p:attrName>
                                          <p:attrName>ppt_y</p:attrName>
                                        </p:attrNameLst>
                                      </p:cBhvr>
                                      <p:rCtr x="6250" y="-93"/>
                                    </p:animMotion>
                                  </p:childTnLst>
                                </p:cTn>
                              </p:par>
                              <p:par>
                                <p:cTn id="115" presetID="1" presetClass="exit" presetSubtype="0" fill="hold" grpId="1" nodeType="withEffect">
                                  <p:stCondLst>
                                    <p:cond delay="0"/>
                                  </p:stCondLst>
                                  <p:childTnLst>
                                    <p:set>
                                      <p:cBhvr>
                                        <p:cTn id="116" dur="1" fill="hold">
                                          <p:stCondLst>
                                            <p:cond delay="0"/>
                                          </p:stCondLst>
                                        </p:cTn>
                                        <p:tgtEl>
                                          <p:spTgt spid="57"/>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3" name="click.wav"/>
                                        </p:tgtEl>
                                      </p:cMediaNode>
                                    </p:audio>
                                  </p:sub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0.23164 -0.00139 L 0.34101 -0.00139 " pathEditMode="relative" rAng="0" ptsTypes="AA">
                                      <p:cBhvr>
                                        <p:cTn id="122" dur="500" fill="hold"/>
                                        <p:tgtEl>
                                          <p:spTgt spid="45"/>
                                        </p:tgtEl>
                                        <p:attrNameLst>
                                          <p:attrName>ppt_x</p:attrName>
                                          <p:attrName>ppt_y</p:attrName>
                                        </p:attrNameLst>
                                      </p:cBhvr>
                                      <p:rCtr x="5469" y="0"/>
                                    </p:animMotion>
                                  </p:childTnLst>
                                </p:cTn>
                              </p:par>
                              <p:par>
                                <p:cTn id="123" presetID="1" presetClass="exit" presetSubtype="0" fill="hold" grpId="1" nodeType="withEffect">
                                  <p:stCondLst>
                                    <p:cond delay="0"/>
                                  </p:stCondLst>
                                  <p:childTnLst>
                                    <p:set>
                                      <p:cBhvr>
                                        <p:cTn id="124" dur="1" fill="hold">
                                          <p:stCondLst>
                                            <p:cond delay="0"/>
                                          </p:stCondLst>
                                        </p:cTn>
                                        <p:tgtEl>
                                          <p:spTgt spid="72"/>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3" name="click.wav"/>
                                        </p:tgtEl>
                                      </p:cMediaNode>
                                    </p:audio>
                                  </p:sub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nodeType="clickEffect">
                                  <p:stCondLst>
                                    <p:cond delay="0"/>
                                  </p:stCondLst>
                                  <p:childTnLst>
                                    <p:animMotion origin="layout" path="M 0.34101 -0.00139 L 0.45872 -0.00324 " pathEditMode="relative" rAng="0" ptsTypes="AA">
                                      <p:cBhvr>
                                        <p:cTn id="130" dur="500" fill="hold"/>
                                        <p:tgtEl>
                                          <p:spTgt spid="45"/>
                                        </p:tgtEl>
                                        <p:attrNameLst>
                                          <p:attrName>ppt_x</p:attrName>
                                          <p:attrName>ppt_y</p:attrName>
                                        </p:attrNameLst>
                                      </p:cBhvr>
                                      <p:rCtr x="5885" y="-93"/>
                                    </p:animMotion>
                                  </p:childTnLst>
                                </p:cTn>
                              </p:par>
                              <p:par>
                                <p:cTn id="131" presetID="1" presetClass="exit" presetSubtype="0" fill="hold" grpId="1" nodeType="withEffect">
                                  <p:stCondLst>
                                    <p:cond delay="0"/>
                                  </p:stCondLst>
                                  <p:childTnLst>
                                    <p:set>
                                      <p:cBhvr>
                                        <p:cTn id="132" dur="1" fill="hold">
                                          <p:stCondLst>
                                            <p:cond delay="0"/>
                                          </p:stCondLst>
                                        </p:cTn>
                                        <p:tgtEl>
                                          <p:spTgt spid="81"/>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3" name="click.wav"/>
                                        </p:tgtEl>
                                      </p:cMediaNode>
                                    </p:audio>
                                  </p:sub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nodeType="clickEffect">
                                  <p:stCondLst>
                                    <p:cond delay="0"/>
                                  </p:stCondLst>
                                  <p:childTnLst>
                                    <p:animMotion origin="layout" path="M 0.45872 -0.00324 L 0.58476 -0.00509 " pathEditMode="relative" rAng="0" ptsTypes="AA">
                                      <p:cBhvr>
                                        <p:cTn id="138" dur="500" fill="hold"/>
                                        <p:tgtEl>
                                          <p:spTgt spid="45"/>
                                        </p:tgtEl>
                                        <p:attrNameLst>
                                          <p:attrName>ppt_x</p:attrName>
                                          <p:attrName>ppt_y</p:attrName>
                                        </p:attrNameLst>
                                      </p:cBhvr>
                                      <p:rCtr x="7005" y="0"/>
                                    </p:animMotion>
                                  </p:childTnLst>
                                </p:cTn>
                              </p:par>
                              <p:par>
                                <p:cTn id="139" presetID="1" presetClass="exit" presetSubtype="0" fill="hold" grpId="1" nodeType="withEffect">
                                  <p:stCondLst>
                                    <p:cond delay="0"/>
                                  </p:stCondLst>
                                  <p:childTnLst>
                                    <p:set>
                                      <p:cBhvr>
                                        <p:cTn id="140" dur="1" fill="hold">
                                          <p:stCondLst>
                                            <p:cond delay="0"/>
                                          </p:stCondLst>
                                        </p:cTn>
                                        <p:tgtEl>
                                          <p:spTgt spid="8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94"/>
                                        </p:tgtEl>
                                        <p:attrNameLst>
                                          <p:attrName>style.visibility</p:attrName>
                                        </p:attrNameLst>
                                      </p:cBhvr>
                                      <p:to>
                                        <p:strVal val="visible"/>
                                      </p:to>
                                    </p:set>
                                  </p:childTnLst>
                                  <p:subTnLst>
                                    <p:audio>
                                      <p:cMediaNode>
                                        <p:cTn display="0" masterRel="sameClick">
                                          <p:stCondLst>
                                            <p:cond evt="begin" delay="0">
                                              <p:tn val="141"/>
                                            </p:cond>
                                          </p:stCondLst>
                                          <p:endCondLst>
                                            <p:cond evt="onStopAudio" delay="0">
                                              <p:tgtEl>
                                                <p:sldTgt/>
                                              </p:tgtEl>
                                            </p:cond>
                                          </p:endCondLst>
                                        </p:cTn>
                                        <p:tgtEl>
                                          <p:sndTgt r:embed="rId3" name="click.wav"/>
                                        </p:tgtEl>
                                      </p:cMediaNode>
                                    </p:audio>
                                  </p:subTnLst>
                                </p:cTn>
                              </p:par>
                            </p:childTnLst>
                          </p:cTn>
                        </p:par>
                      </p:childTnLst>
                    </p:cTn>
                  </p:par>
                  <p:par>
                    <p:cTn id="143" fill="hold">
                      <p:stCondLst>
                        <p:cond delay="indefinite"/>
                      </p:stCondLst>
                      <p:childTnLst>
                        <p:par>
                          <p:cTn id="144" fill="hold">
                            <p:stCondLst>
                              <p:cond delay="0"/>
                            </p:stCondLst>
                            <p:childTnLst>
                              <p:par>
                                <p:cTn id="145" presetID="26" presetClass="emph" presetSubtype="0" fill="hold" grpId="1" nodeType="clickEffect">
                                  <p:stCondLst>
                                    <p:cond delay="0"/>
                                  </p:stCondLst>
                                  <p:childTnLst>
                                    <p:animEffect transition="out" filter="fade">
                                      <p:cBhvr>
                                        <p:cTn id="146" dur="500" tmFilter="0, 0; .2, .5; .8, .5; 1, 0"/>
                                        <p:tgtEl>
                                          <p:spTgt spid="26"/>
                                        </p:tgtEl>
                                      </p:cBhvr>
                                    </p:animEffect>
                                    <p:animScale>
                                      <p:cBhvr>
                                        <p:cTn id="147" dur="250" autoRev="1" fill="hold"/>
                                        <p:tgtEl>
                                          <p:spTgt spid="26"/>
                                        </p:tgtEl>
                                      </p:cBhvr>
                                      <p:by x="105000" y="105000"/>
                                    </p:animScale>
                                  </p:childTnLst>
                                </p:cTn>
                              </p:par>
                            </p:childTnLst>
                          </p:cTn>
                        </p:par>
                      </p:childTnLst>
                    </p:cTn>
                  </p:par>
                  <p:par>
                    <p:cTn id="148" fill="hold">
                      <p:stCondLst>
                        <p:cond delay="indefinite"/>
                      </p:stCondLst>
                      <p:childTnLst>
                        <p:par>
                          <p:cTn id="149" fill="hold">
                            <p:stCondLst>
                              <p:cond delay="0"/>
                            </p:stCondLst>
                            <p:childTnLst>
                              <p:par>
                                <p:cTn id="150" presetID="37" presetClass="path" presetSubtype="0" accel="50000" decel="50000" fill="hold" grpId="2" nodeType="clickEffect">
                                  <p:stCondLst>
                                    <p:cond delay="0"/>
                                  </p:stCondLst>
                                  <p:childTnLst>
                                    <p:animMotion origin="layout" path="M -1.25E-6 0.00486 L 0.09336 0.0412 C 0.11276 0.0493 0.14193 0.05393 0.17253 0.05393 C 0.20742 0.05393 0.23529 0.0493 0.25469 0.0412 L 0.34818 0.00486 " pathEditMode="relative" rAng="0" ptsTypes="AAAAA">
                                      <p:cBhvr>
                                        <p:cTn id="151" dur="750" fill="hold"/>
                                        <p:tgtEl>
                                          <p:spTgt spid="26"/>
                                        </p:tgtEl>
                                        <p:attrNameLst>
                                          <p:attrName>ppt_x</p:attrName>
                                          <p:attrName>ppt_y</p:attrName>
                                        </p:attrNameLst>
                                      </p:cBhvr>
                                      <p:rCtr x="17409" y="2454"/>
                                    </p:animMotion>
                                  </p:childTnLst>
                                </p:cTn>
                              </p:par>
                              <p:par>
                                <p:cTn id="152" presetID="37" presetClass="path" presetSubtype="0" accel="50000" decel="50000" fill="hold" grpId="1" nodeType="withEffect">
                                  <p:stCondLst>
                                    <p:cond delay="0"/>
                                  </p:stCondLst>
                                  <p:childTnLst>
                                    <p:animMotion origin="layout" path="M -0.00026 0.00486 L -0.09284 0.04398 C -0.11211 0.05278 -0.14102 0.05764 -0.17135 0.05764 C -0.20586 0.05764 -0.23359 0.05278 -0.25287 0.04398 L -0.34531 0.00486 " pathEditMode="relative" rAng="0" ptsTypes="AAAAA">
                                      <p:cBhvr>
                                        <p:cTn id="153" dur="750" fill="hold"/>
                                        <p:tgtEl>
                                          <p:spTgt spid="29"/>
                                        </p:tgtEl>
                                        <p:attrNameLst>
                                          <p:attrName>ppt_x</p:attrName>
                                          <p:attrName>ppt_y</p:attrName>
                                        </p:attrNameLst>
                                      </p:cBhvr>
                                      <p:rCtr x="-17253" y="2639"/>
                                    </p:animMotion>
                                  </p:childTnLst>
                                </p:cTn>
                              </p:par>
                            </p:childTnLst>
                          </p:cTn>
                        </p:par>
                      </p:childTnLst>
                    </p:cTn>
                  </p:par>
                  <p:par>
                    <p:cTn id="154" fill="hold">
                      <p:stCondLst>
                        <p:cond delay="indefinite"/>
                      </p:stCondLst>
                      <p:childTnLst>
                        <p:par>
                          <p:cTn id="155" fill="hold">
                            <p:stCondLst>
                              <p:cond delay="0"/>
                            </p:stCondLst>
                            <p:childTnLst>
                              <p:par>
                                <p:cTn id="156" presetID="42" presetClass="path" presetSubtype="0" accel="50000" decel="50000" fill="hold" nodeType="clickEffect">
                                  <p:stCondLst>
                                    <p:cond delay="0"/>
                                  </p:stCondLst>
                                  <p:childTnLst>
                                    <p:animMotion origin="layout" path="M 0.17305 -0.00047 L 0.30118 -0.00046 " pathEditMode="relative" rAng="0" ptsTypes="AA">
                                      <p:cBhvr>
                                        <p:cTn id="157" dur="500" fill="hold"/>
                                        <p:tgtEl>
                                          <p:spTgt spid="40"/>
                                        </p:tgtEl>
                                        <p:attrNameLst>
                                          <p:attrName>ppt_x</p:attrName>
                                          <p:attrName>ppt_y</p:attrName>
                                        </p:attrNameLst>
                                      </p:cBhvr>
                                      <p:rCtr x="6875" y="-185"/>
                                    </p:animMotion>
                                  </p:childTnLst>
                                </p:cTn>
                              </p:par>
                              <p:par>
                                <p:cTn id="158" presetID="1" presetClass="exit" presetSubtype="0" fill="hold" grpId="1" nodeType="withEffect">
                                  <p:stCondLst>
                                    <p:cond delay="0"/>
                                  </p:stCondLst>
                                  <p:childTnLst>
                                    <p:set>
                                      <p:cBhvr>
                                        <p:cTn id="159" dur="1" fill="hold">
                                          <p:stCondLst>
                                            <p:cond delay="0"/>
                                          </p:stCondLst>
                                        </p:cTn>
                                        <p:tgtEl>
                                          <p:spTgt spid="71"/>
                                        </p:tgtEl>
                                        <p:attrNameLst>
                                          <p:attrName>style.visibility</p:attrName>
                                        </p:attrNameLst>
                                      </p:cBhvr>
                                      <p:to>
                                        <p:strVal val="hidden"/>
                                      </p:to>
                                    </p:set>
                                  </p:childTnLst>
                                </p:cTn>
                              </p:par>
                              <p:par>
                                <p:cTn id="160" presetID="1" presetClass="entr" presetSubtype="0" fill="hold" grpId="0" nodeType="withEffect">
                                  <p:stCondLst>
                                    <p:cond delay="0"/>
                                  </p:stCondLst>
                                  <p:childTnLst>
                                    <p:set>
                                      <p:cBhvr>
                                        <p:cTn id="161" dur="1" fill="hold">
                                          <p:stCondLst>
                                            <p:cond delay="0"/>
                                          </p:stCondLst>
                                        </p:cTn>
                                        <p:tgtEl>
                                          <p:spTgt spid="99"/>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42" presetClass="path" presetSubtype="0" accel="50000" decel="50000" fill="hold" nodeType="clickEffect">
                                  <p:stCondLst>
                                    <p:cond delay="0"/>
                                  </p:stCondLst>
                                  <p:childTnLst>
                                    <p:animMotion origin="layout" path="M 0.58476 -0.00509 L 0.68685 -0.00694 " pathEditMode="relative" rAng="0" ptsTypes="AA">
                                      <p:cBhvr>
                                        <p:cTn id="165" dur="500" fill="hold"/>
                                        <p:tgtEl>
                                          <p:spTgt spid="45"/>
                                        </p:tgtEl>
                                        <p:attrNameLst>
                                          <p:attrName>ppt_x</p:attrName>
                                          <p:attrName>ppt_y</p:attrName>
                                        </p:attrNameLst>
                                      </p:cBhvr>
                                      <p:rCtr x="5156" y="-93"/>
                                    </p:animMotion>
                                  </p:childTnLst>
                                </p:cTn>
                              </p:par>
                              <p:par>
                                <p:cTn id="166" presetID="1" presetClass="exit" presetSubtype="0" fill="hold" grpId="1" nodeType="withEffect">
                                  <p:stCondLst>
                                    <p:cond delay="0"/>
                                  </p:stCondLst>
                                  <p:childTnLst>
                                    <p:set>
                                      <p:cBhvr>
                                        <p:cTn id="167" dur="1" fill="hold">
                                          <p:stCondLst>
                                            <p:cond delay="0"/>
                                          </p:stCondLst>
                                        </p:cTn>
                                        <p:tgtEl>
                                          <p:spTgt spid="94"/>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104"/>
                                        </p:tgtEl>
                                        <p:attrNameLst>
                                          <p:attrName>style.visibility</p:attrName>
                                        </p:attrNameLst>
                                      </p:cBhvr>
                                      <p:to>
                                        <p:strVal val="visible"/>
                                      </p:to>
                                    </p:set>
                                  </p:childTnLst>
                                  <p:subTnLst>
                                    <p:audio>
                                      <p:cMediaNode>
                                        <p:cTn display="0" masterRel="sameClick">
                                          <p:stCondLst>
                                            <p:cond evt="begin" delay="0">
                                              <p:tn val="168"/>
                                            </p:cond>
                                          </p:stCondLst>
                                          <p:endCondLst>
                                            <p:cond evt="onStopAudio" delay="0">
                                              <p:tgtEl>
                                                <p:sldTgt/>
                                              </p:tgtEl>
                                            </p:cond>
                                          </p:endCondLst>
                                        </p:cTn>
                                        <p:tgtEl>
                                          <p:sndTgt r:embed="rId3" name="click.wav"/>
                                        </p:tgtEl>
                                      </p:cMediaNode>
                                    </p:audio>
                                  </p:subTnLst>
                                </p:cTn>
                              </p:par>
                            </p:childTnLst>
                          </p:cTn>
                        </p:par>
                      </p:childTnLst>
                    </p:cTn>
                  </p:par>
                  <p:par>
                    <p:cTn id="170" fill="hold">
                      <p:stCondLst>
                        <p:cond delay="indefinite"/>
                      </p:stCondLst>
                      <p:childTnLst>
                        <p:par>
                          <p:cTn id="171" fill="hold">
                            <p:stCondLst>
                              <p:cond delay="0"/>
                            </p:stCondLst>
                            <p:childTnLst>
                              <p:par>
                                <p:cTn id="172" presetID="26" presetClass="emph" presetSubtype="0" fill="hold" grpId="2" nodeType="clickEffect">
                                  <p:stCondLst>
                                    <p:cond delay="0"/>
                                  </p:stCondLst>
                                  <p:childTnLst>
                                    <p:animEffect transition="out" filter="fade">
                                      <p:cBhvr>
                                        <p:cTn id="173" dur="500" tmFilter="0, 0; .2, .5; .8, .5; 1, 0"/>
                                        <p:tgtEl>
                                          <p:spTgt spid="31"/>
                                        </p:tgtEl>
                                      </p:cBhvr>
                                    </p:animEffect>
                                    <p:animScale>
                                      <p:cBhvr>
                                        <p:cTn id="174" dur="250" autoRev="1" fill="hold"/>
                                        <p:tgtEl>
                                          <p:spTgt spid="31"/>
                                        </p:tgtEl>
                                      </p:cBhvr>
                                      <p:by x="105000" y="105000"/>
                                    </p:animScale>
                                  </p:childTnLst>
                                </p:cTn>
                              </p:par>
                            </p:childTnLst>
                          </p:cTn>
                        </p:par>
                      </p:childTnLst>
                    </p:cTn>
                  </p:par>
                  <p:par>
                    <p:cTn id="175" fill="hold">
                      <p:stCondLst>
                        <p:cond delay="indefinite"/>
                      </p:stCondLst>
                      <p:childTnLst>
                        <p:par>
                          <p:cTn id="176" fill="hold">
                            <p:stCondLst>
                              <p:cond delay="0"/>
                            </p:stCondLst>
                            <p:childTnLst>
                              <p:par>
                                <p:cTn id="177" presetID="37" presetClass="path" presetSubtype="0" accel="50000" decel="50000" fill="hold" grpId="3" nodeType="clickEffect">
                                  <p:stCondLst>
                                    <p:cond delay="0"/>
                                  </p:stCondLst>
                                  <p:childTnLst>
                                    <p:animMotion origin="layout" path="M 3.75E-6 -0.00741 L -0.12188 0.03796 C -0.14714 0.04838 -0.18529 0.05393 -0.22526 0.05393 C -0.27071 0.05393 -0.30717 0.04838 -0.33243 0.03796 L -0.45417 -0.00741 " pathEditMode="relative" rAng="0" ptsTypes="AAAAA">
                                      <p:cBhvr>
                                        <p:cTn id="178" dur="750" fill="hold"/>
                                        <p:tgtEl>
                                          <p:spTgt spid="31"/>
                                        </p:tgtEl>
                                        <p:attrNameLst>
                                          <p:attrName>ppt_x</p:attrName>
                                          <p:attrName>ppt_y</p:attrName>
                                        </p:attrNameLst>
                                      </p:cBhvr>
                                      <p:rCtr x="-22708" y="3056"/>
                                    </p:animMotion>
                                  </p:childTnLst>
                                </p:cTn>
                              </p:par>
                              <p:par>
                                <p:cTn id="179" presetID="37" presetClass="path" presetSubtype="0" accel="50000" decel="50000" fill="hold" grpId="1" nodeType="withEffect">
                                  <p:stCondLst>
                                    <p:cond delay="0"/>
                                  </p:stCondLst>
                                  <p:childTnLst>
                                    <p:animMotion origin="layout" path="M 3.95833E-6 -4.07407E-6 L 0.12174 0.08218 C 0.14713 0.10209 0.18528 0.10903 0.22552 0.10903 C 0.27135 0.10903 0.30781 0.10209 0.3332 0.08218 L 0.45612 -4.07407E-6 " pathEditMode="relative" rAng="0" ptsTypes="AAAAA">
                                      <p:cBhvr>
                                        <p:cTn id="180" dur="750" fill="hold"/>
                                        <p:tgtEl>
                                          <p:spTgt spid="27"/>
                                        </p:tgtEl>
                                        <p:attrNameLst>
                                          <p:attrName>ppt_x</p:attrName>
                                          <p:attrName>ppt_y</p:attrName>
                                        </p:attrNameLst>
                                      </p:cBhvr>
                                      <p:rCtr x="22799" y="5440"/>
                                    </p:animMotion>
                                  </p:childTnLst>
                                </p:cTn>
                              </p:par>
                            </p:childTnLst>
                          </p:cTn>
                        </p:par>
                        <p:par>
                          <p:cTn id="181" fill="hold">
                            <p:stCondLst>
                              <p:cond delay="750"/>
                            </p:stCondLst>
                            <p:childTnLst>
                              <p:par>
                                <p:cTn id="182" presetID="1" presetClass="emph" presetSubtype="10" fill="hold" nodeType="afterEffect">
                                  <p:stCondLst>
                                    <p:cond delay="0"/>
                                  </p:stCondLst>
                                  <p:childTnLst>
                                    <p:animClr clrSpc="hsl" dir="ccw">
                                      <p:cBhvr>
                                        <p:cTn id="183" dur="250" fill="hold"/>
                                        <p:tgtEl>
                                          <p:spTgt spid="31"/>
                                        </p:tgtEl>
                                        <p:attrNameLst>
                                          <p:attrName>fillcolor</p:attrName>
                                        </p:attrNameLst>
                                      </p:cBhvr>
                                      <p:to>
                                        <a:srgbClr val="5B9BD5"/>
                                      </p:to>
                                    </p:animClr>
                                    <p:set>
                                      <p:cBhvr>
                                        <p:cTn id="184" dur="250" fill="hold"/>
                                        <p:tgtEl>
                                          <p:spTgt spid="31"/>
                                        </p:tgtEl>
                                        <p:attrNameLst>
                                          <p:attrName>fill.type</p:attrName>
                                        </p:attrNameLst>
                                      </p:cBhvr>
                                      <p:to>
                                        <p:strVal val="solid"/>
                                      </p:to>
                                    </p:set>
                                    <p:set>
                                      <p:cBhvr>
                                        <p:cTn id="185" dur="250" fill="hold"/>
                                        <p:tgtEl>
                                          <p:spTgt spid="31"/>
                                        </p:tgtEl>
                                        <p:attrNameLst>
                                          <p:attrName>fill.on</p:attrName>
                                        </p:attrNameLst>
                                      </p:cBhvr>
                                      <p:to>
                                        <p:strVal val="true"/>
                                      </p:to>
                                    </p:set>
                                  </p:childTnLst>
                                </p:cTn>
                              </p:par>
                            </p:childTnLst>
                          </p:cTn>
                        </p:par>
                      </p:childTnLst>
                    </p:cTn>
                  </p:par>
                  <p:par>
                    <p:cTn id="186" fill="hold">
                      <p:stCondLst>
                        <p:cond delay="indefinite"/>
                      </p:stCondLst>
                      <p:childTnLst>
                        <p:par>
                          <p:cTn id="187" fill="hold">
                            <p:stCondLst>
                              <p:cond delay="0"/>
                            </p:stCondLst>
                            <p:childTnLst>
                              <p:par>
                                <p:cTn id="188" presetID="10" presetClass="exit" presetSubtype="0" fill="hold" nodeType="clickEffect">
                                  <p:stCondLst>
                                    <p:cond delay="0"/>
                                  </p:stCondLst>
                                  <p:childTnLst>
                                    <p:animEffect transition="out" filter="fade">
                                      <p:cBhvr>
                                        <p:cTn id="189" dur="500"/>
                                        <p:tgtEl>
                                          <p:spTgt spid="40"/>
                                        </p:tgtEl>
                                      </p:cBhvr>
                                    </p:animEffect>
                                    <p:set>
                                      <p:cBhvr>
                                        <p:cTn id="190" dur="1" fill="hold">
                                          <p:stCondLst>
                                            <p:cond delay="499"/>
                                          </p:stCondLst>
                                        </p:cTn>
                                        <p:tgtEl>
                                          <p:spTgt spid="40"/>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45"/>
                                        </p:tgtEl>
                                      </p:cBhvr>
                                    </p:animEffect>
                                    <p:set>
                                      <p:cBhvr>
                                        <p:cTn id="193" dur="1" fill="hold">
                                          <p:stCondLst>
                                            <p:cond delay="499"/>
                                          </p:stCondLst>
                                        </p:cTn>
                                        <p:tgtEl>
                                          <p:spTgt spid="45"/>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49"/>
                                        </p:tgtEl>
                                      </p:cBhvr>
                                    </p:animEffect>
                                    <p:set>
                                      <p:cBhvr>
                                        <p:cTn id="196" dur="1" fill="hold">
                                          <p:stCondLst>
                                            <p:cond delay="499"/>
                                          </p:stCondLst>
                                        </p:cTn>
                                        <p:tgtEl>
                                          <p:spTgt spid="49"/>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99"/>
                                        </p:tgtEl>
                                      </p:cBhvr>
                                    </p:animEffect>
                                    <p:set>
                                      <p:cBhvr>
                                        <p:cTn id="199" dur="1" fill="hold">
                                          <p:stCondLst>
                                            <p:cond delay="499"/>
                                          </p:stCondLst>
                                        </p:cTn>
                                        <p:tgtEl>
                                          <p:spTgt spid="99"/>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104"/>
                                        </p:tgtEl>
                                      </p:cBhvr>
                                    </p:animEffect>
                                    <p:set>
                                      <p:cBhvr>
                                        <p:cTn id="202" dur="1" fill="hold">
                                          <p:stCondLst>
                                            <p:cond delay="499"/>
                                          </p:stCondLst>
                                        </p:cTn>
                                        <p:tgtEl>
                                          <p:spTgt spid="104"/>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106"/>
                                        </p:tgtEl>
                                        <p:attrNameLst>
                                          <p:attrName>style.visibility</p:attrName>
                                        </p:attrNameLst>
                                      </p:cBhvr>
                                      <p:to>
                                        <p:strVal val="visible"/>
                                      </p:to>
                                    </p:set>
                                    <p:animEffect transition="in" filter="fade">
                                      <p:cBhvr>
                                        <p:cTn id="207" dur="500"/>
                                        <p:tgtEl>
                                          <p:spTgt spid="106"/>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07"/>
                                        </p:tgtEl>
                                        <p:attrNameLst>
                                          <p:attrName>style.visibility</p:attrName>
                                        </p:attrNameLst>
                                      </p:cBhvr>
                                      <p:to>
                                        <p:strVal val="visible"/>
                                      </p:to>
                                    </p:set>
                                    <p:animEffect transition="in" filter="fade">
                                      <p:cBhvr>
                                        <p:cTn id="210" dur="500"/>
                                        <p:tgtEl>
                                          <p:spTgt spid="107"/>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08"/>
                                        </p:tgtEl>
                                        <p:attrNameLst>
                                          <p:attrName>style.visibility</p:attrName>
                                        </p:attrNameLst>
                                      </p:cBhvr>
                                      <p:to>
                                        <p:strVal val="visible"/>
                                      </p:to>
                                    </p:set>
                                    <p:animEffect transition="in" filter="fade">
                                      <p:cBhvr>
                                        <p:cTn id="213" dur="500"/>
                                        <p:tgtEl>
                                          <p:spTgt spid="108"/>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109"/>
                                        </p:tgtEl>
                                        <p:attrNameLst>
                                          <p:attrName>style.visibility</p:attrName>
                                        </p:attrNameLst>
                                      </p:cBhvr>
                                      <p:to>
                                        <p:strVal val="visible"/>
                                      </p:to>
                                    </p:set>
                                    <p:animEffect transition="in" filter="fade">
                                      <p:cBhvr>
                                        <p:cTn id="216" dur="500"/>
                                        <p:tgtEl>
                                          <p:spTgt spid="109"/>
                                        </p:tgtEl>
                                      </p:cBhvr>
                                    </p:animEffect>
                                  </p:childTnLst>
                                </p:cTn>
                              </p:par>
                            </p:childTnLst>
                          </p:cTn>
                        </p:par>
                      </p:childTnLst>
                    </p:cTn>
                  </p:par>
                  <p:par>
                    <p:cTn id="217" fill="hold">
                      <p:stCondLst>
                        <p:cond delay="indefinite"/>
                      </p:stCondLst>
                      <p:childTnLst>
                        <p:par>
                          <p:cTn id="218" fill="hold">
                            <p:stCondLst>
                              <p:cond delay="0"/>
                            </p:stCondLst>
                            <p:childTnLst>
                              <p:par>
                                <p:cTn id="219" presetID="42" presetClass="path" presetSubtype="0" accel="50000" decel="50000" fill="hold" grpId="2" nodeType="clickEffect">
                                  <p:stCondLst>
                                    <p:cond delay="0"/>
                                  </p:stCondLst>
                                  <p:childTnLst>
                                    <p:animMotion origin="layout" path="M 1.25E-6 1.11111E-6 L -0.11419 -0.00301 " pathEditMode="relative" rAng="0" ptsTypes="AA">
                                      <p:cBhvr>
                                        <p:cTn id="220" dur="750" fill="hold"/>
                                        <p:tgtEl>
                                          <p:spTgt spid="25"/>
                                        </p:tgtEl>
                                        <p:attrNameLst>
                                          <p:attrName>ppt_x</p:attrName>
                                          <p:attrName>ppt_y</p:attrName>
                                        </p:attrNameLst>
                                      </p:cBhvr>
                                      <p:rCtr x="-5716" y="-162"/>
                                    </p:animMotion>
                                  </p:childTnLst>
                                </p:cTn>
                              </p:par>
                              <p:par>
                                <p:cTn id="221" presetID="42" presetClass="path" presetSubtype="0" accel="50000" decel="50000" fill="hold" grpId="2" nodeType="withEffect">
                                  <p:stCondLst>
                                    <p:cond delay="0"/>
                                  </p:stCondLst>
                                  <p:childTnLst>
                                    <p:animMotion origin="layout" path="M -0.34532 0.00486 L -0.4625 0.00046 " pathEditMode="relative" rAng="0" ptsTypes="AA">
                                      <p:cBhvr>
                                        <p:cTn id="222" dur="750" fill="hold"/>
                                        <p:tgtEl>
                                          <p:spTgt spid="29"/>
                                        </p:tgtEl>
                                        <p:attrNameLst>
                                          <p:attrName>ppt_x</p:attrName>
                                          <p:attrName>ppt_y</p:attrName>
                                        </p:attrNameLst>
                                      </p:cBhvr>
                                      <p:rCtr x="-5768" y="46"/>
                                    </p:animMotion>
                                  </p:childTnLst>
                                </p:cTn>
                              </p:par>
                              <p:par>
                                <p:cTn id="223" presetID="42" presetClass="path" presetSubtype="0" accel="50000" decel="50000" fill="hold" grpId="2" nodeType="withEffect">
                                  <p:stCondLst>
                                    <p:cond delay="0"/>
                                  </p:stCondLst>
                                  <p:childTnLst>
                                    <p:animMotion origin="layout" path="M 3.95833E-6 4.07407E-6 L 0.22826 0.00486 " pathEditMode="relative" rAng="0" ptsTypes="AA">
                                      <p:cBhvr>
                                        <p:cTn id="224" dur="750" fill="hold"/>
                                        <p:tgtEl>
                                          <p:spTgt spid="24"/>
                                        </p:tgtEl>
                                        <p:attrNameLst>
                                          <p:attrName>ppt_x</p:attrName>
                                          <p:attrName>ppt_y</p:attrName>
                                        </p:attrNameLst>
                                      </p:cBhvr>
                                      <p:rCtr x="11523" y="-46"/>
                                    </p:animMotion>
                                  </p:childTnLst>
                                </p:cTn>
                              </p:par>
                              <p:par>
                                <p:cTn id="225" presetID="42" presetClass="path" presetSubtype="0" accel="50000" decel="50000" fill="hold" grpId="2" nodeType="withEffect">
                                  <p:stCondLst>
                                    <p:cond delay="0"/>
                                  </p:stCondLst>
                                  <p:childTnLst>
                                    <p:animMotion origin="layout" path="M 0.45612 2.59259E-6 L 0.11888 -0.00255 " pathEditMode="relative" rAng="0" ptsTypes="AA">
                                      <p:cBhvr>
                                        <p:cTn id="226" dur="750" fill="hold"/>
                                        <p:tgtEl>
                                          <p:spTgt spid="27"/>
                                        </p:tgtEl>
                                        <p:attrNameLst>
                                          <p:attrName>ppt_x</p:attrName>
                                          <p:attrName>ppt_y</p:attrName>
                                        </p:attrNameLst>
                                      </p:cBhvr>
                                      <p:rCtr x="-16771" y="-139"/>
                                    </p:animMotion>
                                  </p:childTnLst>
                                </p:cTn>
                              </p:par>
                              <p:par>
                                <p:cTn id="227" presetID="42" presetClass="path" presetSubtype="0" accel="50000" decel="50000" fill="hold" grpId="1" nodeType="withEffect">
                                  <p:stCondLst>
                                    <p:cond delay="0"/>
                                  </p:stCondLst>
                                  <p:childTnLst>
                                    <p:animMotion origin="layout" path="M -1.45833E-6 4.07407E-6 L 0.23138 0.00023 " pathEditMode="relative" rAng="0" ptsTypes="AA">
                                      <p:cBhvr>
                                        <p:cTn id="228" dur="750" fill="hold"/>
                                        <p:tgtEl>
                                          <p:spTgt spid="28"/>
                                        </p:tgtEl>
                                        <p:attrNameLst>
                                          <p:attrName>ppt_x</p:attrName>
                                          <p:attrName>ppt_y</p:attrName>
                                        </p:attrNameLst>
                                      </p:cBhvr>
                                      <p:rCtr x="11563" y="0"/>
                                    </p:animMotion>
                                  </p:childTnLst>
                                </p:cTn>
                              </p:par>
                              <p:par>
                                <p:cTn id="229" presetID="42" presetClass="path" presetSubtype="0" accel="50000" decel="50000" fill="hold" grpId="1" nodeType="withEffect">
                                  <p:stCondLst>
                                    <p:cond delay="0"/>
                                  </p:stCondLst>
                                  <p:childTnLst>
                                    <p:animMotion origin="layout" path="M 8.33333E-7 -3.7037E-6 L 0.11068 -0.01018 " pathEditMode="relative" rAng="0" ptsTypes="AA">
                                      <p:cBhvr>
                                        <p:cTn id="230" dur="750" fill="hold"/>
                                        <p:tgtEl>
                                          <p:spTgt spid="30"/>
                                        </p:tgtEl>
                                        <p:attrNameLst>
                                          <p:attrName>ppt_x</p:attrName>
                                          <p:attrName>ppt_y</p:attrName>
                                        </p:attrNameLst>
                                      </p:cBhvr>
                                      <p:rCtr x="5703" y="-139"/>
                                    </p:animMotion>
                                  </p:childTnLst>
                                </p:cTn>
                              </p:par>
                            </p:childTnLst>
                          </p:cTn>
                        </p:par>
                        <p:par>
                          <p:cTn id="231" fill="hold">
                            <p:stCondLst>
                              <p:cond delay="750"/>
                            </p:stCondLst>
                            <p:childTnLst>
                              <p:par>
                                <p:cTn id="232" presetID="10" presetClass="exit" presetSubtype="0" fill="hold" grpId="1" nodeType="afterEffect">
                                  <p:stCondLst>
                                    <p:cond delay="0"/>
                                  </p:stCondLst>
                                  <p:childTnLst>
                                    <p:animEffect transition="out" filter="fade">
                                      <p:cBhvr>
                                        <p:cTn id="233" dur="500"/>
                                        <p:tgtEl>
                                          <p:spTgt spid="106"/>
                                        </p:tgtEl>
                                      </p:cBhvr>
                                    </p:animEffect>
                                    <p:set>
                                      <p:cBhvr>
                                        <p:cTn id="234" dur="1" fill="hold">
                                          <p:stCondLst>
                                            <p:cond delay="499"/>
                                          </p:stCondLst>
                                        </p:cTn>
                                        <p:tgtEl>
                                          <p:spTgt spid="106"/>
                                        </p:tgtEl>
                                        <p:attrNameLst>
                                          <p:attrName>style.visibility</p:attrName>
                                        </p:attrNameLst>
                                      </p:cBhvr>
                                      <p:to>
                                        <p:strVal val="hidden"/>
                                      </p:to>
                                    </p:set>
                                  </p:childTnLst>
                                </p:cTn>
                              </p:par>
                              <p:par>
                                <p:cTn id="235" presetID="10" presetClass="exit" presetSubtype="0" fill="hold" grpId="1" nodeType="withEffect">
                                  <p:stCondLst>
                                    <p:cond delay="0"/>
                                  </p:stCondLst>
                                  <p:childTnLst>
                                    <p:animEffect transition="out" filter="fade">
                                      <p:cBhvr>
                                        <p:cTn id="236" dur="500"/>
                                        <p:tgtEl>
                                          <p:spTgt spid="107"/>
                                        </p:tgtEl>
                                      </p:cBhvr>
                                    </p:animEffect>
                                    <p:set>
                                      <p:cBhvr>
                                        <p:cTn id="237" dur="1" fill="hold">
                                          <p:stCondLst>
                                            <p:cond delay="499"/>
                                          </p:stCondLst>
                                        </p:cTn>
                                        <p:tgtEl>
                                          <p:spTgt spid="107"/>
                                        </p:tgtEl>
                                        <p:attrNameLst>
                                          <p:attrName>style.visibility</p:attrName>
                                        </p:attrNameLst>
                                      </p:cBhvr>
                                      <p:to>
                                        <p:strVal val="hidden"/>
                                      </p:to>
                                    </p:set>
                                  </p:childTnLst>
                                </p:cTn>
                              </p:par>
                              <p:par>
                                <p:cTn id="238" presetID="10" presetClass="exit" presetSubtype="0" fill="hold" grpId="1" nodeType="withEffect">
                                  <p:stCondLst>
                                    <p:cond delay="0"/>
                                  </p:stCondLst>
                                  <p:childTnLst>
                                    <p:animEffect transition="out" filter="fade">
                                      <p:cBhvr>
                                        <p:cTn id="239" dur="500"/>
                                        <p:tgtEl>
                                          <p:spTgt spid="108"/>
                                        </p:tgtEl>
                                      </p:cBhvr>
                                    </p:animEffect>
                                    <p:set>
                                      <p:cBhvr>
                                        <p:cTn id="240" dur="1" fill="hold">
                                          <p:stCondLst>
                                            <p:cond delay="499"/>
                                          </p:stCondLst>
                                        </p:cTn>
                                        <p:tgtEl>
                                          <p:spTgt spid="108"/>
                                        </p:tgtEl>
                                        <p:attrNameLst>
                                          <p:attrName>style.visibility</p:attrName>
                                        </p:attrNameLst>
                                      </p:cBhvr>
                                      <p:to>
                                        <p:strVal val="hidden"/>
                                      </p:to>
                                    </p:set>
                                  </p:childTnLst>
                                </p:cTn>
                              </p:par>
                              <p:par>
                                <p:cTn id="241" presetID="10" presetClass="exit" presetSubtype="0" fill="hold" grpId="1" nodeType="withEffect">
                                  <p:stCondLst>
                                    <p:cond delay="0"/>
                                  </p:stCondLst>
                                  <p:childTnLst>
                                    <p:animEffect transition="out" filter="fade">
                                      <p:cBhvr>
                                        <p:cTn id="242" dur="500"/>
                                        <p:tgtEl>
                                          <p:spTgt spid="109"/>
                                        </p:tgtEl>
                                      </p:cBhvr>
                                    </p:animEffect>
                                    <p:set>
                                      <p:cBhvr>
                                        <p:cTn id="243" dur="1" fill="hold">
                                          <p:stCondLst>
                                            <p:cond delay="499"/>
                                          </p:stCondLst>
                                        </p:cTn>
                                        <p:tgtEl>
                                          <p:spTgt spid="109"/>
                                        </p:tgtEl>
                                        <p:attrNameLst>
                                          <p:attrName>style.visibility</p:attrName>
                                        </p:attrNameLst>
                                      </p:cBhvr>
                                      <p:to>
                                        <p:strVal val="hidden"/>
                                      </p:to>
                                    </p:set>
                                  </p:childTnLst>
                                </p:cTn>
                              </p:par>
                              <p:par>
                                <p:cTn id="244" presetID="1" presetClass="emph" presetSubtype="2" autoRev="1" fill="hold" nodeType="withEffect">
                                  <p:stCondLst>
                                    <p:cond delay="0"/>
                                  </p:stCondLst>
                                  <p:childTnLst>
                                    <p:animClr clrSpc="rgb" dir="cw">
                                      <p:cBhvr>
                                        <p:cTn id="245" dur="250" fill="hold"/>
                                        <p:tgtEl>
                                          <p:spTgt spid="31"/>
                                        </p:tgtEl>
                                        <p:attrNameLst>
                                          <p:attrName>fillcolor</p:attrName>
                                        </p:attrNameLst>
                                      </p:cBhvr>
                                      <p:to>
                                        <a:srgbClr val="5B9BD5"/>
                                      </p:to>
                                    </p:animClr>
                                    <p:set>
                                      <p:cBhvr>
                                        <p:cTn id="246" dur="250" fill="hold"/>
                                        <p:tgtEl>
                                          <p:spTgt spid="31"/>
                                        </p:tgtEl>
                                        <p:attrNameLst>
                                          <p:attrName>fill.type</p:attrName>
                                        </p:attrNameLst>
                                      </p:cBhvr>
                                      <p:to>
                                        <p:strVal val="solid"/>
                                      </p:to>
                                    </p:set>
                                    <p:set>
                                      <p:cBhvr>
                                        <p:cTn id="247" dur="250" fill="hold"/>
                                        <p:tgtEl>
                                          <p:spTgt spid="31"/>
                                        </p:tgtEl>
                                        <p:attrNameLst>
                                          <p:attrName>fill.on</p:attrName>
                                        </p:attrNameLst>
                                      </p:cBhvr>
                                      <p:to>
                                        <p:strVal val="true"/>
                                      </p:to>
                                    </p:set>
                                  </p:childTnLst>
                                </p:cTn>
                              </p:par>
                            </p:childTnLst>
                          </p:cTn>
                        </p:par>
                        <p:par>
                          <p:cTn id="248" fill="hold">
                            <p:stCondLst>
                              <p:cond delay="1250"/>
                            </p:stCondLst>
                            <p:childTnLst>
                              <p:par>
                                <p:cTn id="249" presetID="10" presetClass="entr" presetSubtype="0" fill="hold" nodeType="afterEffect">
                                  <p:stCondLst>
                                    <p:cond delay="0"/>
                                  </p:stCondLst>
                                  <p:childTnLst>
                                    <p:set>
                                      <p:cBhvr>
                                        <p:cTn id="250" dur="1" fill="hold">
                                          <p:stCondLst>
                                            <p:cond delay="0"/>
                                          </p:stCondLst>
                                        </p:cTn>
                                        <p:tgtEl>
                                          <p:spTgt spid="2050"/>
                                        </p:tgtEl>
                                        <p:attrNameLst>
                                          <p:attrName>style.visibility</p:attrName>
                                        </p:attrNameLst>
                                      </p:cBhvr>
                                      <p:to>
                                        <p:strVal val="visible"/>
                                      </p:to>
                                    </p:set>
                                    <p:animEffect transition="in" filter="fade">
                                      <p:cBhvr>
                                        <p:cTn id="25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8" grpId="1" animBg="1"/>
      <p:bldP spid="29" grpId="0" animBg="1"/>
      <p:bldP spid="29" grpId="1" animBg="1"/>
      <p:bldP spid="29" grpId="2" animBg="1"/>
      <p:bldP spid="30" grpId="0" animBg="1"/>
      <p:bldP spid="30" grpId="1" animBg="1"/>
      <p:bldP spid="31" grpId="0" animBg="1"/>
      <p:bldP spid="31" grpId="1" animBg="1"/>
      <p:bldP spid="31" grpId="2" animBg="1"/>
      <p:bldP spid="31" grpId="3" animBg="1"/>
      <p:bldP spid="33" grpId="0"/>
      <p:bldP spid="43" grpId="0"/>
      <p:bldP spid="43" grpId="1"/>
      <p:bldP spid="48" grpId="0"/>
      <p:bldP spid="48" grpId="1"/>
      <p:bldP spid="54" grpId="0"/>
      <p:bldP spid="54" grpId="1"/>
      <p:bldP spid="57" grpId="0"/>
      <p:bldP spid="57" grpId="1"/>
      <p:bldP spid="71" grpId="0"/>
      <p:bldP spid="71" grpId="1"/>
      <p:bldP spid="72" grpId="0"/>
      <p:bldP spid="72" grpId="1"/>
      <p:bldP spid="81" grpId="0"/>
      <p:bldP spid="81" grpId="1"/>
      <p:bldP spid="89" grpId="0"/>
      <p:bldP spid="89" grpId="1"/>
      <p:bldP spid="94" grpId="0"/>
      <p:bldP spid="94" grpId="1"/>
      <p:bldP spid="99" grpId="0"/>
      <p:bldP spid="99" grpId="1"/>
      <p:bldP spid="104" grpId="0"/>
      <p:bldP spid="104" grpId="1"/>
      <p:bldP spid="106" grpId="0" animBg="1"/>
      <p:bldP spid="106" grpId="1" animBg="1"/>
      <p:bldP spid="107" grpId="0" animBg="1"/>
      <p:bldP spid="107" grpId="1" animBg="1"/>
      <p:bldP spid="108" grpId="0"/>
      <p:bldP spid="108" grpId="1"/>
      <p:bldP spid="109" grpId="0"/>
      <p:bldP spid="109"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ángulo 1"/>
          <p:cNvSpPr/>
          <p:nvPr/>
        </p:nvSpPr>
        <p:spPr>
          <a:xfrm>
            <a:off x="670559" y="843282"/>
            <a:ext cx="10067109" cy="1015663"/>
          </a:xfrm>
          <a:prstGeom prst="rect">
            <a:avLst/>
          </a:prstGeom>
        </p:spPr>
        <p:txBody>
          <a:bodyPr wrap="square">
            <a:spAutoFit/>
          </a:bodyPr>
          <a:lstStyle/>
          <a:p>
            <a:pPr marL="342900" indent="-342900" algn="just">
              <a:buFont typeface="Arial" panose="020B0604020202020204" pitchFamily="34" charset="0"/>
              <a:buChar char="•"/>
            </a:pPr>
            <a:r>
              <a:rPr lang="es-ES" sz="2000" b="1" i="0" dirty="0" smtClean="0">
                <a:solidFill>
                  <a:schemeClr val="bg1"/>
                </a:solidFill>
                <a:effectLst/>
              </a:rPr>
              <a:t>Eficiencia</a:t>
            </a:r>
            <a:r>
              <a:rPr lang="es-ES" sz="2000" b="0" i="0" dirty="0" smtClean="0">
                <a:solidFill>
                  <a:srgbClr val="CECAC3"/>
                </a:solidFill>
                <a:effectLst/>
              </a:rPr>
              <a:t>: </a:t>
            </a:r>
            <a:r>
              <a:rPr lang="es-ES" sz="2000" b="0" i="0" dirty="0" err="1" smtClean="0">
                <a:solidFill>
                  <a:srgbClr val="CECAC3"/>
                </a:solidFill>
                <a:effectLst/>
              </a:rPr>
              <a:t>Quicksort</a:t>
            </a:r>
            <a:r>
              <a:rPr lang="es-ES" sz="2000" b="0" i="0" dirty="0" smtClean="0">
                <a:solidFill>
                  <a:srgbClr val="CECAC3"/>
                </a:solidFill>
                <a:effectLst/>
              </a:rPr>
              <a:t> es conocido por su eficiencia en la mayoría de los casos. En promedio, tiene una complejidad de tiempo de O(n log n), lo que lo hace adecuado para ordenar grandes conjuntos de datos.</a:t>
            </a:r>
            <a:endParaRPr lang="en-US" sz="2000" dirty="0"/>
          </a:p>
        </p:txBody>
      </p:sp>
      <p:sp>
        <p:nvSpPr>
          <p:cNvPr id="3" name="Rectángulo 2"/>
          <p:cNvSpPr/>
          <p:nvPr/>
        </p:nvSpPr>
        <p:spPr>
          <a:xfrm>
            <a:off x="692330" y="2251391"/>
            <a:ext cx="10045338" cy="1323439"/>
          </a:xfrm>
          <a:prstGeom prst="rect">
            <a:avLst/>
          </a:prstGeom>
        </p:spPr>
        <p:txBody>
          <a:bodyPr wrap="square">
            <a:spAutoFit/>
          </a:bodyPr>
          <a:lstStyle/>
          <a:p>
            <a:pPr marL="285750" indent="-285750" algn="just">
              <a:buFont typeface="Arial" panose="020B0604020202020204" pitchFamily="34" charset="0"/>
              <a:buChar char="•"/>
            </a:pPr>
            <a:r>
              <a:rPr lang="es-ES" sz="2000" b="1" i="0" dirty="0" smtClean="0">
                <a:solidFill>
                  <a:schemeClr val="bg1"/>
                </a:solidFill>
                <a:effectLst/>
              </a:rPr>
              <a:t>Caso base y recursión</a:t>
            </a:r>
            <a:r>
              <a:rPr lang="es-ES" sz="2000" b="0" i="0" dirty="0" smtClean="0">
                <a:solidFill>
                  <a:srgbClr val="CECAC3"/>
                </a:solidFill>
                <a:effectLst/>
              </a:rPr>
              <a:t>: </a:t>
            </a:r>
            <a:r>
              <a:rPr lang="es-ES" sz="2000" b="0" i="0" dirty="0" err="1" smtClean="0">
                <a:solidFill>
                  <a:srgbClr val="CECAC3"/>
                </a:solidFill>
                <a:effectLst/>
              </a:rPr>
              <a:t>Quicksort</a:t>
            </a:r>
            <a:r>
              <a:rPr lang="es-ES" sz="2000" b="0" i="0" dirty="0" smtClean="0">
                <a:solidFill>
                  <a:srgbClr val="CECAC3"/>
                </a:solidFill>
                <a:effectLst/>
              </a:rPr>
              <a:t> utiliza un caso base para detener la recursión cuando la lista tiene longitud 0 o 1, ya que en esos casos no se requiere ninguna operación adicional. Luego, aplica recursivamente el algoritmo a los subconjuntos más pequeños hasta que toda la lista esté ordenada.</a:t>
            </a:r>
            <a:endParaRPr lang="en-US" sz="2000" dirty="0"/>
          </a:p>
        </p:txBody>
      </p:sp>
      <p:sp>
        <p:nvSpPr>
          <p:cNvPr id="4" name="Rectángulo 3"/>
          <p:cNvSpPr/>
          <p:nvPr/>
        </p:nvSpPr>
        <p:spPr>
          <a:xfrm>
            <a:off x="692330" y="3967276"/>
            <a:ext cx="9570721" cy="1015663"/>
          </a:xfrm>
          <a:prstGeom prst="rect">
            <a:avLst/>
          </a:prstGeom>
        </p:spPr>
        <p:txBody>
          <a:bodyPr wrap="square">
            <a:spAutoFit/>
          </a:bodyPr>
          <a:lstStyle/>
          <a:p>
            <a:pPr marL="342900" indent="-342900" algn="just">
              <a:buFont typeface="Arial" panose="020B0604020202020204" pitchFamily="34" charset="0"/>
              <a:buChar char="•"/>
            </a:pPr>
            <a:r>
              <a:rPr lang="es-ES" sz="2000" b="1" i="0" dirty="0" smtClean="0">
                <a:solidFill>
                  <a:schemeClr val="bg1"/>
                </a:solidFill>
                <a:effectLst/>
              </a:rPr>
              <a:t>Versatilidad:</a:t>
            </a:r>
            <a:r>
              <a:rPr lang="es-ES" sz="2000" b="1" i="0" dirty="0" smtClean="0">
                <a:solidFill>
                  <a:srgbClr val="CECAC3"/>
                </a:solidFill>
                <a:effectLst/>
              </a:rPr>
              <a:t> </a:t>
            </a:r>
            <a:r>
              <a:rPr lang="es-ES" sz="2000" b="0" i="0" dirty="0" err="1" smtClean="0">
                <a:solidFill>
                  <a:srgbClr val="CECAC3"/>
                </a:solidFill>
                <a:effectLst/>
              </a:rPr>
              <a:t>Quicksort</a:t>
            </a:r>
            <a:r>
              <a:rPr lang="es-ES" sz="2000" b="0" i="0" dirty="0" smtClean="0">
                <a:solidFill>
                  <a:srgbClr val="CECAC3"/>
                </a:solidFill>
                <a:effectLst/>
              </a:rPr>
              <a:t> es un algoritmo versátil y se puede implementar en varios lenguajes de programación. Su eficiencia y capacidad para manejar conjuntos de datos grandes lo convierten en una opción popular en muchos escenarios.</a:t>
            </a:r>
            <a:endParaRPr lang="en-US" sz="2000" dirty="0"/>
          </a:p>
        </p:txBody>
      </p:sp>
      <p:sp>
        <p:nvSpPr>
          <p:cNvPr id="5" name="Rectángulo 4"/>
          <p:cNvSpPr/>
          <p:nvPr/>
        </p:nvSpPr>
        <p:spPr>
          <a:xfrm>
            <a:off x="1053736" y="5375385"/>
            <a:ext cx="9322525" cy="1200329"/>
          </a:xfrm>
          <a:prstGeom prst="rect">
            <a:avLst/>
          </a:prstGeom>
        </p:spPr>
        <p:txBody>
          <a:bodyPr wrap="square">
            <a:spAutoFit/>
          </a:bodyPr>
          <a:lstStyle/>
          <a:p>
            <a:pPr algn="just"/>
            <a:r>
              <a:rPr lang="es-ES" b="0" i="0" dirty="0" smtClean="0">
                <a:solidFill>
                  <a:srgbClr val="CECAC3"/>
                </a:solidFill>
                <a:effectLst/>
              </a:rPr>
              <a:t>En resumen, </a:t>
            </a:r>
            <a:r>
              <a:rPr lang="es-ES" b="0" i="0" dirty="0" err="1" smtClean="0">
                <a:solidFill>
                  <a:srgbClr val="CECAC3"/>
                </a:solidFill>
                <a:effectLst/>
              </a:rPr>
              <a:t>Quicksort</a:t>
            </a:r>
            <a:r>
              <a:rPr lang="es-ES" b="0" i="0" dirty="0" smtClean="0">
                <a:solidFill>
                  <a:srgbClr val="CECAC3"/>
                </a:solidFill>
                <a:effectLst/>
              </a:rPr>
              <a:t> es un algoritmo de ordenamiento eficiente y ampliamente utilizado que utiliza el enfoque de "dividir y conquistar" para ordenar una lista de elementos. Al seleccionar un pivote y </a:t>
            </a:r>
            <a:r>
              <a:rPr lang="es-ES" b="0" i="0" dirty="0" err="1" smtClean="0">
                <a:solidFill>
                  <a:srgbClr val="CECAC3"/>
                </a:solidFill>
                <a:effectLst/>
              </a:rPr>
              <a:t>particionar</a:t>
            </a:r>
            <a:r>
              <a:rPr lang="es-ES" b="0" i="0" dirty="0" smtClean="0">
                <a:solidFill>
                  <a:srgbClr val="CECAC3"/>
                </a:solidFill>
                <a:effectLst/>
              </a:rPr>
              <a:t> la lista en subconjuntos más pequeños, </a:t>
            </a:r>
            <a:r>
              <a:rPr lang="es-ES" b="0" i="0" dirty="0" err="1" smtClean="0">
                <a:solidFill>
                  <a:srgbClr val="CECAC3"/>
                </a:solidFill>
                <a:effectLst/>
              </a:rPr>
              <a:t>Quicksort</a:t>
            </a:r>
            <a:r>
              <a:rPr lang="es-ES" b="0" i="0" dirty="0" smtClean="0">
                <a:solidFill>
                  <a:srgbClr val="CECAC3"/>
                </a:solidFill>
                <a:effectLst/>
              </a:rPr>
              <a:t> logra un rendimiento rápido en promedio.</a:t>
            </a:r>
            <a:endParaRPr lang="en-US" dirty="0"/>
          </a:p>
        </p:txBody>
      </p:sp>
    </p:spTree>
    <p:extLst>
      <p:ext uri="{BB962C8B-B14F-4D97-AF65-F5344CB8AC3E}">
        <p14:creationId xmlns:p14="http://schemas.microsoft.com/office/powerpoint/2010/main" val="77099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441</Words>
  <Application>Microsoft Office PowerPoint</Application>
  <PresentationFormat>Panorámica</PresentationFormat>
  <Paragraphs>58</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Arial Black</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Melghem</dc:creator>
  <cp:lastModifiedBy>LAB02PC8</cp:lastModifiedBy>
  <cp:revision>25</cp:revision>
  <dcterms:created xsi:type="dcterms:W3CDTF">2023-07-18T02:13:44Z</dcterms:created>
  <dcterms:modified xsi:type="dcterms:W3CDTF">2023-07-18T14:47:50Z</dcterms:modified>
</cp:coreProperties>
</file>