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4" r:id="rId4"/>
    <p:sldId id="283" r:id="rId5"/>
    <p:sldId id="285" r:id="rId6"/>
    <p:sldId id="286" r:id="rId7"/>
    <p:sldId id="259" r:id="rId8"/>
    <p:sldId id="260" r:id="rId9"/>
    <p:sldId id="261"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69775" cy="68405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804" y="132"/>
      </p:cViewPr>
      <p:guideLst>
        <p:guide orient="horz" pos="2155"/>
        <p:guide pos="383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733" y="2125001"/>
            <a:ext cx="10344309" cy="1466282"/>
          </a:xfrm>
        </p:spPr>
        <p:txBody>
          <a:bodyPr/>
          <a:lstStyle/>
          <a:p>
            <a:r>
              <a:rPr lang="en-US"/>
              <a:t>Click to edit Master title style</a:t>
            </a:r>
          </a:p>
        </p:txBody>
      </p:sp>
      <p:sp>
        <p:nvSpPr>
          <p:cNvPr id="3" name="Subtitle 2"/>
          <p:cNvSpPr>
            <a:spLocks noGrp="1"/>
          </p:cNvSpPr>
          <p:nvPr>
            <p:ph type="subTitle" idx="1"/>
          </p:nvPr>
        </p:nvSpPr>
        <p:spPr>
          <a:xfrm>
            <a:off x="1825466" y="3876305"/>
            <a:ext cx="8518843" cy="174813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23087" y="273939"/>
            <a:ext cx="2738199" cy="58366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8489" y="273939"/>
            <a:ext cx="8011769" cy="5836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1328" y="4395679"/>
            <a:ext cx="10344309" cy="1358607"/>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1328" y="2899312"/>
            <a:ext cx="10344309" cy="149636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8489" y="1596126"/>
            <a:ext cx="5374984"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6302" y="1596126"/>
            <a:ext cx="5374984"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8489" y="1531204"/>
            <a:ext cx="5377097"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8489" y="2169337"/>
            <a:ext cx="5377097"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2077" y="1531204"/>
            <a:ext cx="5379210"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2077" y="2169337"/>
            <a:ext cx="5379210"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489" y="272355"/>
            <a:ext cx="4003772" cy="115909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58044" y="272355"/>
            <a:ext cx="6803242"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8489" y="1431446"/>
            <a:ext cx="4003772" cy="4679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5361" y="4788377"/>
            <a:ext cx="7301865" cy="56529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5361" y="611215"/>
            <a:ext cx="7301865" cy="41043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5361" y="5353671"/>
            <a:ext cx="7301865"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489" y="273939"/>
            <a:ext cx="10952798" cy="11400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8489" y="1596126"/>
            <a:ext cx="10952798" cy="45144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8489" y="6340166"/>
            <a:ext cx="2839614" cy="36419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8/24/2023</a:t>
            </a:fld>
            <a:endParaRPr lang="en-US"/>
          </a:p>
        </p:txBody>
      </p:sp>
      <p:sp>
        <p:nvSpPr>
          <p:cNvPr id="5" name="Footer Placeholder 4"/>
          <p:cNvSpPr>
            <a:spLocks noGrp="1"/>
          </p:cNvSpPr>
          <p:nvPr>
            <p:ph type="ftr" sz="quarter" idx="3"/>
          </p:nvPr>
        </p:nvSpPr>
        <p:spPr>
          <a:xfrm>
            <a:off x="4158007" y="6340166"/>
            <a:ext cx="3853762" cy="3641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21672" y="6340166"/>
            <a:ext cx="2839614" cy="36419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txBox="1">
            <a:spLocks noChangeArrowheads="1"/>
          </p:cNvSpPr>
          <p:nvPr/>
        </p:nvSpPr>
        <p:spPr>
          <a:xfrm>
            <a:off x="1926881" y="1"/>
            <a:ext cx="10242894" cy="6232489"/>
          </a:xfrm>
          <a:prstGeom prst="rect">
            <a:avLst/>
          </a:prstGeom>
        </p:spPr>
        <p:txBody>
          <a:bodyPr rtlCol="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5400" b="1" i="0" u="sng" strike="noStrike" kern="1200" cap="none" spc="0" normalizeH="0" baseline="0" noProof="0" dirty="0">
              <a:ln>
                <a:noFill/>
              </a:ln>
              <a:solidFill>
                <a:schemeClr val="tx1"/>
              </a:solidFill>
              <a:effectLst/>
              <a:uLnTx/>
              <a:uFillTx/>
              <a:latin typeface="+mj-lt"/>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5400" b="1" u="sng" dirty="0">
              <a:latin typeface="+mj-lt"/>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sng" strike="noStrike" kern="1200" cap="none" spc="0" normalizeH="0" baseline="0" noProof="0" dirty="0">
              <a:ln>
                <a:noFill/>
              </a:ln>
              <a:solidFill>
                <a:schemeClr val="tx1"/>
              </a:solidFill>
              <a:effectLst/>
              <a:uLnTx/>
              <a:uFillTx/>
              <a:latin typeface="+mj-lt"/>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a:ln>
                  <a:noFill/>
                </a:ln>
                <a:solidFill>
                  <a:schemeClr val="tx1"/>
                </a:solidFill>
                <a:effectLst/>
                <a:uLnTx/>
                <a:uFillTx/>
                <a:latin typeface="+mj-lt"/>
                <a:ea typeface="+mj-ea"/>
                <a:cs typeface="Times New Roman" panose="02020603050405020304" pitchFamily="18" charset="0"/>
              </a:rPr>
              <a:t>Lesson 1 </a:t>
            </a:r>
            <a:br>
              <a:rPr kumimoji="0" lang="en-US" sz="4000" b="1" i="0" u="sng" strike="noStrike" kern="1200" cap="none" spc="0" normalizeH="0" baseline="0" noProof="0" dirty="0">
                <a:ln>
                  <a:noFill/>
                </a:ln>
                <a:solidFill>
                  <a:schemeClr val="tx1"/>
                </a:solidFill>
                <a:effectLst/>
                <a:uLnTx/>
                <a:uFillTx/>
                <a:latin typeface="+mj-lt"/>
                <a:ea typeface="+mj-ea"/>
                <a:cs typeface="Times New Roman" panose="02020603050405020304" pitchFamily="18" charset="0"/>
              </a:rPr>
            </a:br>
            <a:r>
              <a:rPr kumimoji="0" lang="en-IN" sz="4000" b="1" i="0" u="sng" strike="noStrike" kern="1200" cap="none" spc="0" normalizeH="0" noProof="0" dirty="0">
                <a:ln>
                  <a:noFill/>
                </a:ln>
                <a:solidFill>
                  <a:schemeClr val="tx1"/>
                </a:solidFill>
                <a:effectLst/>
                <a:uLnTx/>
                <a:uFillTx/>
                <a:latin typeface="+mj-lt"/>
                <a:ea typeface="+mj-ea"/>
                <a:cs typeface="+mj-cs"/>
              </a:rPr>
              <a:t>Introducing Python</a:t>
            </a:r>
            <a:endParaRPr kumimoji="0" lang="en-US" sz="4000" b="1" i="0" u="sng"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a:t>
            </a:fld>
            <a:endParaRPr lang="en-US" sz="1400" dirty="0">
              <a:latin typeface="Times" panose="02020603050405020304" pitchFamily="18" charset="0"/>
            </a:endParaRPr>
          </a:p>
        </p:txBody>
      </p:sp>
      <p:sp>
        <p:nvSpPr>
          <p:cNvPr id="4" name="Rectangle 4">
            <a:extLst>
              <a:ext uri="{FF2B5EF4-FFF2-40B4-BE49-F238E27FC236}">
                <a16:creationId xmlns:a16="http://schemas.microsoft.com/office/drawing/2014/main" id="{0F407DD8-353D-3F37-9DAF-E599DB38BEED}"/>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1.3</a:t>
            </a:r>
            <a:r>
              <a:rPr kumimoji="0" lang="en-US" sz="4000" b="1" i="0" u="none" strike="noStrike" kern="1200" cap="none" spc="0" normalizeH="0" noProof="0" dirty="0">
                <a:ln>
                  <a:noFill/>
                </a:ln>
                <a:solidFill>
                  <a:schemeClr val="tx1"/>
                </a:solidFill>
                <a:effectLst/>
                <a:uLnTx/>
                <a:uFillTx/>
                <a:latin typeface="+mj-lt"/>
                <a:ea typeface="+mj-ea"/>
                <a:cs typeface="+mj-cs"/>
              </a:rPr>
              <a:t> Writing and Running Simple Scripts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492443"/>
          </a:xfrm>
          <a:prstGeom prst="rect">
            <a:avLst/>
          </a:prstGeom>
        </p:spPr>
        <p:txBody>
          <a:bodyPr wrap="square">
            <a:spAutoFit/>
          </a:bodyPr>
          <a:lstStyle/>
          <a:p>
            <a:pPr marL="342900" lvl="0" indent="-342900">
              <a:spcBef>
                <a:spcPct val="20000"/>
              </a:spcBef>
              <a:buClr>
                <a:srgbClr val="C00000"/>
              </a:buClr>
              <a:buFont typeface="Wingdings" panose="05000000000000000000" pitchFamily="2" charset="2"/>
              <a:buChar char="Ø"/>
              <a:defRPr/>
            </a:pPr>
            <a:r>
              <a:rPr lang="en-IN" sz="2600" dirty="0"/>
              <a:t>1.3.1 Running a File Containing Invalid Commands</a:t>
            </a:r>
            <a:endParaRPr lang="en-US" sz="2600" dirty="0"/>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10</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86C453B-191A-096C-EA5B-047A99A071E2}"/>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894888" cy="812339"/>
          </a:xfrm>
          <a:prstGeom prst="rect">
            <a:avLst/>
          </a:prstGeom>
        </p:spPr>
        <p:txBody>
          <a:bodyPr rtlCol="0">
            <a:noAutofit/>
          </a:bodyPr>
          <a:lstStyle/>
          <a:p>
            <a:pPr lvl="0">
              <a:spcBef>
                <a:spcPct val="0"/>
              </a:spcBef>
              <a:buClr>
                <a:srgbClr val="C00000"/>
              </a:buClr>
              <a:defRPr/>
            </a:pPr>
            <a:r>
              <a:rPr lang="en-US" sz="4000" b="1" dirty="0">
                <a:latin typeface="+mj-lt"/>
              </a:rPr>
              <a:t>1.3 Writing and Running Simple Scripts </a:t>
            </a:r>
            <a:r>
              <a:rPr lang="en-US" sz="3000" b="1" dirty="0"/>
              <a:t>(continued)</a:t>
            </a:r>
            <a:endParaRPr lang="en-US" sz="3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667669"/>
            <a:ext cx="9393382" cy="2637645"/>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Running quick commands through the interactive shell is fun. </a:t>
            </a:r>
          </a:p>
          <a:p>
            <a:pPr marL="228600" lvl="1" indent="-228600">
              <a:lnSpc>
                <a:spcPct val="90000"/>
              </a:lnSpc>
              <a:spcBef>
                <a:spcPts val="1000"/>
              </a:spcBef>
              <a:buClr>
                <a:srgbClr val="C00000"/>
              </a:buClr>
              <a:buFont typeface="Calibri" panose="020F0502020204030204" pitchFamily="34" charset="0"/>
              <a:buChar char="»"/>
            </a:pPr>
            <a:r>
              <a:rPr lang="en-US" sz="2600" dirty="0"/>
              <a:t>It comes in handy when you have a quick hypothesis that you want to test out or when you want to check whether a specific method exists for some data type. </a:t>
            </a:r>
          </a:p>
          <a:p>
            <a:pPr marL="228600" lvl="1" indent="-228600">
              <a:lnSpc>
                <a:spcPct val="90000"/>
              </a:lnSpc>
              <a:spcBef>
                <a:spcPts val="1000"/>
              </a:spcBef>
              <a:buClr>
                <a:srgbClr val="C00000"/>
              </a:buClr>
              <a:buFont typeface="Calibri" panose="020F0502020204030204" pitchFamily="34" charset="0"/>
              <a:buChar char="»"/>
            </a:pPr>
            <a:r>
              <a:rPr lang="en-US" sz="2600" dirty="0"/>
              <a:t>Python allows you to run your instructions from a saved file. </a:t>
            </a:r>
          </a:p>
          <a:p>
            <a:pPr marL="228600" lvl="1" indent="-228600">
              <a:lnSpc>
                <a:spcPct val="90000"/>
              </a:lnSpc>
              <a:spcBef>
                <a:spcPts val="1000"/>
              </a:spcBef>
              <a:buClr>
                <a:srgbClr val="C00000"/>
              </a:buClr>
              <a:buFont typeface="Calibri" panose="020F0502020204030204" pitchFamily="34" charset="0"/>
              <a:buChar char="»"/>
            </a:pPr>
            <a:r>
              <a:rPr lang="en-US" sz="2600" dirty="0"/>
              <a:t>A file containing Python instructions is called a module.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11</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900D2E1A-3E1E-F709-E30E-606B99777932}"/>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894888" cy="812339"/>
          </a:xfrm>
          <a:prstGeom prst="rect">
            <a:avLst/>
          </a:prstGeom>
        </p:spPr>
        <p:txBody>
          <a:bodyPr rtlCol="0">
            <a:noAutofit/>
          </a:bodyPr>
          <a:lstStyle/>
          <a:p>
            <a:pPr>
              <a:spcBef>
                <a:spcPct val="0"/>
              </a:spcBef>
              <a:buClr>
                <a:srgbClr val="C00000"/>
              </a:buClr>
              <a:defRPr/>
            </a:pPr>
            <a:r>
              <a:rPr lang="en-IN" sz="4000" b="1" dirty="0">
                <a:latin typeface="+mj-lt"/>
              </a:rPr>
              <a:t>1.3.1 Running a File Containing Invalid Commands</a:t>
            </a:r>
            <a:endParaRPr lang="en-US" sz="4000" b="1" dirty="0">
              <a:latin typeface="+mj-lt"/>
            </a:endParaRPr>
          </a:p>
          <a:p>
            <a:pPr lvl="0">
              <a:spcBef>
                <a:spcPct val="0"/>
              </a:spcBef>
              <a:buClr>
                <a:srgbClr val="C00000"/>
              </a:buClr>
              <a:defRPr/>
            </a:pPr>
            <a:endParaRPr lang="en-US" sz="3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743869"/>
            <a:ext cx="9393382" cy="2177006"/>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Stack trace tells us useful things such as where the error happened, what kind of error it was, and what other calls were triggered along the way when you ran the command.</a:t>
            </a:r>
          </a:p>
          <a:p>
            <a:pPr marL="228600" lvl="1" indent="-228600">
              <a:lnSpc>
                <a:spcPct val="90000"/>
              </a:lnSpc>
              <a:spcBef>
                <a:spcPts val="1000"/>
              </a:spcBef>
              <a:buClr>
                <a:srgbClr val="C00000"/>
              </a:buClr>
              <a:buFont typeface="Calibri" panose="020F0502020204030204" pitchFamily="34" charset="0"/>
              <a:buChar char="»"/>
            </a:pPr>
            <a:r>
              <a:rPr lang="en-US" sz="2600" dirty="0"/>
              <a:t>Stack traces should be read from bottom to top. </a:t>
            </a:r>
          </a:p>
          <a:p>
            <a:pPr marL="228600" lvl="1" indent="-228600">
              <a:lnSpc>
                <a:spcPct val="90000"/>
              </a:lnSpc>
              <a:spcBef>
                <a:spcPts val="1000"/>
              </a:spcBef>
              <a:buClr>
                <a:srgbClr val="C00000"/>
              </a:buClr>
              <a:buFont typeface="Calibri" panose="020F0502020204030204" pitchFamily="34" charset="0"/>
              <a:buChar char="»"/>
            </a:pPr>
            <a:r>
              <a:rPr lang="en-US" sz="2600" dirty="0"/>
              <a:t>Another name for a stack trace is a </a:t>
            </a:r>
            <a:r>
              <a:rPr lang="en-US" sz="2600" dirty="0" err="1"/>
              <a:t>traceback</a:t>
            </a:r>
            <a:r>
              <a:rPr lang="en-US" sz="2600" dirty="0"/>
              <a:t>.</a:t>
            </a:r>
            <a:r>
              <a:rPr lang="en-US" sz="2800" dirty="0"/>
              <a:t> </a:t>
            </a:r>
            <a:endParaRPr lang="en-US" sz="2600" dirty="0"/>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12</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235919F-6588-83DC-3B7C-9F93504149DB}"/>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1.4</a:t>
            </a:r>
            <a:r>
              <a:rPr kumimoji="0" lang="en-US" sz="4000" b="1" i="0" u="none" strike="noStrike" kern="1200" cap="none" spc="0" normalizeH="0" noProof="0" dirty="0">
                <a:ln>
                  <a:noFill/>
                </a:ln>
                <a:solidFill>
                  <a:schemeClr val="tx1"/>
                </a:solidFill>
                <a:effectLst/>
                <a:uLnTx/>
                <a:uFillTx/>
                <a:latin typeface="+mj-lt"/>
                <a:ea typeface="+mj-ea"/>
                <a:cs typeface="+mj-cs"/>
              </a:rPr>
              <a:t> Variables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10469"/>
            <a:ext cx="9393382" cy="2412968"/>
          </a:xfrm>
          <a:prstGeom prst="rect">
            <a:avLst/>
          </a:prstGeom>
        </p:spPr>
        <p:txBody>
          <a:bodyPr wrap="square">
            <a:spAutoFit/>
          </a:bodyPr>
          <a:lstStyle/>
          <a:p>
            <a:pPr marL="342900" lvl="0" indent="-342900">
              <a:spcBef>
                <a:spcPct val="20000"/>
              </a:spcBef>
              <a:buClr>
                <a:srgbClr val="C00000"/>
              </a:buClr>
              <a:buFont typeface="Wingdings" panose="05000000000000000000" pitchFamily="2" charset="2"/>
              <a:buChar char="Ø"/>
              <a:defRPr/>
            </a:pPr>
            <a:r>
              <a:rPr lang="en-IN" sz="2600" dirty="0"/>
              <a:t>1.4.1 Values</a:t>
            </a:r>
            <a:endParaRPr lang="en-US" sz="2600" dirty="0"/>
          </a:p>
          <a:p>
            <a:pPr marL="342900" lvl="0" indent="-342900">
              <a:spcBef>
                <a:spcPct val="20000"/>
              </a:spcBef>
              <a:buClr>
                <a:srgbClr val="C00000"/>
              </a:buClr>
              <a:buFont typeface="Wingdings" panose="05000000000000000000" pitchFamily="2" charset="2"/>
              <a:buChar char="Ø"/>
              <a:defRPr/>
            </a:pPr>
            <a:r>
              <a:rPr lang="en-US" sz="2600" dirty="0"/>
              <a:t>1.4.2 Type Conversion</a:t>
            </a:r>
          </a:p>
          <a:p>
            <a:pPr marL="342900" lvl="0" indent="-342900">
              <a:spcBef>
                <a:spcPct val="20000"/>
              </a:spcBef>
              <a:buClr>
                <a:srgbClr val="C00000"/>
              </a:buClr>
              <a:buFont typeface="Wingdings" panose="05000000000000000000" pitchFamily="2" charset="2"/>
              <a:buChar char="Ø"/>
              <a:defRPr/>
            </a:pPr>
            <a:r>
              <a:rPr lang="en-US" sz="2600" dirty="0"/>
              <a:t>1.4.3 Multiple Assignment</a:t>
            </a:r>
          </a:p>
          <a:p>
            <a:pPr marL="342900" lvl="0" indent="-342900">
              <a:spcBef>
                <a:spcPct val="20000"/>
              </a:spcBef>
              <a:buClr>
                <a:srgbClr val="C00000"/>
              </a:buClr>
              <a:buFont typeface="Wingdings" panose="05000000000000000000" pitchFamily="2" charset="2"/>
              <a:buChar char="Ø"/>
              <a:defRPr/>
            </a:pPr>
            <a:r>
              <a:rPr lang="en-US" sz="2600" dirty="0"/>
              <a:t>1.4.4 Naming Identifiers and Reserved Words</a:t>
            </a:r>
            <a:endParaRPr lang="en-IN" sz="2600" dirty="0"/>
          </a:p>
          <a:p>
            <a:pPr marL="342900" lvl="0" indent="-342900">
              <a:spcBef>
                <a:spcPct val="20000"/>
              </a:spcBef>
              <a:buClr>
                <a:srgbClr val="C00000"/>
              </a:buClr>
              <a:buFont typeface="Wingdings" panose="05000000000000000000" pitchFamily="2" charset="2"/>
              <a:buChar char="Ø"/>
              <a:defRPr/>
            </a:pPr>
            <a:r>
              <a:rPr lang="en-US" sz="2600" dirty="0"/>
              <a:t>1.4.5 </a:t>
            </a:r>
            <a:r>
              <a:rPr lang="en-IN" sz="2600" dirty="0"/>
              <a:t>Python Naming Conventions</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13</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073A655-C617-2B9E-6047-54EF7D275838}"/>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a:spcBef>
                <a:spcPct val="0"/>
              </a:spcBef>
              <a:buClr>
                <a:srgbClr val="C00000"/>
              </a:buClr>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1.4</a:t>
            </a:r>
            <a:r>
              <a:rPr kumimoji="0" lang="en-US" sz="4000" b="1" i="0" u="none" strike="noStrike" kern="1200" cap="none" spc="0" normalizeH="0" noProof="0" dirty="0">
                <a:ln>
                  <a:noFill/>
                </a:ln>
                <a:solidFill>
                  <a:schemeClr val="tx1"/>
                </a:solidFill>
                <a:effectLst/>
                <a:uLnTx/>
                <a:uFillTx/>
                <a:latin typeface="+mj-lt"/>
                <a:ea typeface="+mj-ea"/>
                <a:cs typeface="+mj-cs"/>
              </a:rPr>
              <a:t> Variables </a:t>
            </a:r>
            <a:r>
              <a:rPr lang="en-US" sz="3000" b="1" dirty="0"/>
              <a:t>(continued)</a:t>
            </a:r>
          </a:p>
          <a:p>
            <a:pPr marL="0" marR="0" lvl="0" indent="0" defTabSz="914400" rtl="0" eaLnBrk="1" fontAlgn="auto" latinLnBrk="0" hangingPunct="1">
              <a:lnSpc>
                <a:spcPct val="100000"/>
              </a:lnSpc>
              <a:spcBef>
                <a:spcPct val="0"/>
              </a:spcBef>
              <a:spcAft>
                <a:spcPts val="0"/>
              </a:spcAft>
              <a:buClr>
                <a:srgbClr val="C00000"/>
              </a:buClr>
              <a:buSzTx/>
              <a:buFontTx/>
              <a:buNone/>
              <a:tabLst/>
              <a:defRPr/>
            </a:pP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10469"/>
            <a:ext cx="9393382" cy="2509405"/>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Variables in Python can reference values of different data types such as strings, integers, floating-point values, Booleans, and different data types and data structures.</a:t>
            </a:r>
          </a:p>
          <a:p>
            <a:pPr marL="228600" lvl="1" indent="-228600">
              <a:lnSpc>
                <a:spcPct val="90000"/>
              </a:lnSpc>
              <a:spcBef>
                <a:spcPts val="1000"/>
              </a:spcBef>
              <a:buClr>
                <a:srgbClr val="C00000"/>
              </a:buClr>
              <a:buFont typeface="Calibri" panose="020F0502020204030204" pitchFamily="34" charset="0"/>
              <a:buChar char="»"/>
            </a:pPr>
            <a:r>
              <a:rPr lang="en-US" sz="2600" dirty="0"/>
              <a:t>Python, in contrast to statically typed languages such as Java or C++, doesn't require you to pre-declare a variable's data type. </a:t>
            </a:r>
          </a:p>
          <a:p>
            <a:pPr marL="228600" lvl="1" indent="-228600">
              <a:lnSpc>
                <a:spcPct val="90000"/>
              </a:lnSpc>
              <a:spcBef>
                <a:spcPts val="1000"/>
              </a:spcBef>
              <a:buClr>
                <a:srgbClr val="C00000"/>
              </a:buClr>
              <a:buFont typeface="Calibri" panose="020F0502020204030204" pitchFamily="34" charset="0"/>
              <a:buChar char="»"/>
            </a:pPr>
            <a:r>
              <a:rPr lang="en-US" sz="2600" dirty="0"/>
              <a:t>Variables determines the type during runtime.</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14</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25B3CDA-5227-8843-56B4-578A3F8F85AC}"/>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IN" sz="4000" b="1" dirty="0">
                <a:latin typeface="+mj-lt"/>
              </a:rPr>
              <a:t>1.4.1 Values</a:t>
            </a:r>
            <a:endParaRPr lang="en-US"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940770"/>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supports several different types of values. </a:t>
            </a:r>
          </a:p>
          <a:p>
            <a:pPr marL="228600" lvl="1" indent="-228600">
              <a:lnSpc>
                <a:spcPct val="90000"/>
              </a:lnSpc>
              <a:spcBef>
                <a:spcPts val="1000"/>
              </a:spcBef>
              <a:buClr>
                <a:srgbClr val="C00000"/>
              </a:buClr>
              <a:buFont typeface="Calibri" panose="020F0502020204030204" pitchFamily="34" charset="0"/>
              <a:buChar char="»"/>
            </a:pPr>
            <a:r>
              <a:rPr lang="en-US" sz="2600" dirty="0"/>
              <a:t>You have encountered strings and numeric values such as integers.</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15</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3D94A936-78AC-F226-26C5-9787C3757AE0}"/>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1.4.2 Type Conversion</a:t>
            </a:r>
          </a:p>
        </p:txBody>
      </p:sp>
      <p:sp>
        <p:nvSpPr>
          <p:cNvPr id="7" name="Rectangle 6">
            <a:extLst>
              <a:ext uri="{FF2B5EF4-FFF2-40B4-BE49-F238E27FC236}">
                <a16:creationId xmlns:a16="http://schemas.microsoft.com/office/drawing/2014/main" id="{4101355D-7875-4147-99E4-5BE0B3D761FB}"/>
              </a:ext>
            </a:extLst>
          </p:cNvPr>
          <p:cNvSpPr/>
          <p:nvPr/>
        </p:nvSpPr>
        <p:spPr>
          <a:xfrm>
            <a:off x="2503487" y="1286669"/>
            <a:ext cx="9393382" cy="1660968"/>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Sometimes, you may have a string with an integer inside it or an integer that you want to put in a string. </a:t>
            </a:r>
          </a:p>
          <a:p>
            <a:pPr marL="228600" lvl="1" indent="-228600">
              <a:lnSpc>
                <a:spcPct val="90000"/>
              </a:lnSpc>
              <a:spcBef>
                <a:spcPts val="1000"/>
              </a:spcBef>
              <a:buClr>
                <a:srgbClr val="C00000"/>
              </a:buClr>
              <a:buFont typeface="Calibri" panose="020F0502020204030204" pitchFamily="34" charset="0"/>
              <a:buChar char="»"/>
            </a:pPr>
            <a:r>
              <a:rPr lang="en-US" sz="2600" dirty="0"/>
              <a:t>Python allows you to convert string type values to integer type values and vice versa. </a:t>
            </a:r>
          </a:p>
        </p:txBody>
      </p:sp>
      <p:sp>
        <p:nvSpPr>
          <p:cNvPr id="8" name="Rectangle 7"/>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16</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B28BCFC7-69EE-D539-4566-9230EE1DD285}"/>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1.4.3 Multiple Assignment</a:t>
            </a: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1660968"/>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In Python, you can also assign multiple variables in one statement.</a:t>
            </a:r>
          </a:p>
          <a:p>
            <a:pPr marL="228600" lvl="1" indent="-228600">
              <a:lnSpc>
                <a:spcPct val="90000"/>
              </a:lnSpc>
              <a:spcBef>
                <a:spcPts val="1000"/>
              </a:spcBef>
              <a:buClr>
                <a:srgbClr val="C00000"/>
              </a:buClr>
              <a:buFont typeface="Calibri" panose="020F0502020204030204" pitchFamily="34" charset="0"/>
              <a:buChar char="»"/>
            </a:pPr>
            <a:r>
              <a:rPr lang="en-US" sz="2600" dirty="0"/>
              <a:t>The Python interpreter raises an error and tells us it didn't get enough values to assign to the variables you declared in the statement.</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17</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89B341E3-2D84-DD7F-FB0D-51C3FA7B74BE}"/>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742488"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1.4.4 Naming Identifiers and Reserved Words</a:t>
            </a:r>
            <a:endParaRPr lang="en-IN"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362869"/>
            <a:ext cx="9393382" cy="2381165"/>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like other languages, has a couple of rules on naming identifiers such as variable names, class names, function names, module names, and other objects. </a:t>
            </a:r>
          </a:p>
          <a:p>
            <a:pPr marL="228600" lvl="1" indent="-228600">
              <a:lnSpc>
                <a:spcPct val="90000"/>
              </a:lnSpc>
              <a:spcBef>
                <a:spcPts val="1000"/>
              </a:spcBef>
              <a:buClr>
                <a:srgbClr val="C00000"/>
              </a:buClr>
              <a:buFont typeface="Calibri" panose="020F0502020204030204" pitchFamily="34" charset="0"/>
              <a:buChar char="»"/>
            </a:pPr>
            <a:r>
              <a:rPr lang="en-US" sz="2600" dirty="0"/>
              <a:t>Some are strictly enforced by the interpreter, while others are simply by convention, and developers are at liberty to ignore them.</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18</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8FE436A5-5135-353B-77EE-E3C5085C3FBF}"/>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1.4.5 </a:t>
            </a:r>
            <a:r>
              <a:rPr lang="en-IN" sz="4000" b="1" dirty="0">
                <a:latin typeface="+mj-lt"/>
              </a:rPr>
              <a:t>Python Naming Conventions</a:t>
            </a: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1660968"/>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has several guidelines for naming identifiers that aren't enforced by the interpreter. </a:t>
            </a:r>
          </a:p>
          <a:p>
            <a:pPr marL="228600" lvl="1" indent="-228600">
              <a:lnSpc>
                <a:spcPct val="90000"/>
              </a:lnSpc>
              <a:spcBef>
                <a:spcPts val="1000"/>
              </a:spcBef>
              <a:buClr>
                <a:srgbClr val="C00000"/>
              </a:buClr>
              <a:buFont typeface="Calibri" panose="020F0502020204030204" pitchFamily="34" charset="0"/>
              <a:buChar char="»"/>
            </a:pPr>
            <a:r>
              <a:rPr lang="en-US" sz="2600" dirty="0"/>
              <a:t>These guidelines are meant for consistent code and making it more readable.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19</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AD8FD4A9-2B9D-1619-ABC5-973568043C3A}"/>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427287" y="372269"/>
            <a:ext cx="9939455" cy="793611"/>
          </a:xfrm>
          <a:prstGeom prst="rect">
            <a:avLst/>
          </a:prstGeom>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chemeClr val="tx1"/>
                </a:solidFill>
                <a:effectLst/>
                <a:uLnTx/>
                <a:uFillTx/>
                <a:latin typeface="+mj-lt"/>
                <a:ea typeface="+mj-ea"/>
                <a:cs typeface="+mj-cs"/>
              </a:rPr>
              <a:t>Introducing Python</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1"/>
          <p:cNvSpPr txBox="1">
            <a:spLocks/>
          </p:cNvSpPr>
          <p:nvPr/>
        </p:nvSpPr>
        <p:spPr>
          <a:xfrm>
            <a:off x="2427287" y="1210469"/>
            <a:ext cx="9220200" cy="4928026"/>
          </a:xfrm>
          <a:prstGeom prst="rect">
            <a:avLst/>
          </a:prstGeom>
        </p:spPr>
        <p:txBody>
          <a:bodyPr lIns="91440">
            <a:normAutofit/>
          </a:bodyPr>
          <a:lstStyle/>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IN" sz="2600" dirty="0"/>
              <a:t>1.1 Introduction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US" sz="2600" dirty="0"/>
              <a:t>1.2 Working with the Python Interactive Shell</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US" sz="2600" dirty="0"/>
              <a:t>1.3 Writing and Running Simple Scripts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US" sz="2600" dirty="0"/>
              <a:t>1</a:t>
            </a:r>
            <a:r>
              <a:rPr kumimoji="0" lang="en-US" sz="2600" b="0" i="0" u="none" strike="noStrike" kern="1200" cap="none" spc="0" normalizeH="0" baseline="0" noProof="0" dirty="0">
                <a:ln>
                  <a:noFill/>
                </a:ln>
                <a:solidFill>
                  <a:schemeClr val="tx1"/>
                </a:solidFill>
                <a:effectLst/>
                <a:uLnTx/>
                <a:uFillTx/>
                <a:latin typeface="+mn-lt"/>
                <a:ea typeface="+mn-ea"/>
                <a:cs typeface="+mn-cs"/>
              </a:rPr>
              <a:t>.4 </a:t>
            </a:r>
            <a:r>
              <a:rPr kumimoji="0" lang="en-IN" sz="2600" b="0" i="0" u="none" strike="noStrike" kern="1200" cap="none" spc="0" normalizeH="0" baseline="0" noProof="0" dirty="0">
                <a:ln>
                  <a:noFill/>
                </a:ln>
                <a:solidFill>
                  <a:schemeClr val="tx1"/>
                </a:solidFill>
                <a:effectLst/>
                <a:uLnTx/>
                <a:uFillTx/>
                <a:latin typeface="+mn-lt"/>
                <a:ea typeface="+mn-ea"/>
                <a:cs typeface="+mn-cs"/>
              </a:rPr>
              <a:t>Variables</a:t>
            </a: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lang="en-IN" sz="2600" dirty="0"/>
              <a:t>1.5 User Input, Comments, and Indentations</a:t>
            </a:r>
          </a:p>
          <a:p>
            <a:pPr marL="342900" marR="0" lvl="0" indent="-342900" algn="l" defTabSz="914400" rtl="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IN" sz="2600" b="0" i="0" u="none" strike="noStrike" kern="1200" cap="none" spc="0" normalizeH="0" baseline="0" noProof="0" dirty="0">
                <a:ln>
                  <a:noFill/>
                </a:ln>
                <a:solidFill>
                  <a:schemeClr val="tx1"/>
                </a:solidFill>
                <a:effectLst/>
                <a:uLnTx/>
                <a:uFillTx/>
                <a:latin typeface="+mn-lt"/>
                <a:ea typeface="+mn-ea"/>
                <a:cs typeface="+mn-cs"/>
              </a:rPr>
              <a:t>1.6</a:t>
            </a:r>
            <a:r>
              <a:rPr kumimoji="0" lang="en-IN" sz="2600" b="0" i="0" u="none" strike="noStrike" kern="1200" cap="none" spc="0" normalizeH="0" noProof="0" dirty="0">
                <a:ln>
                  <a:noFill/>
                </a:ln>
                <a:solidFill>
                  <a:schemeClr val="tx1"/>
                </a:solidFill>
                <a:effectLst/>
                <a:uLnTx/>
                <a:uFillTx/>
                <a:latin typeface="+mn-lt"/>
                <a:ea typeface="+mn-ea"/>
                <a:cs typeface="+mn-cs"/>
              </a:rPr>
              <a:t> Summary</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747DDABA-8DA0-7395-1B9A-D766578ED567}"/>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894888"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1.4.5 </a:t>
            </a:r>
            <a:r>
              <a:rPr lang="en-IN" sz="4000" b="1" dirty="0">
                <a:latin typeface="+mj-lt"/>
              </a:rPr>
              <a:t>Python Naming Conventions </a:t>
            </a:r>
            <a:r>
              <a:rPr lang="en-IN" sz="3000" b="1" dirty="0">
                <a:latin typeface="+mj-lt"/>
              </a:rPr>
              <a:t>(continued)</a:t>
            </a: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5046510"/>
          </a:xfrm>
          <a:prstGeom prst="rect">
            <a:avLst/>
          </a:prstGeom>
        </p:spPr>
        <p:txBody>
          <a:bodyPr wrap="square">
            <a:spAutoFit/>
          </a:bodyPr>
          <a:lstStyle/>
          <a:p>
            <a:r>
              <a:rPr lang="en-US" sz="2600" dirty="0"/>
              <a:t>It should be counterpointed that ignoring naming conventions eventually leads to a road of regret as they provide several advantages, such as the following:</a:t>
            </a:r>
          </a:p>
          <a:p>
            <a:pPr marL="228600" lvl="1" indent="-228600">
              <a:lnSpc>
                <a:spcPct val="90000"/>
              </a:lnSpc>
              <a:spcBef>
                <a:spcPts val="1000"/>
              </a:spcBef>
              <a:buClr>
                <a:srgbClr val="C00000"/>
              </a:buClr>
              <a:buFont typeface="Calibri" panose="020F0502020204030204" pitchFamily="34" charset="0"/>
              <a:buChar char="»"/>
            </a:pPr>
            <a:r>
              <a:rPr lang="en-US" sz="2600" dirty="0"/>
              <a:t>Makes the code easier to read and understand for other programmers, since they'd find consistent and instantly recognizable patterns</a:t>
            </a:r>
          </a:p>
          <a:p>
            <a:pPr marL="228600" lvl="1" indent="-228600">
              <a:lnSpc>
                <a:spcPct val="90000"/>
              </a:lnSpc>
              <a:spcBef>
                <a:spcPts val="1000"/>
              </a:spcBef>
              <a:buClr>
                <a:srgbClr val="C00000"/>
              </a:buClr>
              <a:buFont typeface="Calibri" panose="020F0502020204030204" pitchFamily="34" charset="0"/>
              <a:buChar char="»"/>
            </a:pPr>
            <a:r>
              <a:rPr lang="en-US" sz="2600" dirty="0"/>
              <a:t>Enhances clarity and reduces ambiguity</a:t>
            </a:r>
          </a:p>
          <a:p>
            <a:pPr marL="228600" lvl="1" indent="-228600">
              <a:lnSpc>
                <a:spcPct val="90000"/>
              </a:lnSpc>
              <a:spcBef>
                <a:spcPts val="1000"/>
              </a:spcBef>
              <a:buClr>
                <a:srgbClr val="C00000"/>
              </a:buClr>
              <a:buFont typeface="Calibri" panose="020F0502020204030204" pitchFamily="34" charset="0"/>
              <a:buChar char="»"/>
            </a:pPr>
            <a:r>
              <a:rPr lang="en-US" sz="2600" dirty="0"/>
              <a:t>Makes automated refactoring easier, as the automation tools would have consistent patterns to look for</a:t>
            </a:r>
          </a:p>
          <a:p>
            <a:pPr marL="228600" lvl="1" indent="-228600">
              <a:lnSpc>
                <a:spcPct val="90000"/>
              </a:lnSpc>
              <a:spcBef>
                <a:spcPts val="1000"/>
              </a:spcBef>
              <a:buClr>
                <a:srgbClr val="C00000"/>
              </a:buClr>
              <a:buFont typeface="Calibri" panose="020F0502020204030204" pitchFamily="34" charset="0"/>
              <a:buChar char="»"/>
            </a:pPr>
            <a:r>
              <a:rPr lang="en-US" sz="2600" dirty="0"/>
              <a:t>Provides additional information about the identifiers; for example, when you see a variable name in all caps, you immediately know that it is a constant</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20</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CB9CEA7A-92CC-BD5A-C43C-E290551DFC2F}"/>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9742488" cy="812339"/>
          </a:xfrm>
          <a:prstGeom prst="rect">
            <a:avLst/>
          </a:prstGeom>
        </p:spPr>
        <p:txBody>
          <a:bodyPr rtlCol="0">
            <a:noAutofit/>
          </a:bodyPr>
          <a:lstStyle/>
          <a:p>
            <a:pPr lvl="0">
              <a:spcBef>
                <a:spcPct val="0"/>
              </a:spcBef>
              <a:buClr>
                <a:srgbClr val="C00000"/>
              </a:buClr>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1.5</a:t>
            </a:r>
            <a:r>
              <a:rPr kumimoji="0" lang="en-US" sz="4000" b="1" i="0" u="none" strike="noStrike" kern="1200" cap="none" spc="0" normalizeH="0" noProof="0" dirty="0">
                <a:ln>
                  <a:noFill/>
                </a:ln>
                <a:solidFill>
                  <a:schemeClr val="tx1"/>
                </a:solidFill>
                <a:effectLst/>
                <a:uLnTx/>
                <a:uFillTx/>
                <a:latin typeface="+mj-lt"/>
                <a:ea typeface="+mj-ea"/>
                <a:cs typeface="+mj-cs"/>
              </a:rPr>
              <a:t> </a:t>
            </a:r>
            <a:r>
              <a:rPr lang="en-IN" sz="4000" b="1" dirty="0">
                <a:latin typeface="+mj-lt"/>
              </a:rPr>
              <a:t>User Input, Comments, and Indentations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10469"/>
            <a:ext cx="9393382" cy="2412968"/>
          </a:xfrm>
          <a:prstGeom prst="rect">
            <a:avLst/>
          </a:prstGeom>
        </p:spPr>
        <p:txBody>
          <a:bodyPr wrap="square">
            <a:spAutoFit/>
          </a:bodyPr>
          <a:lstStyle/>
          <a:p>
            <a:pPr marL="342900" lvl="0" indent="-342900">
              <a:spcBef>
                <a:spcPct val="20000"/>
              </a:spcBef>
              <a:buClr>
                <a:srgbClr val="C00000"/>
              </a:buClr>
              <a:buFont typeface="Wingdings" panose="05000000000000000000" pitchFamily="2" charset="2"/>
              <a:buChar char="Ø"/>
              <a:defRPr/>
            </a:pPr>
            <a:r>
              <a:rPr lang="en-IN" sz="2600" dirty="0"/>
              <a:t>1.6.1 User Input from the Keyboard</a:t>
            </a:r>
            <a:endParaRPr lang="en-US" sz="2600" dirty="0"/>
          </a:p>
          <a:p>
            <a:pPr marL="342900" lvl="0" indent="-342900">
              <a:spcBef>
                <a:spcPct val="20000"/>
              </a:spcBef>
              <a:buClr>
                <a:srgbClr val="C00000"/>
              </a:buClr>
              <a:buFont typeface="Wingdings" panose="05000000000000000000" pitchFamily="2" charset="2"/>
              <a:buChar char="Ø"/>
              <a:defRPr/>
            </a:pPr>
            <a:r>
              <a:rPr lang="en-US" sz="2600" dirty="0"/>
              <a:t>1.6.2 Passing in a Prompt to the input Function</a:t>
            </a:r>
          </a:p>
          <a:p>
            <a:pPr marL="342900" lvl="0" indent="-342900">
              <a:spcBef>
                <a:spcPct val="20000"/>
              </a:spcBef>
              <a:buClr>
                <a:srgbClr val="C00000"/>
              </a:buClr>
              <a:buFont typeface="Wingdings" panose="05000000000000000000" pitchFamily="2" charset="2"/>
              <a:buChar char="Ø"/>
              <a:defRPr/>
            </a:pPr>
            <a:r>
              <a:rPr lang="en-US" sz="2600" dirty="0"/>
              <a:t>1.6.3 Using Different Input Data Types in your Program</a:t>
            </a:r>
          </a:p>
          <a:p>
            <a:pPr marL="342900" lvl="0" indent="-342900">
              <a:spcBef>
                <a:spcPct val="20000"/>
              </a:spcBef>
              <a:buClr>
                <a:srgbClr val="C00000"/>
              </a:buClr>
              <a:buFont typeface="Wingdings" panose="05000000000000000000" pitchFamily="2" charset="2"/>
              <a:buChar char="Ø"/>
              <a:defRPr/>
            </a:pPr>
            <a:r>
              <a:rPr lang="en-US" sz="2600" dirty="0"/>
              <a:t>1.6.4 Comments</a:t>
            </a:r>
            <a:endParaRPr lang="en-IN" sz="2600" dirty="0"/>
          </a:p>
          <a:p>
            <a:pPr marL="342900" lvl="0" indent="-342900">
              <a:spcBef>
                <a:spcPct val="20000"/>
              </a:spcBef>
              <a:buClr>
                <a:srgbClr val="C00000"/>
              </a:buClr>
              <a:buFont typeface="Wingdings" panose="05000000000000000000" pitchFamily="2" charset="2"/>
              <a:buChar char="Ø"/>
              <a:defRPr/>
            </a:pPr>
            <a:r>
              <a:rPr lang="en-US" sz="2600" dirty="0"/>
              <a:t>1.6.5 </a:t>
            </a:r>
            <a:r>
              <a:rPr lang="en-IN" sz="2600" dirty="0"/>
              <a:t>Indentation</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21</a:t>
            </a:fld>
            <a:endParaRPr lang="en-US" sz="1400" dirty="0">
              <a:latin typeface="Times"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IN" sz="4000" b="1" dirty="0">
                <a:latin typeface="+mj-lt"/>
              </a:rPr>
              <a:t>1.5.1 User Input from the Keyboard</a:t>
            </a:r>
            <a:endParaRPr lang="en-US"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10469"/>
            <a:ext cx="9393382" cy="1688667"/>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has a very handy function for obtaining user keyboard input from the command-line interface (CLI) called </a:t>
            </a:r>
            <a:r>
              <a:rPr lang="en-US" sz="2600" dirty="0">
                <a:solidFill>
                  <a:srgbClr val="C00000"/>
                </a:solidFill>
              </a:rPr>
              <a:t>input()</a:t>
            </a:r>
            <a:r>
              <a:rPr lang="en-US" sz="2600" dirty="0"/>
              <a:t>. </a:t>
            </a:r>
          </a:p>
          <a:p>
            <a:pPr marL="228600" lvl="1" indent="-228600">
              <a:lnSpc>
                <a:spcPct val="90000"/>
              </a:lnSpc>
              <a:spcBef>
                <a:spcPts val="1000"/>
              </a:spcBef>
              <a:buClr>
                <a:srgbClr val="C00000"/>
              </a:buClr>
              <a:buFont typeface="Calibri" panose="020F0502020204030204" pitchFamily="34" charset="0"/>
              <a:buChar char="»"/>
            </a:pPr>
            <a:r>
              <a:rPr lang="en-US" sz="2600" dirty="0"/>
              <a:t>When called, this function allows the user to type the input into your program using their keyboard.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22</a:t>
            </a:fld>
            <a:endParaRPr lang="en-US" sz="1400" dirty="0">
              <a:latin typeface="Times"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9894888" cy="812339"/>
          </a:xfrm>
          <a:prstGeom prst="rect">
            <a:avLst/>
          </a:prstGeom>
        </p:spPr>
        <p:txBody>
          <a:bodyPr rtlCol="0">
            <a:noAutofit/>
          </a:bodyPr>
          <a:lstStyle/>
          <a:p>
            <a:pPr lvl="0" indent="-342900">
              <a:spcBef>
                <a:spcPct val="0"/>
              </a:spcBef>
              <a:buClr>
                <a:srgbClr val="C00000"/>
              </a:buClr>
              <a:defRPr/>
            </a:pPr>
            <a:r>
              <a:rPr lang="en-US" sz="4000" b="1" dirty="0">
                <a:latin typeface="+mj-lt"/>
              </a:rPr>
              <a:t>1.5.2 Passing in a Prompt to the input Function</a:t>
            </a:r>
          </a:p>
        </p:txBody>
      </p:sp>
      <p:sp>
        <p:nvSpPr>
          <p:cNvPr id="6" name="Rectangle 5">
            <a:extLst>
              <a:ext uri="{FF2B5EF4-FFF2-40B4-BE49-F238E27FC236}">
                <a16:creationId xmlns:a16="http://schemas.microsoft.com/office/drawing/2014/main" id="{4101355D-7875-4147-99E4-5BE0B3D761FB}"/>
              </a:ext>
            </a:extLst>
          </p:cNvPr>
          <p:cNvSpPr/>
          <p:nvPr/>
        </p:nvSpPr>
        <p:spPr>
          <a:xfrm>
            <a:off x="2579687" y="1820069"/>
            <a:ext cx="9393382" cy="1300869"/>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You can pass a prompt to the input function to do this. </a:t>
            </a:r>
          </a:p>
          <a:p>
            <a:pPr marL="228600" lvl="1" indent="-228600">
              <a:lnSpc>
                <a:spcPct val="90000"/>
              </a:lnSpc>
              <a:spcBef>
                <a:spcPts val="1000"/>
              </a:spcBef>
              <a:buClr>
                <a:srgbClr val="C00000"/>
              </a:buClr>
              <a:buFont typeface="Calibri" panose="020F0502020204030204" pitchFamily="34" charset="0"/>
              <a:buChar char="»"/>
            </a:pPr>
            <a:r>
              <a:rPr lang="en-US" sz="2600" dirty="0"/>
              <a:t>The prompt is written to standard output without a trailing newline and serves as a cue for the user to pass in their input.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23</a:t>
            </a:fld>
            <a:endParaRPr lang="en-US" sz="1400" dirty="0">
              <a:latin typeface="Times"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9742488" cy="812339"/>
          </a:xfrm>
          <a:prstGeom prst="rect">
            <a:avLst/>
          </a:prstGeom>
        </p:spPr>
        <p:txBody>
          <a:bodyPr rtlCol="0">
            <a:noAutofit/>
          </a:bodyPr>
          <a:lstStyle/>
          <a:p>
            <a:pPr indent="-342900">
              <a:spcBef>
                <a:spcPct val="0"/>
              </a:spcBef>
              <a:buClr>
                <a:srgbClr val="C00000"/>
              </a:buClr>
              <a:defRPr/>
            </a:pPr>
            <a:r>
              <a:rPr lang="en-US" sz="4000" b="1" dirty="0">
                <a:latin typeface="+mj-lt"/>
              </a:rPr>
              <a:t>1.5.3 Using Different Input Data Types in your Program</a:t>
            </a:r>
          </a:p>
        </p:txBody>
      </p:sp>
      <p:sp>
        <p:nvSpPr>
          <p:cNvPr id="6" name="Rectangle 5">
            <a:extLst>
              <a:ext uri="{FF2B5EF4-FFF2-40B4-BE49-F238E27FC236}">
                <a16:creationId xmlns:a16="http://schemas.microsoft.com/office/drawing/2014/main" id="{4101355D-7875-4147-99E4-5BE0B3D761FB}"/>
              </a:ext>
            </a:extLst>
          </p:cNvPr>
          <p:cNvSpPr/>
          <p:nvPr/>
        </p:nvSpPr>
        <p:spPr>
          <a:xfrm>
            <a:off x="2579687" y="1820069"/>
            <a:ext cx="9393382" cy="1789208"/>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The values returned by the </a:t>
            </a:r>
            <a:r>
              <a:rPr lang="en-US" sz="2600" dirty="0">
                <a:solidFill>
                  <a:srgbClr val="C00000"/>
                </a:solidFill>
              </a:rPr>
              <a:t>input</a:t>
            </a:r>
            <a:r>
              <a:rPr lang="en-US" sz="2600" dirty="0"/>
              <a:t> function are always strings. </a:t>
            </a:r>
          </a:p>
          <a:p>
            <a:pPr marL="228600" lvl="1" indent="-228600">
              <a:lnSpc>
                <a:spcPct val="90000"/>
              </a:lnSpc>
              <a:spcBef>
                <a:spcPts val="1000"/>
              </a:spcBef>
              <a:buClr>
                <a:srgbClr val="C00000"/>
              </a:buClr>
              <a:buFont typeface="Calibri" panose="020F0502020204030204" pitchFamily="34" charset="0"/>
              <a:buChar char="»"/>
            </a:pPr>
            <a:r>
              <a:rPr lang="en-US" sz="2600" dirty="0"/>
              <a:t>A string may not be the data type you're expecting in your program. </a:t>
            </a:r>
          </a:p>
          <a:p>
            <a:pPr marL="228600" lvl="1" indent="-228600">
              <a:lnSpc>
                <a:spcPct val="90000"/>
              </a:lnSpc>
              <a:spcBef>
                <a:spcPts val="1000"/>
              </a:spcBef>
              <a:buClr>
                <a:srgbClr val="C00000"/>
              </a:buClr>
              <a:buFont typeface="Calibri" panose="020F0502020204030204" pitchFamily="34" charset="0"/>
              <a:buChar char="»"/>
            </a:pPr>
            <a:r>
              <a:rPr lang="en-US" sz="2600" dirty="0"/>
              <a:t>You can convert strings to integers using the built-in </a:t>
            </a:r>
            <a:r>
              <a:rPr lang="en-US" sz="2600" dirty="0" err="1">
                <a:solidFill>
                  <a:srgbClr val="C00000"/>
                </a:solidFill>
              </a:rPr>
              <a:t>int</a:t>
            </a:r>
            <a:r>
              <a:rPr lang="en-US" sz="2600" dirty="0"/>
              <a:t> function.</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24</a:t>
            </a:fld>
            <a:endParaRPr lang="en-US" sz="1400" dirty="0">
              <a:latin typeface="Times"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1.5.4 Comments</a:t>
            </a:r>
            <a:endParaRPr lang="en-IN"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86669"/>
            <a:ext cx="9393382" cy="2509405"/>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Comments are an integral part of programming.</a:t>
            </a:r>
          </a:p>
          <a:p>
            <a:pPr marL="228600" lvl="1" indent="-228600">
              <a:lnSpc>
                <a:spcPct val="90000"/>
              </a:lnSpc>
              <a:spcBef>
                <a:spcPts val="1000"/>
              </a:spcBef>
              <a:buClr>
                <a:srgbClr val="C00000"/>
              </a:buClr>
              <a:buFont typeface="Calibri" panose="020F0502020204030204" pitchFamily="34" charset="0"/>
              <a:buChar char="»"/>
            </a:pPr>
            <a:r>
              <a:rPr lang="en-US" sz="2600" dirty="0"/>
              <a:t>Comments can be thought of as notes on the code that gives us more contextual information about it. </a:t>
            </a:r>
          </a:p>
          <a:p>
            <a:pPr marL="228600" lvl="1" indent="-228600">
              <a:lnSpc>
                <a:spcPct val="90000"/>
              </a:lnSpc>
              <a:spcBef>
                <a:spcPts val="1000"/>
              </a:spcBef>
              <a:buClr>
                <a:srgbClr val="C00000"/>
              </a:buClr>
              <a:buFont typeface="Calibri" panose="020F0502020204030204" pitchFamily="34" charset="0"/>
              <a:buChar char="»"/>
            </a:pPr>
            <a:r>
              <a:rPr lang="en-US" sz="2600" dirty="0"/>
              <a:t>They can tell us why certain decisions were made, some improvements that can be made in the future, and also explain the business logic.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25</a:t>
            </a:fld>
            <a:endParaRPr lang="en-US" sz="1400" dirty="0">
              <a:latin typeface="Times"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1.5.4 Comments </a:t>
            </a:r>
            <a:r>
              <a:rPr lang="en-US" sz="3000" b="1" dirty="0">
                <a:latin typeface="+mj-lt"/>
              </a:rPr>
              <a:t>(continued)</a:t>
            </a:r>
            <a:endParaRPr lang="en-IN" sz="3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1917448"/>
          </a:xfrm>
          <a:prstGeom prst="rect">
            <a:avLst/>
          </a:prstGeom>
        </p:spPr>
        <p:txBody>
          <a:bodyPr wrap="square">
            <a:spAutoFit/>
          </a:bodyPr>
          <a:lstStyle/>
          <a:p>
            <a:pPr marL="228600" lvl="1" indent="-228600">
              <a:lnSpc>
                <a:spcPct val="90000"/>
              </a:lnSpc>
              <a:spcBef>
                <a:spcPts val="1000"/>
              </a:spcBef>
              <a:buClr>
                <a:srgbClr val="C00000"/>
              </a:buClr>
            </a:pPr>
            <a:r>
              <a:rPr lang="en-US" sz="2600" dirty="0"/>
              <a:t>There are three different ways to write Python comments as follows:</a:t>
            </a:r>
          </a:p>
          <a:p>
            <a:pPr marL="228600" lvl="1" indent="-228600">
              <a:lnSpc>
                <a:spcPct val="90000"/>
              </a:lnSpc>
              <a:spcBef>
                <a:spcPts val="1000"/>
              </a:spcBef>
              <a:buClr>
                <a:srgbClr val="C00000"/>
              </a:buClr>
              <a:buFont typeface="Calibri" panose="020F0502020204030204" pitchFamily="34" charset="0"/>
              <a:buChar char="»"/>
            </a:pPr>
            <a:r>
              <a:rPr lang="en-US" sz="2600" dirty="0"/>
              <a:t>Block and inline comments</a:t>
            </a:r>
          </a:p>
          <a:p>
            <a:pPr marL="228600" lvl="1" indent="-228600">
              <a:lnSpc>
                <a:spcPct val="90000"/>
              </a:lnSpc>
              <a:spcBef>
                <a:spcPts val="1000"/>
              </a:spcBef>
              <a:buClr>
                <a:srgbClr val="C00000"/>
              </a:buClr>
              <a:buFont typeface="Calibri" panose="020F0502020204030204" pitchFamily="34" charset="0"/>
              <a:buChar char="»"/>
            </a:pPr>
            <a:r>
              <a:rPr lang="en-US" sz="2600" dirty="0"/>
              <a:t>Inline comments</a:t>
            </a:r>
          </a:p>
          <a:p>
            <a:pPr marL="228600" lvl="1" indent="-228600">
              <a:lnSpc>
                <a:spcPct val="90000"/>
              </a:lnSpc>
              <a:spcBef>
                <a:spcPts val="1000"/>
              </a:spcBef>
              <a:buClr>
                <a:srgbClr val="C00000"/>
              </a:buClr>
              <a:buFont typeface="Calibri" panose="020F0502020204030204" pitchFamily="34" charset="0"/>
              <a:buChar char="»"/>
            </a:pPr>
            <a:r>
              <a:rPr lang="en-US" sz="2600" dirty="0"/>
              <a:t>Documentation strings</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26</a:t>
            </a:fld>
            <a:endParaRPr lang="en-US" sz="1400" dirty="0">
              <a:latin typeface="Times"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1.5.4 Comments </a:t>
            </a:r>
            <a:r>
              <a:rPr lang="en-US" sz="3000" b="1" dirty="0">
                <a:latin typeface="+mj-lt"/>
              </a:rPr>
              <a:t>(continued)</a:t>
            </a:r>
            <a:endParaRPr lang="en-IN" sz="3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10469"/>
            <a:ext cx="9393382" cy="5006499"/>
          </a:xfrm>
          <a:prstGeom prst="rect">
            <a:avLst/>
          </a:prstGeom>
        </p:spPr>
        <p:txBody>
          <a:bodyPr wrap="square">
            <a:spAutoFit/>
          </a:bodyPr>
          <a:lstStyle/>
          <a:p>
            <a:pPr marL="228600" lvl="1" indent="-228600">
              <a:lnSpc>
                <a:spcPct val="90000"/>
              </a:lnSpc>
              <a:spcBef>
                <a:spcPts val="1000"/>
              </a:spcBef>
              <a:buClr>
                <a:srgbClr val="C00000"/>
              </a:buClr>
            </a:pPr>
            <a:r>
              <a:rPr lang="en-US" sz="2600" dirty="0"/>
              <a:t>Here are three different ways to write Python comments:</a:t>
            </a:r>
          </a:p>
          <a:p>
            <a:pPr marL="228600" lvl="1" indent="-228600">
              <a:lnSpc>
                <a:spcPct val="90000"/>
              </a:lnSpc>
              <a:spcBef>
                <a:spcPts val="1000"/>
              </a:spcBef>
              <a:buClr>
                <a:srgbClr val="C00000"/>
              </a:buClr>
              <a:buFont typeface="Calibri" panose="020F0502020204030204" pitchFamily="34" charset="0"/>
              <a:buChar char="»"/>
            </a:pPr>
            <a:r>
              <a:rPr lang="en-US" sz="2600" b="1" dirty="0"/>
              <a:t>Block and Inline Comments</a:t>
            </a:r>
          </a:p>
          <a:p>
            <a:pPr lvl="2" indent="-228600">
              <a:lnSpc>
                <a:spcPct val="90000"/>
              </a:lnSpc>
              <a:spcBef>
                <a:spcPts val="1000"/>
              </a:spcBef>
              <a:buClr>
                <a:srgbClr val="C00000"/>
              </a:buClr>
              <a:buFont typeface="Wingdings" pitchFamily="2" charset="2"/>
              <a:buChar char="ü"/>
            </a:pPr>
            <a:r>
              <a:rPr lang="en-US" sz="2600" dirty="0"/>
              <a:t>Block and inline comments start with a pound sign (</a:t>
            </a:r>
            <a:r>
              <a:rPr lang="en-US" sz="2600" dirty="0">
                <a:solidFill>
                  <a:srgbClr val="C00000"/>
                </a:solidFill>
              </a:rPr>
              <a:t>#</a:t>
            </a:r>
            <a:r>
              <a:rPr lang="en-US" sz="2600" dirty="0"/>
              <a:t>). </a:t>
            </a:r>
          </a:p>
          <a:p>
            <a:pPr lvl="2" indent="-228600">
              <a:lnSpc>
                <a:spcPct val="90000"/>
              </a:lnSpc>
              <a:spcBef>
                <a:spcPts val="1000"/>
              </a:spcBef>
              <a:buClr>
                <a:srgbClr val="C00000"/>
              </a:buClr>
              <a:buFont typeface="Wingdings" pitchFamily="2" charset="2"/>
              <a:buChar char="ü"/>
            </a:pPr>
            <a:r>
              <a:rPr lang="en-US" sz="2600" dirty="0"/>
              <a:t>A block comment comes in the line before the statement it annotates and is placed at the same indentation level.</a:t>
            </a:r>
          </a:p>
          <a:p>
            <a:pPr marL="228600" lvl="1" indent="-228600">
              <a:lnSpc>
                <a:spcPct val="90000"/>
              </a:lnSpc>
              <a:spcBef>
                <a:spcPts val="1000"/>
              </a:spcBef>
              <a:buClr>
                <a:srgbClr val="C00000"/>
              </a:buClr>
              <a:buFont typeface="Calibri" panose="020F0502020204030204" pitchFamily="34" charset="0"/>
              <a:buChar char="»"/>
            </a:pPr>
            <a:r>
              <a:rPr lang="en-US" sz="2600" b="1" dirty="0"/>
              <a:t>Inline Comments</a:t>
            </a:r>
          </a:p>
          <a:p>
            <a:pPr lvl="2" indent="-228600">
              <a:lnSpc>
                <a:spcPct val="90000"/>
              </a:lnSpc>
              <a:spcBef>
                <a:spcPts val="1000"/>
              </a:spcBef>
              <a:buClr>
                <a:srgbClr val="C00000"/>
              </a:buClr>
              <a:buFont typeface="Wingdings" pitchFamily="2" charset="2"/>
              <a:buChar char="ü"/>
            </a:pPr>
            <a:r>
              <a:rPr lang="en-US" sz="2600" dirty="0"/>
              <a:t>Inline comments are placed on the same line as the statement it annotates.</a:t>
            </a:r>
          </a:p>
          <a:p>
            <a:pPr marL="228600" lvl="1" indent="-228600">
              <a:lnSpc>
                <a:spcPct val="90000"/>
              </a:lnSpc>
              <a:spcBef>
                <a:spcPts val="1000"/>
              </a:spcBef>
              <a:buClr>
                <a:srgbClr val="C00000"/>
              </a:buClr>
              <a:buFont typeface="Calibri" panose="020F0502020204030204" pitchFamily="34" charset="0"/>
              <a:buChar char="»"/>
            </a:pPr>
            <a:r>
              <a:rPr lang="en-US" sz="2600" b="1" dirty="0"/>
              <a:t>Documentation Strings</a:t>
            </a:r>
          </a:p>
          <a:p>
            <a:pPr lvl="2" indent="-228600">
              <a:lnSpc>
                <a:spcPct val="90000"/>
              </a:lnSpc>
              <a:spcBef>
                <a:spcPts val="1000"/>
              </a:spcBef>
              <a:buClr>
                <a:srgbClr val="C00000"/>
              </a:buClr>
              <a:buFont typeface="Wingdings" pitchFamily="2" charset="2"/>
              <a:buChar char="ü"/>
            </a:pPr>
            <a:r>
              <a:rPr lang="en-US" sz="2600" dirty="0"/>
              <a:t>A documentation string or </a:t>
            </a:r>
            <a:r>
              <a:rPr lang="en-US" sz="2600" dirty="0" err="1"/>
              <a:t>docstring</a:t>
            </a:r>
            <a:r>
              <a:rPr lang="en-US" sz="2600" dirty="0"/>
              <a:t> for short is a literal string used as a Python comment.</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27</a:t>
            </a:fld>
            <a:endParaRPr lang="en-US" sz="1400" dirty="0">
              <a:latin typeface="Times"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8839200" cy="812339"/>
          </a:xfrm>
          <a:prstGeom prst="rect">
            <a:avLst/>
          </a:prstGeom>
        </p:spPr>
        <p:txBody>
          <a:bodyPr rtlCol="0">
            <a:noAutofit/>
          </a:bodyPr>
          <a:lstStyle/>
          <a:p>
            <a:pPr marL="342900" lvl="0" indent="-342900">
              <a:spcBef>
                <a:spcPct val="20000"/>
              </a:spcBef>
              <a:buClr>
                <a:srgbClr val="C00000"/>
              </a:buClr>
              <a:defRPr/>
            </a:pPr>
            <a:r>
              <a:rPr lang="en-US" sz="4000" b="1" dirty="0">
                <a:latin typeface="+mj-lt"/>
              </a:rPr>
              <a:t>1.5.5 </a:t>
            </a:r>
            <a:r>
              <a:rPr lang="en-IN" sz="4000" b="1" dirty="0"/>
              <a:t>Indentation</a:t>
            </a:r>
            <a:endParaRPr lang="en-IN" sz="4000" b="1" dirty="0">
              <a:latin typeface="+mj-lt"/>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427287" y="1286669"/>
            <a:ext cx="9393382" cy="2869503"/>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A block is a group of statements that are meant to be executed together. </a:t>
            </a:r>
          </a:p>
          <a:p>
            <a:pPr marL="228600" lvl="1" indent="-228600">
              <a:lnSpc>
                <a:spcPct val="90000"/>
              </a:lnSpc>
              <a:spcBef>
                <a:spcPts val="1000"/>
              </a:spcBef>
              <a:buClr>
                <a:srgbClr val="C00000"/>
              </a:buClr>
              <a:buFont typeface="Calibri" panose="020F0502020204030204" pitchFamily="34" charset="0"/>
              <a:buChar char="»"/>
            </a:pPr>
            <a:r>
              <a:rPr lang="en-US" sz="2600" dirty="0"/>
              <a:t>Blocks are a fundamental aspect of modern programming languages since the flow of control structures are formed from blocks. </a:t>
            </a:r>
          </a:p>
          <a:p>
            <a:pPr marL="228600" lvl="1" indent="-228600">
              <a:lnSpc>
                <a:spcPct val="90000"/>
              </a:lnSpc>
              <a:spcBef>
                <a:spcPts val="1000"/>
              </a:spcBef>
              <a:buClr>
                <a:srgbClr val="C00000"/>
              </a:buClr>
              <a:buFont typeface="Calibri" panose="020F0502020204030204" pitchFamily="34" charset="0"/>
              <a:buChar char="»"/>
            </a:pPr>
            <a:r>
              <a:rPr lang="en-US" sz="2600" dirty="0"/>
              <a:t>Blocks allow a set of statements to be executed as though they were a single statement.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28</a:t>
            </a:fld>
            <a:endParaRPr lang="en-US" sz="1400" dirty="0">
              <a:latin typeface="Times"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
        <p:nvSpPr>
          <p:cNvPr id="5" name="Rectangle 8"/>
          <p:cNvSpPr txBox="1">
            <a:spLocks noChangeArrowheads="1"/>
          </p:cNvSpPr>
          <p:nvPr/>
        </p:nvSpPr>
        <p:spPr>
          <a:xfrm>
            <a:off x="2274887" y="372269"/>
            <a:ext cx="7783513" cy="812339"/>
          </a:xfrm>
          <a:prstGeom prst="rect">
            <a:avLst/>
          </a:prstGeom>
        </p:spPr>
        <p:txBody>
          <a:bodyPr rtlCol="0">
            <a:norm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1.6</a:t>
            </a:r>
            <a:r>
              <a:rPr kumimoji="0" lang="en-US" sz="4000" b="1" i="0" u="none" strike="noStrike" kern="1200" cap="none" spc="0" normalizeH="0" noProof="0" dirty="0">
                <a:ln>
                  <a:noFill/>
                </a:ln>
                <a:solidFill>
                  <a:schemeClr val="tx1"/>
                </a:solidFill>
                <a:effectLst/>
                <a:uLnTx/>
                <a:uFillTx/>
                <a:latin typeface="+mj-lt"/>
                <a:ea typeface="+mj-ea"/>
                <a:cs typeface="+mj-cs"/>
              </a:rPr>
              <a:t> Summary</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10469"/>
            <a:ext cx="9393382" cy="3013133"/>
          </a:xfrm>
          <a:prstGeom prst="rect">
            <a:avLst/>
          </a:prstGeom>
        </p:spPr>
        <p:txBody>
          <a:bodyPr wrap="square">
            <a:spAutoFit/>
          </a:bodyPr>
          <a:lstStyle/>
          <a:p>
            <a:pPr>
              <a:lnSpc>
                <a:spcPct val="90000"/>
              </a:lnSpc>
              <a:buClr>
                <a:srgbClr val="C00000"/>
              </a:buClr>
            </a:pPr>
            <a:r>
              <a:rPr lang="en-IN" sz="2600" dirty="0"/>
              <a:t>In this presentation, we have learned that:</a:t>
            </a:r>
          </a:p>
          <a:p>
            <a:pPr marL="342900" lvl="2" indent="-342900">
              <a:lnSpc>
                <a:spcPct val="90000"/>
              </a:lnSpc>
              <a:spcBef>
                <a:spcPct val="20000"/>
              </a:spcBef>
              <a:buClr>
                <a:srgbClr val="C00000"/>
              </a:buClr>
              <a:buFont typeface="Wingdings" panose="05000000000000000000" pitchFamily="2" charset="2"/>
              <a:buChar char="Ø"/>
              <a:defRPr/>
            </a:pPr>
            <a:r>
              <a:rPr lang="en-US" sz="2600" dirty="0"/>
              <a:t>Python is a high-level and general-purpose programming language. </a:t>
            </a:r>
          </a:p>
          <a:p>
            <a:pPr marL="342900" lvl="2" indent="-342900">
              <a:lnSpc>
                <a:spcPct val="90000"/>
              </a:lnSpc>
              <a:spcBef>
                <a:spcPct val="20000"/>
              </a:spcBef>
              <a:buClr>
                <a:srgbClr val="C00000"/>
              </a:buClr>
              <a:buFont typeface="Wingdings" panose="05000000000000000000" pitchFamily="2" charset="2"/>
              <a:buChar char="Ø"/>
              <a:defRPr/>
            </a:pPr>
            <a:r>
              <a:rPr lang="en-US" sz="2600" dirty="0"/>
              <a:t>Running quick commands through the interactive shell are fun.</a:t>
            </a:r>
          </a:p>
          <a:p>
            <a:pPr marL="342900" lvl="2" indent="-342900">
              <a:lnSpc>
                <a:spcPct val="90000"/>
              </a:lnSpc>
              <a:spcBef>
                <a:spcPct val="20000"/>
              </a:spcBef>
              <a:buClr>
                <a:srgbClr val="C00000"/>
              </a:buClr>
              <a:buFont typeface="Wingdings" panose="05000000000000000000" pitchFamily="2" charset="2"/>
              <a:buChar char="Ø"/>
              <a:defRPr/>
            </a:pPr>
            <a:r>
              <a:rPr lang="en-US" sz="2600" dirty="0"/>
              <a:t>Stack traces should be read from bottom to top. </a:t>
            </a:r>
          </a:p>
          <a:p>
            <a:pPr marL="342900" lvl="2" indent="-342900">
              <a:lnSpc>
                <a:spcPct val="90000"/>
              </a:lnSpc>
              <a:spcBef>
                <a:spcPct val="20000"/>
              </a:spcBef>
              <a:buClr>
                <a:srgbClr val="C00000"/>
              </a:buClr>
              <a:buFont typeface="Wingdings" panose="05000000000000000000" pitchFamily="2" charset="2"/>
              <a:buChar char="Ø"/>
              <a:defRPr/>
            </a:pPr>
            <a:r>
              <a:rPr lang="en-US" sz="2600" dirty="0"/>
              <a:t>Comments are an integral part of programming.</a:t>
            </a:r>
          </a:p>
          <a:p>
            <a:pPr marL="342900" lvl="2" indent="-342900">
              <a:lnSpc>
                <a:spcPct val="90000"/>
              </a:lnSpc>
              <a:spcBef>
                <a:spcPct val="20000"/>
              </a:spcBef>
              <a:buClr>
                <a:srgbClr val="C00000"/>
              </a:buClr>
              <a:buFont typeface="Wingdings" panose="05000000000000000000" pitchFamily="2" charset="2"/>
              <a:buChar char="Ø"/>
              <a:defRPr/>
            </a:pPr>
            <a:endParaRPr lang="en-US" sz="2600" dirty="0"/>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29</a:t>
            </a:fld>
            <a:endParaRPr lang="en-US" sz="1400" dirty="0">
              <a:latin typeface="Times"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8B60-0E12-A3A5-9166-C55711E9FBCD}"/>
              </a:ext>
            </a:extLst>
          </p:cNvPr>
          <p:cNvSpPr>
            <a:spLocks noGrp="1"/>
          </p:cNvSpPr>
          <p:nvPr>
            <p:ph type="title"/>
          </p:nvPr>
        </p:nvSpPr>
        <p:spPr/>
        <p:txBody>
          <a:bodyPr/>
          <a:lstStyle/>
          <a:p>
            <a:r>
              <a:rPr lang="en-IE" dirty="0"/>
              <a:t>Check for Python using cmd</a:t>
            </a:r>
          </a:p>
        </p:txBody>
      </p:sp>
      <p:sp>
        <p:nvSpPr>
          <p:cNvPr id="3" name="Content Placeholder 2">
            <a:extLst>
              <a:ext uri="{FF2B5EF4-FFF2-40B4-BE49-F238E27FC236}">
                <a16:creationId xmlns:a16="http://schemas.microsoft.com/office/drawing/2014/main" id="{5C4CB57E-752D-C098-071B-7B4128597353}"/>
              </a:ext>
            </a:extLst>
          </p:cNvPr>
          <p:cNvSpPr>
            <a:spLocks noGrp="1"/>
          </p:cNvSpPr>
          <p:nvPr>
            <p:ph idx="1"/>
          </p:nvPr>
        </p:nvSpPr>
        <p:spPr>
          <a:xfrm>
            <a:off x="4356695" y="1596126"/>
            <a:ext cx="7204592" cy="4514439"/>
          </a:xfrm>
        </p:spPr>
        <p:txBody>
          <a:bodyPr/>
          <a:lstStyle/>
          <a:p>
            <a:r>
              <a:rPr lang="en-IE" dirty="0"/>
              <a:t>Display current Directory</a:t>
            </a:r>
          </a:p>
          <a:p>
            <a:r>
              <a:rPr lang="en-IE" dirty="0"/>
              <a:t>Changing CWD</a:t>
            </a:r>
          </a:p>
          <a:p>
            <a:r>
              <a:rPr lang="en-IE" dirty="0"/>
              <a:t>Listing all files in a directory</a:t>
            </a:r>
          </a:p>
          <a:p>
            <a:r>
              <a:rPr lang="en-IE" dirty="0"/>
              <a:t>Clear the screen</a:t>
            </a:r>
          </a:p>
          <a:p>
            <a:r>
              <a:rPr lang="en-IE" dirty="0"/>
              <a:t>Check if python is installed</a:t>
            </a:r>
          </a:p>
          <a:p>
            <a:r>
              <a:rPr lang="en-IE" dirty="0"/>
              <a:t>Run a python script</a:t>
            </a:r>
          </a:p>
          <a:p>
            <a:r>
              <a:rPr lang="en-IE" dirty="0"/>
              <a:t>Navigate to python.org</a:t>
            </a:r>
          </a:p>
        </p:txBody>
      </p:sp>
      <p:sp>
        <p:nvSpPr>
          <p:cNvPr id="4" name="Rectangle 4">
            <a:extLst>
              <a:ext uri="{FF2B5EF4-FFF2-40B4-BE49-F238E27FC236}">
                <a16:creationId xmlns:a16="http://schemas.microsoft.com/office/drawing/2014/main" id="{EB6384B7-A49C-7F6E-B8BB-18ABF8AA2E6C}"/>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extLst>
      <p:ext uri="{BB962C8B-B14F-4D97-AF65-F5344CB8AC3E}">
        <p14:creationId xmlns:p14="http://schemas.microsoft.com/office/powerpoint/2010/main" val="12775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0150-F599-1332-6B37-B6AC9B6E9686}"/>
              </a:ext>
            </a:extLst>
          </p:cNvPr>
          <p:cNvSpPr>
            <a:spLocks noGrp="1"/>
          </p:cNvSpPr>
          <p:nvPr>
            <p:ph type="title"/>
          </p:nvPr>
        </p:nvSpPr>
        <p:spPr/>
        <p:txBody>
          <a:bodyPr/>
          <a:lstStyle/>
          <a:p>
            <a:r>
              <a:rPr lang="en-IE" dirty="0"/>
              <a:t>Install Python</a:t>
            </a:r>
          </a:p>
        </p:txBody>
      </p:sp>
      <p:pic>
        <p:nvPicPr>
          <p:cNvPr id="5" name="Content Placeholder 4" descr="A screenshot of a computer&#10;&#10;Description automatically generated">
            <a:extLst>
              <a:ext uri="{FF2B5EF4-FFF2-40B4-BE49-F238E27FC236}">
                <a16:creationId xmlns:a16="http://schemas.microsoft.com/office/drawing/2014/main" id="{440A9686-C6FF-D24B-F513-8FAE229F3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341" y="1548061"/>
            <a:ext cx="7275729" cy="4514850"/>
          </a:xfrm>
        </p:spPr>
      </p:pic>
      <p:sp>
        <p:nvSpPr>
          <p:cNvPr id="6" name="Rectangle 4">
            <a:extLst>
              <a:ext uri="{FF2B5EF4-FFF2-40B4-BE49-F238E27FC236}">
                <a16:creationId xmlns:a16="http://schemas.microsoft.com/office/drawing/2014/main" id="{F0FDB396-D5C1-E8E1-27DD-8373BAB3C139}"/>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extLst>
      <p:ext uri="{BB962C8B-B14F-4D97-AF65-F5344CB8AC3E}">
        <p14:creationId xmlns:p14="http://schemas.microsoft.com/office/powerpoint/2010/main" val="348480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A8F4-19A6-19E2-599E-DB2AE9965ADF}"/>
              </a:ext>
            </a:extLst>
          </p:cNvPr>
          <p:cNvSpPr>
            <a:spLocks noGrp="1"/>
          </p:cNvSpPr>
          <p:nvPr>
            <p:ph type="title"/>
          </p:nvPr>
        </p:nvSpPr>
        <p:spPr/>
        <p:txBody>
          <a:bodyPr/>
          <a:lstStyle/>
          <a:p>
            <a:r>
              <a:rPr lang="en-IE" dirty="0"/>
              <a:t>Working with python code editors</a:t>
            </a:r>
          </a:p>
        </p:txBody>
      </p:sp>
      <p:sp>
        <p:nvSpPr>
          <p:cNvPr id="3" name="Content Placeholder 2">
            <a:extLst>
              <a:ext uri="{FF2B5EF4-FFF2-40B4-BE49-F238E27FC236}">
                <a16:creationId xmlns:a16="http://schemas.microsoft.com/office/drawing/2014/main" id="{34FFF118-588B-7459-370C-327EB681A08B}"/>
              </a:ext>
            </a:extLst>
          </p:cNvPr>
          <p:cNvSpPr>
            <a:spLocks noGrp="1"/>
          </p:cNvSpPr>
          <p:nvPr>
            <p:ph idx="1"/>
          </p:nvPr>
        </p:nvSpPr>
        <p:spPr>
          <a:xfrm>
            <a:off x="3420591" y="1596126"/>
            <a:ext cx="8140696" cy="4514439"/>
          </a:xfrm>
        </p:spPr>
        <p:txBody>
          <a:bodyPr/>
          <a:lstStyle/>
          <a:p>
            <a:r>
              <a:rPr lang="en-IE" dirty="0"/>
              <a:t>IDLE- Comes with Python download.</a:t>
            </a:r>
          </a:p>
          <a:p>
            <a:r>
              <a:rPr lang="en-IE" dirty="0"/>
              <a:t>IDE – Most used option, integrated with other languages</a:t>
            </a:r>
          </a:p>
          <a:p>
            <a:r>
              <a:rPr lang="en-IE" dirty="0"/>
              <a:t>Jupyter Notebooks – Data Science, Learning</a:t>
            </a:r>
          </a:p>
          <a:p>
            <a:r>
              <a:rPr lang="en-IE" dirty="0"/>
              <a:t>Text Editor- very basic, not great for writing and editing code.</a:t>
            </a:r>
          </a:p>
          <a:p>
            <a:r>
              <a:rPr lang="en-IE" dirty="0"/>
              <a:t>We will discuss when to use each, and which one we will use for our learning.</a:t>
            </a:r>
          </a:p>
        </p:txBody>
      </p:sp>
      <p:sp>
        <p:nvSpPr>
          <p:cNvPr id="4" name="Rectangle 4">
            <a:extLst>
              <a:ext uri="{FF2B5EF4-FFF2-40B4-BE49-F238E27FC236}">
                <a16:creationId xmlns:a16="http://schemas.microsoft.com/office/drawing/2014/main" id="{AF704E76-3864-F2FD-5CA6-CDFE9A164A0E}"/>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extLst>
      <p:ext uri="{BB962C8B-B14F-4D97-AF65-F5344CB8AC3E}">
        <p14:creationId xmlns:p14="http://schemas.microsoft.com/office/powerpoint/2010/main" val="2990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A8F4-19A6-19E2-599E-DB2AE9965ADF}"/>
              </a:ext>
            </a:extLst>
          </p:cNvPr>
          <p:cNvSpPr>
            <a:spLocks noGrp="1"/>
          </p:cNvSpPr>
          <p:nvPr>
            <p:ph type="title"/>
          </p:nvPr>
        </p:nvSpPr>
        <p:spPr/>
        <p:txBody>
          <a:bodyPr/>
          <a:lstStyle/>
          <a:p>
            <a:r>
              <a:rPr lang="en-IE" dirty="0"/>
              <a:t>Working with </a:t>
            </a:r>
            <a:r>
              <a:rPr lang="en-IE"/>
              <a:t>GitHUB</a:t>
            </a:r>
            <a:endParaRPr lang="en-IE" dirty="0"/>
          </a:p>
        </p:txBody>
      </p:sp>
      <p:sp>
        <p:nvSpPr>
          <p:cNvPr id="3" name="Content Placeholder 2">
            <a:extLst>
              <a:ext uri="{FF2B5EF4-FFF2-40B4-BE49-F238E27FC236}">
                <a16:creationId xmlns:a16="http://schemas.microsoft.com/office/drawing/2014/main" id="{34FFF118-588B-7459-370C-327EB681A08B}"/>
              </a:ext>
            </a:extLst>
          </p:cNvPr>
          <p:cNvSpPr>
            <a:spLocks noGrp="1"/>
          </p:cNvSpPr>
          <p:nvPr>
            <p:ph idx="1"/>
          </p:nvPr>
        </p:nvSpPr>
        <p:spPr>
          <a:xfrm>
            <a:off x="3420591" y="1596126"/>
            <a:ext cx="8140696" cy="4514439"/>
          </a:xfrm>
        </p:spPr>
        <p:txBody>
          <a:bodyPr/>
          <a:lstStyle/>
          <a:p>
            <a:r>
              <a:rPr lang="en-IE" dirty="0"/>
              <a:t>IDLE- Comes with Python download.</a:t>
            </a:r>
          </a:p>
          <a:p>
            <a:r>
              <a:rPr lang="en-IE" dirty="0"/>
              <a:t>IDE – Most used option, integrated with other languages</a:t>
            </a:r>
          </a:p>
          <a:p>
            <a:r>
              <a:rPr lang="en-IE" dirty="0"/>
              <a:t>Jupyter Notebooks – Data Science, Learning</a:t>
            </a:r>
          </a:p>
          <a:p>
            <a:r>
              <a:rPr lang="en-IE" dirty="0"/>
              <a:t>Text Editor- very basic, not great for writing and editing code.</a:t>
            </a:r>
          </a:p>
          <a:p>
            <a:r>
              <a:rPr lang="en-IE" dirty="0"/>
              <a:t>We will discuss when to use each, and which one we will use for our learning.</a:t>
            </a:r>
          </a:p>
        </p:txBody>
      </p:sp>
      <p:sp>
        <p:nvSpPr>
          <p:cNvPr id="4" name="Rectangle 4">
            <a:extLst>
              <a:ext uri="{FF2B5EF4-FFF2-40B4-BE49-F238E27FC236}">
                <a16:creationId xmlns:a16="http://schemas.microsoft.com/office/drawing/2014/main" id="{AF704E76-3864-F2FD-5CA6-CDFE9A164A0E}"/>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extLst>
      <p:ext uri="{BB962C8B-B14F-4D97-AF65-F5344CB8AC3E}">
        <p14:creationId xmlns:p14="http://schemas.microsoft.com/office/powerpoint/2010/main" val="145026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1.1</a:t>
            </a:r>
            <a:r>
              <a:rPr kumimoji="0" lang="en-US" sz="4000" b="1" i="0" u="none" strike="noStrike" kern="1200" cap="none" spc="0" normalizeH="0" noProof="0" dirty="0">
                <a:ln>
                  <a:noFill/>
                </a:ln>
                <a:solidFill>
                  <a:schemeClr val="tx1"/>
                </a:solidFill>
                <a:effectLst/>
                <a:uLnTx/>
                <a:uFillTx/>
                <a:latin typeface="+mj-lt"/>
                <a:ea typeface="+mj-ea"/>
                <a:cs typeface="+mj-cs"/>
              </a:rPr>
              <a:t> Introduction</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2997744"/>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Python is a high-level and general-purpose programming language. </a:t>
            </a:r>
          </a:p>
          <a:p>
            <a:pPr marL="228600" lvl="1" indent="-228600">
              <a:lnSpc>
                <a:spcPct val="90000"/>
              </a:lnSpc>
              <a:spcBef>
                <a:spcPts val="1000"/>
              </a:spcBef>
              <a:buClr>
                <a:srgbClr val="C00000"/>
              </a:buClr>
              <a:buFont typeface="Calibri" panose="020F0502020204030204" pitchFamily="34" charset="0"/>
              <a:buChar char="»"/>
            </a:pPr>
            <a:r>
              <a:rPr lang="en-US" sz="2600" dirty="0"/>
              <a:t>It is notorious for having a very simple "</a:t>
            </a:r>
            <a:r>
              <a:rPr lang="en-US" sz="2600" dirty="0" err="1"/>
              <a:t>pseudocode</a:t>
            </a:r>
            <a:r>
              <a:rPr lang="en-US" sz="2600" dirty="0"/>
              <a:t>-like" syntax that emphasizes readability and expressiveness. </a:t>
            </a:r>
          </a:p>
          <a:p>
            <a:pPr marL="228600" lvl="1" indent="-228600">
              <a:lnSpc>
                <a:spcPct val="90000"/>
              </a:lnSpc>
              <a:spcBef>
                <a:spcPts val="1000"/>
              </a:spcBef>
              <a:buClr>
                <a:srgbClr val="C00000"/>
              </a:buClr>
              <a:buFont typeface="Calibri" panose="020F0502020204030204" pitchFamily="34" charset="0"/>
              <a:buChar char="»"/>
            </a:pPr>
            <a:r>
              <a:rPr lang="en-US" sz="2600" dirty="0"/>
              <a:t>Python not only makes code simpler to write but also easier to maintain. </a:t>
            </a:r>
          </a:p>
          <a:p>
            <a:pPr marL="228600" lvl="1" indent="-228600">
              <a:lnSpc>
                <a:spcPct val="90000"/>
              </a:lnSpc>
              <a:spcBef>
                <a:spcPts val="1000"/>
              </a:spcBef>
              <a:buClr>
                <a:srgbClr val="C00000"/>
              </a:buClr>
              <a:buFont typeface="Calibri" panose="020F0502020204030204" pitchFamily="34" charset="0"/>
              <a:buChar char="»"/>
            </a:pPr>
            <a:r>
              <a:rPr lang="en-US" sz="2600" dirty="0"/>
              <a:t>Additionally, it features a vast standard library that is augmented by an even larger array of third-party libraries. </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7</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1C5E0EC3-4257-5FA8-D3CC-E3D8F8F465B0}"/>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8839200" cy="812339"/>
          </a:xfrm>
          <a:prstGeom prst="rect">
            <a:avLst/>
          </a:prstGeom>
        </p:spPr>
        <p:txBody>
          <a:bodyPr rtlCol="0">
            <a:noAutofit/>
          </a:bodyPr>
          <a:lstStyle/>
          <a:p>
            <a:pPr lvl="0">
              <a:spcBef>
                <a:spcPct val="0"/>
              </a:spcBef>
              <a:buClr>
                <a:srgbClr val="C00000"/>
              </a:buClr>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1.1</a:t>
            </a:r>
            <a:r>
              <a:rPr kumimoji="0" lang="en-US" sz="4000" b="1" i="0" u="none" strike="noStrike" kern="1200" cap="none" spc="0" normalizeH="0" noProof="0" dirty="0">
                <a:ln>
                  <a:noFill/>
                </a:ln>
                <a:solidFill>
                  <a:schemeClr val="tx1"/>
                </a:solidFill>
                <a:effectLst/>
                <a:uLnTx/>
                <a:uFillTx/>
                <a:latin typeface="+mj-lt"/>
                <a:ea typeface="+mj-ea"/>
                <a:cs typeface="+mj-cs"/>
              </a:rPr>
              <a:t> Introduction </a:t>
            </a:r>
            <a:r>
              <a:rPr lang="en-US" sz="3000" b="1" dirty="0"/>
              <a:t>(continued)</a:t>
            </a:r>
            <a:endParaRPr kumimoji="0" lang="en-US" sz="3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86669"/>
            <a:ext cx="9393382" cy="2405787"/>
          </a:xfrm>
          <a:prstGeom prst="rect">
            <a:avLst/>
          </a:prstGeom>
        </p:spPr>
        <p:txBody>
          <a:bodyPr wrap="square">
            <a:spAutoFit/>
          </a:bodyPr>
          <a:lstStyle/>
          <a:p>
            <a:pPr marL="228600" lvl="1" indent="-228600">
              <a:lnSpc>
                <a:spcPct val="90000"/>
              </a:lnSpc>
              <a:spcBef>
                <a:spcPts val="1000"/>
              </a:spcBef>
              <a:buClr>
                <a:srgbClr val="C00000"/>
              </a:buClr>
            </a:pPr>
            <a:r>
              <a:rPr lang="en-US" sz="2600" dirty="0"/>
              <a:t>Python also supports multiple paradigms, such as the following:</a:t>
            </a:r>
          </a:p>
          <a:p>
            <a:pPr marL="228600" lvl="1" indent="-228600">
              <a:lnSpc>
                <a:spcPct val="90000"/>
              </a:lnSpc>
              <a:spcBef>
                <a:spcPts val="1000"/>
              </a:spcBef>
              <a:buClr>
                <a:srgbClr val="C00000"/>
              </a:buClr>
              <a:buFont typeface="Calibri" panose="020F0502020204030204" pitchFamily="34" charset="0"/>
              <a:buChar char="»"/>
            </a:pPr>
            <a:r>
              <a:rPr lang="en-US" sz="2600" dirty="0"/>
              <a:t>Object-oriented programming</a:t>
            </a:r>
          </a:p>
          <a:p>
            <a:pPr marL="228600" lvl="1" indent="-228600">
              <a:lnSpc>
                <a:spcPct val="90000"/>
              </a:lnSpc>
              <a:spcBef>
                <a:spcPts val="1000"/>
              </a:spcBef>
              <a:buClr>
                <a:srgbClr val="C00000"/>
              </a:buClr>
              <a:buFont typeface="Calibri" panose="020F0502020204030204" pitchFamily="34" charset="0"/>
              <a:buChar char="»"/>
            </a:pPr>
            <a:r>
              <a:rPr lang="en-US" sz="2600" dirty="0"/>
              <a:t>Functional programming</a:t>
            </a:r>
          </a:p>
          <a:p>
            <a:pPr marL="228600" lvl="1" indent="-228600">
              <a:lnSpc>
                <a:spcPct val="90000"/>
              </a:lnSpc>
              <a:spcBef>
                <a:spcPts val="1000"/>
              </a:spcBef>
              <a:buClr>
                <a:srgbClr val="C00000"/>
              </a:buClr>
              <a:buFont typeface="Calibri" panose="020F0502020204030204" pitchFamily="34" charset="0"/>
              <a:buChar char="»"/>
            </a:pPr>
            <a:r>
              <a:rPr lang="en-US" sz="2600" dirty="0"/>
              <a:t>Imperative programming</a:t>
            </a:r>
          </a:p>
          <a:p>
            <a:pPr marL="228600" lvl="1" indent="-228600">
              <a:lnSpc>
                <a:spcPct val="90000"/>
              </a:lnSpc>
              <a:spcBef>
                <a:spcPts val="1000"/>
              </a:spcBef>
              <a:buClr>
                <a:srgbClr val="C00000"/>
              </a:buClr>
              <a:buFont typeface="Calibri" panose="020F0502020204030204" pitchFamily="34" charset="0"/>
              <a:buChar char="»"/>
            </a:pPr>
            <a:r>
              <a:rPr lang="en-US" sz="2600" dirty="0"/>
              <a:t>Procedural programming</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8</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242DD84D-38B5-FA8F-A217-FDC0105DF038}"/>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2274887" y="372269"/>
            <a:ext cx="9894888" cy="812339"/>
          </a:xfrm>
          <a:prstGeom prst="rect">
            <a:avLst/>
          </a:prstGeom>
        </p:spPr>
        <p:txBody>
          <a:bodyPr rtlCol="0">
            <a:noAutofit/>
          </a:bodyPr>
          <a:lstStyle/>
          <a:p>
            <a:pPr marL="0" marR="0" lvl="0" indent="0" defTabSz="914400" rtl="0" eaLnBrk="1" fontAlgn="auto" latinLnBrk="0" hangingPunct="1">
              <a:lnSpc>
                <a:spcPct val="100000"/>
              </a:lnSpc>
              <a:spcBef>
                <a:spcPct val="0"/>
              </a:spcBef>
              <a:spcAft>
                <a:spcPts val="0"/>
              </a:spcAft>
              <a:buClr>
                <a:srgbClr val="C00000"/>
              </a:buClr>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1.2</a:t>
            </a:r>
            <a:r>
              <a:rPr kumimoji="0" lang="en-US" sz="4000" b="1" i="0" u="none" strike="noStrike" kern="1200" cap="none" spc="0" normalizeH="0" noProof="0" dirty="0">
                <a:ln>
                  <a:noFill/>
                </a:ln>
                <a:solidFill>
                  <a:schemeClr val="tx1"/>
                </a:solidFill>
                <a:effectLst/>
                <a:uLnTx/>
                <a:uFillTx/>
                <a:latin typeface="+mj-lt"/>
                <a:ea typeface="+mj-ea"/>
                <a:cs typeface="+mj-cs"/>
              </a:rPr>
              <a:t> Working with the Python Interactive Shell </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101355D-7875-4147-99E4-5BE0B3D761FB}"/>
              </a:ext>
            </a:extLst>
          </p:cNvPr>
          <p:cNvSpPr/>
          <p:nvPr/>
        </p:nvSpPr>
        <p:spPr>
          <a:xfrm>
            <a:off x="2503487" y="1210469"/>
            <a:ext cx="9393382" cy="2021066"/>
          </a:xfrm>
          <a:prstGeom prst="rect">
            <a:avLst/>
          </a:prstGeom>
        </p:spPr>
        <p:txBody>
          <a:bodyPr wrap="square">
            <a:spAutoFit/>
          </a:bodyPr>
          <a:lstStyle/>
          <a:p>
            <a:pPr marL="228600" lvl="1" indent="-228600">
              <a:lnSpc>
                <a:spcPct val="90000"/>
              </a:lnSpc>
              <a:spcBef>
                <a:spcPts val="1000"/>
              </a:spcBef>
              <a:buClr>
                <a:srgbClr val="C00000"/>
              </a:buClr>
              <a:buFont typeface="Calibri" panose="020F0502020204030204" pitchFamily="34" charset="0"/>
              <a:buChar char="»"/>
            </a:pPr>
            <a:r>
              <a:rPr lang="en-US" sz="2600" dirty="0"/>
              <a:t>Once the interactive shell opens, on the first line, you should see the Python version information. </a:t>
            </a:r>
          </a:p>
          <a:p>
            <a:pPr marL="228600" lvl="1" indent="-228600">
              <a:lnSpc>
                <a:spcPct val="90000"/>
              </a:lnSpc>
              <a:spcBef>
                <a:spcPts val="1000"/>
              </a:spcBef>
              <a:buClr>
                <a:srgbClr val="C00000"/>
              </a:buClr>
              <a:buFont typeface="Calibri" panose="020F0502020204030204" pitchFamily="34" charset="0"/>
              <a:buChar char="»"/>
            </a:pPr>
            <a:r>
              <a:rPr lang="en-US" sz="2600" dirty="0"/>
              <a:t>The Python interactive shell can be thought of as just any other shell that interfaces with an operating system but, in this case, it interfaces with the Python interpreter.</a:t>
            </a:r>
          </a:p>
        </p:txBody>
      </p:sp>
      <p:sp>
        <p:nvSpPr>
          <p:cNvPr id="7" name="Rectangle 6"/>
          <p:cNvSpPr>
            <a:spLocks noChangeArrowheads="1"/>
          </p:cNvSpPr>
          <p:nvPr/>
        </p:nvSpPr>
        <p:spPr bwMode="auto">
          <a:xfrm>
            <a:off x="11155628" y="6232490"/>
            <a:ext cx="709601" cy="4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CCC30C1-D372-4AB0-938E-BA59D1F3C67F}" type="slidenum">
              <a:rPr lang="en-US" sz="1400">
                <a:latin typeface="Times" panose="02020603050405020304" pitchFamily="18" charset="0"/>
              </a:rPr>
              <a:pPr algn="r"/>
              <a:t>9</a:t>
            </a:fld>
            <a:endParaRPr lang="en-US" sz="1400" dirty="0">
              <a:latin typeface="Times" panose="02020603050405020304" pitchFamily="18" charset="0"/>
            </a:endParaRPr>
          </a:p>
        </p:txBody>
      </p:sp>
      <p:sp>
        <p:nvSpPr>
          <p:cNvPr id="2" name="Rectangle 4">
            <a:extLst>
              <a:ext uri="{FF2B5EF4-FFF2-40B4-BE49-F238E27FC236}">
                <a16:creationId xmlns:a16="http://schemas.microsoft.com/office/drawing/2014/main" id="{14180063-ED1F-C1B8-FE48-619A6B1FEF1E}"/>
              </a:ext>
            </a:extLst>
          </p:cNvPr>
          <p:cNvSpPr>
            <a:spLocks noChangeArrowheads="1"/>
          </p:cNvSpPr>
          <p:nvPr/>
        </p:nvSpPr>
        <p:spPr bwMode="auto">
          <a:xfrm>
            <a:off x="2326" y="0"/>
            <a:ext cx="2228798" cy="68405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1331</Words>
  <Application>Microsoft Office PowerPoint</Application>
  <PresentationFormat>Custom</PresentationFormat>
  <Paragraphs>157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vt:lpstr>
      <vt:lpstr>Wingdings</vt:lpstr>
      <vt:lpstr>Office Theme</vt:lpstr>
      <vt:lpstr>PowerPoint Presentation</vt:lpstr>
      <vt:lpstr>PowerPoint Presentation</vt:lpstr>
      <vt:lpstr>Check for Python using cmd</vt:lpstr>
      <vt:lpstr>Install Python</vt:lpstr>
      <vt:lpstr>Working with python code editors</vt:lpstr>
      <vt:lpstr>Working with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Jennifer Stack</cp:lastModifiedBy>
  <cp:revision>110</cp:revision>
  <dcterms:created xsi:type="dcterms:W3CDTF">2006-08-16T00:00:00Z</dcterms:created>
  <dcterms:modified xsi:type="dcterms:W3CDTF">2023-08-24T00:01:25Z</dcterms:modified>
</cp:coreProperties>
</file>