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69775" cy="6840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105" d="100"/>
          <a:sy n="105" d="100"/>
        </p:scale>
        <p:origin x="804" y="78"/>
      </p:cViewPr>
      <p:guideLst>
        <p:guide orient="horz" pos="2155"/>
        <p:guide pos="3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733" y="2125001"/>
            <a:ext cx="10344309" cy="14662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466" y="3876305"/>
            <a:ext cx="8518843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087" y="273939"/>
            <a:ext cx="2738199" cy="58366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489" y="273939"/>
            <a:ext cx="8011769" cy="58366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28" y="4395679"/>
            <a:ext cx="10344309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28" y="2899312"/>
            <a:ext cx="10344309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489" y="1596126"/>
            <a:ext cx="5374984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302" y="1596126"/>
            <a:ext cx="5374984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89" y="1531204"/>
            <a:ext cx="5377097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89" y="2169337"/>
            <a:ext cx="5377097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077" y="1531204"/>
            <a:ext cx="5379210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077" y="2169337"/>
            <a:ext cx="5379210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9" y="272355"/>
            <a:ext cx="4003772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8044" y="272355"/>
            <a:ext cx="6803242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489" y="1431446"/>
            <a:ext cx="4003772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61" y="4788377"/>
            <a:ext cx="7301865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5361" y="611215"/>
            <a:ext cx="7301865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5361" y="5353671"/>
            <a:ext cx="7301865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489" y="273939"/>
            <a:ext cx="10952798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89" y="1596126"/>
            <a:ext cx="10952798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489" y="6340166"/>
            <a:ext cx="283961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8007" y="6340166"/>
            <a:ext cx="385376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672" y="6340166"/>
            <a:ext cx="283961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1926881" y="1"/>
            <a:ext cx="10242894" cy="623248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u="sng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Lesson 2</a:t>
            </a:r>
            <a:b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</a:br>
            <a:r>
              <a:rPr kumimoji="0" lang="en-IN" sz="4000" b="1" i="0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Types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2.3.1 String Operations and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78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Strings are a sequence of characters.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Characters in a string can be enclosed in either single (</a:t>
            </a:r>
            <a:r>
              <a:rPr lang="en-US" sz="2600" dirty="0">
                <a:solidFill>
                  <a:srgbClr val="C00000"/>
                </a:solidFill>
              </a:rPr>
              <a:t>'</a:t>
            </a:r>
            <a:r>
              <a:rPr lang="en-US" sz="2600" dirty="0"/>
              <a:t>) or double (</a:t>
            </a:r>
            <a:r>
              <a:rPr lang="en-US" sz="2600" dirty="0">
                <a:solidFill>
                  <a:srgbClr val="C00000"/>
                </a:solidFill>
              </a:rPr>
              <a:t>"</a:t>
            </a:r>
            <a:r>
              <a:rPr lang="en-US" sz="2600" dirty="0"/>
              <a:t>) quotes. </a:t>
            </a:r>
          </a:p>
          <a:p>
            <a:pPr marL="0" lvl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endParaRPr lang="en-US" sz="2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10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2.3.2 Indexing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78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Python strings can be indexed.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Like most languages, the first character in the sequence in the string is at the index 0.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endParaRPr lang="en-US" sz="2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11</a:t>
            </a:fld>
            <a:endParaRPr lang="en-US" sz="1400" dirty="0">
              <a:latin typeface="Times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2231125" cy="6840538"/>
            <a:chOff x="-17473" y="0"/>
            <a:chExt cx="2059548" cy="6858000"/>
          </a:xfrm>
        </p:grpSpPr>
        <p:grpSp>
          <p:nvGrpSpPr>
            <p:cNvPr id="9" name="Group 9"/>
            <p:cNvGrpSpPr/>
            <p:nvPr/>
          </p:nvGrpSpPr>
          <p:grpSpPr>
            <a:xfrm>
              <a:off x="-15326" y="0"/>
              <a:ext cx="2057401" cy="6858000"/>
              <a:chOff x="-15326" y="0"/>
              <a:chExt cx="2057401" cy="6858000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-15326" y="0"/>
                <a:ext cx="2057400" cy="6858000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dirty="0">
                  <a:latin typeface="Calibri" panose="020F0502020204030204" pitchFamily="34" charset="0"/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5325" y="684711"/>
                <a:ext cx="2057400" cy="529938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473" y="682563"/>
              <a:ext cx="2057400" cy="5299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2.3.3 Slicing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12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30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You can access characters within a range of indices in a string and get a slice/substring of that string.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endParaRPr lang="en-US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2.3.4 Length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202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 length of a string is determined by the number of characters that </a:t>
            </a:r>
            <a:r>
              <a:rPr lang="en-US" sz="2600"/>
              <a:t>are inside of </a:t>
            </a:r>
            <a:r>
              <a:rPr lang="en-US" sz="2600" dirty="0"/>
              <a:t>it.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In Python, you can get the length of a string by using the built-in</a:t>
            </a:r>
            <a:r>
              <a:rPr lang="en-US" sz="2600" dirty="0">
                <a:solidFill>
                  <a:srgbClr val="C00000"/>
                </a:solidFill>
              </a:rPr>
              <a:t> </a:t>
            </a:r>
            <a:r>
              <a:rPr lang="en-US" sz="2600" dirty="0" err="1">
                <a:solidFill>
                  <a:srgbClr val="C00000"/>
                </a:solidFill>
              </a:rPr>
              <a:t>len</a:t>
            </a:r>
            <a:r>
              <a:rPr lang="en-US" sz="2600" dirty="0">
                <a:solidFill>
                  <a:srgbClr val="C00000"/>
                </a:solidFill>
              </a:rPr>
              <a:t>()</a:t>
            </a:r>
            <a:r>
              <a:rPr lang="en-US" sz="2600" dirty="0"/>
              <a:t> function, which takes a string as its parameter and returns an integer.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13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2.3.5 String Formatting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214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String formatting is important when you want to build new strings that are using existing values.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Python provides several ways to format text strings.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 most popular of these are string interpolation, the </a:t>
            </a:r>
            <a:r>
              <a:rPr lang="en-US" sz="2600" dirty="0" err="1">
                <a:solidFill>
                  <a:srgbClr val="C00000"/>
                </a:solidFill>
              </a:rPr>
              <a:t>str.format</a:t>
            </a:r>
            <a:r>
              <a:rPr lang="en-US" sz="2600" dirty="0">
                <a:solidFill>
                  <a:srgbClr val="C00000"/>
                </a:solidFill>
              </a:rPr>
              <a:t>()</a:t>
            </a:r>
            <a:r>
              <a:rPr lang="en-US" sz="2600" dirty="0"/>
              <a:t> method and </a:t>
            </a:r>
            <a:r>
              <a:rPr lang="en-US" sz="2600" dirty="0">
                <a:solidFill>
                  <a:srgbClr val="C00000"/>
                </a:solidFill>
              </a:rPr>
              <a:t>%</a:t>
            </a:r>
            <a:r>
              <a:rPr lang="en-US" sz="2600" dirty="0"/>
              <a:t> formatting. 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14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2.3.6 String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2600" dirty="0"/>
              <a:t>Here are the following types of string methods: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 err="1"/>
              <a:t>str.capitalize</a:t>
            </a:r>
            <a:r>
              <a:rPr lang="en-US" sz="2600" b="1" dirty="0"/>
              <a:t>()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Returns a copy of the string with the first letter capitalized and the rest in lowercase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 err="1"/>
              <a:t>str.lower</a:t>
            </a:r>
            <a:r>
              <a:rPr lang="en-US" sz="2600" b="1" dirty="0"/>
              <a:t>()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Returns a copy of the string with all characters converted to lowercase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 err="1"/>
              <a:t>str.upper</a:t>
            </a:r>
            <a:r>
              <a:rPr lang="en-US" sz="2600" b="1" dirty="0"/>
              <a:t>()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Returns a copy of the string with all characters converted to uppercase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15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2.3.6 String Methods </a:t>
            </a:r>
            <a:r>
              <a:rPr lang="en-IN" sz="3000" b="1" dirty="0">
                <a:latin typeface="+mj-lt"/>
              </a:rPr>
              <a:t>(continued)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325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 err="1"/>
              <a:t>str.startswith</a:t>
            </a:r>
            <a:r>
              <a:rPr lang="en-US" sz="2600" b="1" dirty="0"/>
              <a:t>() 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Checks whether a string starts with the specified prefix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 err="1"/>
              <a:t>str.endswith</a:t>
            </a:r>
            <a:r>
              <a:rPr lang="en-US" sz="2600" b="1" dirty="0"/>
              <a:t>() 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Checks that the string ends with the specified suffix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 err="1"/>
              <a:t>str.strip</a:t>
            </a:r>
            <a:r>
              <a:rPr lang="en-US" sz="2600" b="1" dirty="0"/>
              <a:t>() 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Returns a copy of the string with the leading and trailing characters removed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16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2.3.6 String Methods </a:t>
            </a:r>
            <a:r>
              <a:rPr lang="en-IN" sz="3000" b="1" dirty="0">
                <a:latin typeface="+mj-lt"/>
              </a:rPr>
              <a:t>(continued)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66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 err="1"/>
              <a:t>str.replace</a:t>
            </a:r>
            <a:r>
              <a:rPr lang="en-US" sz="2600" b="1" dirty="0"/>
              <a:t>() 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Takes two substrings as arguments, then returns a copy of the string with all of the occurrences of the old substring replaced with the new one.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17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2.3.7 Escape Sequences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202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An escape sequence is a sequence of characters that does not represent its literal meaning when inside of a string.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An escape character tells the interpreter/compiler to interpret the next character(s) in a special way and ignore its usual meaning, thus creating an escape sequence.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18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4000" b="1" dirty="0">
                <a:latin typeface="+mj-lt"/>
              </a:rPr>
              <a:t>2.4 Lists</a:t>
            </a:r>
            <a:endParaRPr lang="en-IN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250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In Python, arrays are known as lists.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Lists are an aggregate data type, meaning that they are composed of other data types.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Lists are similar to strings where the values inside them are indexed and they have a length property and a count of the objects inside of them.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19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427287" y="372269"/>
            <a:ext cx="9939455" cy="7936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baseline="0" dirty="0">
                <a:latin typeface="+mj-lt"/>
                <a:ea typeface="+mj-ea"/>
                <a:cs typeface="+mj-cs"/>
              </a:rPr>
              <a:t>Data</a:t>
            </a:r>
            <a:r>
              <a:rPr lang="en-US" sz="4000" b="1" dirty="0">
                <a:latin typeface="+mj-lt"/>
                <a:ea typeface="+mj-ea"/>
                <a:cs typeface="+mj-cs"/>
              </a:rPr>
              <a:t> Types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427287" y="1210469"/>
            <a:ext cx="9220200" cy="4928026"/>
          </a:xfrm>
          <a:prstGeom prst="rect">
            <a:avLst/>
          </a:prstGeom>
        </p:spPr>
        <p:txBody>
          <a:bodyPr lIns="9144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2600" dirty="0"/>
              <a:t>2.1 Introduction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600" dirty="0"/>
              <a:t>2.2 Numerical Data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600" dirty="0"/>
              <a:t>2.3 Strings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600" dirty="0"/>
              <a:t>2.4 Lists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2.5 </a:t>
            </a: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Booleans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2600" dirty="0"/>
              <a:t>2.6 Summary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2.5 Booleans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2.5.1 </a:t>
            </a:r>
            <a:r>
              <a:rPr lang="en-US" sz="2600" dirty="0"/>
              <a:t>Comparison Operators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2.5.2 </a:t>
            </a:r>
            <a:r>
              <a:rPr lang="en-US" sz="2600" dirty="0"/>
              <a:t>Logical Operators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2.5.3 Membership Operators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20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2.5.1 </a:t>
            </a:r>
            <a:r>
              <a:rPr lang="en-US" sz="4000" b="1" dirty="0">
                <a:latin typeface="+mj-lt"/>
              </a:rPr>
              <a:t>Comparison Operators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30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Comparison operators compare the values of objects or the objects identities themselves.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 objects don't need to be of the same type.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21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2.5.2 </a:t>
            </a:r>
            <a:r>
              <a:rPr lang="en-US" sz="4000" b="1" dirty="0"/>
              <a:t>Logical Operators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Logical operators that combine Boolean expressions in Python: </a:t>
            </a:r>
            <a:r>
              <a:rPr lang="en-US" sz="2600" dirty="0">
                <a:solidFill>
                  <a:srgbClr val="C00000"/>
                </a:solidFill>
              </a:rPr>
              <a:t>not</a:t>
            </a:r>
            <a:r>
              <a:rPr lang="en-US" sz="2600" dirty="0"/>
              <a:t>, </a:t>
            </a:r>
            <a:r>
              <a:rPr lang="en-US" sz="2600" dirty="0">
                <a:solidFill>
                  <a:srgbClr val="C00000"/>
                </a:solidFill>
              </a:rPr>
              <a:t>and</a:t>
            </a:r>
            <a:r>
              <a:rPr lang="en-US" sz="2600" dirty="0"/>
              <a:t>, and </a:t>
            </a:r>
            <a:r>
              <a:rPr lang="en-US" sz="2600" dirty="0">
                <a:solidFill>
                  <a:srgbClr val="C00000"/>
                </a:solidFill>
              </a:rPr>
              <a:t>or</a:t>
            </a:r>
            <a:r>
              <a:rPr lang="en-US" sz="2600" dirty="0"/>
              <a:t>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22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2.5.3 </a:t>
            </a:r>
            <a:r>
              <a:rPr lang="en-US" sz="4000" b="1" dirty="0"/>
              <a:t>Membership Operators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30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All sequences support this operator.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For lists, these operators go through each element to see whether the element being searched for is within the list.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23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28798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7783513" cy="81233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2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.6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Summary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10469"/>
            <a:ext cx="9393382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C00000"/>
              </a:buClr>
            </a:pPr>
            <a:r>
              <a:rPr lang="en-IN" sz="2600" dirty="0"/>
              <a:t>In this presentation, we have learned that:</a:t>
            </a:r>
          </a:p>
          <a:p>
            <a:pPr marL="342900" lvl="2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Data types classify data to tell the interpreter how the program intends to utilize that data. </a:t>
            </a:r>
          </a:p>
          <a:p>
            <a:pPr marL="342900" lvl="2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The order of operations is the collection of rules about which procedures should be evaluated first when evaluating an expression.</a:t>
            </a:r>
          </a:p>
          <a:p>
            <a:pPr marL="342900" lvl="2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Comparison operators compare the values of objects or the objects, identities themselves.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24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2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.1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Introduction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800" dirty="0"/>
              <a:t>Data types classify data to tell the interpreter how the program intends to utilize that data.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800" dirty="0"/>
              <a:t>Data types define the different operations that can be performed on the data, how the data is stored, and the meaning of the data.</a:t>
            </a:r>
            <a:endParaRPr lang="en-US" sz="2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3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2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.2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Numerical Data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2.2.1 Types of Numbers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2.2.2 Operators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2.2.3 Order of Operations</a:t>
            </a:r>
            <a:endParaRPr lang="en-US" sz="2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4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2.2.1 Types of Numbers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410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2600" dirty="0"/>
              <a:t>Here are the following types of numbers: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/>
              <a:t>Integers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Integers are numerical data types that are comprised of whole numbers. 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Whole numbers can be either negative or positive. 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/>
              <a:t>Floating-Point Numbers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Another numerical type supported by Python is floating-point numbers. 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The type for this kind of value is </a:t>
            </a:r>
            <a:r>
              <a:rPr lang="en-US" sz="2600" dirty="0">
                <a:solidFill>
                  <a:srgbClr val="C00000"/>
                </a:solidFill>
              </a:rPr>
              <a:t>float</a:t>
            </a:r>
            <a:r>
              <a:rPr lang="en-US" sz="2600" dirty="0"/>
              <a:t>.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5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2.2.1 Types of Numbers </a:t>
            </a:r>
            <a:r>
              <a:rPr lang="en-IN" sz="3000" b="1" dirty="0">
                <a:latin typeface="+mj-lt"/>
              </a:rPr>
              <a:t>(continued)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4206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/>
              <a:t>Binary, Hexadecimal, and Octal Numbers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Binary, hexadecimal, and octal numbers are alternative number systems as opposed to the common decimal number system that you are accustomed to. 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Binary numbers are numbers expressed in the base 2 system, which uses only 0s and 1s to represent numbers. 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Hexadecimal numbers are numbers that are expressed in the base 16 system.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Octal numbers are numbers written in the base 8 numbering system.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6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2.2.2 Operators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5182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sz="2600" dirty="0"/>
              <a:t>Here are the following types of operators: 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/>
              <a:t>Arithmetic Operators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Arithmetic operators are mathematical functions that take numerical values and perform calculations on them.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Numerical data types are only as valuable as the operations that you can carry out on them.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b="1" dirty="0"/>
              <a:t>Assignment Operators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Aside from the </a:t>
            </a:r>
            <a:r>
              <a:rPr lang="en-US" sz="2600" dirty="0">
                <a:solidFill>
                  <a:srgbClr val="C00000"/>
                </a:solidFill>
              </a:rPr>
              <a:t>=</a:t>
            </a:r>
            <a:r>
              <a:rPr lang="en-US" sz="2600" dirty="0"/>
              <a:t> simple assignment operator Python has other assignment operators. 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dirty="0"/>
              <a:t>These are shorthand variations of simple operators in that they not only do an arithmetic operation but also reassign the variable.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7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4000" b="1" dirty="0">
                <a:latin typeface="+mj-lt"/>
              </a:rPr>
              <a:t>2.2.3 Order of Operations</a:t>
            </a:r>
            <a:endParaRPr lang="en-US" sz="4000" b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592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The order of operations is the collection of rules about which procedures should be evaluated first when evaluating an expression.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In Python, the order in which operators are evaluated is just as it is mathematically: PEMDAS.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r>
              <a:rPr lang="en-US" sz="2600" dirty="0"/>
              <a:t> PEMDAS is spelled out as follows: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b="1" dirty="0"/>
              <a:t>P: </a:t>
            </a:r>
            <a:r>
              <a:rPr lang="en-US" sz="2600" dirty="0"/>
              <a:t>Parentheses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b="1" dirty="0"/>
              <a:t>E: </a:t>
            </a:r>
            <a:r>
              <a:rPr lang="en-US" sz="2600" dirty="0"/>
              <a:t>Exponentiation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b="1" dirty="0"/>
              <a:t>M: </a:t>
            </a:r>
            <a:r>
              <a:rPr lang="en-US" sz="2600" dirty="0"/>
              <a:t>Multiplication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b="1" dirty="0"/>
              <a:t>D: </a:t>
            </a:r>
            <a:r>
              <a:rPr lang="en-US" sz="2600" dirty="0"/>
              <a:t>Division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b="1" dirty="0"/>
              <a:t>A:</a:t>
            </a:r>
            <a:r>
              <a:rPr lang="en-US" sz="2600" dirty="0"/>
              <a:t> Addition</a:t>
            </a:r>
          </a:p>
          <a:p>
            <a:pPr lvl="2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2600" b="1" dirty="0"/>
              <a:t>S: </a:t>
            </a:r>
            <a:r>
              <a:rPr lang="en-US" sz="2600" dirty="0"/>
              <a:t>Subtraction 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Calibri" panose="020F0502020204030204" pitchFamily="34" charset="0"/>
              <a:buChar char="»"/>
            </a:pPr>
            <a:endParaRPr lang="en-US" sz="2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8</a:t>
            </a:fld>
            <a:endParaRPr lang="en-US" sz="1400" dirty="0">
              <a:latin typeface="Times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2231125" cy="6840538"/>
            <a:chOff x="-17473" y="0"/>
            <a:chExt cx="2059548" cy="6858000"/>
          </a:xfrm>
        </p:grpSpPr>
        <p:grpSp>
          <p:nvGrpSpPr>
            <p:cNvPr id="9" name="Group 9"/>
            <p:cNvGrpSpPr/>
            <p:nvPr/>
          </p:nvGrpSpPr>
          <p:grpSpPr>
            <a:xfrm>
              <a:off x="-15326" y="0"/>
              <a:ext cx="2057401" cy="6858000"/>
              <a:chOff x="-15326" y="0"/>
              <a:chExt cx="2057401" cy="6858000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-15326" y="0"/>
                <a:ext cx="2057400" cy="6858000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dirty="0">
                  <a:latin typeface="Calibri" panose="020F0502020204030204" pitchFamily="34" charset="0"/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5325" y="684711"/>
                <a:ext cx="2057400" cy="529938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473" y="682563"/>
              <a:ext cx="2057400" cy="5299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11657"/>
            <a:ext cx="2231125" cy="828881"/>
          </a:xfrm>
          <a:prstGeom prst="rect">
            <a:avLst/>
          </a:prstGeom>
          <a:solidFill>
            <a:srgbClr val="44546A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AQ5JUCKFTHBTPQNQ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25"/>
            <a:ext cx="2274887" cy="528589"/>
          </a:xfrm>
          <a:prstGeom prst="rect">
            <a:avLst/>
          </a:prstGeom>
        </p:spPr>
      </p:pic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2274887" y="372269"/>
            <a:ext cx="8839200" cy="812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2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.3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Strings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1355D-7875-4147-99E4-5BE0B3D761FB}"/>
              </a:ext>
            </a:extLst>
          </p:cNvPr>
          <p:cNvSpPr/>
          <p:nvPr/>
        </p:nvSpPr>
        <p:spPr>
          <a:xfrm>
            <a:off x="2503487" y="1286669"/>
            <a:ext cx="9393382" cy="337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2.3.1 String Operations and Methods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2.3.2 Indexing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2.3.3 Slicing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2.3.4 Length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2.3.5 String Formatting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2.3.6 String Methods</a:t>
            </a:r>
          </a:p>
          <a:p>
            <a:pPr marL="342900" lvl="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IN" sz="2600" dirty="0"/>
              <a:t>2.3.7 Escape Sequences</a:t>
            </a:r>
            <a:endParaRPr lang="en-US" sz="26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55628" y="6232490"/>
            <a:ext cx="709601" cy="45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CCC30C1-D372-4AB0-938E-BA59D1F3C67F}" type="slidenum">
              <a:rPr lang="en-US" sz="1400">
                <a:latin typeface="Times" panose="02020603050405020304" pitchFamily="18" charset="0"/>
              </a:rPr>
              <a:pPr algn="r"/>
              <a:t>9</a:t>
            </a:fld>
            <a:endParaRPr lang="en-US" sz="1400" dirty="0">
              <a:latin typeface="Times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26" y="0"/>
            <a:ext cx="2228798" cy="6840538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1033</Words>
  <Application>Microsoft Office PowerPoint</Application>
  <PresentationFormat>Custom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Jennifer Stack</cp:lastModifiedBy>
  <cp:revision>75</cp:revision>
  <dcterms:created xsi:type="dcterms:W3CDTF">2006-08-16T00:00:00Z</dcterms:created>
  <dcterms:modified xsi:type="dcterms:W3CDTF">2023-08-29T13:21:34Z</dcterms:modified>
</cp:coreProperties>
</file>